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81" r:id="rId4"/>
    <p:sldId id="282" r:id="rId5"/>
    <p:sldId id="283" r:id="rId6"/>
    <p:sldId id="284" r:id="rId7"/>
    <p:sldId id="285" r:id="rId8"/>
    <p:sldId id="286" r:id="rId9"/>
    <p:sldId id="287" r:id="rId10"/>
    <p:sldId id="308" r:id="rId11"/>
    <p:sldId id="312" r:id="rId12"/>
    <p:sldId id="310" r:id="rId13"/>
    <p:sldId id="313" r:id="rId14"/>
    <p:sldId id="288" r:id="rId15"/>
    <p:sldId id="309" r:id="rId16"/>
    <p:sldId id="337" r:id="rId17"/>
    <p:sldId id="338" r:id="rId18"/>
    <p:sldId id="339" r:id="rId19"/>
    <p:sldId id="340" r:id="rId20"/>
    <p:sldId id="341" r:id="rId21"/>
    <p:sldId id="342" r:id="rId22"/>
    <p:sldId id="343" r:id="rId23"/>
    <p:sldId id="328" r:id="rId24"/>
    <p:sldId id="329" r:id="rId25"/>
    <p:sldId id="289" r:id="rId26"/>
    <p:sldId id="311"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33" r:id="rId42"/>
    <p:sldId id="305" r:id="rId43"/>
    <p:sldId id="306" r:id="rId44"/>
    <p:sldId id="314" r:id="rId45"/>
    <p:sldId id="332" r:id="rId46"/>
    <p:sldId id="317" r:id="rId47"/>
    <p:sldId id="334" r:id="rId48"/>
    <p:sldId id="336" r:id="rId49"/>
    <p:sldId id="335" r:id="rId50"/>
    <p:sldId id="316" r:id="rId51"/>
    <p:sldId id="330" r:id="rId52"/>
    <p:sldId id="331" r:id="rId53"/>
    <p:sldId id="321" r:id="rId54"/>
    <p:sldId id="322" r:id="rId55"/>
    <p:sldId id="318" r:id="rId56"/>
    <p:sldId id="323" r:id="rId57"/>
    <p:sldId id="324" r:id="rId58"/>
    <p:sldId id="325" r:id="rId59"/>
    <p:sldId id="326" r:id="rId60"/>
    <p:sldId id="327" r:id="rId61"/>
    <p:sldId id="280" r:id="rId62"/>
    <p:sldId id="307" r:id="rId6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1" d="100"/>
          <a:sy n="91" d="100"/>
        </p:scale>
        <p:origin x="341"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21.10.2025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21.10.2025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21.10.2025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21.10.2025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21.10.2025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21.10.2025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O_zkqfwkGo8" TargetMode="External"/><Relationship Id="rId2" Type="http://schemas.openxmlformats.org/officeDocument/2006/relationships/hyperlink" Target="https://news.finance.ua/ua/news/-/466777/shho-zminyt-zakon-pro-regulyuvannya-ukrayinskogo-platizhnogo-rynku-infografik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spcBef>
                <a:spcPts val="0"/>
              </a:spcBef>
            </a:pPr>
            <a:r>
              <a:rPr lang="uk-UA" sz="3200" b="1" dirty="0" smtClean="0">
                <a:solidFill>
                  <a:srgbClr val="000000"/>
                </a:solidFill>
                <a:latin typeface="Times New Roman" panose="02020603050405020304" pitchFamily="18" charset="0"/>
                <a:cs typeface="Times New Roman" panose="02020603050405020304" pitchFamily="18" charset="0"/>
              </a:rPr>
              <a:t>Тема 6. Організація та регулювання платіжної системи</a:t>
            </a:r>
            <a:endParaRPr lang="uk-UA" sz="3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3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3200" dirty="0" smtClean="0">
                <a:solidFill>
                  <a:srgbClr val="000000"/>
                </a:solidFill>
                <a:latin typeface="Times New Roman" panose="02020603050405020304" pitchFamily="18" charset="0"/>
                <a:cs typeface="Times New Roman" panose="02020603050405020304" pitchFamily="18" charset="0"/>
              </a:rPr>
              <a:t>1. Загальні вимоги щодо організації та регулювання платіжної системи</a:t>
            </a:r>
          </a:p>
          <a:p>
            <a:pPr algn="just">
              <a:spcBef>
                <a:spcPts val="0"/>
              </a:spcBef>
            </a:pPr>
            <a:r>
              <a:rPr lang="uk-UA" sz="3200" dirty="0" smtClean="0">
                <a:solidFill>
                  <a:srgbClr val="000000"/>
                </a:solidFill>
                <a:latin typeface="Times New Roman" panose="02020603050405020304" pitchFamily="18" charset="0"/>
                <a:cs typeface="Times New Roman" panose="02020603050405020304" pitchFamily="18" charset="0"/>
              </a:rPr>
              <a:t>2. Система електронних платежів (СЕП) НБУ</a:t>
            </a:r>
          </a:p>
          <a:p>
            <a:pPr algn="just">
              <a:spcBef>
                <a:spcPts val="0"/>
              </a:spcBef>
            </a:pPr>
            <a:r>
              <a:rPr lang="uk-UA" sz="3200" dirty="0">
                <a:solidFill>
                  <a:srgbClr val="000000"/>
                </a:solidFill>
                <a:latin typeface="Times New Roman" panose="02020603050405020304" pitchFamily="18" charset="0"/>
                <a:cs typeface="Times New Roman" panose="02020603050405020304" pitchFamily="18" charset="0"/>
              </a:rPr>
              <a:t>3</a:t>
            </a:r>
            <a:r>
              <a:rPr lang="uk-UA" sz="3200" dirty="0" smtClean="0">
                <a:solidFill>
                  <a:srgbClr val="000000"/>
                </a:solidFill>
                <a:latin typeface="Times New Roman" panose="02020603050405020304" pitchFamily="18" charset="0"/>
                <a:cs typeface="Times New Roman" panose="02020603050405020304" pitchFamily="18" charset="0"/>
              </a:rPr>
              <a:t>. Організація роботи в Системі термінових переказів (СТП)</a:t>
            </a:r>
          </a:p>
          <a:p>
            <a:pPr algn="just">
              <a:spcBef>
                <a:spcPts val="0"/>
              </a:spcBef>
            </a:pPr>
            <a:r>
              <a:rPr lang="uk-UA" sz="3200" dirty="0">
                <a:solidFill>
                  <a:srgbClr val="000000"/>
                </a:solidFill>
                <a:latin typeface="Times New Roman" panose="02020603050405020304" pitchFamily="18" charset="0"/>
                <a:cs typeface="Times New Roman" panose="02020603050405020304" pitchFamily="18" charset="0"/>
              </a:rPr>
              <a:t>4</a:t>
            </a:r>
            <a:r>
              <a:rPr lang="uk-UA" sz="3200" dirty="0" smtClean="0">
                <a:solidFill>
                  <a:srgbClr val="000000"/>
                </a:solidFill>
                <a:latin typeface="Times New Roman" panose="02020603050405020304" pitchFamily="18" charset="0"/>
                <a:cs typeface="Times New Roman" panose="02020603050405020304" pitchFamily="18" charset="0"/>
              </a:rPr>
              <a:t>. Характеристика моделей обслуговування консолідованого</a:t>
            </a:r>
          </a:p>
          <a:p>
            <a:pPr algn="just">
              <a:spcBef>
                <a:spcPts val="0"/>
              </a:spcBef>
            </a:pPr>
            <a:r>
              <a:rPr lang="uk-UA" sz="3200" dirty="0" smtClean="0">
                <a:solidFill>
                  <a:srgbClr val="000000"/>
                </a:solidFill>
                <a:latin typeface="Times New Roman" panose="02020603050405020304" pitchFamily="18" charset="0"/>
                <a:cs typeface="Times New Roman" panose="02020603050405020304" pitchFamily="18" charset="0"/>
              </a:rPr>
              <a:t>кореспондентського рахунку в СЕМП </a:t>
            </a:r>
          </a:p>
          <a:p>
            <a:pPr algn="just">
              <a:spcBef>
                <a:spcPts val="0"/>
              </a:spcBef>
            </a:pPr>
            <a:r>
              <a:rPr lang="uk-UA" sz="3200" dirty="0">
                <a:solidFill>
                  <a:srgbClr val="000000"/>
                </a:solidFill>
                <a:latin typeface="Times New Roman" panose="02020603050405020304" pitchFamily="18" charset="0"/>
                <a:cs typeface="Times New Roman" panose="02020603050405020304" pitchFamily="18" charset="0"/>
              </a:rPr>
              <a:t>5</a:t>
            </a:r>
            <a:r>
              <a:rPr lang="uk-UA" sz="3200" dirty="0" smtClean="0">
                <a:solidFill>
                  <a:srgbClr val="000000"/>
                </a:solidFill>
                <a:latin typeface="Times New Roman" panose="02020603050405020304" pitchFamily="18" charset="0"/>
                <a:cs typeface="Times New Roman" panose="02020603050405020304" pitchFamily="18" charset="0"/>
              </a:rPr>
              <a:t>. Національна система масових електронних платежів (НСМЕП)</a:t>
            </a:r>
            <a:endParaRPr lang="uk-UA"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400" b="1"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Міжбанківський переказ може здійснюватися шляхом: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суми переказу через кореспондентські рахунки, що відкриваються банками в НБУ;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суми переказу через кореспондентські рахунки, що відкриваються банками в інших банках або в розрахунковому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Внутрішньобанківський переказ здійснюється в порядку, визначеному правилами відповідної внутрішньобанківської платіжної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Система електронних міжбанківських переказів НБУ (СЕМП) – система, що складається із </a:t>
            </a:r>
            <a:r>
              <a:rPr lang="uk-UA" sz="2200" i="1" dirty="0" smtClean="0">
                <a:solidFill>
                  <a:srgbClr val="000000"/>
                </a:solidFill>
                <a:latin typeface="Times New Roman" panose="02020603050405020304" pitchFamily="18" charset="0"/>
                <a:cs typeface="Times New Roman" panose="02020603050405020304" pitchFamily="18" charset="0"/>
              </a:rPr>
              <a:t>системи електронних платежів </a:t>
            </a:r>
            <a:r>
              <a:rPr lang="uk-UA" sz="2200" dirty="0" smtClean="0">
                <a:solidFill>
                  <a:srgbClr val="000000"/>
                </a:solidFill>
                <a:latin typeface="Times New Roman" panose="02020603050405020304" pitchFamily="18" charset="0"/>
                <a:cs typeface="Times New Roman" panose="02020603050405020304" pitchFamily="18" charset="0"/>
              </a:rPr>
              <a:t>(СЕП) та </a:t>
            </a:r>
            <a:r>
              <a:rPr lang="uk-UA" sz="2200" i="1" dirty="0" smtClean="0">
                <a:solidFill>
                  <a:srgbClr val="000000"/>
                </a:solidFill>
                <a:latin typeface="Times New Roman" panose="02020603050405020304" pitchFamily="18" charset="0"/>
                <a:cs typeface="Times New Roman" panose="02020603050405020304" pitchFamily="18" charset="0"/>
              </a:rPr>
              <a:t>системи миттєвих переказів</a:t>
            </a:r>
            <a:r>
              <a:rPr lang="uk-UA" sz="2200" dirty="0" smtClean="0">
                <a:solidFill>
                  <a:srgbClr val="000000"/>
                </a:solidFill>
                <a:latin typeface="Times New Roman" panose="02020603050405020304" pitchFamily="18" charset="0"/>
                <a:cs typeface="Times New Roman" panose="02020603050405020304" pitchFamily="18" charset="0"/>
              </a:rPr>
              <a:t>, координацію роботи яких забезпечує система моніторингу технічних рахунків. Додатковими складовими СЕМП є інформаційно-пошукова система, система резервування і відновлення функціонування СЕМП.</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68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461728"/>
            <a:ext cx="10981855" cy="5857592"/>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Система електронних платежів НБУ </a:t>
            </a:r>
            <a:r>
              <a:rPr lang="uk-UA" sz="2200" dirty="0" smtClean="0">
                <a:solidFill>
                  <a:srgbClr val="000000"/>
                </a:solidFill>
                <a:latin typeface="Times New Roman" panose="02020603050405020304" pitchFamily="18" charset="0"/>
                <a:cs typeface="Times New Roman" panose="02020603050405020304" pitchFamily="18" charset="0"/>
              </a:rPr>
              <a:t>(СЕП) – складова системи електронних міжбанківських переказів НБУ (СЕМП), що забезпечує проведення міжбанківського переказу в режимі обміну файлами з індивідуальним обробленням міжбанківського електронного розрахункового документа, за яким між списанням грошей з кореспондентського рахунку банківської установи (платника) та зарахуванням грошей на кореспондентський рахунок банківської установи (отримувача) є певний проміжок часу.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Необхідною умовою для проведення переказу через СЕП НБУ є встановлення банком кореспондентських відносин з НБУ шляхом відкриття кореспондентського рахунку в НБУ.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Система миттєвих переказів Національного банку (СМП) </a:t>
            </a:r>
            <a:r>
              <a:rPr lang="uk-UA" sz="2200" dirty="0">
                <a:solidFill>
                  <a:srgbClr val="000000"/>
                </a:solidFill>
                <a:latin typeface="Times New Roman" panose="02020603050405020304" pitchFamily="18" charset="0"/>
                <a:cs typeface="Times New Roman" panose="02020603050405020304" pitchFamily="18" charset="0"/>
              </a:rPr>
              <a:t>—  це Система електронних платежів, внутрішня платіжна система Національного банку України, яка забезпечує проведення безготівкових платежів між банками. З 1 грудня 2024 року вона працює у версії СЕП-4.1, яка надає функціональність миттєвого кредитового переказу. Ця функція дозволяє здійснювати перекази між рахунками користувачів протягом 10 секунд у будь-який час </a:t>
            </a:r>
            <a:r>
              <a:rPr lang="uk-UA" sz="2200" dirty="0" smtClean="0">
                <a:solidFill>
                  <a:srgbClr val="000000"/>
                </a:solidFill>
                <a:latin typeface="Times New Roman" panose="02020603050405020304" pitchFamily="18" charset="0"/>
                <a:cs typeface="Times New Roman" panose="02020603050405020304" pitchFamily="18" charset="0"/>
              </a:rPr>
              <a:t>доби.</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Учасниками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СЕМП є </a:t>
            </a:r>
            <a:r>
              <a:rPr lang="ru-RU" sz="2200" dirty="0" err="1">
                <a:solidFill>
                  <a:srgbClr val="000000"/>
                </a:solidFill>
                <a:latin typeface="Times New Roman" panose="02020603050405020304" pitchFamily="18" charset="0"/>
                <a:cs typeface="Times New Roman" panose="02020603050405020304" pitchFamily="18" charset="0"/>
              </a:rPr>
              <a:t>безпосередні</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опосередковані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учасники</a:t>
            </a:r>
            <a:r>
              <a:rPr lang="ru-RU" sz="2200" dirty="0">
                <a:solidFill>
                  <a:srgbClr val="000000"/>
                </a:solidFill>
                <a:latin typeface="Times New Roman" panose="02020603050405020304" pitchFamily="18" charset="0"/>
                <a:cs typeface="Times New Roman" panose="02020603050405020304" pitchFamily="18" charset="0"/>
              </a:rPr>
              <a:t> СЕП, </a:t>
            </a:r>
            <a:r>
              <a:rPr lang="ru-RU" sz="2200" dirty="0" err="1">
                <a:solidFill>
                  <a:srgbClr val="000000"/>
                </a:solidFill>
                <a:latin typeface="Times New Roman" panose="02020603050405020304" pitchFamily="18" charset="0"/>
                <a:cs typeface="Times New Roman" panose="02020603050405020304" pitchFamily="18" charset="0"/>
              </a:rPr>
              <a:t>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можуть</a:t>
            </a:r>
            <a:r>
              <a:rPr lang="ru-RU" sz="2200" dirty="0">
                <a:solidFill>
                  <a:srgbClr val="000000"/>
                </a:solidFill>
                <a:latin typeface="Times New Roman" panose="02020603050405020304" pitchFamily="18" charset="0"/>
                <a:cs typeface="Times New Roman" panose="02020603050405020304" pitchFamily="18" charset="0"/>
              </a:rPr>
              <a:t> бути і </a:t>
            </a:r>
            <a:r>
              <a:rPr lang="ru-RU" sz="2200" dirty="0" err="1">
                <a:solidFill>
                  <a:srgbClr val="000000"/>
                </a:solidFill>
                <a:latin typeface="Times New Roman" panose="02020603050405020304" pitchFamily="18" charset="0"/>
                <a:cs typeface="Times New Roman" panose="02020603050405020304" pitchFamily="18" charset="0"/>
              </a:rPr>
              <a:t>учасниками</a:t>
            </a:r>
            <a:r>
              <a:rPr lang="ru-RU" sz="2200" dirty="0">
                <a:solidFill>
                  <a:srgbClr val="000000"/>
                </a:solidFill>
                <a:latin typeface="Times New Roman" panose="02020603050405020304" pitchFamily="18" charset="0"/>
                <a:cs typeface="Times New Roman" panose="02020603050405020304" pitchFamily="18" charset="0"/>
              </a:rPr>
              <a:t> СМП.</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9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Права </a:t>
            </a:r>
            <a:r>
              <a:rPr lang="uk-UA" sz="2200" dirty="0">
                <a:solidFill>
                  <a:srgbClr val="000000"/>
                </a:solidFill>
                <a:latin typeface="Times New Roman" panose="02020603050405020304" pitchFamily="18" charset="0"/>
                <a:cs typeface="Times New Roman" panose="02020603050405020304" pitchFamily="18" charset="0"/>
              </a:rPr>
              <a:t>та зобов’язання учасників СЕМП регулюються такими типовими договорами: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договір про кореспондентський рахунок у Національному банку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договір про розрахунково-інформаційне обслуговування в системі електронних платежів НБУ.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Можна без перебільшень зробити висновок, що впровадження СЕМП підняло банківську індустрію України на якісно новий рівень.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Основними завданнями Системи електронних міжбанківських розрахунків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задоволення потреб економіки, що реформуються і розвиваються;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удосконалення кредитно-монетарної політики, яку проводить НБУ, завдяки отриманню оперативної та точної інформації про переміщення грошових коштів і стан кореспондентських 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виконання міжбанківського етапу всіх видів безготівкових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мінімізація часу на виконання міжбанківських розрахунків та на обіг грошових коштів;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високий рівень безпеки міжбанківських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широкого спектра послуг для користувачів;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високий рівень внутрішнього бухгалтерського обліку та контролю;</a:t>
            </a:r>
          </a:p>
        </p:txBody>
      </p:sp>
    </p:spTree>
    <p:extLst>
      <p:ext uri="{BB962C8B-B14F-4D97-AF65-F5344CB8AC3E}">
        <p14:creationId xmlns:p14="http://schemas.microsoft.com/office/powerpoint/2010/main" val="399775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мінімізація вартості банківського посередництва шляхом оптимізації платіжних засобів і раціоналізації систем.</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Основними функціями СЕМП 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проведення розрахунків між банками України в національній валюті країни 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інших іноземних валютах;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ефективне використання тимчасово вільних ресурсів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контрольні функції Національного банку щодо стану кореспондентських рахунків комерційних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інформаційних послуг учасникам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екстреною інформацією стосовно до проведення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забезпечення надійності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багатоступеневий контроль за достовірністю даних на всіх стадіях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багаторівневий захист інформації від несанкціонованого доступу, використання, викривлення та фальсифікації на всіх стадіях обробки;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НБУ механізму впливу на порушників чинного законодавства та норм банківської діяльності методом обмеження їх обслуговування у СЕМП.</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407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06994"/>
            <a:ext cx="10981855" cy="5839485"/>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3. Система електронних платежів (СЕП) Національного банку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Національний банк створив державну Систему електронних платежів – СЕП – для забезпечення розрахунків банків та їхніх клієнтів у гривні в межах України. Національний банк є оператором платіжної системи та розрахунковим банком СЕП. СЕП забезпечує високий рівень безпеки і надійності переказу коштів між банками. СЕП обслуговує понад 98% міжбанківських платежів у державі, тому вона визнана системно важливою платіжною системою України</a:t>
            </a:r>
            <a:r>
              <a:rPr lang="uk-UA" sz="2200" dirty="0" smtClean="0">
                <a:solidFill>
                  <a:srgbClr val="000000"/>
                </a:solidFill>
                <a:latin typeface="Times New Roman" panose="02020603050405020304" pitchFamily="18" charset="0"/>
                <a:cs typeface="Times New Roman" panose="02020603050405020304" pitchFamily="18" charset="0"/>
              </a:rPr>
              <a:t>.</a:t>
            </a:r>
            <a:endParaRPr lang="en-US"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СЕП належить до системи валових розрахунків у режимі реального часу (за міжнародною класифікацією – RTGS). 1 квітня 2023 року запрацювало нове покоління СЕП (СЕП-4) на базі міжнародного стандарту ISO20022. Відтепер СЕП працює 24/7 що передбачає цілодобове виконання міжбанківських платіжних операцій без призупинення роботи системи та миттєвий перехід від поточного до наступного календарного дня.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Учасниками СЕП є Національний банк, банки України та Державна казначейська служба України. В середньому за добу СЕП обробляє 1,2 млн платежів на суму близько 653 млрд грн. Проте потенціал СЕП значно більший – запас пропускної спроможності СЕП дозволяє щоденно обробити практично у 10 разів більше документів, ніж теперішні обсяги (більш детально дивись слайд 17).</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Генезис СЕП та основні принципи функціонування </a:t>
            </a:r>
            <a:r>
              <a:rPr lang="uk-UA" sz="2200" dirty="0" err="1" smtClean="0">
                <a:solidFill>
                  <a:srgbClr val="000000"/>
                </a:solidFill>
                <a:latin typeface="Times New Roman" panose="02020603050405020304" pitchFamily="18" charset="0"/>
                <a:cs typeface="Times New Roman" panose="02020603050405020304" pitchFamily="18" charset="0"/>
              </a:rPr>
              <a:t>наведедно</a:t>
            </a:r>
            <a:r>
              <a:rPr lang="uk-UA" sz="2200" dirty="0" smtClean="0">
                <a:solidFill>
                  <a:srgbClr val="000000"/>
                </a:solidFill>
                <a:latin typeface="Times New Roman" panose="02020603050405020304" pitchFamily="18" charset="0"/>
                <a:cs typeface="Times New Roman" panose="02020603050405020304" pitchFamily="18" charset="0"/>
              </a:rPr>
              <a:t> на слайдах 15-25.</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749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388" y="274778"/>
            <a:ext cx="9196454" cy="6448773"/>
          </a:xfrm>
          <a:prstGeom prst="rect">
            <a:avLst/>
          </a:prstGeom>
        </p:spPr>
      </p:pic>
    </p:spTree>
    <p:extLst>
      <p:ext uri="{BB962C8B-B14F-4D97-AF65-F5344CB8AC3E}">
        <p14:creationId xmlns:p14="http://schemas.microsoft.com/office/powerpoint/2010/main" val="4136613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582" y="459166"/>
            <a:ext cx="9832065" cy="6062258"/>
          </a:xfrm>
          <a:prstGeom prst="rect">
            <a:avLst/>
          </a:prstGeom>
        </p:spPr>
      </p:pic>
    </p:spTree>
    <p:extLst>
      <p:ext uri="{BB962C8B-B14F-4D97-AF65-F5344CB8AC3E}">
        <p14:creationId xmlns:p14="http://schemas.microsoft.com/office/powerpoint/2010/main" val="3601459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446" y="261997"/>
            <a:ext cx="8898338" cy="6293266"/>
          </a:xfrm>
          <a:prstGeom prst="rect">
            <a:avLst/>
          </a:prstGeom>
        </p:spPr>
      </p:pic>
    </p:spTree>
    <p:extLst>
      <p:ext uri="{BB962C8B-B14F-4D97-AF65-F5344CB8AC3E}">
        <p14:creationId xmlns:p14="http://schemas.microsoft.com/office/powerpoint/2010/main" val="1315591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79" y="407406"/>
            <a:ext cx="9208472" cy="6219300"/>
          </a:xfrm>
          <a:prstGeom prst="rect">
            <a:avLst/>
          </a:prstGeom>
        </p:spPr>
      </p:pic>
    </p:spTree>
    <p:extLst>
      <p:ext uri="{BB962C8B-B14F-4D97-AF65-F5344CB8AC3E}">
        <p14:creationId xmlns:p14="http://schemas.microsoft.com/office/powerpoint/2010/main" val="3112925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228" y="375798"/>
            <a:ext cx="9226773" cy="6310186"/>
          </a:xfrm>
          <a:prstGeom prst="rect">
            <a:avLst/>
          </a:prstGeom>
        </p:spPr>
      </p:pic>
    </p:spTree>
    <p:extLst>
      <p:ext uri="{BB962C8B-B14F-4D97-AF65-F5344CB8AC3E}">
        <p14:creationId xmlns:p14="http://schemas.microsoft.com/office/powerpoint/2010/main" val="1315642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1. Загальні вимоги щодо організації та регулювання платіжної системи</a:t>
            </a:r>
          </a:p>
          <a:p>
            <a:pPr algn="ctr">
              <a:spcBef>
                <a:spcPts val="0"/>
              </a:spcBef>
            </a:pPr>
            <a:endParaRPr lang="uk-UA" sz="2400" b="1"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	</a:t>
            </a:r>
            <a:r>
              <a:rPr lang="uk-UA" sz="2400" dirty="0" smtClean="0">
                <a:solidFill>
                  <a:srgbClr val="000000"/>
                </a:solidFill>
                <a:latin typeface="Times New Roman" panose="02020603050405020304" pitchFamily="18" charset="0"/>
                <a:cs typeface="Times New Roman" panose="02020603050405020304" pitchFamily="18" charset="0"/>
              </a:rPr>
              <a:t>Нормальне функціонування економіки важко уявити без системи розрахунків між суб’єктами господарської діяльності, забезпечення надійності та своєчасності платежів. У розрахунках і </a:t>
            </a:r>
            <a:r>
              <a:rPr lang="uk-UA" sz="2400" dirty="0" err="1" smtClean="0">
                <a:solidFill>
                  <a:srgbClr val="000000"/>
                </a:solidFill>
                <a:latin typeface="Times New Roman" panose="02020603050405020304" pitchFamily="18" charset="0"/>
                <a:cs typeface="Times New Roman" panose="02020603050405020304" pitchFamily="18" charset="0"/>
              </a:rPr>
              <a:t>платежах</a:t>
            </a:r>
            <a:r>
              <a:rPr lang="uk-UA" sz="2400" dirty="0" smtClean="0">
                <a:solidFill>
                  <a:srgbClr val="000000"/>
                </a:solidFill>
                <a:latin typeface="Times New Roman" panose="02020603050405020304" pitchFamily="18" charset="0"/>
                <a:cs typeface="Times New Roman" panose="02020603050405020304" pitchFamily="18" charset="0"/>
              </a:rPr>
              <a:t>, які здійснюються установами банків, відображаються практично всі види економічних відносин у суспільстві, що неможливо без розрахунків між банками.</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Виділяють наступні фактори, що впливають на побудову і розвиток Національної платіжної системи (НПС):</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а) фактори середовища, які визначають ймовірність підтримки реформ:</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демографічні фактори, що включають чисельність і структуру населення;</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географічні фактори, включаючи рівень і розподіл природних ресурсів;</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соціальні і культурні цінності і норми.</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б) економічні чинники, які визначають потреби держави у платіжних послугах та її ресурсні можливості для реалізації реформ:</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рівень і стабільність економічного росту в цілому;</a:t>
            </a:r>
          </a:p>
          <a:p>
            <a:pPr algn="just">
              <a:spcBef>
                <a:spcPts val="0"/>
              </a:spcBef>
            </a:pPr>
            <a:r>
              <a:rPr lang="uk-UA" sz="2400" dirty="0" smtClean="0">
                <a:solidFill>
                  <a:srgbClr val="000000"/>
                </a:solidFill>
                <a:latin typeface="Times New Roman" panose="02020603050405020304" pitchFamily="18" charset="0"/>
                <a:cs typeface="Times New Roman" panose="02020603050405020304" pitchFamily="18" charset="0"/>
              </a:rPr>
              <a:t>- фактори розподілу національного багатства;</a:t>
            </a: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698" y="244304"/>
            <a:ext cx="8715833" cy="6455402"/>
          </a:xfrm>
          <a:prstGeom prst="rect">
            <a:avLst/>
          </a:prstGeom>
        </p:spPr>
      </p:pic>
    </p:spTree>
    <p:extLst>
      <p:ext uri="{BB962C8B-B14F-4D97-AF65-F5344CB8AC3E}">
        <p14:creationId xmlns:p14="http://schemas.microsoft.com/office/powerpoint/2010/main" val="1326610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256" y="422166"/>
            <a:ext cx="8926717" cy="6233920"/>
          </a:xfrm>
          <a:prstGeom prst="rect">
            <a:avLst/>
          </a:prstGeom>
        </p:spPr>
      </p:pic>
    </p:spTree>
    <p:extLst>
      <p:ext uri="{BB962C8B-B14F-4D97-AF65-F5344CB8AC3E}">
        <p14:creationId xmlns:p14="http://schemas.microsoft.com/office/powerpoint/2010/main" val="3306382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408" y="370101"/>
            <a:ext cx="8804413" cy="6077058"/>
          </a:xfrm>
          <a:prstGeom prst="rect">
            <a:avLst/>
          </a:prstGeom>
        </p:spPr>
      </p:pic>
    </p:spTree>
    <p:extLst>
      <p:ext uri="{BB962C8B-B14F-4D97-AF65-F5344CB8AC3E}">
        <p14:creationId xmlns:p14="http://schemas.microsoft.com/office/powerpoint/2010/main" val="21381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06994"/>
            <a:ext cx="10981855" cy="5839485"/>
          </a:xfrm>
        </p:spPr>
        <p:txBody>
          <a:bodyPr>
            <a:normAutofit/>
          </a:bodyPr>
          <a:lstStyle/>
          <a:p>
            <a:pPr algn="ctr">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24688" y="506994"/>
            <a:ext cx="10981855" cy="5823808"/>
          </a:xfrm>
          <a:prstGeom prst="rect">
            <a:avLst/>
          </a:prstGeom>
        </p:spPr>
      </p:pic>
    </p:spTree>
    <p:extLst>
      <p:ext uri="{BB962C8B-B14F-4D97-AF65-F5344CB8AC3E}">
        <p14:creationId xmlns:p14="http://schemas.microsoft.com/office/powerpoint/2010/main" val="272719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06994"/>
            <a:ext cx="10981855" cy="5839485"/>
          </a:xfrm>
        </p:spPr>
        <p:txBody>
          <a:bodyPr>
            <a:normAutofit/>
          </a:bodyPr>
          <a:lstStyle/>
          <a:p>
            <a:pPr algn="ctr">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524" y="400710"/>
            <a:ext cx="8836182" cy="6247457"/>
          </a:xfrm>
          <a:prstGeom prst="rect">
            <a:avLst/>
          </a:prstGeom>
        </p:spPr>
      </p:pic>
    </p:spTree>
    <p:extLst>
      <p:ext uri="{BB962C8B-B14F-4D97-AF65-F5344CB8AC3E}">
        <p14:creationId xmlns:p14="http://schemas.microsoft.com/office/powerpoint/2010/main" val="265095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Рисунок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СЕП НБУ є державною банківською платіжною системою, яка створена з метою проведення міжбанківського переказу коштів в Україні в національній валюті через кореспондентські рахунки банків-резидентів та рахунки інших установ – учасників СЕП, відкриті в Національному банку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stretch>
            <a:fillRect/>
          </a:stretch>
        </p:blipFill>
        <p:spPr>
          <a:xfrm>
            <a:off x="624687" y="1005360"/>
            <a:ext cx="10981856" cy="3285736"/>
          </a:xfrm>
          <a:prstGeom prst="rect">
            <a:avLst/>
          </a:prstGeom>
        </p:spPr>
      </p:pic>
    </p:spTree>
    <p:extLst>
      <p:ext uri="{BB962C8B-B14F-4D97-AF65-F5344CB8AC3E}">
        <p14:creationId xmlns:p14="http://schemas.microsoft.com/office/powerpoint/2010/main" val="2588613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Організаційна структура СЕП складається з:</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Платіжної організації; центру оброблення СЕП (далі – ЦОСЕП); розрахункового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учасників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Платіжною організацією СЕП є НБУ. Інформація про Платіжну організацію СЕП та організаційну структуру Платіжної організації СЕП розміщується на сторінці офіційного Інтернет-представництва НБУ. </a:t>
            </a:r>
            <a:r>
              <a:rPr lang="uk-UA" sz="2200" dirty="0" smtClean="0">
                <a:solidFill>
                  <a:srgbClr val="000000"/>
                </a:solidFill>
                <a:latin typeface="Times New Roman" panose="02020603050405020304" pitchFamily="18" charset="0"/>
                <a:cs typeface="Times New Roman" panose="02020603050405020304" pitchFamily="18" charset="0"/>
              </a:rPr>
              <a:t>Керівним </a:t>
            </a:r>
            <a:r>
              <a:rPr lang="uk-UA" sz="2200" dirty="0" smtClean="0">
                <a:solidFill>
                  <a:srgbClr val="000000"/>
                </a:solidFill>
                <a:latin typeface="Times New Roman" panose="02020603050405020304" pitchFamily="18" charset="0"/>
                <a:cs typeface="Times New Roman" panose="02020603050405020304" pitchFamily="18" charset="0"/>
              </a:rPr>
              <a:t>органом Платіжної організації СЕП є Рада Платіжної організації. 	Функції ЦОСЕП виконує Департамент інформаційних технологій НБУ. </a:t>
            </a:r>
            <a:r>
              <a:rPr lang="uk-UA" sz="2200" dirty="0" smtClean="0">
                <a:solidFill>
                  <a:srgbClr val="000000"/>
                </a:solidFill>
                <a:latin typeface="Times New Roman" panose="02020603050405020304" pitchFamily="18" charset="0"/>
                <a:cs typeface="Times New Roman" panose="02020603050405020304" pitchFamily="18" charset="0"/>
              </a:rPr>
              <a:t>Функції </a:t>
            </a:r>
            <a:r>
              <a:rPr lang="uk-UA" sz="2200" dirty="0" smtClean="0">
                <a:solidFill>
                  <a:srgbClr val="000000"/>
                </a:solidFill>
                <a:latin typeface="Times New Roman" panose="02020603050405020304" pitchFamily="18" charset="0"/>
                <a:cs typeface="Times New Roman" panose="02020603050405020304" pitchFamily="18" charset="0"/>
              </a:rPr>
              <a:t>розрахункового банку СЕП виконує Операційний департамент НБУ.</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Учасниками </a:t>
            </a:r>
            <a:r>
              <a:rPr lang="uk-UA" sz="2200" i="1" dirty="0">
                <a:solidFill>
                  <a:srgbClr val="000000"/>
                </a:solidFill>
                <a:latin typeface="Times New Roman" panose="02020603050405020304" pitchFamily="18" charset="0"/>
                <a:cs typeface="Times New Roman" panose="02020603050405020304" pitchFamily="18" charset="0"/>
              </a:rPr>
              <a:t>СЕП можуть бути</a:t>
            </a:r>
            <a:r>
              <a:rPr lang="uk-UA" sz="2200" i="1"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i="1"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Національний </a:t>
            </a:r>
            <a:r>
              <a:rPr lang="uk-UA" sz="2200" dirty="0">
                <a:solidFill>
                  <a:srgbClr val="000000"/>
                </a:solidFill>
                <a:latin typeface="Times New Roman" panose="02020603050405020304" pitchFamily="18" charset="0"/>
                <a:cs typeface="Times New Roman" panose="02020603050405020304" pitchFamily="18" charset="0"/>
              </a:rPr>
              <a:t>банк;</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банк-резидент, відомості про якого внесені до Державного реєстру банків України;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філія банку-резидента, який отримав дозвіл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на роботу в СЕП за відповідною моделлю обслуговування консолідованого кореспондентського рахунку;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Державна казначейська служба </a:t>
            </a:r>
            <a:r>
              <a:rPr lang="uk-UA" sz="2200" dirty="0" smtClean="0">
                <a:solidFill>
                  <a:srgbClr val="000000"/>
                </a:solidFill>
                <a:latin typeface="Times New Roman" panose="02020603050405020304" pitchFamily="18" charset="0"/>
                <a:cs typeface="Times New Roman" panose="02020603050405020304" pitchFamily="18" charset="0"/>
              </a:rPr>
              <a:t>України;</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філія іноземного банку, яка акредитована НБУ та відомості про яку внесені до Державного реєстру </a:t>
            </a:r>
            <a:r>
              <a:rPr lang="uk-UA" sz="2200" dirty="0" smtClean="0">
                <a:solidFill>
                  <a:srgbClr val="000000"/>
                </a:solidFill>
                <a:latin typeface="Times New Roman" panose="02020603050405020304" pitchFamily="18" charset="0"/>
                <a:cs typeface="Times New Roman" panose="02020603050405020304" pitchFamily="18" charset="0"/>
              </a:rPr>
              <a:t>банків.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Для </a:t>
            </a:r>
            <a:r>
              <a:rPr lang="uk-UA" sz="2200" dirty="0">
                <a:solidFill>
                  <a:srgbClr val="000000"/>
                </a:solidFill>
                <a:latin typeface="Times New Roman" panose="02020603050405020304" pitchFamily="18" charset="0"/>
                <a:cs typeface="Times New Roman" panose="02020603050405020304" pitchFamily="18" charset="0"/>
              </a:rPr>
              <a:t>здійснення переказу коштів через СЕП учасникам СЕП відкриваються рахунки в розрахунковому банку СЕП</a:t>
            </a: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881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СЕП НБУ побудована і функціонує за наступними принципами: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заборона на проведення дебетових </a:t>
            </a:r>
            <a:r>
              <a:rPr lang="uk-UA" sz="2200" dirty="0">
                <a:solidFill>
                  <a:srgbClr val="000000"/>
                </a:solidFill>
                <a:latin typeface="Times New Roman" panose="02020603050405020304" pitchFamily="18" charset="0"/>
                <a:cs typeface="Times New Roman" panose="02020603050405020304" pitchFamily="18" charset="0"/>
              </a:rPr>
              <a:t>електронних документів (введено поняття інформаційного дебетового документа, що носить лише інформативний характер);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ініціатива проведення трансакції належить банку, що дебетує свій рахунок (НБУ в деяких випадках може дебетувати рахунок учасника, але для обмеженої кількості 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мультивалютність</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 забезпечує розрахунки в СЕП як в національній так і в іноземних валютах (</a:t>
            </a:r>
            <a:r>
              <a:rPr lang="uk-UA" sz="2200" dirty="0" err="1">
                <a:solidFill>
                  <a:srgbClr val="000000"/>
                </a:solidFill>
                <a:latin typeface="Times New Roman" panose="02020603050405020304" pitchFamily="18" charset="0"/>
                <a:cs typeface="Times New Roman" panose="02020603050405020304" pitchFamily="18" charset="0"/>
              </a:rPr>
              <a:t>мультивалютний</a:t>
            </a:r>
            <a:r>
              <a:rPr lang="uk-UA" sz="2200" dirty="0">
                <a:solidFill>
                  <a:srgbClr val="000000"/>
                </a:solidFill>
                <a:latin typeface="Times New Roman" panose="02020603050405020304" pitchFamily="18" charset="0"/>
                <a:cs typeface="Times New Roman" panose="02020603050405020304" pitchFamily="18" charset="0"/>
              </a:rPr>
              <a:t> режим функціонування СЕП – це відокремлене передавання та зберігання в СЕП інформації про платежі в кожній конкретній валюті при однаковому функціональному призначенні цієї інформації та технології її оброблення</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наявність нічного транзитного коррахунку в РРП (Регіональна розрахункова палата), що забезпечує збереження трансакцій, які не були завершені протягом поточного банківського дня (це надає можливість учасникам СЕП організувати роботу з врахуванням власної специфіки роботи банку);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послідовність – всі трансакції обробляються за черговістю їх надходження в систему, пріоритети відсутні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498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функціонування</a:t>
            </a:r>
            <a:r>
              <a:rPr lang="ru-RU" sz="2200" dirty="0">
                <a:solidFill>
                  <a:srgbClr val="000000"/>
                </a:solidFill>
                <a:latin typeface="Times New Roman" panose="02020603050405020304" pitchFamily="18" charset="0"/>
                <a:cs typeface="Times New Roman" panose="02020603050405020304" pitchFamily="18" charset="0"/>
              </a:rPr>
              <a:t> в реальному </a:t>
            </a:r>
            <a:r>
              <a:rPr lang="ru-RU" sz="2200" dirty="0" err="1">
                <a:solidFill>
                  <a:srgbClr val="000000"/>
                </a:solidFill>
                <a:latin typeface="Times New Roman" panose="02020603050405020304" pitchFamily="18" charset="0"/>
                <a:cs typeface="Times New Roman" panose="02020603050405020304" pitchFamily="18" charset="0"/>
              </a:rPr>
              <a:t>часі</a:t>
            </a:r>
            <a:r>
              <a:rPr lang="ru-RU" sz="2200" dirty="0">
                <a:solidFill>
                  <a:srgbClr val="000000"/>
                </a:solidFill>
                <a:latin typeface="Times New Roman" panose="02020603050405020304" pitchFamily="18" charset="0"/>
                <a:cs typeface="Times New Roman" panose="02020603050405020304" pitchFamily="18" charset="0"/>
              </a:rPr>
              <a:t> – </a:t>
            </a:r>
            <a:r>
              <a:rPr lang="ru-RU" sz="2200" dirty="0" err="1">
                <a:solidFill>
                  <a:srgbClr val="000000"/>
                </a:solidFill>
                <a:latin typeface="Times New Roman" panose="02020603050405020304" pitchFamily="18" charset="0"/>
                <a:cs typeface="Times New Roman" panose="02020603050405020304" pitchFamily="18" charset="0"/>
              </a:rPr>
              <a:t>всі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трансакції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відображаються</a:t>
            </a:r>
            <a:r>
              <a:rPr lang="ru-RU" sz="2200" dirty="0">
                <a:solidFill>
                  <a:srgbClr val="000000"/>
                </a:solidFill>
                <a:latin typeface="Times New Roman" panose="02020603050405020304" pitchFamily="18" charset="0"/>
                <a:cs typeface="Times New Roman" panose="02020603050405020304" pitchFamily="18" charset="0"/>
              </a:rPr>
              <a:t> на </a:t>
            </a:r>
            <a:r>
              <a:rPr lang="ru-RU" sz="2200" dirty="0" err="1">
                <a:solidFill>
                  <a:srgbClr val="000000"/>
                </a:solidFill>
                <a:latin typeface="Times New Roman" panose="02020603050405020304" pitchFamily="18" charset="0"/>
                <a:cs typeface="Times New Roman" panose="02020603050405020304" pitchFamily="18" charset="0"/>
              </a:rPr>
              <a:t>рахунках</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режимі</a:t>
            </a:r>
            <a:r>
              <a:rPr lang="ru-RU" sz="2200" dirty="0">
                <a:solidFill>
                  <a:srgbClr val="000000"/>
                </a:solidFill>
                <a:latin typeface="Times New Roman" panose="02020603050405020304" pitchFamily="18" charset="0"/>
                <a:cs typeface="Times New Roman" panose="02020603050405020304" pitchFamily="18" charset="0"/>
              </a:rPr>
              <a:t> реального часу;</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блокування</a:t>
            </a:r>
            <a:r>
              <a:rPr lang="ru-RU" sz="2200" dirty="0">
                <a:solidFill>
                  <a:srgbClr val="000000"/>
                </a:solidFill>
                <a:latin typeface="Times New Roman" panose="02020603050405020304" pitchFamily="18" charset="0"/>
                <a:cs typeface="Times New Roman" panose="02020603050405020304" pitchFamily="18" charset="0"/>
              </a:rPr>
              <a:t> овердрафту – </a:t>
            </a:r>
            <a:r>
              <a:rPr lang="ru-RU" sz="2200" dirty="0" err="1">
                <a:solidFill>
                  <a:srgbClr val="000000"/>
                </a:solidFill>
                <a:latin typeface="Times New Roman" panose="02020603050405020304" pitchFamily="18" charset="0"/>
                <a:cs typeface="Times New Roman" panose="02020603050405020304" pitchFamily="18" charset="0"/>
              </a:rPr>
              <a:t>всі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трансакції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що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призводять</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червоного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або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жовтого</a:t>
            </a:r>
            <a:r>
              <a:rPr lang="ru-RU" sz="2200" dirty="0">
                <a:solidFill>
                  <a:srgbClr val="000000"/>
                </a:solidFill>
                <a:latin typeface="Times New Roman" panose="02020603050405020304" pitchFamily="18" charset="0"/>
                <a:cs typeface="Times New Roman" panose="02020603050405020304" pitchFamily="18" charset="0"/>
              </a:rPr>
              <a:t> сальдо не </a:t>
            </a:r>
            <a:r>
              <a:rPr lang="ru-RU" sz="2200" dirty="0" err="1">
                <a:solidFill>
                  <a:srgbClr val="000000"/>
                </a:solidFill>
                <a:latin typeface="Times New Roman" panose="02020603050405020304" pitchFamily="18" charset="0"/>
                <a:cs typeface="Times New Roman" panose="02020603050405020304" pitchFamily="18" charset="0"/>
              </a:rPr>
              <a:t>приймаються</a:t>
            </a:r>
            <a:r>
              <a:rPr lang="ru-RU" sz="2200" dirty="0">
                <a:solidFill>
                  <a:srgbClr val="000000"/>
                </a:solidFill>
                <a:latin typeface="Times New Roman" panose="02020603050405020304" pitchFamily="18" charset="0"/>
                <a:cs typeface="Times New Roman" panose="02020603050405020304" pitchFamily="18" charset="0"/>
              </a:rPr>
              <a:t> до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безпаперова</a:t>
            </a:r>
            <a:r>
              <a:rPr lang="uk-UA" sz="2200" dirty="0" smtClean="0">
                <a:solidFill>
                  <a:srgbClr val="000000"/>
                </a:solidFill>
                <a:latin typeface="Times New Roman" panose="02020603050405020304" pitchFamily="18" charset="0"/>
                <a:cs typeface="Times New Roman" panose="02020603050405020304" pitchFamily="18" charset="0"/>
              </a:rPr>
              <a:t> технологія – СЕП використовує в роботі електронні документи і виключає паперові технології;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заборона на відміну проведених трансакцій – виконана трансакція не може бути відміненою, тобто операція що була здійснена не може бути скасованою;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необмеженість сум трансакцій – максимальна сума трансакції обмежена наявними коштами НБУ на коррахунку.</a:t>
            </a:r>
          </a:p>
        </p:txBody>
      </p:sp>
    </p:spTree>
    <p:extLst>
      <p:ext uri="{BB962C8B-B14F-4D97-AF65-F5344CB8AC3E}">
        <p14:creationId xmlns:p14="http://schemas.microsoft.com/office/powerpoint/2010/main" val="1463976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Складові системи електронних платежів представлені на рис. 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004012" y="1086415"/>
            <a:ext cx="10175065" cy="5169530"/>
          </a:xfrm>
          <a:prstGeom prst="rect">
            <a:avLst/>
          </a:prstGeom>
        </p:spPr>
      </p:pic>
    </p:spTree>
    <p:extLst>
      <p:ext uri="{BB962C8B-B14F-4D97-AF65-F5344CB8AC3E}">
        <p14:creationId xmlns:p14="http://schemas.microsoft.com/office/powerpoint/2010/main" val="1645473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рівень і кваліфікація робочої сили, а також наявність можливостей для підвищення кваліфікації;</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розвиток галузевої інфраструктури, зокрема телекомунікаційних і транспортних систем;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темпи інноваційних і технологічних змін.</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 фінансові чинники, які можуть стимулювати попит і пропозицію нових платіжних інструментів і послуг:</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фінансові витрати, ризики і вигоди платіжних послуг;</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ініціатива щодо вдосконалення платіжних послуг, спрямовані на зниження витрат і ризиків та підвищення </a:t>
            </a:r>
            <a:r>
              <a:rPr lang="uk-UA" sz="2200" dirty="0" err="1" smtClean="0">
                <a:solidFill>
                  <a:srgbClr val="000000"/>
                </a:solidFill>
                <a:latin typeface="Times New Roman" panose="02020603050405020304" pitchFamily="18" charset="0"/>
                <a:cs typeface="Times New Roman" panose="02020603050405020304" pitchFamily="18" charset="0"/>
              </a:rPr>
              <a:t>вигод</a:t>
            </a:r>
            <a:r>
              <a:rPr lang="uk-UA" sz="2200" dirty="0" smtClean="0">
                <a:solidFill>
                  <a:srgbClr val="000000"/>
                </a:solidFill>
                <a:latin typeface="Times New Roman" panose="02020603050405020304" pitchFamily="18" charset="0"/>
                <a:cs typeface="Times New Roman" panose="02020603050405020304" pitchFamily="18" charset="0"/>
              </a:rPr>
              <a:t> для користувачів і провайдера.</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г) чинники державної політики, які безпосередньо впливають на інституційні механізми:</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закони і державна політика щодо ринку та фінансових інститутів;</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державна політика в галузі освіти, промисловості, торгівлі, захисту прав споживачів тощо;</a:t>
            </a:r>
          </a:p>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державна політика щодо макроекономічних показників.</a:t>
            </a:r>
          </a:p>
        </p:txBody>
      </p:sp>
    </p:spTree>
    <p:extLst>
      <p:ext uri="{BB962C8B-B14F-4D97-AF65-F5344CB8AC3E}">
        <p14:creationId xmlns:p14="http://schemas.microsoft.com/office/powerpoint/2010/main" val="2979787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свою чергу, до прикладного програмного забезпечення входять: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програмно-технічні комплекси автоматизованих робочих місць СЕП, призначені для виконання власне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системи резервування роботи СЕП, призначені для забезпечення поновлення її роботи у разі збоїв, відмов обладнання або інших надзвичайних ситуацій;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інформаційно-пошукова система, призначена для одержання довідкової інформації про проходження платежів.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Програмно-технічні комплекси СЕП відповідають трьом рівням структури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Рівень Центральної розрахункової палати – установа НБУ, яка забезпечує функціонування СЕП у цілому, ведення бази даних для інформаційно-пошукової системи (ІПС) щодо електронних міжбанківських розрахунків, виконаних через СЕП, а також здійснює функції РРП для банківських установ м. Києва та Київської області, обслуговує інші віртуальні банківські регіони. На цьому рівні застосовується програмно-технічний комплекс АРМ-1, що виконує: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перевірку </a:t>
            </a:r>
            <a:r>
              <a:rPr lang="uk-UA" sz="2200" dirty="0">
                <a:solidFill>
                  <a:srgbClr val="000000"/>
                </a:solidFill>
                <a:latin typeface="Times New Roman" panose="02020603050405020304" pitchFamily="18" charset="0"/>
                <a:cs typeface="Times New Roman" panose="02020603050405020304" pitchFamily="18" charset="0"/>
              </a:rPr>
              <a:t>правильності та узгодженості функціонування РРП;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синхронізацію роботи СЕП, тобто визначає час виконання учасниками </a:t>
            </a:r>
            <a:r>
              <a:rPr lang="uk-UA" sz="2200" dirty="0" smtClean="0">
                <a:solidFill>
                  <a:srgbClr val="000000"/>
                </a:solidFill>
                <a:latin typeface="Times New Roman" panose="02020603050405020304" pitchFamily="18" charset="0"/>
                <a:cs typeface="Times New Roman" panose="02020603050405020304" pitchFamily="18" charset="0"/>
              </a:rPr>
              <a:t>основних</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764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контроль та балансування міжрегіональних оборотів;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захист системи від несанкціонованого втручання;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звітної інформації в цілому по системі;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виявлення аварійних ситуацій та спроб несанкціонованого доступу.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Рівень регіональних розрахункових палат. На даному рівні використовується програмно-технічний комплекс АРМ-2. Це – комплекс програмних та технічних засобів, призначений для обслуговування банків регіону та організації взаємодії з іншими розрахунковими палатами. АРМ-2 здійснює: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a:t>
            </a:r>
            <a:r>
              <a:rPr lang="uk-UA" sz="2200" dirty="0">
                <a:solidFill>
                  <a:srgbClr val="000000"/>
                </a:solidFill>
                <a:latin typeface="Times New Roman" panose="02020603050405020304" pitchFamily="18" charset="0"/>
                <a:cs typeface="Times New Roman" panose="02020603050405020304" pitchFamily="18" charset="0"/>
              </a:rPr>
              <a:t>електронними розрахунковими документами та технологічною інформацією між РРП і банками цього регіону учасниками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ведення технічних кореспондентських (</a:t>
            </a:r>
            <a:r>
              <a:rPr lang="uk-UA" sz="2200" dirty="0" err="1">
                <a:solidFill>
                  <a:srgbClr val="000000"/>
                </a:solidFill>
                <a:latin typeface="Times New Roman" panose="02020603050405020304" pitchFamily="18" charset="0"/>
                <a:cs typeface="Times New Roman" panose="02020603050405020304" pitchFamily="18" charset="0"/>
              </a:rPr>
              <a:t>субкореспондентських</a:t>
            </a:r>
            <a:r>
              <a:rPr lang="uk-UA" sz="2200" dirty="0">
                <a:solidFill>
                  <a:srgbClr val="000000"/>
                </a:solidFill>
                <a:latin typeface="Times New Roman" panose="02020603050405020304" pitchFamily="18" charset="0"/>
                <a:cs typeface="Times New Roman" panose="02020603050405020304" pitchFamily="18" charset="0"/>
              </a:rPr>
              <a:t>) рахунків банків регіону;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обмін електронними розрахунковими документами з АРМ-2 інших РРП;</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синхронізацію роботи учасників СЕП у межах регіону;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бухгалтерський та технологічний контроль за проходженням платежів;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захист електронних розрахункових документів від несанкціонованого втручання</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159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застосування санкцій до порушників технології;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передавання результатів розрахунків на кінець робочого дня до ОДБ регіонального управління Національного банку для відображення проходження коштів через СЕП на реальних коррахунках;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з АРМ-1 ЦРП інформацією контрольного, технологічного та звітного характеру;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надання звітних документів за підсумками проходження платежів на рівні АРМ-1, АРМ-2, АРМ-3;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довідкові 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Рівень банків – учасників СЕП. На цьому рівні використовується програмно-технічний комплекс АРМ-3. Це – комплекс програмних і технічних засобів, призначений для передавання, приймання та перевірки файлів СЕП між банком-учасником розрахунків і регіональною розрахунковою палатою. АРМ-3 виконує:</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перевірку коректності пакетів електронних розрахункових документів, підготовлених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обмін пакетами платіжних документів та службовою </a:t>
            </a:r>
            <a:r>
              <a:rPr lang="uk-UA" sz="2200" dirty="0">
                <a:solidFill>
                  <a:srgbClr val="000000"/>
                </a:solidFill>
                <a:latin typeface="Times New Roman" panose="02020603050405020304" pitchFamily="18" charset="0"/>
                <a:cs typeface="Times New Roman" panose="02020603050405020304" pitchFamily="18" charset="0"/>
              </a:rPr>
              <a:t>(технологічною) </a:t>
            </a:r>
            <a:r>
              <a:rPr lang="uk-UA" sz="2200" dirty="0" smtClean="0">
                <a:solidFill>
                  <a:srgbClr val="000000"/>
                </a:solidFill>
                <a:latin typeface="Times New Roman" panose="02020603050405020304" pitchFamily="18" charset="0"/>
                <a:cs typeface="Times New Roman" panose="02020603050405020304" pitchFamily="18" charset="0"/>
              </a:rPr>
              <a:t>інформацією </a:t>
            </a:r>
            <a:r>
              <a:rPr lang="uk-UA" sz="2200" dirty="0">
                <a:solidFill>
                  <a:srgbClr val="000000"/>
                </a:solidFill>
                <a:latin typeface="Times New Roman" panose="02020603050405020304" pitchFamily="18" charset="0"/>
                <a:cs typeface="Times New Roman" panose="02020603050405020304" pitchFamily="18" charset="0"/>
              </a:rPr>
              <a:t>з РРП;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передавання електронних розрахункових документів від/до ОДБ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захист документів від несанкціонованого втручання</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906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довідкові функції.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Файл СЕП – одиниця обміну інформацією між АРМ СЕП, що позначаються однією ідентифікаційною літерою, яка відповідає типу файлу відповідно до технології роботи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Розглянемо в загальному маршрут проходження електронних платіжних документів з комерційного банку в регіоні А до комерційного банку в регіоні Б. Для спрощення будемо вважати, що обидва банки входять до відповідних банківських регіонів і не мають власних внутрішніх платіжних систем (ВПС), тобто є учасниками СЕП НБУ (див. Рис. 3).</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 Комерційний банк в регіоні А підготував початкові електронні документи для розрахунку з клієнтом банку в регіоні Б та з допомогою АРМ-НБУ формує і передає в РРП НБУ файл типу $А (початкові платіжні документи від КБ в РРП, що відправляються з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 РРП НБУ, з допомогою АРМ-2, приймає отриманий файл типу $А, виконує його обробку та надсилає комерційному банку файл типу $Т (квитанція на файл типу $А) про негативний або позитивний результат обробки. У випадку негативного результату обробки трансакція не приймається, а у випадку позитивного процес продовжується далі.</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616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Рисунок 3. </a:t>
            </a:r>
            <a:r>
              <a:rPr lang="ru-RU" sz="2200" dirty="0" err="1">
                <a:solidFill>
                  <a:srgbClr val="000000"/>
                </a:solidFill>
                <a:latin typeface="Times New Roman" panose="02020603050405020304" pitchFamily="18" charset="0"/>
                <a:cs typeface="Times New Roman" panose="02020603050405020304" pitchFamily="18" charset="0"/>
              </a:rPr>
              <a:t>Маршрутизація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проходження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платежів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smtClean="0">
                <a:solidFill>
                  <a:srgbClr val="000000"/>
                </a:solidFill>
                <a:latin typeface="Times New Roman" panose="02020603050405020304" pitchFamily="18" charset="0"/>
                <a:cs typeface="Times New Roman" panose="02020603050405020304" pitchFamily="18" charset="0"/>
              </a:rPr>
              <a:t>СЕП</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775358" y="1295942"/>
            <a:ext cx="6680513" cy="4960003"/>
          </a:xfrm>
          <a:prstGeom prst="rect">
            <a:avLst/>
          </a:prstGeom>
        </p:spPr>
      </p:pic>
    </p:spTree>
    <p:extLst>
      <p:ext uri="{BB962C8B-B14F-4D97-AF65-F5344CB8AC3E}">
        <p14:creationId xmlns:p14="http://schemas.microsoft.com/office/powerpoint/2010/main" val="734144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 Після позитивного результату обробки АРМом-2 файлу типу $А в РРП корегується технічний кореспондентський рахунок КБ та файлом типу $К (поточний стан коррахунку, надсилається після кожного сеансу обміну між АРМ-2 та АРМ-НБУ) надається інформація в банк про поточний стан коррахунку в даному випадку коррахунок буде зменшуватись, тобто дебетуватись.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 РРП регіону А передає пакети платіжних документів, що адресовані в комерційні банки регіону Б, РРП регіону Б, як вхідні документи для АРМ-2 файлом типу $С (файли, сформовані засобами одного АРМ-1 надіслані до іншого АРМ-2 для подальшого оброблення).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 РРП регіону Б, черговим сеансом обміну, передає на АРМ-2 РРП регіону А повідомлення про результат прийняття пакетів електронних платіжних документів файлом типу $R (квитанція на файл типу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 АРМ-2 РРП регіону Б у випадку отримання файлу типу $В (вхідні платіжні документи з РРП в КБ, що поступають в банк) для свого комерційного банку, кредитує його коррахунок на суму платежу та пересилає електронний документ у банк для обробки на АРМ-НБУ.</a:t>
            </a:r>
          </a:p>
        </p:txBody>
      </p:sp>
    </p:spTree>
    <p:extLst>
      <p:ext uri="{BB962C8B-B14F-4D97-AF65-F5344CB8AC3E}">
        <p14:creationId xmlns:p14="http://schemas.microsoft.com/office/powerpoint/2010/main" val="4115057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 АРМ-НБУ комерційного банку після оброблення отриманого файлу типу $В </a:t>
            </a:r>
            <a:r>
              <a:rPr lang="uk-UA" sz="2200" dirty="0" err="1" smtClean="0">
                <a:solidFill>
                  <a:srgbClr val="000000"/>
                </a:solidFill>
                <a:latin typeface="Times New Roman" panose="02020603050405020304" pitchFamily="18" charset="0"/>
                <a:cs typeface="Times New Roman" panose="02020603050405020304" pitchFamily="18" charset="0"/>
              </a:rPr>
              <a:t>тя</a:t>
            </a:r>
            <a:r>
              <a:rPr lang="uk-UA" sz="2200" dirty="0" smtClean="0">
                <a:solidFill>
                  <a:srgbClr val="000000"/>
                </a:solidFill>
                <a:latin typeface="Times New Roman" panose="02020603050405020304" pitchFamily="18" charset="0"/>
                <a:cs typeface="Times New Roman" panose="02020603050405020304" pitchFamily="18" charset="0"/>
              </a:rPr>
              <a:t> платіжного документа.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 АРМ-2 РРП регіону Б після отримання файлу типу $S, про результат прийому файлу типу $В комерційним банком, передає файл типу $К (поточний стан коррахунку, надсилається після кожного сеансу обміну між АРМ-2 та АРМ-НБУ) про зміну стану технічного коррахунку КБ.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 АРМ-2 РРП регіону А передає на АРМ-1 ЦРП інформаційні повідомлення (технологічні та службові) щодо функціонування АРМ-2 регіону 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 АРМ-1 постійно контролює правильність та коректність роботи РРП регіону А щодо здійснення міжбанківських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 АРМ-1 постійно виконує захист системи від несанкціонованого доступу в цілому та на регіональному рівні АРМ-2 регіону 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12 – АРМ-1 постійно контролює правильність та коректність роботи РРП регіону Б щодо здійснення міжбанківських розрахунків.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13 – АРМ-1 постійно виконує захист системи від несанкціонованого доступу в цілому та на регіональному рівні АРМ-2 регіону Б.</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14 – АРМ-2 РРП регіону Б передає на АРМ-1 ЦРП інформаційні повідомлення (технологічні та службові) щодо функціонування АРМ-2 в регіоні Б.</a:t>
            </a:r>
          </a:p>
        </p:txBody>
      </p:sp>
    </p:spTree>
    <p:extLst>
      <p:ext uri="{BB962C8B-B14F-4D97-AF65-F5344CB8AC3E}">
        <p14:creationId xmlns:p14="http://schemas.microsoft.com/office/powerpoint/2010/main" val="1859882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4. Організація роботи в Системі миттєвих переказів</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Миттєві перекази реалізуються в складі системи електронних платежів Національного банку України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Безпосередньо </a:t>
            </a:r>
            <a:r>
              <a:rPr lang="uk-UA" sz="2200" dirty="0">
                <a:solidFill>
                  <a:srgbClr val="000000"/>
                </a:solidFill>
                <a:latin typeface="Times New Roman" panose="02020603050405020304" pitchFamily="18" charset="0"/>
                <a:cs typeface="Times New Roman" panose="02020603050405020304" pitchFamily="18" charset="0"/>
              </a:rPr>
              <a:t>до функціоналу миттєвого переказу СЕП (далі – МП СЕП) входить </a:t>
            </a:r>
            <a:r>
              <a:rPr lang="uk-UA" sz="2200" dirty="0" smtClean="0">
                <a:solidFill>
                  <a:srgbClr val="000000"/>
                </a:solidFill>
                <a:latin typeface="Times New Roman" panose="02020603050405020304" pitchFamily="18" charset="0"/>
                <a:cs typeface="Times New Roman" panose="02020603050405020304" pitchFamily="18" charset="0"/>
              </a:rPr>
              <a:t>виконання </a:t>
            </a:r>
            <a:r>
              <a:rPr lang="uk-UA" sz="2200" dirty="0">
                <a:solidFill>
                  <a:srgbClr val="000000"/>
                </a:solidFill>
                <a:latin typeface="Times New Roman" panose="02020603050405020304" pitchFamily="18" charset="0"/>
                <a:cs typeface="Times New Roman" panose="02020603050405020304" pitchFamily="18" charset="0"/>
              </a:rPr>
              <a:t>миттєвого переказу шляхом обміну між учасниками і ЦОСЕП повідомленнями </a:t>
            </a:r>
            <a:r>
              <a:rPr lang="uk-UA" sz="2200" dirty="0" smtClean="0">
                <a:solidFill>
                  <a:srgbClr val="000000"/>
                </a:solidFill>
                <a:latin typeface="Times New Roman" panose="02020603050405020304" pitchFamily="18" charset="0"/>
                <a:cs typeface="Times New Roman" panose="02020603050405020304" pitchFamily="18" charset="0"/>
              </a:rPr>
              <a:t>миттєвого </a:t>
            </a:r>
            <a:r>
              <a:rPr lang="uk-UA" sz="2200" dirty="0">
                <a:solidFill>
                  <a:srgbClr val="000000"/>
                </a:solidFill>
                <a:latin typeface="Times New Roman" panose="02020603050405020304" pitchFamily="18" charset="0"/>
                <a:cs typeface="Times New Roman" panose="02020603050405020304" pitchFamily="18" charset="0"/>
              </a:rPr>
              <a:t>переказу </a:t>
            </a:r>
            <a:r>
              <a:rPr lang="uk-UA" sz="2200" dirty="0" smtClean="0">
                <a:solidFill>
                  <a:srgbClr val="000000"/>
                </a:solidFill>
                <a:latin typeface="Times New Roman" panose="02020603050405020304" pitchFamily="18" charset="0"/>
                <a:cs typeface="Times New Roman" panose="02020603050405020304" pitchFamily="18" charset="0"/>
              </a:rPr>
              <a:t>СЕП</a:t>
            </a: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Зазначений функціонал реалізовано за </a:t>
            </a:r>
            <a:r>
              <a:rPr lang="uk-UA" sz="2200" dirty="0" smtClean="0">
                <a:solidFill>
                  <a:srgbClr val="000000"/>
                </a:solidFill>
                <a:latin typeface="Times New Roman" panose="02020603050405020304" pitchFamily="18" charset="0"/>
                <a:cs typeface="Times New Roman" panose="02020603050405020304" pitchFamily="18" charset="0"/>
              </a:rPr>
              <a:t>технологією</a:t>
            </a:r>
            <a:r>
              <a:rPr lang="uk-UA" sz="2200" dirty="0">
                <a:solidFill>
                  <a:srgbClr val="000000"/>
                </a:solidFill>
                <a:latin typeface="Times New Roman" panose="02020603050405020304" pitchFamily="18" charset="0"/>
                <a:cs typeface="Times New Roman" panose="02020603050405020304" pitchFamily="18" charset="0"/>
              </a:rPr>
              <a:t>, визначеною в документі «Система електронних платежів Національного банку </a:t>
            </a:r>
            <a:r>
              <a:rPr lang="uk-UA" sz="2200" dirty="0" smtClean="0">
                <a:solidFill>
                  <a:srgbClr val="000000"/>
                </a:solidFill>
                <a:latin typeface="Times New Roman" panose="02020603050405020304" pitchFamily="18" charset="0"/>
                <a:cs typeface="Times New Roman" panose="02020603050405020304" pitchFamily="18" charset="0"/>
              </a:rPr>
              <a:t>України </a:t>
            </a:r>
            <a:r>
              <a:rPr lang="uk-UA" sz="2200" dirty="0">
                <a:solidFill>
                  <a:srgbClr val="000000"/>
                </a:solidFill>
                <a:latin typeface="Times New Roman" panose="02020603050405020304" pitchFamily="18" charset="0"/>
                <a:cs typeface="Times New Roman" panose="02020603050405020304" pitchFamily="18" charset="0"/>
              </a:rPr>
              <a:t>(версія СЕП-4.1). Технологія і формати обміну повідомленнями між учасниками і ЦОСЕП. Реалізація миттєвого переказу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До </a:t>
            </a:r>
            <a:r>
              <a:rPr lang="uk-UA" sz="2200" dirty="0">
                <a:solidFill>
                  <a:srgbClr val="000000"/>
                </a:solidFill>
                <a:latin typeface="Times New Roman" panose="02020603050405020304" pitchFamily="18" charset="0"/>
                <a:cs typeface="Times New Roman" panose="02020603050405020304" pitchFamily="18" charset="0"/>
              </a:rPr>
              <a:t>нових сервісних функцій, необхідних для виконання миттєвого переказу СЕП, </a:t>
            </a:r>
            <a:r>
              <a:rPr lang="uk-UA" sz="2200" dirty="0" smtClean="0">
                <a:solidFill>
                  <a:srgbClr val="000000"/>
                </a:solidFill>
                <a:latin typeface="Times New Roman" panose="02020603050405020304" pitchFamily="18" charset="0"/>
                <a:cs typeface="Times New Roman" panose="02020603050405020304" pitchFamily="18" charset="0"/>
              </a:rPr>
              <a:t>належить</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отримання нормативно-довідкової інформації СЕП щодо учасників миттєвого </a:t>
            </a:r>
            <a:r>
              <a:rPr lang="uk-UA" sz="2200" dirty="0" smtClean="0">
                <a:solidFill>
                  <a:srgbClr val="000000"/>
                </a:solidFill>
                <a:latin typeface="Times New Roman" panose="02020603050405020304" pitchFamily="18" charset="0"/>
                <a:cs typeface="Times New Roman" panose="02020603050405020304" pitchFamily="18" charset="0"/>
              </a:rPr>
              <a:t>переказу </a:t>
            </a:r>
            <a:r>
              <a:rPr lang="uk-UA" sz="2200" dirty="0">
                <a:solidFill>
                  <a:srgbClr val="000000"/>
                </a:solidFill>
                <a:latin typeface="Times New Roman" panose="02020603050405020304" pitchFamily="18" charset="0"/>
                <a:cs typeface="Times New Roman" panose="02020603050405020304" pitchFamily="18" charset="0"/>
              </a:rPr>
              <a:t>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перерозподіл ліквідності учасників СЕП (розподіл наявних коштів на частини, призначені для виконання кредитового переказу і миттєвого переказу).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Крім </a:t>
            </a:r>
            <a:r>
              <a:rPr lang="uk-UA" sz="2200" dirty="0">
                <a:solidFill>
                  <a:srgbClr val="000000"/>
                </a:solidFill>
                <a:latin typeface="Times New Roman" panose="02020603050405020304" pitchFamily="18" charset="0"/>
                <a:cs typeface="Times New Roman" panose="02020603050405020304" pitchFamily="18" charset="0"/>
              </a:rPr>
              <a:t>того, низка повідомлень </a:t>
            </a:r>
            <a:r>
              <a:rPr lang="en-US" sz="2200" dirty="0">
                <a:solidFill>
                  <a:srgbClr val="000000"/>
                </a:solidFill>
                <a:latin typeface="Times New Roman" panose="02020603050405020304" pitchFamily="18" charset="0"/>
                <a:cs typeface="Times New Roman" panose="02020603050405020304" pitchFamily="18" charset="0"/>
              </a:rPr>
              <a:t>ISO 20022, </a:t>
            </a:r>
            <a:r>
              <a:rPr lang="uk-UA" sz="2200" dirty="0">
                <a:solidFill>
                  <a:srgbClr val="000000"/>
                </a:solidFill>
                <a:latin typeface="Times New Roman" panose="02020603050405020304" pitchFamily="18" charset="0"/>
                <a:cs typeface="Times New Roman" panose="02020603050405020304" pitchFamily="18" charset="0"/>
              </a:rPr>
              <a:t>реалізованих у СЕП-4.0, поширюється також на їх застосування до миттєвого переказу СЕП, наприклад, управління рахунками, отримання </a:t>
            </a:r>
            <a:r>
              <a:rPr lang="uk-UA" sz="2200" dirty="0" smtClean="0">
                <a:solidFill>
                  <a:srgbClr val="000000"/>
                </a:solidFill>
                <a:latin typeface="Times New Roman" panose="02020603050405020304" pitchFamily="18" charset="0"/>
                <a:cs typeface="Times New Roman" panose="02020603050405020304" pitchFamily="18" charset="0"/>
              </a:rPr>
              <a:t>виписок </a:t>
            </a:r>
            <a:r>
              <a:rPr lang="uk-UA" sz="2200" dirty="0">
                <a:solidFill>
                  <a:srgbClr val="000000"/>
                </a:solidFill>
                <a:latin typeface="Times New Roman" panose="02020603050405020304" pitchFamily="18" charset="0"/>
                <a:cs typeface="Times New Roman" panose="02020603050405020304" pitchFamily="18" charset="0"/>
              </a:rPr>
              <a:t>тощо.</a:t>
            </a:r>
          </a:p>
        </p:txBody>
      </p:sp>
    </p:spTree>
    <p:extLst>
      <p:ext uri="{BB962C8B-B14F-4D97-AF65-F5344CB8AC3E}">
        <p14:creationId xmlns:p14="http://schemas.microsoft.com/office/powerpoint/2010/main" val="1199562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Зазначені сервісні </a:t>
            </a:r>
            <a:r>
              <a:rPr lang="uk-UA" sz="2200" dirty="0" smtClean="0">
                <a:solidFill>
                  <a:srgbClr val="000000"/>
                </a:solidFill>
                <a:latin typeface="Times New Roman" panose="02020603050405020304" pitchFamily="18" charset="0"/>
                <a:cs typeface="Times New Roman" panose="02020603050405020304" pitchFamily="18" charset="0"/>
              </a:rPr>
              <a:t>функції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реалізовано у </a:t>
            </a:r>
            <a:r>
              <a:rPr lang="uk-UA" sz="2200" dirty="0" smtClean="0">
                <a:solidFill>
                  <a:srgbClr val="000000"/>
                </a:solidFill>
                <a:latin typeface="Times New Roman" panose="02020603050405020304" pitchFamily="18" charset="0"/>
                <a:cs typeface="Times New Roman" panose="02020603050405020304" pitchFamily="18" charset="0"/>
              </a:rPr>
              <a:t>вигляді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доопрацювання повідомлень</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реалізованих </a:t>
            </a:r>
            <a:r>
              <a:rPr lang="uk-UA" sz="2200" dirty="0">
                <a:solidFill>
                  <a:srgbClr val="000000"/>
                </a:solidFill>
                <a:latin typeface="Times New Roman" panose="02020603050405020304" pitchFamily="18" charset="0"/>
                <a:cs typeface="Times New Roman" panose="02020603050405020304" pitchFamily="18" charset="0"/>
              </a:rPr>
              <a:t>у СЕП-4.0</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зі збереженням </a:t>
            </a:r>
            <a:r>
              <a:rPr lang="uk-UA" sz="2200" dirty="0" smtClean="0">
                <a:solidFill>
                  <a:srgbClr val="000000"/>
                </a:solidFill>
                <a:latin typeface="Times New Roman" panose="02020603050405020304" pitchFamily="18" charset="0"/>
                <a:cs typeface="Times New Roman" panose="02020603050405020304" pitchFamily="18" charset="0"/>
              </a:rPr>
              <a:t>реалізованої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 СЕП-4.0 технології </a:t>
            </a:r>
            <a:r>
              <a:rPr lang="uk-UA" sz="2200" dirty="0" smtClean="0">
                <a:solidFill>
                  <a:srgbClr val="000000"/>
                </a:solidFill>
                <a:latin typeface="Times New Roman" panose="02020603050405020304" pitchFamily="18" charset="0"/>
                <a:cs typeface="Times New Roman" panose="02020603050405020304" pitchFamily="18" charset="0"/>
              </a:rPr>
              <a:t>обміну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повідомленнями </a:t>
            </a:r>
            <a:r>
              <a:rPr lang="uk-UA" sz="2200" dirty="0" smtClean="0">
                <a:solidFill>
                  <a:srgbClr val="000000"/>
                </a:solidFill>
                <a:latin typeface="Times New Roman" panose="02020603050405020304" pitchFamily="18" charset="0"/>
                <a:cs typeface="Times New Roman" panose="02020603050405020304" pitchFamily="18" charset="0"/>
              </a:rPr>
              <a:t>між</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учасниками </a:t>
            </a:r>
            <a:r>
              <a:rPr lang="uk-UA" sz="2200" dirty="0">
                <a:solidFill>
                  <a:srgbClr val="000000"/>
                </a:solidFill>
                <a:latin typeface="Times New Roman" panose="02020603050405020304" pitchFamily="18" charset="0"/>
                <a:cs typeface="Times New Roman" panose="02020603050405020304" pitchFamily="18" charset="0"/>
              </a:rPr>
              <a:t>СЕП і ЦОСЕП</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визначеної документом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«Система електронних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платежів Національного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б</a:t>
            </a:r>
            <a:r>
              <a:rPr lang="uk-UA" sz="2200" dirty="0" smtClean="0">
                <a:solidFill>
                  <a:srgbClr val="000000"/>
                </a:solidFill>
                <a:latin typeface="Times New Roman" panose="02020603050405020304" pitchFamily="18" charset="0"/>
                <a:cs typeface="Times New Roman" panose="02020603050405020304" pitchFamily="18" charset="0"/>
              </a:rPr>
              <a:t>анку (шифр </a:t>
            </a:r>
            <a:r>
              <a:rPr lang="uk-UA" sz="2200" dirty="0">
                <a:solidFill>
                  <a:srgbClr val="000000"/>
                </a:solidFill>
                <a:latin typeface="Times New Roman" panose="02020603050405020304" pitchFamily="18" charset="0"/>
                <a:cs typeface="Times New Roman" panose="02020603050405020304" pitchFamily="18" charset="0"/>
              </a:rPr>
              <a:t>СЕП-4</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Технологія </a:t>
            </a:r>
            <a:r>
              <a:rPr lang="uk-UA" sz="2200" dirty="0">
                <a:solidFill>
                  <a:srgbClr val="000000"/>
                </a:solidFill>
                <a:latin typeface="Times New Roman" panose="02020603050405020304" pitchFamily="18" charset="0"/>
                <a:cs typeface="Times New Roman" panose="02020603050405020304" pitchFamily="18" charset="0"/>
              </a:rPr>
              <a:t>і формати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обміну повідомленнями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між </a:t>
            </a:r>
            <a:r>
              <a:rPr lang="uk-UA" sz="2200" dirty="0">
                <a:solidFill>
                  <a:srgbClr val="000000"/>
                </a:solidFill>
                <a:latin typeface="Times New Roman" panose="02020603050405020304" pitchFamily="18" charset="0"/>
                <a:cs typeface="Times New Roman" panose="02020603050405020304" pitchFamily="18" charset="0"/>
              </a:rPr>
              <a:t>учасниками і ЦОСЕП</a:t>
            </a:r>
            <a:r>
              <a:rPr lang="uk-UA" sz="2200" dirty="0" smtClean="0">
                <a:solidFill>
                  <a:srgbClr val="000000"/>
                </a:solidFill>
                <a:latin typeface="Times New Roman" panose="02020603050405020304" pitchFamily="18" charset="0"/>
                <a:cs typeface="Times New Roman" panose="02020603050405020304" pitchFamily="18" charset="0"/>
              </a:rPr>
              <a:t>».</a:t>
            </a: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4576802" y="274553"/>
            <a:ext cx="6566074" cy="6268154"/>
          </a:xfrm>
          <a:prstGeom prst="rect">
            <a:avLst/>
          </a:prstGeom>
        </p:spPr>
      </p:pic>
    </p:spTree>
    <p:extLst>
      <p:ext uri="{BB962C8B-B14F-4D97-AF65-F5344CB8AC3E}">
        <p14:creationId xmlns:p14="http://schemas.microsoft.com/office/powerpoint/2010/main" val="3759242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Необхідною умовою участі фінансової установи (банківської установи або </a:t>
            </a:r>
            <a:r>
              <a:rPr lang="uk-UA" sz="2200" dirty="0" smtClean="0">
                <a:solidFill>
                  <a:srgbClr val="000000"/>
                </a:solidFill>
                <a:latin typeface="Times New Roman" panose="02020603050405020304" pitchFamily="18" charset="0"/>
                <a:cs typeface="Times New Roman" panose="02020603050405020304" pitchFamily="18" charset="0"/>
              </a:rPr>
              <a:t>небанківського </a:t>
            </a:r>
            <a:r>
              <a:rPr lang="uk-UA" sz="2200" dirty="0">
                <a:solidFill>
                  <a:srgbClr val="000000"/>
                </a:solidFill>
                <a:latin typeface="Times New Roman" panose="02020603050405020304" pitchFamily="18" charset="0"/>
                <a:cs typeface="Times New Roman" panose="02020603050405020304" pitchFamily="18" charset="0"/>
              </a:rPr>
              <a:t>надавача платіжних послуг) у виконанні миттєвого переказу через СЕП є її участь у </a:t>
            </a:r>
            <a:r>
              <a:rPr lang="uk-UA" sz="2200" dirty="0" smtClean="0">
                <a:solidFill>
                  <a:srgbClr val="000000"/>
                </a:solidFill>
                <a:latin typeface="Times New Roman" panose="02020603050405020304" pitchFamily="18" charset="0"/>
                <a:cs typeface="Times New Roman" panose="02020603050405020304" pitchFamily="18" charset="0"/>
              </a:rPr>
              <a:t>виконанні </a:t>
            </a:r>
            <a:r>
              <a:rPr lang="uk-UA" sz="2200" dirty="0">
                <a:solidFill>
                  <a:srgbClr val="000000"/>
                </a:solidFill>
                <a:latin typeface="Times New Roman" panose="02020603050405020304" pitchFamily="18" charset="0"/>
                <a:cs typeface="Times New Roman" panose="02020603050405020304" pitchFamily="18" charset="0"/>
              </a:rPr>
              <a:t>міжбанківського переказу через СЕП. Тобто: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банківська установа має бути учасником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небанківський надавач платіжних послуг може:</a:t>
            </a:r>
          </a:p>
          <a:p>
            <a:pPr marL="342900" indent="-342900" algn="just">
              <a:spcBef>
                <a:spcPts val="0"/>
              </a:spcBef>
              <a:buFontTx/>
              <a:buChar char="-"/>
            </a:pPr>
            <a:r>
              <a:rPr lang="uk-UA" sz="2200" dirty="0" smtClean="0">
                <a:solidFill>
                  <a:srgbClr val="000000"/>
                </a:solidFill>
                <a:latin typeface="Times New Roman" panose="02020603050405020304" pitchFamily="18" charset="0"/>
                <a:cs typeface="Times New Roman" panose="02020603050405020304" pitchFamily="18" charset="0"/>
              </a:rPr>
              <a:t>або </a:t>
            </a:r>
            <a:r>
              <a:rPr lang="uk-UA" sz="2200" dirty="0">
                <a:solidFill>
                  <a:srgbClr val="000000"/>
                </a:solidFill>
                <a:latin typeface="Times New Roman" panose="02020603050405020304" pitchFamily="18" charset="0"/>
                <a:cs typeface="Times New Roman" panose="02020603050405020304" pitchFamily="18" charset="0"/>
              </a:rPr>
              <a:t>бути учасником СЕП і </a:t>
            </a:r>
            <a:r>
              <a:rPr lang="uk-UA" sz="2200" dirty="0" smtClean="0">
                <a:solidFill>
                  <a:srgbClr val="000000"/>
                </a:solidFill>
                <a:latin typeface="Times New Roman" panose="02020603050405020304" pitchFamily="18" charset="0"/>
                <a:cs typeface="Times New Roman" panose="02020603050405020304" pitchFamily="18" charset="0"/>
              </a:rPr>
              <a:t>відповідно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міститися </a:t>
            </a:r>
            <a:r>
              <a:rPr lang="uk-UA" sz="2200" dirty="0">
                <a:solidFill>
                  <a:srgbClr val="000000"/>
                </a:solidFill>
                <a:latin typeface="Times New Roman" panose="02020603050405020304" pitchFamily="18" charset="0"/>
                <a:cs typeface="Times New Roman" panose="02020603050405020304" pitchFamily="18" charset="0"/>
              </a:rPr>
              <a:t>в Довіднику учасників СЕП;</a:t>
            </a:r>
          </a:p>
          <a:p>
            <a:pPr marL="342900" indent="-342900" algn="just">
              <a:spcBef>
                <a:spcPts val="0"/>
              </a:spcBef>
              <a:buFontTx/>
              <a:buChar char="-"/>
            </a:pPr>
            <a:r>
              <a:rPr lang="uk-UA" sz="2200" dirty="0" smtClean="0">
                <a:solidFill>
                  <a:srgbClr val="000000"/>
                </a:solidFill>
                <a:latin typeface="Times New Roman" panose="02020603050405020304" pitchFamily="18" charset="0"/>
                <a:cs typeface="Times New Roman" panose="02020603050405020304" pitchFamily="18" charset="0"/>
              </a:rPr>
              <a:t>або </a:t>
            </a:r>
            <a:r>
              <a:rPr lang="uk-UA" sz="2200" dirty="0">
                <a:solidFill>
                  <a:srgbClr val="000000"/>
                </a:solidFill>
                <a:latin typeface="Times New Roman" panose="02020603050405020304" pitchFamily="18" charset="0"/>
                <a:cs typeface="Times New Roman" panose="02020603050405020304" pitchFamily="18" charset="0"/>
              </a:rPr>
              <a:t>не бути учасником СЕП </a:t>
            </a:r>
            <a:r>
              <a:rPr lang="uk-UA" sz="2200" dirty="0" smtClean="0">
                <a:solidFill>
                  <a:srgbClr val="000000"/>
                </a:solidFill>
                <a:latin typeface="Times New Roman" panose="02020603050405020304" pitchFamily="18" charset="0"/>
                <a:cs typeface="Times New Roman" panose="02020603050405020304" pitchFamily="18" charset="0"/>
              </a:rPr>
              <a:t>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виконувати </a:t>
            </a:r>
            <a:r>
              <a:rPr lang="uk-UA" sz="2200" dirty="0">
                <a:solidFill>
                  <a:srgbClr val="000000"/>
                </a:solidFill>
                <a:latin typeface="Times New Roman" panose="02020603050405020304" pitchFamily="18" charset="0"/>
                <a:cs typeface="Times New Roman" panose="02020603050405020304" pitchFamily="18" charset="0"/>
              </a:rPr>
              <a:t>міжбанківські </a:t>
            </a:r>
            <a:r>
              <a:rPr lang="uk-UA" sz="2200" dirty="0" smtClean="0">
                <a:solidFill>
                  <a:srgbClr val="000000"/>
                </a:solidFill>
                <a:latin typeface="Times New Roman" panose="02020603050405020304" pitchFamily="18" charset="0"/>
                <a:cs typeface="Times New Roman" panose="02020603050405020304" pitchFamily="18" charset="0"/>
              </a:rPr>
              <a:t>розрахунки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СЕП через розрахунковий рахунок </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 </a:t>
            </a:r>
            <a:r>
              <a:rPr lang="uk-UA" sz="2200" dirty="0">
                <a:solidFill>
                  <a:srgbClr val="000000"/>
                </a:solidFill>
                <a:latin typeface="Times New Roman" panose="02020603050405020304" pitchFamily="18" charset="0"/>
                <a:cs typeface="Times New Roman" panose="02020603050405020304" pitchFamily="18" charset="0"/>
              </a:rPr>
              <a:t>обслуговуючому банку згідно </a:t>
            </a:r>
            <a:r>
              <a:rPr lang="uk-UA" sz="2200" dirty="0" smtClean="0">
                <a:solidFill>
                  <a:srgbClr val="000000"/>
                </a:solidFill>
                <a:latin typeface="Times New Roman" panose="02020603050405020304" pitchFamily="18" charset="0"/>
                <a:cs typeface="Times New Roman" panose="02020603050405020304" pitchFamily="18" charset="0"/>
              </a:rPr>
              <a:t>з</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розділом </a:t>
            </a:r>
            <a:r>
              <a:rPr lang="en-US" sz="2200" dirty="0">
                <a:solidFill>
                  <a:srgbClr val="000000"/>
                </a:solidFill>
                <a:latin typeface="Times New Roman" panose="02020603050405020304" pitchFamily="18" charset="0"/>
                <a:cs typeface="Times New Roman" panose="02020603050405020304" pitchFamily="18" charset="0"/>
              </a:rPr>
              <a:t>XIV </a:t>
            </a:r>
            <a:r>
              <a:rPr lang="uk-UA" sz="2200" dirty="0">
                <a:solidFill>
                  <a:srgbClr val="000000"/>
                </a:solidFill>
                <a:latin typeface="Times New Roman" panose="02020603050405020304" pitchFamily="18" charset="0"/>
                <a:cs typeface="Times New Roman" panose="02020603050405020304" pitchFamily="18" charset="0"/>
              </a:rPr>
              <a:t>Інструкції про </a:t>
            </a:r>
            <a:r>
              <a:rPr lang="uk-UA" sz="2200" dirty="0" smtClean="0">
                <a:solidFill>
                  <a:srgbClr val="000000"/>
                </a:solidFill>
                <a:latin typeface="Times New Roman" panose="02020603050405020304" pitchFamily="18" charset="0"/>
                <a:cs typeface="Times New Roman" panose="02020603050405020304" pitchFamily="18" charset="0"/>
              </a:rPr>
              <a:t>виконання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міжбанківських </a:t>
            </a:r>
            <a:r>
              <a:rPr lang="uk-UA" sz="2200" dirty="0">
                <a:solidFill>
                  <a:srgbClr val="000000"/>
                </a:solidFill>
                <a:latin typeface="Times New Roman" panose="02020603050405020304" pitchFamily="18" charset="0"/>
                <a:cs typeface="Times New Roman" panose="02020603050405020304" pitchFamily="18" charset="0"/>
              </a:rPr>
              <a:t>платіжних операцій </a:t>
            </a:r>
            <a:r>
              <a:rPr lang="uk-UA" sz="2200" dirty="0" smtClean="0">
                <a:solidFill>
                  <a:srgbClr val="000000"/>
                </a:solidFill>
                <a:latin typeface="Times New Roman" panose="02020603050405020304" pitchFamily="18" charset="0"/>
                <a:cs typeface="Times New Roman" panose="02020603050405020304" pitchFamily="18" charset="0"/>
              </a:rPr>
              <a:t>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Україні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smtClean="0">
                <a:solidFill>
                  <a:srgbClr val="000000"/>
                </a:solidFill>
                <a:latin typeface="Times New Roman" panose="02020603050405020304" pitchFamily="18" charset="0"/>
                <a:cs typeface="Times New Roman" panose="02020603050405020304" pitchFamily="18" charset="0"/>
              </a:rPr>
              <a:t>національній валюті і відповідно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міститися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smtClean="0">
                <a:solidFill>
                  <a:srgbClr val="000000"/>
                </a:solidFill>
                <a:latin typeface="Times New Roman" panose="02020603050405020304" pitchFamily="18" charset="0"/>
                <a:cs typeface="Times New Roman" panose="02020603050405020304" pitchFamily="18" charset="0"/>
              </a:rPr>
              <a:t>Довіднику </a:t>
            </a:r>
            <a:r>
              <a:rPr lang="en-US" sz="2200" dirty="0">
                <a:solidFill>
                  <a:srgbClr val="000000"/>
                </a:solidFill>
                <a:latin typeface="Times New Roman" panose="02020603050405020304" pitchFamily="18" charset="0"/>
                <a:cs typeface="Times New Roman" panose="02020603050405020304" pitchFamily="18" charset="0"/>
              </a:rPr>
              <a:t>ASPSP.</a:t>
            </a: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808381" y="2373805"/>
            <a:ext cx="5870590" cy="3957614"/>
          </a:xfrm>
          <a:prstGeom prst="rect">
            <a:avLst/>
          </a:prstGeom>
        </p:spPr>
      </p:pic>
    </p:spTree>
    <p:extLst>
      <p:ext uri="{BB962C8B-B14F-4D97-AF65-F5344CB8AC3E}">
        <p14:creationId xmlns:p14="http://schemas.microsoft.com/office/powerpoint/2010/main" val="2133838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Впровадження системи електронних платежів України дало змогу досягти таких принципових результатів: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поступове розширення переліку платіжних інструментів і послуг;</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спрощення доступу фінансових інститутів до дешевих кредитів;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вдосконалення механізмів платіжних систем, відповідальних за економію ліквідності;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підвищення рівня сумісності, взаємодії і стійкості інфраструктури обробки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платежів, операцій з цінними паперами та конверсійних операцій з метою полегшення обробки трансакцій;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внесення змін в платіжну інфраструктуру для зниження правових, операційних і фінансових ризиків учасників платіжних і розрахункових систем, а також для підвищення ефективності платіжних операцій з точки зору витрат;</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вдосконалення режиму регулювання НПС і розвиток функції спостереження за НПС в рамках центрального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підвищення ефективності, стабільності та організованості ринків, відповідальності за надання платіжних послуг і формування цін на платіжні послуги.</a:t>
            </a:r>
          </a:p>
        </p:txBody>
      </p:sp>
    </p:spTree>
    <p:extLst>
      <p:ext uri="{BB962C8B-B14F-4D97-AF65-F5344CB8AC3E}">
        <p14:creationId xmlns:p14="http://schemas.microsoft.com/office/powerpoint/2010/main" val="261728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Небанківський </a:t>
            </a:r>
            <a:r>
              <a:rPr lang="uk-UA" sz="2200" dirty="0">
                <a:solidFill>
                  <a:srgbClr val="000000"/>
                </a:solidFill>
                <a:latin typeface="Times New Roman" panose="02020603050405020304" pitchFamily="18" charset="0"/>
                <a:cs typeface="Times New Roman" panose="02020603050405020304" pitchFamily="18" charset="0"/>
              </a:rPr>
              <a:t>надавач платіжних послуг, який є учасником СЕП, розглядається як «</a:t>
            </a:r>
            <a:r>
              <a:rPr lang="uk-UA" sz="2200" dirty="0" smtClean="0">
                <a:solidFill>
                  <a:srgbClr val="000000"/>
                </a:solidFill>
                <a:latin typeface="Times New Roman" panose="02020603050405020304" pitchFamily="18" charset="0"/>
                <a:cs typeface="Times New Roman" panose="02020603050405020304" pitchFamily="18" charset="0"/>
              </a:rPr>
              <a:t>учасник </a:t>
            </a:r>
            <a:r>
              <a:rPr lang="uk-UA" sz="2200" dirty="0">
                <a:solidFill>
                  <a:srgbClr val="000000"/>
                </a:solidFill>
                <a:latin typeface="Times New Roman" panose="02020603050405020304" pitchFamily="18" charset="0"/>
                <a:cs typeface="Times New Roman" panose="02020603050405020304" pitchFamily="18" charset="0"/>
              </a:rPr>
              <a:t>СЕП-інша установа» і відповідно в разі участі його у миттєвому переказі СЕП – як «</a:t>
            </a:r>
            <a:r>
              <a:rPr lang="uk-UA" sz="2200" dirty="0" smtClean="0">
                <a:solidFill>
                  <a:srgbClr val="000000"/>
                </a:solidFill>
                <a:latin typeface="Times New Roman" panose="02020603050405020304" pitchFamily="18" charset="0"/>
                <a:cs typeface="Times New Roman" panose="02020603050405020304" pitchFamily="18" charset="0"/>
              </a:rPr>
              <a:t>учасник </a:t>
            </a:r>
            <a:r>
              <a:rPr lang="uk-UA" sz="2200" dirty="0">
                <a:solidFill>
                  <a:srgbClr val="000000"/>
                </a:solidFill>
                <a:latin typeface="Times New Roman" panose="02020603050405020304" pitchFamily="18" charset="0"/>
                <a:cs typeface="Times New Roman" panose="02020603050405020304" pitchFamily="18" charset="0"/>
              </a:rPr>
              <a:t>МП СЕП-інша установа». Термін "</a:t>
            </a:r>
            <a:r>
              <a:rPr lang="en-US" sz="2200" dirty="0">
                <a:solidFill>
                  <a:srgbClr val="000000"/>
                </a:solidFill>
                <a:latin typeface="Times New Roman" panose="02020603050405020304" pitchFamily="18" charset="0"/>
                <a:cs typeface="Times New Roman" panose="02020603050405020304" pitchFamily="18" charset="0"/>
              </a:rPr>
              <a:t>ASPSP" </a:t>
            </a:r>
            <a:r>
              <a:rPr lang="uk-UA" sz="2200" dirty="0">
                <a:solidFill>
                  <a:srgbClr val="000000"/>
                </a:solidFill>
                <a:latin typeface="Times New Roman" panose="02020603050405020304" pitchFamily="18" charset="0"/>
                <a:cs typeface="Times New Roman" panose="02020603050405020304" pitchFamily="18" charset="0"/>
              </a:rPr>
              <a:t>в документації до СЕП до нього не </a:t>
            </a:r>
            <a:r>
              <a:rPr lang="uk-UA" sz="2200" dirty="0" smtClean="0">
                <a:solidFill>
                  <a:srgbClr val="000000"/>
                </a:solidFill>
                <a:latin typeface="Times New Roman" panose="02020603050405020304" pitchFamily="18" charset="0"/>
                <a:cs typeface="Times New Roman" panose="02020603050405020304" pitchFamily="18" charset="0"/>
              </a:rPr>
              <a:t>застосовується</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smtClean="0">
                <a:solidFill>
                  <a:srgbClr val="000000"/>
                </a:solidFill>
                <a:latin typeface="Times New Roman" panose="02020603050405020304" pitchFamily="18" charset="0"/>
                <a:cs typeface="Times New Roman" panose="02020603050405020304" pitchFamily="18" charset="0"/>
              </a:rPr>
              <a:t>ASPSP</a:t>
            </a:r>
            <a:r>
              <a:rPr lang="en-US" sz="2200" dirty="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яка не є учасником СЕП і виконує міжбанківські розрахунки в СЕП через </a:t>
            </a:r>
            <a:r>
              <a:rPr lang="uk-UA" sz="2200" dirty="0" smtClean="0">
                <a:solidFill>
                  <a:srgbClr val="000000"/>
                </a:solidFill>
                <a:latin typeface="Times New Roman" panose="02020603050405020304" pitchFamily="18" charset="0"/>
                <a:cs typeface="Times New Roman" panose="02020603050405020304" pitchFamily="18" charset="0"/>
              </a:rPr>
              <a:t>Розрахунковий </a:t>
            </a:r>
            <a:r>
              <a:rPr lang="uk-UA" sz="2200" dirty="0">
                <a:solidFill>
                  <a:srgbClr val="000000"/>
                </a:solidFill>
                <a:latin typeface="Times New Roman" panose="02020603050405020304" pitchFamily="18" charset="0"/>
                <a:cs typeface="Times New Roman" panose="02020603050405020304" pitchFamily="18" charset="0"/>
              </a:rPr>
              <a:t>рахунок в банку, може виконувати миттєві перекази СЕП також виключно через </a:t>
            </a:r>
            <a:r>
              <a:rPr lang="uk-UA" sz="2200" dirty="0" smtClean="0">
                <a:solidFill>
                  <a:srgbClr val="000000"/>
                </a:solidFill>
                <a:latin typeface="Times New Roman" panose="02020603050405020304" pitchFamily="18" charset="0"/>
                <a:cs typeface="Times New Roman" panose="02020603050405020304" pitchFamily="18" charset="0"/>
              </a:rPr>
              <a:t>Розрахунковий </a:t>
            </a:r>
            <a:r>
              <a:rPr lang="uk-UA" sz="2200" dirty="0">
                <a:solidFill>
                  <a:srgbClr val="000000"/>
                </a:solidFill>
                <a:latin typeface="Times New Roman" panose="02020603050405020304" pitchFamily="18" charset="0"/>
                <a:cs typeface="Times New Roman" panose="02020603050405020304" pitchFamily="18" charset="0"/>
              </a:rPr>
              <a:t>рахунок в цьому самому банку. Для таких </a:t>
            </a:r>
            <a:r>
              <a:rPr lang="en-US" sz="2200" dirty="0">
                <a:solidFill>
                  <a:srgbClr val="000000"/>
                </a:solidFill>
                <a:latin typeface="Times New Roman" panose="02020603050405020304" pitchFamily="18" charset="0"/>
                <a:cs typeface="Times New Roman" panose="02020603050405020304" pitchFamily="18" charset="0"/>
              </a:rPr>
              <a:t>ASPSP </a:t>
            </a:r>
            <a:r>
              <a:rPr lang="uk-UA" sz="2200" dirty="0">
                <a:solidFill>
                  <a:srgbClr val="000000"/>
                </a:solidFill>
                <a:latin typeface="Times New Roman" panose="02020603050405020304" pitchFamily="18" charset="0"/>
                <a:cs typeface="Times New Roman" panose="02020603050405020304" pitchFamily="18" charset="0"/>
              </a:rPr>
              <a:t>в документації до СЕП </a:t>
            </a:r>
            <a:r>
              <a:rPr lang="uk-UA" sz="2200" dirty="0" smtClean="0">
                <a:solidFill>
                  <a:srgbClr val="000000"/>
                </a:solidFill>
                <a:latin typeface="Times New Roman" panose="02020603050405020304" pitchFamily="18" charset="0"/>
                <a:cs typeface="Times New Roman" panose="02020603050405020304" pitchFamily="18" charset="0"/>
              </a:rPr>
              <a:t>вводиться </a:t>
            </a:r>
            <a:r>
              <a:rPr lang="uk-UA" sz="2200" dirty="0">
                <a:solidFill>
                  <a:srgbClr val="000000"/>
                </a:solidFill>
                <a:latin typeface="Times New Roman" panose="02020603050405020304" pitchFamily="18" charset="0"/>
                <a:cs typeface="Times New Roman" panose="02020603050405020304" pitchFamily="18" charset="0"/>
              </a:rPr>
              <a:t>назва </a:t>
            </a:r>
            <a:r>
              <a:rPr lang="en-US" sz="2200" dirty="0">
                <a:solidFill>
                  <a:srgbClr val="000000"/>
                </a:solidFill>
                <a:latin typeface="Times New Roman" panose="02020603050405020304" pitchFamily="18" charset="0"/>
                <a:cs typeface="Times New Roman" panose="02020603050405020304" pitchFamily="18" charset="0"/>
              </a:rPr>
              <a:t>ASPSP-</a:t>
            </a:r>
            <a:r>
              <a:rPr lang="uk-UA" sz="2200" dirty="0">
                <a:solidFill>
                  <a:srgbClr val="000000"/>
                </a:solidFill>
                <a:latin typeface="Times New Roman" panose="02020603050405020304" pitchFamily="18" charset="0"/>
                <a:cs typeface="Times New Roman" panose="02020603050405020304" pitchFamily="18" charset="0"/>
              </a:rPr>
              <a:t>МП.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Відповідно </a:t>
            </a:r>
            <a:r>
              <a:rPr lang="uk-UA" sz="2200" dirty="0">
                <a:solidFill>
                  <a:srgbClr val="000000"/>
                </a:solidFill>
                <a:latin typeface="Times New Roman" panose="02020603050405020304" pitchFamily="18" charset="0"/>
                <a:cs typeface="Times New Roman" panose="02020603050405020304" pitchFamily="18" charset="0"/>
              </a:rPr>
              <a:t>в нормативно-довідковій інформації СЕП запроваджено довідники: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учасників МП СЕП (Довідник учасників МП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ASPSP, </a:t>
            </a:r>
            <a:r>
              <a:rPr lang="uk-UA" sz="2200" dirty="0">
                <a:solidFill>
                  <a:srgbClr val="000000"/>
                </a:solidFill>
                <a:latin typeface="Times New Roman" panose="02020603050405020304" pitchFamily="18" charset="0"/>
                <a:cs typeface="Times New Roman" panose="02020603050405020304" pitchFamily="18" charset="0"/>
              </a:rPr>
              <a:t>що беруть участь у виконанні МП СЕП (Довідник </a:t>
            </a:r>
            <a:r>
              <a:rPr lang="en-US" sz="2200" dirty="0">
                <a:solidFill>
                  <a:srgbClr val="000000"/>
                </a:solidFill>
                <a:latin typeface="Times New Roman" panose="02020603050405020304" pitchFamily="18" charset="0"/>
                <a:cs typeface="Times New Roman" panose="02020603050405020304" pitchFamily="18" charset="0"/>
              </a:rPr>
              <a:t>ASPSP-</a:t>
            </a:r>
            <a:r>
              <a:rPr lang="uk-UA" sz="2200" dirty="0">
                <a:solidFill>
                  <a:srgbClr val="000000"/>
                </a:solidFill>
                <a:latin typeface="Times New Roman" panose="02020603050405020304" pitchFamily="18" charset="0"/>
                <a:cs typeface="Times New Roman" panose="02020603050405020304" pitchFamily="18" charset="0"/>
              </a:rPr>
              <a:t>МП</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Якщо </a:t>
            </a:r>
            <a:r>
              <a:rPr lang="uk-UA" sz="2200" dirty="0">
                <a:solidFill>
                  <a:srgbClr val="000000"/>
                </a:solidFill>
                <a:latin typeface="Times New Roman" panose="02020603050405020304" pitchFamily="18" charset="0"/>
                <a:cs typeface="Times New Roman" panose="02020603050405020304" pitchFamily="18" charset="0"/>
              </a:rPr>
              <a:t>учасник МП СЕП працює в СЕП за консолідованим кореспондентським рахунком</a:t>
            </a:r>
            <a:r>
              <a:rPr lang="uk-UA" sz="2200" dirty="0" smtClean="0">
                <a:solidFill>
                  <a:srgbClr val="000000"/>
                </a:solidFill>
                <a:latin typeface="Times New Roman" panose="02020603050405020304" pitchFamily="18" charset="0"/>
                <a:cs typeface="Times New Roman" panose="02020603050405020304" pitchFamily="18" charset="0"/>
              </a:rPr>
              <a:t>, то </a:t>
            </a:r>
            <a:r>
              <a:rPr lang="uk-UA" sz="2200" dirty="0">
                <a:solidFill>
                  <a:srgbClr val="000000"/>
                </a:solidFill>
                <a:latin typeface="Times New Roman" panose="02020603050405020304" pitchFamily="18" charset="0"/>
                <a:cs typeface="Times New Roman" panose="02020603050405020304" pitchFamily="18" charset="0"/>
              </a:rPr>
              <a:t>порядок роботи за відповідною моделлю поширюється на виконання миттєвого </a:t>
            </a:r>
            <a:r>
              <a:rPr lang="uk-UA" sz="2200" dirty="0" smtClean="0">
                <a:solidFill>
                  <a:srgbClr val="000000"/>
                </a:solidFill>
                <a:latin typeface="Times New Roman" panose="02020603050405020304" pitchFamily="18" charset="0"/>
                <a:cs typeface="Times New Roman" panose="02020603050405020304" pitchFamily="18" charset="0"/>
              </a:rPr>
              <a:t>переказу СЕП.</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На першому етапі розроблення і впровадження МП СЕП у дослідно-промислову експлуатацію участь у МП СЕП з боку учасників СЕП є добровільною залежно від їх готовності та бізнес-потреб. Кінцевою метою впровадження МП СЕП є участь у МП СЕП всіх учасників СЕП</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214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Внутрішньобанківський </a:t>
            </a:r>
            <a:r>
              <a:rPr lang="uk-UA" sz="2200" i="1" dirty="0">
                <a:solidFill>
                  <a:srgbClr val="000000"/>
                </a:solidFill>
                <a:latin typeface="Times New Roman" panose="02020603050405020304" pitchFamily="18" charset="0"/>
                <a:cs typeface="Times New Roman" panose="02020603050405020304" pitchFamily="18" charset="0"/>
              </a:rPr>
              <a:t>миттєвий </a:t>
            </a:r>
            <a:r>
              <a:rPr lang="uk-UA" sz="2200" i="1" dirty="0" smtClean="0">
                <a:solidFill>
                  <a:srgbClr val="000000"/>
                </a:solidFill>
                <a:latin typeface="Times New Roman" panose="02020603050405020304" pitchFamily="18" charset="0"/>
                <a:cs typeface="Times New Roman" panose="02020603050405020304" pitchFamily="18" charset="0"/>
              </a:rPr>
              <a:t>переказ. </a:t>
            </a:r>
            <a:r>
              <a:rPr lang="uk-UA" sz="2200" dirty="0" smtClean="0">
                <a:solidFill>
                  <a:srgbClr val="000000"/>
                </a:solidFill>
                <a:latin typeface="Times New Roman" panose="02020603050405020304" pitchFamily="18" charset="0"/>
                <a:cs typeface="Times New Roman" panose="02020603050405020304" pitchFamily="18" charset="0"/>
              </a:rPr>
              <a:t>Якщо</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Агент платника (</a:t>
            </a:r>
            <a:r>
              <a:rPr lang="en-US" sz="2200" dirty="0">
                <a:solidFill>
                  <a:srgbClr val="000000"/>
                </a:solidFill>
                <a:latin typeface="Times New Roman" panose="02020603050405020304" pitchFamily="18" charset="0"/>
                <a:cs typeface="Times New Roman" panose="02020603050405020304" pitchFamily="18" charset="0"/>
              </a:rPr>
              <a:t>Debtor Agent) </a:t>
            </a:r>
            <a:r>
              <a:rPr lang="uk-UA" sz="2200" dirty="0">
                <a:solidFill>
                  <a:srgbClr val="000000"/>
                </a:solidFill>
                <a:latin typeface="Times New Roman" panose="02020603050405020304" pitchFamily="18" charset="0"/>
                <a:cs typeface="Times New Roman" panose="02020603050405020304" pitchFamily="18" charset="0"/>
              </a:rPr>
              <a:t>і Агент Отримувача (</a:t>
            </a:r>
            <a:r>
              <a:rPr lang="en-US" sz="2200" dirty="0">
                <a:solidFill>
                  <a:srgbClr val="000000"/>
                </a:solidFill>
                <a:latin typeface="Times New Roman" panose="02020603050405020304" pitchFamily="18" charset="0"/>
                <a:cs typeface="Times New Roman" panose="02020603050405020304" pitchFamily="18" charset="0"/>
              </a:rPr>
              <a:t>Creditor Agent) </a:t>
            </a:r>
            <a:r>
              <a:rPr lang="uk-UA" sz="2200" dirty="0">
                <a:solidFill>
                  <a:srgbClr val="000000"/>
                </a:solidFill>
                <a:latin typeface="Times New Roman" panose="02020603050405020304" pitchFamily="18" charset="0"/>
                <a:cs typeface="Times New Roman" panose="02020603050405020304" pitchFamily="18" charset="0"/>
              </a:rPr>
              <a:t>збігаються,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або вони є учасниками однієї й тієї самої ВМС,</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або один з них є </a:t>
            </a:r>
            <a:r>
              <a:rPr lang="en-US" sz="2200" dirty="0">
                <a:solidFill>
                  <a:srgbClr val="000000"/>
                </a:solidFill>
                <a:latin typeface="Times New Roman" panose="02020603050405020304" pitchFamily="18" charset="0"/>
                <a:cs typeface="Times New Roman" panose="02020603050405020304" pitchFamily="18" charset="0"/>
              </a:rPr>
              <a:t>ASPSP-</a:t>
            </a:r>
            <a:r>
              <a:rPr lang="uk-UA" sz="2200" dirty="0">
                <a:solidFill>
                  <a:srgbClr val="000000"/>
                </a:solidFill>
                <a:latin typeface="Times New Roman" panose="02020603050405020304" pitchFamily="18" charset="0"/>
                <a:cs typeface="Times New Roman" panose="02020603050405020304" pitchFamily="18" charset="0"/>
              </a:rPr>
              <a:t>МП, що обслуговується в тому самому учаснику МП </a:t>
            </a:r>
            <a:r>
              <a:rPr lang="uk-UA" sz="2200" dirty="0" smtClean="0">
                <a:solidFill>
                  <a:srgbClr val="000000"/>
                </a:solidFill>
                <a:latin typeface="Times New Roman" panose="02020603050405020304" pitchFamily="18" charset="0"/>
                <a:cs typeface="Times New Roman" panose="02020603050405020304" pitchFamily="18" charset="0"/>
              </a:rPr>
              <a:t>СЕП / </a:t>
            </a:r>
            <a:r>
              <a:rPr lang="uk-UA" sz="2200" dirty="0">
                <a:solidFill>
                  <a:srgbClr val="000000"/>
                </a:solidFill>
                <a:latin typeface="Times New Roman" panose="02020603050405020304" pitchFamily="18" charset="0"/>
                <a:cs typeface="Times New Roman" panose="02020603050405020304" pitchFamily="18" charset="0"/>
              </a:rPr>
              <a:t>в учаснику тієї самої ВМС, що й другий з них, то повідомлення миттєвого переказу передається всередині </a:t>
            </a:r>
            <a:r>
              <a:rPr lang="uk-UA" sz="2200" dirty="0" err="1">
                <a:solidFill>
                  <a:srgbClr val="000000"/>
                </a:solidFill>
                <a:latin typeface="Times New Roman" panose="02020603050405020304" pitchFamily="18" charset="0"/>
                <a:cs typeface="Times New Roman" panose="02020603050405020304" pitchFamily="18" charset="0"/>
              </a:rPr>
              <a:t>Агента</a:t>
            </a:r>
            <a:r>
              <a:rPr lang="uk-UA" sz="2200" dirty="0">
                <a:solidFill>
                  <a:srgbClr val="000000"/>
                </a:solidFill>
                <a:latin typeface="Times New Roman" panose="02020603050405020304" pitchFamily="18" charset="0"/>
                <a:cs typeface="Times New Roman" panose="02020603050405020304" pitchFamily="18" charset="0"/>
              </a:rPr>
              <a:t> або всередині ВМС і в ЦОСЕП не повинне надходити. Це означає, що Агент, який є учасником МП СЕП, має </a:t>
            </a:r>
            <a:r>
              <a:rPr lang="uk-UA" sz="2200" dirty="0" smtClean="0">
                <a:solidFill>
                  <a:srgbClr val="000000"/>
                </a:solidFill>
                <a:latin typeface="Times New Roman" panose="02020603050405020304" pitchFamily="18" charset="0"/>
                <a:cs typeface="Times New Roman" panose="02020603050405020304" pitchFamily="18" charset="0"/>
              </a:rPr>
              <a:t>організувати </a:t>
            </a:r>
            <a:r>
              <a:rPr lang="uk-UA" sz="2200" dirty="0">
                <a:solidFill>
                  <a:srgbClr val="000000"/>
                </a:solidFill>
                <a:latin typeface="Times New Roman" panose="02020603050405020304" pitchFamily="18" charset="0"/>
                <a:cs typeface="Times New Roman" panose="02020603050405020304" pitchFamily="18" charset="0"/>
              </a:rPr>
              <a:t>в своїй системі автоматизації (а власник ВМС – у ВМС) оброблення </a:t>
            </a:r>
            <a:r>
              <a:rPr lang="uk-UA" sz="2200" dirty="0" smtClean="0">
                <a:solidFill>
                  <a:srgbClr val="000000"/>
                </a:solidFill>
                <a:latin typeface="Times New Roman" panose="02020603050405020304" pitchFamily="18" charset="0"/>
                <a:cs typeface="Times New Roman" panose="02020603050405020304" pitchFamily="18" charset="0"/>
              </a:rPr>
              <a:t>внутрішньобанківських </a:t>
            </a:r>
            <a:r>
              <a:rPr lang="uk-UA" sz="2200" dirty="0">
                <a:solidFill>
                  <a:srgbClr val="000000"/>
                </a:solidFill>
                <a:latin typeface="Times New Roman" panose="02020603050405020304" pitchFamily="18" charset="0"/>
                <a:cs typeface="Times New Roman" panose="02020603050405020304" pitchFamily="18" charset="0"/>
              </a:rPr>
              <a:t>миттєвих переказів, яке з точки зору клієнта виглядатиме однаково з виконанням </a:t>
            </a:r>
            <a:r>
              <a:rPr lang="uk-UA" sz="2200" dirty="0" smtClean="0">
                <a:solidFill>
                  <a:srgbClr val="000000"/>
                </a:solidFill>
                <a:latin typeface="Times New Roman" panose="02020603050405020304" pitchFamily="18" charset="0"/>
                <a:cs typeface="Times New Roman" panose="02020603050405020304" pitchFamily="18" charset="0"/>
              </a:rPr>
              <a:t>миттєвого переказу </a:t>
            </a:r>
            <a:r>
              <a:rPr lang="uk-UA" sz="2200" dirty="0">
                <a:solidFill>
                  <a:srgbClr val="000000"/>
                </a:solidFill>
                <a:latin typeface="Times New Roman" panose="02020603050405020304" pitchFamily="18" charset="0"/>
                <a:cs typeface="Times New Roman" panose="02020603050405020304" pitchFamily="18" charset="0"/>
              </a:rPr>
              <a:t>через СЕП</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Організаційні питання. </a:t>
            </a:r>
            <a:r>
              <a:rPr lang="uk-UA" sz="2200" dirty="0" smtClean="0">
                <a:solidFill>
                  <a:srgbClr val="000000"/>
                </a:solidFill>
                <a:latin typeface="Times New Roman" panose="02020603050405020304" pitchFamily="18" charset="0"/>
                <a:cs typeface="Times New Roman" panose="02020603050405020304" pitchFamily="18" charset="0"/>
              </a:rPr>
              <a:t>Департамент </a:t>
            </a:r>
            <a:r>
              <a:rPr lang="uk-UA" sz="2200" dirty="0">
                <a:solidFill>
                  <a:srgbClr val="000000"/>
                </a:solidFill>
                <a:latin typeface="Times New Roman" panose="02020603050405020304" pitchFamily="18" charset="0"/>
                <a:cs typeface="Times New Roman" panose="02020603050405020304" pitchFamily="18" charset="0"/>
              </a:rPr>
              <a:t>інформаційних технологій НБУ здійснює обслуговування функціоналу МП СЕП у складі обслуговування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Служба </a:t>
            </a:r>
            <a:r>
              <a:rPr lang="uk-UA" sz="2200" dirty="0">
                <a:solidFill>
                  <a:srgbClr val="000000"/>
                </a:solidFill>
                <a:latin typeface="Times New Roman" panose="02020603050405020304" pitchFamily="18" charset="0"/>
                <a:cs typeface="Times New Roman" panose="02020603050405020304" pitchFamily="18" charset="0"/>
              </a:rPr>
              <a:t>експлуатації СЕП здійснює консультативну підтримку учасників МП СЕП як </a:t>
            </a:r>
            <a:r>
              <a:rPr lang="uk-UA" sz="2200" dirty="0" smtClean="0">
                <a:solidFill>
                  <a:srgbClr val="000000"/>
                </a:solidFill>
                <a:latin typeface="Times New Roman" panose="02020603050405020304" pitchFamily="18" charset="0"/>
                <a:cs typeface="Times New Roman" panose="02020603050405020304" pitchFamily="18" charset="0"/>
              </a:rPr>
              <a:t>окремий </a:t>
            </a:r>
            <a:r>
              <a:rPr lang="uk-UA" sz="2200" dirty="0">
                <a:solidFill>
                  <a:srgbClr val="000000"/>
                </a:solidFill>
                <a:latin typeface="Times New Roman" panose="02020603050405020304" pitchFamily="18" charset="0"/>
                <a:cs typeface="Times New Roman" panose="02020603050405020304" pitchFamily="18" charset="0"/>
              </a:rPr>
              <a:t>випадок підтримки учасників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Стенд </a:t>
            </a:r>
            <a:r>
              <a:rPr lang="uk-UA" sz="2200" dirty="0">
                <a:solidFill>
                  <a:srgbClr val="000000"/>
                </a:solidFill>
                <a:latin typeface="Times New Roman" panose="02020603050405020304" pitchFamily="18" charset="0"/>
                <a:cs typeface="Times New Roman" panose="02020603050405020304" pitchFamily="18" charset="0"/>
              </a:rPr>
              <a:t>функціоналу МП СЕП є складовою стенду СЕП в Департаменті інформаційних технологій НБУ.</a:t>
            </a:r>
          </a:p>
        </p:txBody>
      </p:sp>
    </p:spTree>
    <p:extLst>
      <p:ext uri="{BB962C8B-B14F-4D97-AF65-F5344CB8AC3E}">
        <p14:creationId xmlns:p14="http://schemas.microsoft.com/office/powerpoint/2010/main" val="3737015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5. Характеристика моделей обслуговування консолідованого кореспондентського рахунку в СЕМП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та його філії мають право працювати в СЕП з використанням відповідної моделі обслуговування консолідованого кореспондентського рахунка. Модель обслуговування консолідованого кореспондентського рахунка в СЕП (модель) – сукупність механізмів і правил роботи СЕП, банку та його філій, згідно з якими виконується міжбанківський переказ через консолідований кореспондентський рахунок.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Консолідований кореспондентський рахунок – кореспондентський рахунок, який відкритий у територіальному управлінні і на якому об’єднані кошти банку та його філій (або певної кількості філій) у разі роботи банку (філії) у СЕП за відповідною моделлю обслуговування консолідованого кореспондентського рахунка.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 1994 по 2003 р. було розроблено вісім моделей обслуговування консолідованого кореспондентського рахунка. У 2006 р. зменшено кількість моделей обслуговування консолідованого кореспондентського рахунка (відмінено 1, 2, 5 та 6 моделі, які обмежувалися одним регіоном</a:t>
            </a:r>
            <a:r>
              <a:rPr lang="uk-UA" sz="2200" dirty="0">
                <a:solidFill>
                  <a:srgbClr val="000000"/>
                </a:solidFill>
                <a:latin typeface="Times New Roman" panose="02020603050405020304" pitchFamily="18" charset="0"/>
                <a:cs typeface="Times New Roman" panose="02020603050405020304" pitchFamily="18" charset="0"/>
              </a:rPr>
              <a:t>) (табл. 1</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Учасники розрахунків, враховуючи свої потреби, обирають ту з моделей, яка є більш зручною для них.</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018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000" dirty="0" smtClean="0">
                <a:solidFill>
                  <a:srgbClr val="000000"/>
                </a:solidFill>
                <a:latin typeface="Times New Roman" panose="02020603050405020304" pitchFamily="18" charset="0"/>
                <a:cs typeface="Times New Roman" panose="02020603050405020304" pitchFamily="18" charset="0"/>
              </a:rPr>
              <a:t>Таблиця 1. Моделі обслуговування консолідованого кореспондентського рахунка</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52949" y="995882"/>
            <a:ext cx="10853594" cy="5260063"/>
          </a:xfrm>
          <a:prstGeom prst="rect">
            <a:avLst/>
          </a:prstGeom>
        </p:spPr>
      </p:pic>
    </p:spTree>
    <p:extLst>
      <p:ext uri="{BB962C8B-B14F-4D97-AF65-F5344CB8AC3E}">
        <p14:creationId xmlns:p14="http://schemas.microsoft.com/office/powerpoint/2010/main" val="1247654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794218"/>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На </a:t>
            </a:r>
            <a:r>
              <a:rPr lang="ru-RU" sz="2200" dirty="0" err="1" smtClean="0">
                <a:solidFill>
                  <a:srgbClr val="000000"/>
                </a:solidFill>
                <a:latin typeface="Times New Roman" panose="02020603050405020304" pitchFamily="18" charset="0"/>
                <a:cs typeface="Times New Roman" panose="02020603050405020304" pitchFamily="18" charset="0"/>
              </a:rPr>
              <a:t>сьогодн</a:t>
            </a:r>
            <a:r>
              <a:rPr lang="uk-UA" sz="2200" dirty="0" smtClean="0">
                <a:solidFill>
                  <a:srgbClr val="000000"/>
                </a:solidFill>
                <a:latin typeface="Times New Roman" panose="02020603050405020304" pitchFamily="18" charset="0"/>
                <a:cs typeface="Times New Roman" panose="02020603050405020304" pitchFamily="18" charset="0"/>
              </a:rPr>
              <a:t>і банки мають можливість обирати лише між двома моделями функціонування кореспондентського рахунку – це 3 чи 4.</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b="1" dirty="0">
                <a:solidFill>
                  <a:srgbClr val="000000"/>
                </a:solidFill>
                <a:latin typeface="Times New Roman" panose="02020603050405020304" pitchFamily="18" charset="0"/>
                <a:cs typeface="Times New Roman" panose="02020603050405020304" pitchFamily="18" charset="0"/>
              </a:rPr>
              <a:t>У </a:t>
            </a:r>
            <a:r>
              <a:rPr lang="ru-RU" sz="2200" b="1" dirty="0" err="1">
                <a:solidFill>
                  <a:srgbClr val="000000"/>
                </a:solidFill>
                <a:latin typeface="Times New Roman" panose="02020603050405020304" pitchFamily="18" charset="0"/>
                <a:cs typeface="Times New Roman" panose="02020603050405020304" pitchFamily="18" charset="0"/>
              </a:rPr>
              <a:t>довіднику</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учасників</a:t>
            </a:r>
            <a:r>
              <a:rPr lang="ru-RU" sz="2200" b="1" dirty="0">
                <a:solidFill>
                  <a:srgbClr val="000000"/>
                </a:solidFill>
                <a:latin typeface="Times New Roman" panose="02020603050405020304" pitchFamily="18" charset="0"/>
                <a:cs typeface="Times New Roman" panose="02020603050405020304" pitchFamily="18" charset="0"/>
              </a:rPr>
              <a:t> СЕП модель з </a:t>
            </a:r>
            <a:r>
              <a:rPr lang="ru-RU" sz="2200" b="1" dirty="0" err="1">
                <a:solidFill>
                  <a:srgbClr val="000000"/>
                </a:solidFill>
                <a:latin typeface="Times New Roman" panose="02020603050405020304" pitchFamily="18" charset="0"/>
                <a:cs typeface="Times New Roman" panose="02020603050405020304" pitchFamily="18" charset="0"/>
              </a:rPr>
              <a:t>опосередкованою</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участю</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філій</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має</a:t>
            </a:r>
            <a:r>
              <a:rPr lang="ru-RU" sz="2200" b="1" dirty="0">
                <a:solidFill>
                  <a:srgbClr val="000000"/>
                </a:solidFill>
                <a:latin typeface="Times New Roman" panose="02020603050405020304" pitchFamily="18" charset="0"/>
                <a:cs typeface="Times New Roman" panose="02020603050405020304" pitchFamily="18" charset="0"/>
              </a:rPr>
              <a:t> номер </a:t>
            </a:r>
            <a:r>
              <a:rPr lang="ru-RU" sz="2200" b="1" dirty="0" smtClean="0">
                <a:solidFill>
                  <a:srgbClr val="000000"/>
                </a:solidFill>
                <a:latin typeface="Times New Roman" panose="02020603050405020304" pitchFamily="18" charset="0"/>
                <a:cs typeface="Times New Roman" panose="02020603050405020304" pitchFamily="18" charset="0"/>
              </a:rPr>
              <a:t>«3</a:t>
            </a:r>
            <a:r>
              <a:rPr lang="uk-UA" sz="2200" b="1" dirty="0" smtClean="0">
                <a:solidFill>
                  <a:srgbClr val="000000"/>
                </a:solidFill>
                <a:latin typeface="Times New Roman" panose="02020603050405020304" pitchFamily="18" charset="0"/>
                <a:cs typeface="Times New Roman" panose="02020603050405020304" pitchFamily="18" charset="0"/>
              </a:rPr>
              <a:t>» (рис. 4)</a:t>
            </a:r>
            <a:r>
              <a:rPr lang="ru-RU" sz="2200" b="1"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Головний</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банк </a:t>
            </a:r>
            <a:r>
              <a:rPr lang="ru-RU" sz="2200" dirty="0" err="1">
                <a:solidFill>
                  <a:srgbClr val="000000"/>
                </a:solidFill>
                <a:latin typeface="Times New Roman" panose="02020603050405020304" pitchFamily="18" charset="0"/>
                <a:cs typeface="Times New Roman" panose="02020603050405020304" pitchFamily="18" charset="0"/>
              </a:rPr>
              <a:t>має</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власну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внутрішньобанківську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міжфілійну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систему (</a:t>
            </a:r>
            <a:r>
              <a:rPr lang="ru-RU" sz="2200" dirty="0">
                <a:solidFill>
                  <a:srgbClr val="000000"/>
                </a:solidFill>
                <a:latin typeface="Times New Roman" panose="02020603050405020304" pitchFamily="18" charset="0"/>
                <a:cs typeface="Times New Roman" panose="02020603050405020304" pitchFamily="18" charset="0"/>
              </a:rPr>
              <a:t>ВМПС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Його </a:t>
            </a:r>
            <a:r>
              <a:rPr lang="uk-UA" sz="2200" dirty="0">
                <a:solidFill>
                  <a:srgbClr val="000000"/>
                </a:solidFill>
                <a:latin typeface="Times New Roman" panose="02020603050405020304" pitchFamily="18" charset="0"/>
                <a:cs typeface="Times New Roman" panose="02020603050405020304" pitchFamily="18" charset="0"/>
              </a:rPr>
              <a:t>філії є опосередкованими учасниками СЕП, тобто, вони мають власний код банку</a:t>
            </a:r>
            <a:r>
              <a:rPr lang="uk-UA" sz="2200" dirty="0" smtClean="0">
                <a:solidFill>
                  <a:srgbClr val="000000"/>
                </a:solidFill>
                <a:latin typeface="Times New Roman" panose="02020603050405020304" pitchFamily="18" charset="0"/>
                <a:cs typeface="Times New Roman" panose="02020603050405020304" pitchFamily="18" charset="0"/>
              </a:rPr>
              <a:t>, присутні </a:t>
            </a:r>
            <a:r>
              <a:rPr lang="uk-UA" sz="2200" dirty="0">
                <a:solidFill>
                  <a:srgbClr val="000000"/>
                </a:solidFill>
                <a:latin typeface="Times New Roman" panose="02020603050405020304" pitchFamily="18" charset="0"/>
                <a:cs typeface="Times New Roman" panose="02020603050405020304" pitchFamily="18" charset="0"/>
              </a:rPr>
              <a:t>в довіднику учасників СЕП, але не можуть самостійно обмінюватися інформацією </a:t>
            </a:r>
            <a:r>
              <a:rPr lang="uk-UA" sz="2200" dirty="0" smtClean="0">
                <a:solidFill>
                  <a:srgbClr val="000000"/>
                </a:solidFill>
                <a:latin typeface="Times New Roman" panose="02020603050405020304" pitchFamily="18" charset="0"/>
                <a:cs typeface="Times New Roman" panose="02020603050405020304" pitchFamily="18" charset="0"/>
              </a:rPr>
              <a:t>з СЕП</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Філії </a:t>
            </a:r>
            <a:r>
              <a:rPr lang="uk-UA" sz="2200" dirty="0">
                <a:solidFill>
                  <a:srgbClr val="000000"/>
                </a:solidFill>
                <a:latin typeface="Times New Roman" panose="02020603050405020304" pitchFamily="18" charset="0"/>
                <a:cs typeface="Times New Roman" panose="02020603050405020304" pitchFamily="18" charset="0"/>
              </a:rPr>
              <a:t>обмінюються платіжною та технологічною інформацією з головним банком </a:t>
            </a:r>
            <a:r>
              <a:rPr lang="uk-UA" sz="2200" dirty="0" smtClean="0">
                <a:solidFill>
                  <a:srgbClr val="000000"/>
                </a:solidFill>
                <a:latin typeface="Times New Roman" panose="02020603050405020304" pitchFamily="18" charset="0"/>
                <a:cs typeface="Times New Roman" panose="02020603050405020304" pitchFamily="18" charset="0"/>
              </a:rPr>
              <a:t>засобами </a:t>
            </a:r>
            <a:r>
              <a:rPr lang="uk-UA" sz="2200" dirty="0">
                <a:solidFill>
                  <a:srgbClr val="000000"/>
                </a:solidFill>
                <a:latin typeface="Times New Roman" panose="02020603050405020304" pitchFamily="18" charset="0"/>
                <a:cs typeface="Times New Roman" panose="02020603050405020304" pitchFamily="18" charset="0"/>
              </a:rPr>
              <a:t>ВМПС згідно з правилами, установленими ВМПС, а Головний банк виконує обмін </a:t>
            </a:r>
            <a:r>
              <a:rPr lang="uk-UA" sz="2200" dirty="0" smtClean="0">
                <a:solidFill>
                  <a:srgbClr val="000000"/>
                </a:solidFill>
                <a:latin typeface="Times New Roman" panose="02020603050405020304" pitchFamily="18" charset="0"/>
                <a:cs typeface="Times New Roman" panose="02020603050405020304" pitchFamily="18" charset="0"/>
              </a:rPr>
              <a:t>із СЕП </a:t>
            </a:r>
            <a:r>
              <a:rPr lang="uk-UA" sz="2200" dirty="0">
                <a:solidFill>
                  <a:srgbClr val="000000"/>
                </a:solidFill>
                <a:latin typeface="Times New Roman" panose="02020603050405020304" pitchFamily="18" charset="0"/>
                <a:cs typeface="Times New Roman" panose="02020603050405020304" pitchFamily="18" charset="0"/>
              </a:rPr>
              <a:t>повідомленнями </a:t>
            </a:r>
            <a:r>
              <a:rPr lang="en-US" sz="2200" dirty="0">
                <a:solidFill>
                  <a:srgbClr val="000000"/>
                </a:solidFill>
                <a:latin typeface="Times New Roman" panose="02020603050405020304" pitchFamily="18" charset="0"/>
                <a:cs typeface="Times New Roman" panose="02020603050405020304" pitchFamily="18" charset="0"/>
              </a:rPr>
              <a:t>ISO </a:t>
            </a:r>
            <a:r>
              <a:rPr lang="uk-UA" sz="2200" dirty="0">
                <a:solidFill>
                  <a:srgbClr val="000000"/>
                </a:solidFill>
                <a:latin typeface="Times New Roman" panose="02020603050405020304" pitchFamily="18" charset="0"/>
                <a:cs typeface="Times New Roman" panose="02020603050405020304" pitchFamily="18" charset="0"/>
              </a:rPr>
              <a:t>та технологічною інформацією, які стосуються і роботи самого </a:t>
            </a:r>
            <a:r>
              <a:rPr lang="uk-UA" sz="2200" dirty="0" smtClean="0">
                <a:solidFill>
                  <a:srgbClr val="000000"/>
                </a:solidFill>
                <a:latin typeface="Times New Roman" panose="02020603050405020304" pitchFamily="18" charset="0"/>
                <a:cs typeface="Times New Roman" panose="02020603050405020304" pitchFamily="18" charset="0"/>
              </a:rPr>
              <a:t>банка</a:t>
            </a:r>
            <a:r>
              <a:rPr lang="uk-UA" sz="2200" dirty="0">
                <a:solidFill>
                  <a:srgbClr val="000000"/>
                </a:solidFill>
                <a:latin typeface="Times New Roman" panose="02020603050405020304" pitchFamily="18" charset="0"/>
                <a:cs typeface="Times New Roman" panose="02020603050405020304" pitchFamily="18" charset="0"/>
              </a:rPr>
              <a:t>, і виконання платежів його філіями</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Оскільки всі платіжні повідомлення від філій проходять до СЕП виключно через головний банк, то в головному банку є можливість перегляду повного змісту платіжних інструкцій та їх схвалення / відхилення. Таким </a:t>
            </a:r>
            <a:r>
              <a:rPr lang="uk-UA" sz="2200" dirty="0" smtClean="0">
                <a:solidFill>
                  <a:srgbClr val="000000"/>
                </a:solidFill>
                <a:latin typeface="Times New Roman" panose="02020603050405020304" pitchFamily="18" charset="0"/>
                <a:cs typeface="Times New Roman" panose="02020603050405020304" pitchFamily="18" charset="0"/>
              </a:rPr>
              <a:t>чином, </a:t>
            </a:r>
            <a:r>
              <a:rPr lang="uk-UA" sz="2200" dirty="0">
                <a:solidFill>
                  <a:srgbClr val="000000"/>
                </a:solidFill>
                <a:latin typeface="Times New Roman" panose="02020603050405020304" pitchFamily="18" charset="0"/>
                <a:cs typeface="Times New Roman" panose="02020603050405020304" pitchFamily="18" charset="0"/>
              </a:rPr>
              <a:t>забезпечується повний контроль усіх платежів філій</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332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4.</a:t>
            </a:r>
          </a:p>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65753" y="905348"/>
            <a:ext cx="9998275" cy="5350597"/>
          </a:xfrm>
          <a:prstGeom prst="rect">
            <a:avLst/>
          </a:prstGeom>
        </p:spPr>
      </p:pic>
    </p:spTree>
    <p:extLst>
      <p:ext uri="{BB962C8B-B14F-4D97-AF65-F5344CB8AC3E}">
        <p14:creationId xmlns:p14="http://schemas.microsoft.com/office/powerpoint/2010/main" val="160229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ТКР у ЦОСЕП відображаються всі розрахунки і головного банку, і філій. Окремий облік розрахунків філій у ЦОСЕП не ведеться.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Головний банк веде облік розрахунків філій у ВМПС.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Платежі між філіями даного банку, а також між головним банком і філіями виконуються засобами ВМПС і до СЕП не надходять. Єдиним винятком із цього правила є платежі за цінні папери за механізмом „поставка проти оплати” (специфіку їх виконання описано в документі «Кредитовий переказ за операціями з цінними паперами, які здійснюються з дотриманням принципу «Оплата проти поставки / Поставка проти оплати» на базі міжнародного стандарту ISO 20022»).</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b="1" dirty="0">
                <a:solidFill>
                  <a:srgbClr val="000000"/>
                </a:solidFill>
                <a:latin typeface="Times New Roman" panose="02020603050405020304" pitchFamily="18" charset="0"/>
                <a:cs typeface="Times New Roman" panose="02020603050405020304" pitchFamily="18" charset="0"/>
              </a:rPr>
              <a:t>Наступна модель, яка </a:t>
            </a:r>
            <a:r>
              <a:rPr lang="ru-RU" sz="2200" b="1" dirty="0">
                <a:solidFill>
                  <a:srgbClr val="000000"/>
                </a:solidFill>
                <a:latin typeface="Times New Roman" panose="02020603050405020304" pitchFamily="18" charset="0"/>
                <a:cs typeface="Times New Roman" panose="02020603050405020304" pitchFamily="18" charset="0"/>
              </a:rPr>
              <a:t>у </a:t>
            </a:r>
            <a:r>
              <a:rPr lang="ru-RU" sz="2200" b="1" dirty="0" err="1">
                <a:solidFill>
                  <a:srgbClr val="000000"/>
                </a:solidFill>
                <a:latin typeface="Times New Roman" panose="02020603050405020304" pitchFamily="18" charset="0"/>
                <a:cs typeface="Times New Roman" panose="02020603050405020304" pitchFamily="18" charset="0"/>
              </a:rPr>
              <a:t>довіднику</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учасників</a:t>
            </a:r>
            <a:r>
              <a:rPr lang="ru-RU" sz="2200" b="1" dirty="0">
                <a:solidFill>
                  <a:srgbClr val="000000"/>
                </a:solidFill>
                <a:latin typeface="Times New Roman" panose="02020603050405020304" pitchFamily="18" charset="0"/>
                <a:cs typeface="Times New Roman" panose="02020603050405020304" pitchFamily="18" charset="0"/>
              </a:rPr>
              <a:t> СЕП </a:t>
            </a:r>
            <a:r>
              <a:rPr lang="ru-RU" sz="2200" b="1" dirty="0" err="1">
                <a:solidFill>
                  <a:srgbClr val="000000"/>
                </a:solidFill>
                <a:latin typeface="Times New Roman" panose="02020603050405020304" pitchFamily="18" charset="0"/>
                <a:cs typeface="Times New Roman" panose="02020603050405020304" pitchFamily="18" charset="0"/>
              </a:rPr>
              <a:t>має</a:t>
            </a:r>
            <a:r>
              <a:rPr lang="ru-RU" sz="2200" b="1" dirty="0">
                <a:solidFill>
                  <a:srgbClr val="000000"/>
                </a:solidFill>
                <a:latin typeface="Times New Roman" panose="02020603050405020304" pitchFamily="18" charset="0"/>
                <a:cs typeface="Times New Roman" panose="02020603050405020304" pitchFamily="18" charset="0"/>
              </a:rPr>
              <a:t> номер «4», </a:t>
            </a:r>
            <a:r>
              <a:rPr lang="ru-RU" sz="2200" b="1" dirty="0" err="1">
                <a:solidFill>
                  <a:srgbClr val="000000"/>
                </a:solidFill>
                <a:latin typeface="Times New Roman" panose="02020603050405020304" pitchFamily="18" charset="0"/>
                <a:cs typeface="Times New Roman" panose="02020603050405020304" pitchFamily="18" charset="0"/>
              </a:rPr>
              <a:t>передбачає</a:t>
            </a:r>
            <a:r>
              <a:rPr lang="ru-RU" sz="2200" b="1" dirty="0">
                <a:solidFill>
                  <a:srgbClr val="000000"/>
                </a:solidFill>
                <a:latin typeface="Times New Roman" panose="02020603050405020304" pitchFamily="18" charset="0"/>
                <a:cs typeface="Times New Roman" panose="02020603050405020304" pitchFamily="18" charset="0"/>
              </a:rPr>
              <a:t> </a:t>
            </a:r>
            <a:r>
              <a:rPr lang="ru-RU" sz="2200" b="1" dirty="0" err="1">
                <a:solidFill>
                  <a:srgbClr val="000000"/>
                </a:solidFill>
                <a:latin typeface="Times New Roman" panose="02020603050405020304" pitchFamily="18" charset="0"/>
                <a:cs typeface="Times New Roman" panose="02020603050405020304" pitchFamily="18" charset="0"/>
              </a:rPr>
              <a:t>безпосередню</a:t>
            </a:r>
            <a:r>
              <a:rPr lang="ru-RU" sz="2200" b="1" dirty="0">
                <a:solidFill>
                  <a:srgbClr val="000000"/>
                </a:solidFill>
                <a:latin typeface="Times New Roman" panose="02020603050405020304" pitchFamily="18" charset="0"/>
                <a:cs typeface="Times New Roman" panose="02020603050405020304" pitchFamily="18" charset="0"/>
              </a:rPr>
              <a:t> участь </a:t>
            </a:r>
            <a:r>
              <a:rPr lang="ru-RU" sz="2200" b="1" dirty="0" err="1">
                <a:solidFill>
                  <a:srgbClr val="000000"/>
                </a:solidFill>
                <a:latin typeface="Times New Roman" panose="02020603050405020304" pitchFamily="18" charset="0"/>
                <a:cs typeface="Times New Roman" panose="02020603050405020304" pitchFamily="18" charset="0"/>
              </a:rPr>
              <a:t>філій</a:t>
            </a:r>
            <a:r>
              <a:rPr lang="ru-RU" sz="2200" b="1" dirty="0">
                <a:solidFill>
                  <a:srgbClr val="000000"/>
                </a:solidFill>
                <a:latin typeface="Times New Roman" panose="02020603050405020304" pitchFamily="18" charset="0"/>
                <a:cs typeface="Times New Roman" panose="02020603050405020304" pitchFamily="18" charset="0"/>
              </a:rPr>
              <a:t> (рис. 5).</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Кожна філія є безпосереднім учасником СЕП, тобто виконує обмін платіжними й неплатіжними повідомленнями </a:t>
            </a:r>
            <a:r>
              <a:rPr lang="en-US" sz="2200" dirty="0">
                <a:solidFill>
                  <a:srgbClr val="000000"/>
                </a:solidFill>
                <a:latin typeface="Times New Roman" panose="02020603050405020304" pitchFamily="18" charset="0"/>
                <a:cs typeface="Times New Roman" panose="02020603050405020304" pitchFamily="18" charset="0"/>
              </a:rPr>
              <a:t>ISO </a:t>
            </a:r>
            <a:r>
              <a:rPr lang="uk-UA" sz="2200" dirty="0">
                <a:solidFill>
                  <a:srgbClr val="000000"/>
                </a:solidFill>
                <a:latin typeface="Times New Roman" panose="02020603050405020304" pitchFamily="18" charset="0"/>
                <a:cs typeface="Times New Roman" panose="02020603050405020304" pitchFamily="18" charset="0"/>
              </a:rPr>
              <a:t>та технологічною інформацією з СЕП самостійно, незалежно від головного банка. За такого підходу головний банк лише обмежує загальний об’єм початкових платежів філії, без конкретного санкціонування окремих платежів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474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3208" y="479834"/>
            <a:ext cx="11126709" cy="584853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Головний банк керує роботою філій в СЕП шляхом: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установлення в ЦОСЕП умов, які обмежують роботу філій (так званих лімітів);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отримання від ЦОСЕП інформації про платежі, здійснені філіями;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 обліку в своїй САБ загальних сум платежів, виконаних філіями через СЕП («ведення субрахунків філій»).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Для реалізації зазначених засобів керування і для головного банку, і для кожної філії в ЦОСЕП ведеться «технічний рахунок філії» (ТРФ), на якому обліковуються обороти даного безпосереднього учасника СЕП.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початку банківського дня значення ТРФ установлюється рівним нулю. Протягом банківського дня на ТРФ відображаються трансакції СЕП, які прийняті/відправлені цим учасником. Водночас ці трансакції відображаються на ТКР головного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Головний банк установлює обмеження («ліміти») для кожної з філій окремо.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відміну від СЕП-2 і СЕП-3, ТРФ наявні виключно для учасників СЕП, які працюють за моделлю з безпосередньою участю філій. Якщо головний банк працює зі своїми філіями за моделлю з опосередкованою участю філій в СЕП, то ЦОСЕП не здійснює окремого обліку розрахунків філій і відповідно не веде для них ТРФ. Аналогічно, для </a:t>
            </a:r>
            <a:r>
              <a:rPr lang="uk-UA" sz="2200" dirty="0" err="1" smtClean="0">
                <a:solidFill>
                  <a:srgbClr val="000000"/>
                </a:solidFill>
                <a:latin typeface="Times New Roman" panose="02020603050405020304" pitchFamily="18" charset="0"/>
                <a:cs typeface="Times New Roman" panose="02020603050405020304" pitchFamily="18" charset="0"/>
              </a:rPr>
              <a:t>безмодельного</a:t>
            </a:r>
            <a:r>
              <a:rPr lang="uk-UA" sz="2200" dirty="0" smtClean="0">
                <a:solidFill>
                  <a:srgbClr val="000000"/>
                </a:solidFill>
                <a:latin typeface="Times New Roman" panose="02020603050405020304" pitchFamily="18" charset="0"/>
                <a:cs typeface="Times New Roman" panose="02020603050405020304" pitchFamily="18" charset="0"/>
              </a:rPr>
              <a:t> банку ТРФ не ведеться.</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865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5.</a:t>
            </a:r>
          </a:p>
          <a:p>
            <a:pPr algn="just">
              <a:spcBef>
                <a:spcPts val="0"/>
              </a:spcBef>
            </a:pPr>
            <a:endParaRPr lang="en-US"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480651" y="561315"/>
            <a:ext cx="7708002" cy="5694878"/>
          </a:xfrm>
          <a:prstGeom prst="rect">
            <a:avLst/>
          </a:prstGeom>
        </p:spPr>
      </p:pic>
    </p:spTree>
    <p:extLst>
      <p:ext uri="{BB962C8B-B14F-4D97-AF65-F5344CB8AC3E}">
        <p14:creationId xmlns:p14="http://schemas.microsoft.com/office/powerpoint/2010/main" val="1202803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Банк зобов’язаний одержати дозвіл Національного банку для роботи в СЕП за відповідною моделлю обслуговування консолідованого кореспондентського рахунку.</a:t>
            </a: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Банк подає до Національного банку для одержання дозволу документи</a:t>
            </a:r>
            <a:r>
              <a:rPr lang="uk-UA" sz="2200" dirty="0" smtClean="0">
                <a:solidFill>
                  <a:srgbClr val="000000"/>
                </a:solidFill>
                <a:latin typeface="Times New Roman" panose="02020603050405020304" pitchFamily="18" charset="0"/>
                <a:cs typeface="Times New Roman" panose="02020603050405020304" pitchFamily="18" charset="0"/>
              </a:rPr>
              <a:t>, що підтверджують організаційну‚ функціональну та технологічну готовність банку до роботи в СЕП за відповідною моделлю, а саме:</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заяву про перехід банку на роботу в СЕП за відповідною моделлю із зазначенням назви</a:t>
            </a:r>
            <a:r>
              <a:rPr lang="uk-UA" sz="2200" dirty="0">
                <a:solidFill>
                  <a:srgbClr val="000000"/>
                </a:solidFill>
                <a:latin typeface="Times New Roman" panose="02020603050405020304" pitchFamily="18" charset="0"/>
                <a:cs typeface="Times New Roman" panose="02020603050405020304" pitchFamily="18" charset="0"/>
              </a:rPr>
              <a:t>, версії та розробника програмного забезпечення і системи захисту інформації, що мають використовуватися;</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2) затверджені правила здійснення банком і його філіями міжбанківських операцій за відповідною моделлю</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i="1" dirty="0">
                <a:solidFill>
                  <a:srgbClr val="000000"/>
                </a:solidFill>
                <a:latin typeface="Times New Roman" panose="02020603050405020304" pitchFamily="18" charset="0"/>
                <a:cs typeface="Times New Roman" panose="02020603050405020304" pitchFamily="18" charset="0"/>
              </a:rPr>
              <a:t>Правила здійснення банком і його філіями міжбанківських операцій за відповідною моделлю повинні відповідати правилам СЕП та містити</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1) опис технологічних етапів здійснення міжбанківських операцій із зазначенням бухгалтерських проводок, що відповідають етапам оброблення платіжних інструкцій;</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2) порядок обліку та виконання банком і його філіями платіжних інструкцій, якщо немає (недостатньо) коштів на консолідованому кореспондентському рахунку банку, із зазначенням бухгалтерських проводок у банку та його філіях</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725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Національна платіжна система (НПС) – це сукупність взаємопов’язаних інституціональних та інфраструктурних механізмів фінансової системи, що використовується при ініціації та переказі грошових вимог у формі зобов’язань центрального банку, комерційних банків та установ електронних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НПС відіграє важливу роль у житті будь-якої держави, оскільки платежі являють собою основу економічної і фінансової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По-перше, НПС створює на території держави умови для використання майна і майнових прав, надаючи можливість здійснити платежі за угодами в рамках функціонування господарських одиниць (в тому числі при виробництві і продажу товарів, виконання робіт, надання послуг тощо).</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По-друге, НПС забезпечує реалізацію економічної та фінансової політики </a:t>
            </a:r>
            <a:r>
              <a:rPr lang="uk-UA" sz="2200" dirty="0" smtClean="0">
                <a:solidFill>
                  <a:srgbClr val="000000"/>
                </a:solidFill>
                <a:latin typeface="Times New Roman" panose="02020603050405020304" pitchFamily="18" charset="0"/>
                <a:cs typeface="Times New Roman" panose="02020603050405020304" pitchFamily="18" charset="0"/>
              </a:rPr>
              <a:t>держави</a:t>
            </a:r>
            <a:r>
              <a:rPr lang="uk-UA" sz="2200" dirty="0">
                <a:solidFill>
                  <a:srgbClr val="000000"/>
                </a:solidFill>
                <a:latin typeface="Times New Roman" panose="02020603050405020304" pitchFamily="18" charset="0"/>
                <a:cs typeface="Times New Roman" panose="02020603050405020304" pitchFamily="18" charset="0"/>
              </a:rPr>
              <a:t>, в тому числі: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грошово-кредитної політики (платежі на грошовому ринку та ринку цінних </a:t>
            </a:r>
            <a:r>
              <a:rPr lang="uk-UA" sz="2200" dirty="0" smtClean="0">
                <a:solidFill>
                  <a:srgbClr val="000000"/>
                </a:solidFill>
                <a:latin typeface="Times New Roman" panose="02020603050405020304" pitchFamily="18" charset="0"/>
                <a:cs typeface="Times New Roman" panose="02020603050405020304" pitchFamily="18" charset="0"/>
              </a:rPr>
              <a:t>паперів </a:t>
            </a:r>
            <a:r>
              <a:rPr lang="uk-UA" sz="2200" dirty="0">
                <a:solidFill>
                  <a:srgbClr val="000000"/>
                </a:solidFill>
                <a:latin typeface="Times New Roman" panose="02020603050405020304" pitchFamily="18" charset="0"/>
                <a:cs typeface="Times New Roman" panose="02020603050405020304" pitchFamily="18" charset="0"/>
              </a:rPr>
              <a:t>в рамках управління грошовою масою і процентними ставками);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бюджетної політики (платежі в рамках процедур збору податків і </a:t>
            </a:r>
            <a:r>
              <a:rPr lang="uk-UA" sz="2200" dirty="0" smtClean="0">
                <a:solidFill>
                  <a:srgbClr val="000000"/>
                </a:solidFill>
                <a:latin typeface="Times New Roman" panose="02020603050405020304" pitchFamily="18" charset="0"/>
                <a:cs typeface="Times New Roman" panose="02020603050405020304" pitchFamily="18" charset="0"/>
              </a:rPr>
              <a:t>розподілу бюджету</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валютної політики (платежі на валютному ринку в рамках управління </a:t>
            </a:r>
            <a:r>
              <a:rPr lang="uk-UA" sz="2200" dirty="0" smtClean="0">
                <a:solidFill>
                  <a:srgbClr val="000000"/>
                </a:solidFill>
                <a:latin typeface="Times New Roman" panose="02020603050405020304" pitchFamily="18" charset="0"/>
                <a:cs typeface="Times New Roman" panose="02020603050405020304" pitchFamily="18" charset="0"/>
              </a:rPr>
              <a:t>курсом</a:t>
            </a:r>
          </a:p>
        </p:txBody>
      </p:sp>
    </p:spTree>
    <p:extLst>
      <p:ext uri="{BB962C8B-B14F-4D97-AF65-F5344CB8AC3E}">
        <p14:creationId xmlns:p14="http://schemas.microsoft.com/office/powerpoint/2010/main" val="1104861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3) опис роботи модулів СЕП, уключаючи опис системи захисту інформації, забезпечення автентифікації та контролю за цілісністю платіжних інструкцій.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Банк у разі використання ВМС у правилах має враховувати вимоги</a:t>
            </a:r>
            <a:r>
              <a:rPr lang="uk-UA" sz="2200" dirty="0" smtClean="0">
                <a:solidFill>
                  <a:srgbClr val="000000"/>
                </a:solidFill>
                <a:latin typeface="Times New Roman" panose="02020603050405020304" pitchFamily="18" charset="0"/>
                <a:cs typeface="Times New Roman" panose="02020603050405020304" pitchFamily="18" charset="0"/>
              </a:rPr>
              <a:t>, визначені в Інструкції НБУ, а також зазначати: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опис здійснення внутрішньобанківських операцій;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опис системи захисту інформації та системи розподілу ключів криптографічного захисту інформації;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 порядок використання телекомунікаційних каналів зв’язку;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4) регламент функціонування ВМС;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5) опис технології обміну інформаційними повідомленнями між СЕП та філіями ВМС;</a:t>
            </a: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6</a:t>
            </a:r>
            <a:r>
              <a:rPr lang="uk-UA" sz="2200" dirty="0">
                <a:solidFill>
                  <a:srgbClr val="000000"/>
                </a:solidFill>
                <a:latin typeface="Times New Roman" panose="02020603050405020304" pitchFamily="18" charset="0"/>
                <a:cs typeface="Times New Roman" panose="02020603050405020304" pitchFamily="18" charset="0"/>
              </a:rPr>
              <a:t>) порядок відновлення роботи ВМС у разі порушення її роботи або виникнення надзвичайних ситуацій.</a:t>
            </a:r>
          </a:p>
          <a:p>
            <a:pPr algn="just">
              <a:spcBef>
                <a:spcPts val="0"/>
              </a:spcBef>
            </a:pPr>
            <a:r>
              <a:rPr lang="uk-UA" sz="2200" b="1">
                <a:solidFill>
                  <a:srgbClr val="000000"/>
                </a:solidFill>
                <a:latin typeface="Times New Roman" panose="02020603050405020304" pitchFamily="18" charset="0"/>
                <a:cs typeface="Times New Roman" panose="02020603050405020304" pitchFamily="18" charset="0"/>
              </a:rPr>
              <a:t> </a:t>
            </a:r>
            <a:r>
              <a:rPr lang="uk-UA" sz="2200" b="1" smtClean="0">
                <a:solidFill>
                  <a:srgbClr val="000000"/>
                </a:solidFill>
                <a:latin typeface="Times New Roman" panose="02020603050405020304" pitchFamily="18" charset="0"/>
                <a:cs typeface="Times New Roman" panose="02020603050405020304" pitchFamily="18" charset="0"/>
              </a:rPr>
              <a:t>	</a:t>
            </a:r>
            <a:r>
              <a:rPr lang="uk-UA" sz="2200" smtClean="0">
                <a:solidFill>
                  <a:srgbClr val="000000"/>
                </a:solidFill>
                <a:latin typeface="Times New Roman" panose="02020603050405020304" pitchFamily="18" charset="0"/>
                <a:cs typeface="Times New Roman" panose="02020603050405020304" pitchFamily="18" charset="0"/>
              </a:rPr>
              <a:t>Банк</a:t>
            </a:r>
            <a:r>
              <a:rPr lang="uk-UA" sz="2200" dirty="0">
                <a:solidFill>
                  <a:srgbClr val="000000"/>
                </a:solidFill>
                <a:latin typeface="Times New Roman" panose="02020603050405020304" pitchFamily="18" charset="0"/>
                <a:cs typeface="Times New Roman" panose="02020603050405020304" pitchFamily="18" charset="0"/>
              </a:rPr>
              <a:t>, що створює ВМС, зобов’язаний визначити умови та порядок її функціонування з урахуванням вимог законодавства України. Правила ВМС мають бути узгоджені з Національним банком. </a:t>
            </a:r>
            <a:endParaRPr lang="en-US"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8392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Правила ВМС для узгодження подаються банком до Національного банку в порядку, визначеному в розділі </a:t>
            </a:r>
            <a:r>
              <a:rPr lang="uk-UA" sz="2200" dirty="0" smtClean="0">
                <a:solidFill>
                  <a:srgbClr val="000000"/>
                </a:solidFill>
                <a:latin typeface="Times New Roman" panose="02020603050405020304" pitchFamily="18" charset="0"/>
                <a:cs typeface="Times New Roman" panose="02020603050405020304" pitchFamily="18" charset="0"/>
              </a:rPr>
              <a:t>V </a:t>
            </a:r>
            <a:r>
              <a:rPr lang="uk-UA" sz="2200" dirty="0" smtClean="0">
                <a:solidFill>
                  <a:srgbClr val="000000"/>
                </a:solidFill>
                <a:latin typeface="Times New Roman" panose="02020603050405020304" pitchFamily="18" charset="0"/>
                <a:cs typeface="Times New Roman" panose="02020603050405020304" pitchFamily="18" charset="0"/>
              </a:rPr>
              <a:t>Інструкції.	Банк та його філії, що працюють з використанням ВМС, зобов’язані дотримуватися технологічних вимог і вимог щодо захисту інформації, що встановлюються Національним банком.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Банк, що працює в СЕП за моделлю з використанням ВМС, зобов’язаний дотримуватися вимог Національного банку до засобів формування та оброблення фінансових повідомлень.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ВМС </a:t>
            </a:r>
            <a:r>
              <a:rPr lang="uk-UA" sz="2200" dirty="0" smtClean="0">
                <a:solidFill>
                  <a:srgbClr val="000000"/>
                </a:solidFill>
                <a:latin typeface="Times New Roman" panose="02020603050405020304" pitchFamily="18" charset="0"/>
                <a:cs typeface="Times New Roman" panose="02020603050405020304" pitchFamily="18" charset="0"/>
              </a:rPr>
              <a:t>має використовувати програмно-технічне забезпечення, систему захисту інформації та телекомунікаційні канали зв’язку, що забезпечують: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1) надійний багаторівневий захист інформації від несанкціонованого доступу, використання, модифікації на різних етапах її формування, оброблення, передавання та приймання;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 контроль за достовірністю інформації на всіх етапах її оброблення;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3) процедури та механізми, які після збоїв чи інших порушень роботи ВМС дають змогу відновити роботу без послаблення вимог щодо захисту інформації;</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276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4) фіксування спроб несанкціонованого доступу до ВМС (з негайним інформуванням про це банком - власником ВМС Національного банку);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5) автоматичне ведення протоколу найкритичніших моментів роботи (вхід, формування платіжних інструкцій, запитів на здійснення/відкликання платіжної операції) та забезпечення його захисту від модифікації, формування архіву цього протоколу;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6) формування і зберігання архівів фінансових повідомлень відповідно до вимог законодавства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7) надійне резервування для підтримки безперебійного функціонування ВМС і відновлення її діяльності в разі порушення її роботи або виникнення надзвичайних ситуацій.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Учасники системи, враховуючи свої потреби, самостійно вирішують, працювати їм за незалежним чи консолідованим кореспондентським рахунком. Банки та їхні філії, які беруть участь у СЕП із консолідацією коштів на кореспондентському рахунку, працюють ефективніше. Це дає змогу банку раціонально використовувати спільні кошти, підвищити рівень керування філіями та отримувати достовірну й оперативну інформацію щодо виконаних ними платіжних трансакцій.</a:t>
            </a:r>
          </a:p>
        </p:txBody>
      </p:sp>
    </p:spTree>
    <p:extLst>
      <p:ext uri="{BB962C8B-B14F-4D97-AF65-F5344CB8AC3E}">
        <p14:creationId xmlns:p14="http://schemas.microsoft.com/office/powerpoint/2010/main" val="2693512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ctr">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6. Національна система масових електронних платежів (НСМЕП)</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i="1" dirty="0" smtClean="0">
                <a:solidFill>
                  <a:srgbClr val="000000"/>
                </a:solidFill>
                <a:latin typeface="Times New Roman" panose="02020603050405020304" pitchFamily="18" charset="0"/>
                <a:cs typeface="Times New Roman" panose="02020603050405020304" pitchFamily="18" charset="0"/>
              </a:rPr>
              <a:t>	В Україні нині функціонує Національна платіжна система «Український платіжний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Платіжна система ПРОСТІР створена Національним банком України. Повна назва системи ПРОСТІР – Національна платіжна система «Український платіжний простір». До </a:t>
            </a:r>
            <a:r>
              <a:rPr lang="uk-UA" sz="2200" dirty="0" err="1" smtClean="0">
                <a:solidFill>
                  <a:srgbClr val="000000"/>
                </a:solidFill>
                <a:latin typeface="Times New Roman" panose="02020603050405020304" pitchFamily="18" charset="0"/>
                <a:cs typeface="Times New Roman" panose="02020603050405020304" pitchFamily="18" charset="0"/>
              </a:rPr>
              <a:t>ребрендингу</a:t>
            </a:r>
            <a:r>
              <a:rPr lang="uk-UA" sz="2200" dirty="0" smtClean="0">
                <a:solidFill>
                  <a:srgbClr val="000000"/>
                </a:solidFill>
                <a:latin typeface="Times New Roman" panose="02020603050405020304" pitchFamily="18" charset="0"/>
                <a:cs typeface="Times New Roman" panose="02020603050405020304" pitchFamily="18" charset="0"/>
              </a:rPr>
              <a:t>, проведеного у 2016 році, платіжна система ПРОСТІР мала назву Національна система масових електронних платежів (скорочено НСМЕП).</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рамках проекту ребредингу Національної системи масових електронних платежів (НСМЕП), Національний банк України обрав нову назву, логотип та слоган для національної платіжної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Відтепер НСМЕП має назву –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Український платіжний простір або «ПРОСТІР» (попередня назва «Національна система масових електронних платежів (НСМЕП)») – це внутрішньодержавна банківська </a:t>
            </a:r>
            <a:r>
              <a:rPr lang="uk-UA" sz="2200" dirty="0" err="1" smtClean="0">
                <a:solidFill>
                  <a:srgbClr val="000000"/>
                </a:solidFill>
                <a:latin typeface="Times New Roman" panose="02020603050405020304" pitchFamily="18" charset="0"/>
                <a:cs typeface="Times New Roman" panose="02020603050405020304" pitchFamily="18" charset="0"/>
              </a:rPr>
              <a:t>багатоемітентна</a:t>
            </a:r>
            <a:r>
              <a:rPr lang="uk-UA" sz="2200" dirty="0" smtClean="0">
                <a:solidFill>
                  <a:srgbClr val="000000"/>
                </a:solidFill>
                <a:latin typeface="Times New Roman" panose="02020603050405020304" pitchFamily="18" charset="0"/>
                <a:cs typeface="Times New Roman" panose="02020603050405020304" pitchFamily="18" charset="0"/>
              </a:rPr>
              <a:t> платіжна система, в якій розрахунки за товари та послуги, одержання готівки та інші операції здійснюються за допомогою платіжних карток з магнітною смугою та EMV-чіпом.</a:t>
            </a:r>
          </a:p>
        </p:txBody>
      </p:sp>
    </p:spTree>
    <p:extLst>
      <p:ext uri="{BB962C8B-B14F-4D97-AF65-F5344CB8AC3E}">
        <p14:creationId xmlns:p14="http://schemas.microsoft.com/office/powerpoint/2010/main" val="636130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Національна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платіжна</a:t>
            </a:r>
            <a:r>
              <a:rPr lang="ru-RU" sz="2200" dirty="0">
                <a:solidFill>
                  <a:srgbClr val="000000"/>
                </a:solidFill>
                <a:latin typeface="Times New Roman" panose="02020603050405020304" pitchFamily="18" charset="0"/>
                <a:cs typeface="Times New Roman" panose="02020603050405020304" pitchFamily="18" charset="0"/>
              </a:rPr>
              <a:t> система ПРОСТІР – </a:t>
            </a:r>
            <a:r>
              <a:rPr lang="ru-RU" sz="2200" dirty="0" err="1">
                <a:solidFill>
                  <a:srgbClr val="000000"/>
                </a:solidFill>
                <a:latin typeface="Times New Roman" panose="02020603050405020304" pitchFamily="18" charset="0"/>
                <a:cs typeface="Times New Roman" panose="02020603050405020304" pitchFamily="18" charset="0"/>
              </a:rPr>
              <a:t>це</a:t>
            </a:r>
            <a:r>
              <a:rPr lang="ru-RU" sz="2200" dirty="0">
                <a:solidFill>
                  <a:srgbClr val="000000"/>
                </a:solidFill>
                <a:latin typeface="Times New Roman" panose="02020603050405020304" pitchFamily="18" charset="0"/>
                <a:cs typeface="Times New Roman" panose="02020603050405020304" pitchFamily="18" charset="0"/>
              </a:rPr>
              <a:t> система </a:t>
            </a:r>
            <a:r>
              <a:rPr lang="ru-RU" sz="2200" dirty="0" err="1" smtClean="0">
                <a:solidFill>
                  <a:srgbClr val="000000"/>
                </a:solidFill>
                <a:latin typeface="Times New Roman" panose="02020603050405020304" pitchFamily="18" charset="0"/>
                <a:cs typeface="Times New Roman" panose="02020603050405020304" pitchFamily="18" charset="0"/>
              </a:rPr>
              <a:t>роздрібних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платежів</a:t>
            </a:r>
            <a:r>
              <a:rPr lang="ru-RU" sz="2200" dirty="0">
                <a:solidFill>
                  <a:srgbClr val="000000"/>
                </a:solidFill>
                <a:latin typeface="Times New Roman" panose="02020603050405020304" pitchFamily="18" charset="0"/>
                <a:cs typeface="Times New Roman" panose="02020603050405020304" pitchFamily="18" charset="0"/>
              </a:rPr>
              <a:t>, у </a:t>
            </a:r>
            <a:r>
              <a:rPr lang="ru-RU" sz="2200" dirty="0" err="1">
                <a:solidFill>
                  <a:srgbClr val="000000"/>
                </a:solidFill>
                <a:latin typeface="Times New Roman" panose="02020603050405020304" pitchFamily="18" charset="0"/>
                <a:cs typeface="Times New Roman" panose="02020603050405020304" pitchFamily="18" charset="0"/>
              </a:rPr>
              <a:t>якій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розрахунки</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послуги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отримання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готівки</a:t>
            </a:r>
            <a:r>
              <a:rPr lang="ru-RU" sz="2200" dirty="0">
                <a:solidFill>
                  <a:srgbClr val="000000"/>
                </a:solidFill>
                <a:latin typeface="Times New Roman" panose="02020603050405020304" pitchFamily="18" charset="0"/>
                <a:cs typeface="Times New Roman" panose="02020603050405020304" pitchFamily="18" charset="0"/>
              </a:rPr>
              <a:t> та </a:t>
            </a:r>
            <a:r>
              <a:rPr lang="ru-RU" sz="2200" dirty="0" err="1" smtClean="0">
                <a:solidFill>
                  <a:srgbClr val="000000"/>
                </a:solidFill>
                <a:latin typeface="Times New Roman" panose="02020603050405020304" pitchFamily="18" charset="0"/>
                <a:cs typeface="Times New Roman" panose="02020603050405020304" pitchFamily="18" charset="0"/>
              </a:rPr>
              <a:t>інші</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операції</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з </a:t>
            </a:r>
            <a:r>
              <a:rPr lang="ru-RU" sz="2200" dirty="0" err="1">
                <a:solidFill>
                  <a:srgbClr val="000000"/>
                </a:solidFill>
                <a:latin typeface="Times New Roman" panose="02020603050405020304" pitchFamily="18" charset="0"/>
                <a:cs typeface="Times New Roman" panose="02020603050405020304" pitchFamily="18" charset="0"/>
              </a:rPr>
              <a:t>національною</a:t>
            </a:r>
            <a:r>
              <a:rPr lang="ru-RU" sz="2200" dirty="0">
                <a:solidFill>
                  <a:srgbClr val="000000"/>
                </a:solidFill>
                <a:latin typeface="Times New Roman" panose="02020603050405020304" pitchFamily="18" charset="0"/>
                <a:cs typeface="Times New Roman" panose="02020603050405020304" pitchFamily="18" charset="0"/>
              </a:rPr>
              <a:t> валютою </a:t>
            </a:r>
            <a:r>
              <a:rPr lang="ru-RU" sz="2200" dirty="0" err="1">
                <a:solidFill>
                  <a:srgbClr val="000000"/>
                </a:solidFill>
                <a:latin typeface="Times New Roman" panose="02020603050405020304" pitchFamily="18" charset="0"/>
                <a:cs typeface="Times New Roman" panose="02020603050405020304" pitchFamily="18" charset="0"/>
              </a:rPr>
              <a:t>здійснюються</a:t>
            </a:r>
            <a:r>
              <a:rPr lang="ru-RU" sz="2200" dirty="0">
                <a:solidFill>
                  <a:srgbClr val="000000"/>
                </a:solidFill>
                <a:latin typeface="Times New Roman" panose="02020603050405020304" pitchFamily="18" charset="0"/>
                <a:cs typeface="Times New Roman" panose="02020603050405020304" pitchFamily="18" charset="0"/>
              </a:rPr>
              <a:t> за </a:t>
            </a:r>
            <a:r>
              <a:rPr lang="ru-RU" sz="2200" dirty="0" err="1">
                <a:solidFill>
                  <a:srgbClr val="000000"/>
                </a:solidFill>
                <a:latin typeface="Times New Roman" panose="02020603050405020304" pitchFamily="18" charset="0"/>
                <a:cs typeface="Times New Roman" panose="02020603050405020304" pitchFamily="18" charset="0"/>
              </a:rPr>
              <a:t>допомогою</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електронних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платіжних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засобів</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саме</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карток</a:t>
            </a:r>
            <a:r>
              <a:rPr lang="ru-RU" sz="2200" dirty="0">
                <a:solidFill>
                  <a:srgbClr val="000000"/>
                </a:solidFill>
                <a:latin typeface="Times New Roman" panose="02020603050405020304" pitchFamily="18" charset="0"/>
                <a:cs typeface="Times New Roman" panose="02020603050405020304" pitchFamily="18" charset="0"/>
              </a:rPr>
              <a:t> ПРОСТІР</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НБУ </a:t>
            </a:r>
            <a:r>
              <a:rPr lang="uk-UA" sz="2200" dirty="0">
                <a:solidFill>
                  <a:srgbClr val="000000"/>
                </a:solidFill>
                <a:latin typeface="Times New Roman" panose="02020603050405020304" pitchFamily="18" charset="0"/>
                <a:cs typeface="Times New Roman" panose="02020603050405020304" pitchFamily="18" charset="0"/>
              </a:rPr>
              <a:t>як платіжна організація Український </a:t>
            </a:r>
            <a:r>
              <a:rPr lang="uk-UA" sz="2200" dirty="0" smtClean="0">
                <a:solidFill>
                  <a:srgbClr val="000000"/>
                </a:solidFill>
                <a:latin typeface="Times New Roman" panose="02020603050405020304" pitchFamily="18" charset="0"/>
                <a:cs typeface="Times New Roman" panose="02020603050405020304" pitchFamily="18" charset="0"/>
              </a:rPr>
              <a:t>платіжний ПРОСТІР </a:t>
            </a:r>
            <a:r>
              <a:rPr lang="uk-UA" sz="2200" dirty="0">
                <a:solidFill>
                  <a:srgbClr val="000000"/>
                </a:solidFill>
                <a:latin typeface="Times New Roman" panose="02020603050405020304" pitchFamily="18" charset="0"/>
                <a:cs typeface="Times New Roman" panose="02020603050405020304" pitchFamily="18" charset="0"/>
              </a:rPr>
              <a:t>докладає максимум зусиль щодо сприяння створенню в </a:t>
            </a:r>
            <a:r>
              <a:rPr lang="uk-UA" sz="2200" dirty="0" smtClean="0">
                <a:solidFill>
                  <a:srgbClr val="000000"/>
                </a:solidFill>
                <a:latin typeface="Times New Roman" panose="02020603050405020304" pitchFamily="18" charset="0"/>
                <a:cs typeface="Times New Roman" panose="02020603050405020304" pitchFamily="18" charset="0"/>
              </a:rPr>
              <a:t>Україні привабливого </a:t>
            </a:r>
            <a:r>
              <a:rPr lang="uk-UA" sz="2200" dirty="0">
                <a:solidFill>
                  <a:srgbClr val="000000"/>
                </a:solidFill>
                <a:latin typeface="Times New Roman" panose="02020603050405020304" pitchFamily="18" charset="0"/>
                <a:cs typeface="Times New Roman" panose="02020603050405020304" pitchFamily="18" charset="0"/>
              </a:rPr>
              <a:t>клімату для масового використання платіжних карток та </a:t>
            </a:r>
            <a:r>
              <a:rPr lang="uk-UA" sz="2200" dirty="0" smtClean="0">
                <a:solidFill>
                  <a:srgbClr val="000000"/>
                </a:solidFill>
                <a:latin typeface="Times New Roman" panose="02020603050405020304" pitchFamily="18" charset="0"/>
                <a:cs typeface="Times New Roman" panose="02020603050405020304" pitchFamily="18" charset="0"/>
              </a:rPr>
              <a:t>інших електронних </a:t>
            </a:r>
            <a:r>
              <a:rPr lang="uk-UA" sz="2200" dirty="0">
                <a:solidFill>
                  <a:srgbClr val="000000"/>
                </a:solidFill>
                <a:latin typeface="Times New Roman" panose="02020603050405020304" pitchFamily="18" charset="0"/>
                <a:cs typeface="Times New Roman" panose="02020603050405020304" pitchFamily="18" charset="0"/>
              </a:rPr>
              <a:t>платіжних засобів під час здійснення безготівкових </a:t>
            </a:r>
            <a:r>
              <a:rPr lang="uk-UA" sz="2200" dirty="0" smtClean="0">
                <a:solidFill>
                  <a:srgbClr val="000000"/>
                </a:solidFill>
                <a:latin typeface="Times New Roman" panose="02020603050405020304" pitchFamily="18" charset="0"/>
                <a:cs typeface="Times New Roman" panose="02020603050405020304" pitchFamily="18" charset="0"/>
              </a:rPr>
              <a:t>роздрібних платежів </a:t>
            </a:r>
            <a:r>
              <a:rPr lang="uk-UA" sz="2200" dirty="0">
                <a:solidFill>
                  <a:srgbClr val="000000"/>
                </a:solidFill>
                <a:latin typeface="Times New Roman" panose="02020603050405020304" pitchFamily="18" charset="0"/>
                <a:cs typeface="Times New Roman" panose="02020603050405020304" pitchFamily="18" charset="0"/>
              </a:rPr>
              <a:t>на території України.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 НБУ </a:t>
            </a:r>
            <a:r>
              <a:rPr lang="uk-UA" sz="2200" dirty="0">
                <a:solidFill>
                  <a:srgbClr val="000000"/>
                </a:solidFill>
                <a:latin typeface="Times New Roman" panose="02020603050405020304" pitchFamily="18" charset="0"/>
                <a:cs typeface="Times New Roman" panose="02020603050405020304" pitchFamily="18" charset="0"/>
              </a:rPr>
              <a:t>була проведена модернізація </a:t>
            </a:r>
            <a:r>
              <a:rPr lang="uk-UA" sz="2200" dirty="0" smtClean="0">
                <a:solidFill>
                  <a:srgbClr val="000000"/>
                </a:solidFill>
                <a:latin typeface="Times New Roman" panose="02020603050405020304" pitchFamily="18" charset="0"/>
                <a:cs typeface="Times New Roman" panose="02020603050405020304" pitchFamily="18" charset="0"/>
              </a:rPr>
              <a:t>рішення платіжної </a:t>
            </a:r>
            <a:r>
              <a:rPr lang="uk-UA" sz="2200" dirty="0">
                <a:solidFill>
                  <a:srgbClr val="000000"/>
                </a:solidFill>
                <a:latin typeface="Times New Roman" panose="02020603050405020304" pitchFamily="18" charset="0"/>
                <a:cs typeface="Times New Roman" panose="02020603050405020304" pitchFamily="18" charset="0"/>
              </a:rPr>
              <a:t>системи, що базувалось на національних стандартах і </a:t>
            </a:r>
            <a:r>
              <a:rPr lang="uk-UA" sz="2200" dirty="0" smtClean="0">
                <a:solidFill>
                  <a:srgbClr val="000000"/>
                </a:solidFill>
                <a:latin typeface="Times New Roman" panose="02020603050405020304" pitchFamily="18" charset="0"/>
                <a:cs typeface="Times New Roman" panose="02020603050405020304" pitchFamily="18" charset="0"/>
              </a:rPr>
              <a:t>забезпечено перехід </a:t>
            </a:r>
            <a:r>
              <a:rPr lang="uk-UA" sz="2200" dirty="0">
                <a:solidFill>
                  <a:srgbClr val="000000"/>
                </a:solidFill>
                <a:latin typeface="Times New Roman" panose="02020603050405020304" pitchFamily="18" charset="0"/>
                <a:cs typeface="Times New Roman" panose="02020603050405020304" pitchFamily="18" charset="0"/>
              </a:rPr>
              <a:t>на відкриті міжнародні стандарти. Побудовано </a:t>
            </a:r>
            <a:r>
              <a:rPr lang="uk-UA" sz="2200" dirty="0" smtClean="0">
                <a:solidFill>
                  <a:srgbClr val="000000"/>
                </a:solidFill>
                <a:latin typeface="Times New Roman" panose="02020603050405020304" pitchFamily="18" charset="0"/>
                <a:cs typeface="Times New Roman" panose="02020603050405020304" pitchFamily="18" charset="0"/>
              </a:rPr>
              <a:t>центральний маршрутизатор</a:t>
            </a:r>
            <a:r>
              <a:rPr lang="uk-UA" sz="2200" dirty="0">
                <a:solidFill>
                  <a:srgbClr val="000000"/>
                </a:solidFill>
                <a:latin typeface="Times New Roman" panose="02020603050405020304" pitchFamily="18" charset="0"/>
                <a:cs typeface="Times New Roman" panose="02020603050405020304" pitchFamily="18" charset="0"/>
              </a:rPr>
              <a:t>, розрахунково-кліринговий центр, здатний </a:t>
            </a:r>
            <a:r>
              <a:rPr lang="uk-UA" sz="2200" dirty="0" smtClean="0">
                <a:solidFill>
                  <a:srgbClr val="000000"/>
                </a:solidFill>
                <a:latin typeface="Times New Roman" panose="02020603050405020304" pitchFamily="18" charset="0"/>
                <a:cs typeface="Times New Roman" panose="02020603050405020304" pitchFamily="18" charset="0"/>
              </a:rPr>
              <a:t>забезпечити маршрутизацію </a:t>
            </a:r>
            <a:r>
              <a:rPr lang="uk-UA" sz="2200" dirty="0">
                <a:solidFill>
                  <a:srgbClr val="000000"/>
                </a:solidFill>
                <a:latin typeface="Times New Roman" panose="02020603050405020304" pitchFamily="18" charset="0"/>
                <a:cs typeface="Times New Roman" panose="02020603050405020304" pitchFamily="18" charset="0"/>
              </a:rPr>
              <a:t>та проведення розрахунків з використанням платіжних карток </a:t>
            </a:r>
            <a:r>
              <a:rPr lang="uk-UA" sz="2200" dirty="0" smtClean="0">
                <a:solidFill>
                  <a:srgbClr val="000000"/>
                </a:solidFill>
                <a:latin typeface="Times New Roman" panose="02020603050405020304" pitchFamily="18" charset="0"/>
                <a:cs typeface="Times New Roman" panose="02020603050405020304" pitchFamily="18" charset="0"/>
              </a:rPr>
              <a:t>з магнітною </a:t>
            </a:r>
            <a:r>
              <a:rPr lang="uk-UA" sz="2200" dirty="0">
                <a:solidFill>
                  <a:srgbClr val="000000"/>
                </a:solidFill>
                <a:latin typeface="Times New Roman" panose="02020603050405020304" pitchFamily="18" charset="0"/>
                <a:cs typeface="Times New Roman" panose="02020603050405020304" pitchFamily="18" charset="0"/>
              </a:rPr>
              <a:t>смугою та </a:t>
            </a:r>
            <a:r>
              <a:rPr lang="en-US" sz="2200" dirty="0">
                <a:solidFill>
                  <a:srgbClr val="000000"/>
                </a:solidFill>
                <a:latin typeface="Times New Roman" panose="02020603050405020304" pitchFamily="18" charset="0"/>
                <a:cs typeface="Times New Roman" panose="02020603050405020304" pitchFamily="18" charset="0"/>
              </a:rPr>
              <a:t>EMV-</a:t>
            </a:r>
            <a:r>
              <a:rPr lang="uk-UA" sz="2200" dirty="0">
                <a:solidFill>
                  <a:srgbClr val="000000"/>
                </a:solidFill>
                <a:latin typeface="Times New Roman" panose="02020603050405020304" pitchFamily="18" charset="0"/>
                <a:cs typeface="Times New Roman" panose="02020603050405020304" pitchFamily="18" charset="0"/>
              </a:rPr>
              <a:t>чипом</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301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Вступ </a:t>
            </a:r>
            <a:r>
              <a:rPr lang="uk-UA" sz="2200" dirty="0">
                <a:solidFill>
                  <a:srgbClr val="000000"/>
                </a:solidFill>
                <a:latin typeface="Times New Roman" panose="02020603050405020304" pitchFamily="18" charset="0"/>
                <a:cs typeface="Times New Roman" panose="02020603050405020304" pitchFamily="18" charset="0"/>
              </a:rPr>
              <a:t>банку до ПРОСТІР та подальше впровадження карток цієї </a:t>
            </a:r>
            <a:r>
              <a:rPr lang="uk-UA" sz="2200" dirty="0" smtClean="0">
                <a:solidFill>
                  <a:srgbClr val="000000"/>
                </a:solidFill>
                <a:latin typeface="Times New Roman" panose="02020603050405020304" pitchFamily="18" charset="0"/>
                <a:cs typeface="Times New Roman" panose="02020603050405020304" pitchFamily="18" charset="0"/>
              </a:rPr>
              <a:t>платіжної системи </a:t>
            </a:r>
            <a:r>
              <a:rPr lang="uk-UA" sz="2200" dirty="0" err="1">
                <a:solidFill>
                  <a:srgbClr val="000000"/>
                </a:solidFill>
                <a:latin typeface="Times New Roman" panose="02020603050405020304" pitchFamily="18" charset="0"/>
                <a:cs typeface="Times New Roman" panose="02020603050405020304" pitchFamily="18" charset="0"/>
              </a:rPr>
              <a:t>нададуть</a:t>
            </a:r>
            <a:r>
              <a:rPr lang="uk-UA" sz="2200" dirty="0">
                <a:solidFill>
                  <a:srgbClr val="000000"/>
                </a:solidFill>
                <a:latin typeface="Times New Roman" panose="02020603050405020304" pitchFamily="18" charset="0"/>
                <a:cs typeface="Times New Roman" panose="02020603050405020304" pitchFamily="18" charset="0"/>
              </a:rPr>
              <a:t> нові можливості для розвитку банку та дозволять </a:t>
            </a:r>
            <a:r>
              <a:rPr lang="uk-UA" sz="2200" dirty="0" smtClean="0">
                <a:solidFill>
                  <a:srgbClr val="000000"/>
                </a:solidFill>
                <a:latin typeface="Times New Roman" panose="02020603050405020304" pitchFamily="18" charset="0"/>
                <a:cs typeface="Times New Roman" panose="02020603050405020304" pitchFamily="18" charset="0"/>
              </a:rPr>
              <a:t>оптимізувати його </a:t>
            </a:r>
            <a:r>
              <a:rPr lang="uk-UA" sz="2200" dirty="0">
                <a:solidFill>
                  <a:srgbClr val="000000"/>
                </a:solidFill>
                <a:latin typeface="Times New Roman" panose="02020603050405020304" pitchFamily="18" charset="0"/>
                <a:cs typeface="Times New Roman" panose="02020603050405020304" pitchFamily="18" charset="0"/>
              </a:rPr>
              <a:t>витрати за рахунок:</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відсутності необхідності модернізації термінальної мережі, яка </a:t>
            </a:r>
            <a:r>
              <a:rPr lang="uk-UA" sz="2200" dirty="0" smtClean="0">
                <a:solidFill>
                  <a:srgbClr val="000000"/>
                </a:solidFill>
                <a:latin typeface="Times New Roman" panose="02020603050405020304" pitchFamily="18" charset="0"/>
                <a:cs typeface="Times New Roman" panose="02020603050405020304" pitchFamily="18" charset="0"/>
              </a:rPr>
              <a:t>вже приймає </a:t>
            </a:r>
            <a:r>
              <a:rPr lang="uk-UA" sz="2200" dirty="0">
                <a:solidFill>
                  <a:srgbClr val="000000"/>
                </a:solidFill>
                <a:latin typeface="Times New Roman" panose="02020603050405020304" pitchFamily="18" charset="0"/>
                <a:cs typeface="Times New Roman" panose="02020603050405020304" pitchFamily="18" charset="0"/>
              </a:rPr>
              <a:t>платіжні картки міжнародних платіжних систем, для приймання </a:t>
            </a:r>
            <a:r>
              <a:rPr lang="uk-UA" sz="2200" dirty="0" smtClean="0">
                <a:solidFill>
                  <a:srgbClr val="000000"/>
                </a:solidFill>
                <a:latin typeface="Times New Roman" panose="02020603050405020304" pitchFamily="18" charset="0"/>
                <a:cs typeface="Times New Roman" panose="02020603050405020304" pitchFamily="18" charset="0"/>
              </a:rPr>
              <a:t>карток ПРОСТІР</a:t>
            </a:r>
            <a:r>
              <a:rPr lang="uk-UA" sz="2200" dirty="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здійснення емісії карток ПРОСТІР для пенсійних та зарплатних проектів</a:t>
            </a:r>
            <a:r>
              <a:rPr lang="uk-UA" sz="2200" dirty="0" smtClean="0">
                <a:solidFill>
                  <a:srgbClr val="000000"/>
                </a:solidFill>
                <a:latin typeface="Times New Roman" panose="02020603050405020304" pitchFamily="18" charset="0"/>
                <a:cs typeface="Times New Roman" panose="02020603050405020304" pitchFamily="18" charset="0"/>
              </a:rPr>
              <a:t>, вартість </a:t>
            </a:r>
            <a:r>
              <a:rPr lang="uk-UA" sz="2200" dirty="0">
                <a:solidFill>
                  <a:srgbClr val="000000"/>
                </a:solidFill>
                <a:latin typeface="Times New Roman" panose="02020603050405020304" pitchFamily="18" charset="0"/>
                <a:cs typeface="Times New Roman" panose="02020603050405020304" pitchFamily="18" charset="0"/>
              </a:rPr>
              <a:t>якої є меншою, ніж вартість аналогічної емісії карток </a:t>
            </a:r>
            <a:r>
              <a:rPr lang="uk-UA" sz="2200" dirty="0" smtClean="0">
                <a:solidFill>
                  <a:srgbClr val="000000"/>
                </a:solidFill>
                <a:latin typeface="Times New Roman" panose="02020603050405020304" pitchFamily="18" charset="0"/>
                <a:cs typeface="Times New Roman" panose="02020603050405020304" pitchFamily="18" charset="0"/>
              </a:rPr>
              <a:t>міжнародної платіжної </a:t>
            </a:r>
            <a:r>
              <a:rPr lang="uk-UA" sz="2200" dirty="0">
                <a:solidFill>
                  <a:srgbClr val="000000"/>
                </a:solidFill>
                <a:latin typeface="Times New Roman" panose="02020603050405020304" pitchFamily="18" charset="0"/>
                <a:cs typeface="Times New Roman" panose="02020603050405020304" pitchFamily="18" charset="0"/>
              </a:rPr>
              <a:t>системи;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зниження емісійних витрат у зв’язку з відсутністю плати за наявну </a:t>
            </a:r>
            <a:r>
              <a:rPr lang="uk-UA" sz="2200" dirty="0" smtClean="0">
                <a:solidFill>
                  <a:srgbClr val="000000"/>
                </a:solidFill>
                <a:latin typeface="Times New Roman" panose="02020603050405020304" pitchFamily="18" charset="0"/>
                <a:cs typeface="Times New Roman" panose="02020603050405020304" pitchFamily="18" charset="0"/>
              </a:rPr>
              <a:t>емісію карток </a:t>
            </a:r>
            <a:r>
              <a:rPr lang="uk-UA" sz="2200" dirty="0">
                <a:solidFill>
                  <a:srgbClr val="000000"/>
                </a:solidFill>
                <a:latin typeface="Times New Roman" panose="02020603050405020304" pitchFamily="18" charset="0"/>
                <a:cs typeface="Times New Roman" panose="02020603050405020304" pitchFamily="18" charset="0"/>
              </a:rPr>
              <a:t>ПРОСТІР;</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отримання додаткових доходів від обслуговування клієнтів інших </a:t>
            </a:r>
            <a:r>
              <a:rPr lang="uk-UA" sz="2200" dirty="0" smtClean="0">
                <a:solidFill>
                  <a:srgbClr val="000000"/>
                </a:solidFill>
                <a:latin typeface="Times New Roman" panose="02020603050405020304" pitchFamily="18" charset="0"/>
                <a:cs typeface="Times New Roman" panose="02020603050405020304" pitchFamily="18" charset="0"/>
              </a:rPr>
              <a:t>банків у </a:t>
            </a:r>
            <a:r>
              <a:rPr lang="uk-UA" sz="2200" dirty="0">
                <a:solidFill>
                  <a:srgbClr val="000000"/>
                </a:solidFill>
                <a:latin typeface="Times New Roman" panose="02020603050405020304" pitchFamily="18" charset="0"/>
                <a:cs typeface="Times New Roman" panose="02020603050405020304" pitchFamily="18" charset="0"/>
              </a:rPr>
              <a:t>разі встановлення додаткової комісії </a:t>
            </a:r>
            <a:r>
              <a:rPr lang="uk-UA" sz="2200" dirty="0" err="1">
                <a:solidFill>
                  <a:srgbClr val="000000"/>
                </a:solidFill>
                <a:latin typeface="Times New Roman" panose="02020603050405020304" pitchFamily="18" charset="0"/>
                <a:cs typeface="Times New Roman" panose="02020603050405020304" pitchFamily="18" charset="0"/>
              </a:rPr>
              <a:t>еквайра</a:t>
            </a:r>
            <a:r>
              <a:rPr lang="uk-UA" sz="2200" dirty="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surcharge) </a:t>
            </a:r>
            <a:r>
              <a:rPr lang="uk-UA" sz="2200" dirty="0">
                <a:solidFill>
                  <a:srgbClr val="000000"/>
                </a:solidFill>
                <a:latin typeface="Times New Roman" panose="02020603050405020304" pitchFamily="18" charset="0"/>
                <a:cs typeface="Times New Roman" panose="02020603050405020304" pitchFamily="18" charset="0"/>
              </a:rPr>
              <a:t>для операцій з </a:t>
            </a:r>
            <a:r>
              <a:rPr lang="uk-UA" sz="2200" dirty="0" smtClean="0">
                <a:solidFill>
                  <a:srgbClr val="000000"/>
                </a:solidFill>
                <a:latin typeface="Times New Roman" panose="02020603050405020304" pitchFamily="18" charset="0"/>
                <a:cs typeface="Times New Roman" panose="02020603050405020304" pitchFamily="18" charset="0"/>
              </a:rPr>
              <a:t>видачі готівки </a:t>
            </a:r>
            <a:r>
              <a:rPr lang="uk-UA" sz="2200" dirty="0">
                <a:solidFill>
                  <a:srgbClr val="000000"/>
                </a:solidFill>
                <a:latin typeface="Times New Roman" panose="02020603050405020304" pitchFamily="18" charset="0"/>
                <a:cs typeface="Times New Roman" panose="02020603050405020304" pitchFamily="18" charset="0"/>
              </a:rPr>
              <a:t>в банкоматах банку</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меншого розміру страхового депозиту в розрахунковому банку </a:t>
            </a:r>
            <a:r>
              <a:rPr lang="uk-UA" sz="2200" dirty="0" smtClean="0">
                <a:solidFill>
                  <a:srgbClr val="000000"/>
                </a:solidFill>
                <a:latin typeface="Times New Roman" panose="02020603050405020304" pitchFamily="18" charset="0"/>
                <a:cs typeface="Times New Roman" panose="02020603050405020304" pitchFamily="18" charset="0"/>
              </a:rPr>
              <a:t>ПРОСТІР</a:t>
            </a:r>
            <a:r>
              <a:rPr lang="en-US" sz="2200" smtClean="0">
                <a:solidFill>
                  <a:srgbClr val="000000"/>
                </a:solidFill>
                <a:latin typeface="Times New Roman" panose="02020603050405020304" pitchFamily="18" charset="0"/>
                <a:cs typeface="Times New Roman" panose="02020603050405020304" pitchFamily="18" charset="0"/>
              </a:rPr>
              <a:t> </a:t>
            </a:r>
            <a:r>
              <a:rPr lang="uk-UA" sz="2200" smtClean="0">
                <a:solidFill>
                  <a:srgbClr val="000000"/>
                </a:solidFill>
                <a:latin typeface="Times New Roman" panose="02020603050405020304" pitchFamily="18" charset="0"/>
                <a:cs typeface="Times New Roman" panose="02020603050405020304" pitchFamily="18" charset="0"/>
              </a:rPr>
              <a:t>порівняно </a:t>
            </a:r>
            <a:r>
              <a:rPr lang="uk-UA" sz="2200" dirty="0">
                <a:solidFill>
                  <a:srgbClr val="000000"/>
                </a:solidFill>
                <a:latin typeface="Times New Roman" panose="02020603050405020304" pitchFamily="18" charset="0"/>
                <a:cs typeface="Times New Roman" panose="02020603050405020304" pitchFamily="18" charset="0"/>
              </a:rPr>
              <a:t>з міжнародними платіжними системами;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меншої середньозваженої вартості трансакції </a:t>
            </a:r>
            <a:r>
              <a:rPr lang="uk-UA" sz="2200" dirty="0" smtClean="0">
                <a:solidFill>
                  <a:srgbClr val="000000"/>
                </a:solidFill>
                <a:latin typeface="Times New Roman" panose="02020603050405020304" pitchFamily="18" charset="0"/>
                <a:cs typeface="Times New Roman" panose="02020603050405020304" pitchFamily="18" charset="0"/>
              </a:rPr>
              <a:t>внутрішньодержавної платіжної </a:t>
            </a:r>
            <a:r>
              <a:rPr lang="uk-UA" sz="2200" dirty="0">
                <a:solidFill>
                  <a:srgbClr val="000000"/>
                </a:solidFill>
                <a:latin typeface="Times New Roman" panose="02020603050405020304" pitchFamily="18" charset="0"/>
                <a:cs typeface="Times New Roman" panose="02020603050405020304" pitchFamily="18" charset="0"/>
              </a:rPr>
              <a:t>системи ПРОСТІР порівняно з вартістю трансакції в </a:t>
            </a:r>
            <a:r>
              <a:rPr lang="uk-UA" sz="2200" dirty="0" smtClean="0">
                <a:solidFill>
                  <a:srgbClr val="000000"/>
                </a:solidFill>
                <a:latin typeface="Times New Roman" panose="02020603050405020304" pitchFamily="18" charset="0"/>
                <a:cs typeface="Times New Roman" panose="02020603050405020304" pitchFamily="18" charset="0"/>
              </a:rPr>
              <a:t>будь-якій міжнародній </a:t>
            </a:r>
            <a:r>
              <a:rPr lang="uk-UA" sz="2200" dirty="0">
                <a:solidFill>
                  <a:srgbClr val="000000"/>
                </a:solidFill>
                <a:latin typeface="Times New Roman" panose="02020603050405020304" pitchFamily="18" charset="0"/>
                <a:cs typeface="Times New Roman" panose="02020603050405020304" pitchFamily="18" charset="0"/>
              </a:rPr>
              <a:t>платіжній системі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768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економії коштів у зв’язку з відсутністю додаткової плати за обслуговування кореспондентського рахунку в розрахунковому банку, оскільки розрахунки за операціями в ПРОСТІР проводяться за наявним кореспондентським рахунком банку в Національному банку України;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відсутності плати в ПРОСТІР за емісійну або еквайрингові ліцензію (банк одноразово сплачує за приєднання і має можливість вести як емісійну, так і еквайрингові діяльність);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істотно меншої кількості послуг, що тарифікуються порівняно з міжнародними платіжними системами. Така прозора тарифна політика надає можливість швидко розрахувати вартість будь-якого банківського продукту;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запровадження </a:t>
            </a:r>
            <a:r>
              <a:rPr lang="uk-UA" sz="2200" dirty="0">
                <a:solidFill>
                  <a:srgbClr val="000000"/>
                </a:solidFill>
                <a:latin typeface="Times New Roman" panose="02020603050405020304" pitchFamily="18" charset="0"/>
                <a:cs typeface="Times New Roman" panose="02020603050405020304" pitchFamily="18" charset="0"/>
              </a:rPr>
              <a:t>в системі ПРОСТІР нової, швидкої та зручної </a:t>
            </a:r>
            <a:r>
              <a:rPr lang="uk-UA" sz="2200" dirty="0" smtClean="0">
                <a:solidFill>
                  <a:srgbClr val="000000"/>
                </a:solidFill>
                <a:latin typeface="Times New Roman" panose="02020603050405020304" pitchFamily="18" charset="0"/>
                <a:cs typeface="Times New Roman" panose="02020603050405020304" pitchFamily="18" charset="0"/>
              </a:rPr>
              <a:t>системи вирішення </a:t>
            </a:r>
            <a:r>
              <a:rPr lang="uk-UA" sz="2200" dirty="0">
                <a:solidFill>
                  <a:srgbClr val="000000"/>
                </a:solidFill>
                <a:latin typeface="Times New Roman" panose="02020603050405020304" pitchFamily="18" charset="0"/>
                <a:cs typeface="Times New Roman" panose="02020603050405020304" pitchFamily="18" charset="0"/>
              </a:rPr>
              <a:t>спорів, основні процедури якої розроблено з урахуванням </a:t>
            </a:r>
            <a:r>
              <a:rPr lang="uk-UA" sz="2200" dirty="0" smtClean="0">
                <a:solidFill>
                  <a:srgbClr val="000000"/>
                </a:solidFill>
                <a:latin typeface="Times New Roman" panose="02020603050405020304" pitchFamily="18" charset="0"/>
                <a:cs typeface="Times New Roman" panose="02020603050405020304" pitchFamily="18" charset="0"/>
              </a:rPr>
              <a:t>світового досвіду </a:t>
            </a:r>
            <a:r>
              <a:rPr lang="uk-UA" sz="2200" dirty="0">
                <a:solidFill>
                  <a:srgbClr val="000000"/>
                </a:solidFill>
                <a:latin typeface="Times New Roman" panose="02020603050405020304" pitchFamily="18" charset="0"/>
                <a:cs typeface="Times New Roman" panose="02020603050405020304" pitchFamily="18" charset="0"/>
              </a:rPr>
              <a:t>в галузі технологій безготівкових роздрібних платежів. Кожний </a:t>
            </a:r>
            <a:r>
              <a:rPr lang="uk-UA" sz="2200" dirty="0" smtClean="0">
                <a:solidFill>
                  <a:srgbClr val="000000"/>
                </a:solidFill>
                <a:latin typeface="Times New Roman" panose="02020603050405020304" pitchFamily="18" charset="0"/>
                <a:cs typeface="Times New Roman" panose="02020603050405020304" pitchFamily="18" charset="0"/>
              </a:rPr>
              <a:t>банк-учасник </a:t>
            </a:r>
            <a:r>
              <a:rPr lang="uk-UA" sz="2200" dirty="0">
                <a:solidFill>
                  <a:srgbClr val="000000"/>
                </a:solidFill>
                <a:latin typeface="Times New Roman" panose="02020603050405020304" pitchFamily="18" charset="0"/>
                <a:cs typeface="Times New Roman" panose="02020603050405020304" pitchFamily="18" charset="0"/>
              </a:rPr>
              <a:t>отримує можливість самостійно керувати претензійною роботою </a:t>
            </a:r>
            <a:r>
              <a:rPr lang="uk-UA" sz="2200" dirty="0" smtClean="0">
                <a:solidFill>
                  <a:srgbClr val="000000"/>
                </a:solidFill>
                <a:latin typeface="Times New Roman" panose="02020603050405020304" pitchFamily="18" charset="0"/>
                <a:cs typeface="Times New Roman" panose="02020603050405020304" pitchFamily="18" charset="0"/>
              </a:rPr>
              <a:t>шляхом доступу </a:t>
            </a:r>
            <a:r>
              <a:rPr lang="uk-UA" sz="2200" dirty="0">
                <a:solidFill>
                  <a:srgbClr val="000000"/>
                </a:solidFill>
                <a:latin typeface="Times New Roman" panose="02020603050405020304" pitchFamily="18" charset="0"/>
                <a:cs typeface="Times New Roman" panose="02020603050405020304" pitchFamily="18" charset="0"/>
              </a:rPr>
              <a:t>до відповідного он-лайн </a:t>
            </a:r>
            <a:r>
              <a:rPr lang="uk-UA" sz="2200" dirty="0" smtClean="0">
                <a:solidFill>
                  <a:srgbClr val="000000"/>
                </a:solidFill>
                <a:latin typeface="Times New Roman" panose="02020603050405020304" pitchFamily="18" charset="0"/>
                <a:cs typeface="Times New Roman" panose="02020603050405020304" pitchFamily="18" charset="0"/>
              </a:rPr>
              <a:t>інтерфейсу.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Завдання</a:t>
            </a:r>
            <a:r>
              <a:rPr lang="uk-UA" sz="2200" dirty="0" smtClean="0">
                <a:solidFill>
                  <a:srgbClr val="000000"/>
                </a:solidFill>
                <a:latin typeface="Times New Roman" panose="02020603050405020304" pitchFamily="18" charset="0"/>
                <a:cs typeface="Times New Roman" panose="02020603050405020304" pitchFamily="18" charset="0"/>
              </a:rPr>
              <a:t> - сприяти </a:t>
            </a:r>
            <a:r>
              <a:rPr lang="uk-UA" sz="2200" dirty="0">
                <a:solidFill>
                  <a:srgbClr val="000000"/>
                </a:solidFill>
                <a:latin typeface="Times New Roman" panose="02020603050405020304" pitchFamily="18" charset="0"/>
                <a:cs typeface="Times New Roman" panose="02020603050405020304" pitchFamily="18" charset="0"/>
              </a:rPr>
              <a:t>зростанню рівня роздрібних безготівкових розрахунків в </a:t>
            </a:r>
            <a:r>
              <a:rPr lang="uk-UA" sz="2200" dirty="0" smtClean="0">
                <a:solidFill>
                  <a:srgbClr val="000000"/>
                </a:solidFill>
                <a:latin typeface="Times New Roman" panose="02020603050405020304" pitchFamily="18" charset="0"/>
                <a:cs typeface="Times New Roman" panose="02020603050405020304" pitchFamily="18" charset="0"/>
              </a:rPr>
              <a:t>Україні.</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Цілі:</a:t>
            </a:r>
            <a:endParaRPr lang="uk-UA" sz="2200" i="1"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Стати конкурентною та справді Національною платіжною системою </a:t>
            </a:r>
            <a:r>
              <a:rPr lang="uk-UA" sz="2200" dirty="0" smtClean="0">
                <a:solidFill>
                  <a:srgbClr val="000000"/>
                </a:solidFill>
                <a:latin typeface="Times New Roman" panose="02020603050405020304" pitchFamily="18" charset="0"/>
                <a:cs typeface="Times New Roman" panose="02020603050405020304" pitchFamily="18" charset="0"/>
              </a:rPr>
              <a:t>в Україні.</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416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Відповідати актуальним потребам українських громадян у отриманні якісного, сучасного та економного платіжного інструменту.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Стати лідером у впровадженні інноваційних платіжних рішень.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Нормативна база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Загальні принципи побудови компонентів Національної платіжної системи «Український платіжний простір» (ПРОСТІР) порядок її діяльності, організаційну структуру, функціональні обов’язки і взаємовідносини між учасниками, операторами послуг платіжної інфраструктури, користувачами, а також загальну технологію роботи в ПРОСТІР, порядок функціонування та використання продуктів ПРОСТІР, електронних платіжних засобів ПРОСТІР (ЕПЗ ПРОСТІР), порядок здійснення розрахунків, порядок вирішення спорів, систему безпеки та управління ризиками, визначають Правила Національної платіжної системи «Український платіжний простір», прийнята постаново. Правління НБУ від 07.06.2013 року № 213/2013.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Історія становлення і розвитку НСМЕП та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Систему було запущено 2001 року. Її мета – розробка і впровадження в Україні відносно дешевої, захищеної автоматизованої системи безготівкових розрахунків.  </a:t>
            </a:r>
          </a:p>
        </p:txBody>
      </p:sp>
    </p:spTree>
    <p:extLst>
      <p:ext uri="{BB962C8B-B14F-4D97-AF65-F5344CB8AC3E}">
        <p14:creationId xmlns:p14="http://schemas.microsoft.com/office/powerpoint/2010/main" val="1698255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Перші </a:t>
            </a:r>
            <a:r>
              <a:rPr lang="uk-UA" sz="2200" dirty="0">
                <a:solidFill>
                  <a:srgbClr val="000000"/>
                </a:solidFill>
                <a:latin typeface="Times New Roman" panose="02020603050405020304" pitchFamily="18" charset="0"/>
                <a:cs typeface="Times New Roman" panose="02020603050405020304" pitchFamily="18" charset="0"/>
              </a:rPr>
              <a:t>платіжні смарт-картки були випущенні за технологією, </a:t>
            </a:r>
            <a:r>
              <a:rPr lang="uk-UA" sz="2200" dirty="0" smtClean="0">
                <a:solidFill>
                  <a:srgbClr val="000000"/>
                </a:solidFill>
                <a:latin typeface="Times New Roman" panose="02020603050405020304" pitchFamily="18" charset="0"/>
                <a:cs typeface="Times New Roman" panose="02020603050405020304" pitchFamily="18" charset="0"/>
              </a:rPr>
              <a:t>що розроблена </a:t>
            </a:r>
            <a:r>
              <a:rPr lang="uk-UA" sz="2200" dirty="0">
                <a:solidFill>
                  <a:srgbClr val="000000"/>
                </a:solidFill>
                <a:latin typeface="Times New Roman" panose="02020603050405020304" pitchFamily="18" charset="0"/>
                <a:cs typeface="Times New Roman" panose="02020603050405020304" pitchFamily="18" charset="0"/>
              </a:rPr>
              <a:t>НБУ.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У листопаді 2013 р. випущено 10 млн. платіжних карток. Цей обсяг </a:t>
            </a:r>
            <a:r>
              <a:rPr lang="uk-UA" sz="2200" dirty="0" smtClean="0">
                <a:solidFill>
                  <a:srgbClr val="000000"/>
                </a:solidFill>
                <a:latin typeface="Times New Roman" panose="02020603050405020304" pitchFamily="18" charset="0"/>
                <a:cs typeface="Times New Roman" panose="02020603050405020304" pitchFamily="18" charset="0"/>
              </a:rPr>
              <a:t>становив 15</a:t>
            </a:r>
            <a:r>
              <a:rPr lang="uk-UA" sz="2200" dirty="0">
                <a:solidFill>
                  <a:srgbClr val="000000"/>
                </a:solidFill>
                <a:latin typeface="Times New Roman" panose="02020603050405020304" pitchFamily="18" charset="0"/>
                <a:cs typeface="Times New Roman" panose="02020603050405020304" pitchFamily="18" charset="0"/>
              </a:rPr>
              <a:t>% українського ринку. При цьому 6 млн карток були випущені для </a:t>
            </a:r>
            <a:r>
              <a:rPr lang="uk-UA" sz="2200" dirty="0" smtClean="0">
                <a:solidFill>
                  <a:srgbClr val="000000"/>
                </a:solidFill>
                <a:latin typeface="Times New Roman" panose="02020603050405020304" pitchFamily="18" charset="0"/>
                <a:cs typeface="Times New Roman" panose="02020603050405020304" pitchFamily="18" charset="0"/>
              </a:rPr>
              <a:t>виплати компенсацій </a:t>
            </a:r>
            <a:r>
              <a:rPr lang="uk-UA" sz="2200" dirty="0">
                <a:solidFill>
                  <a:srgbClr val="000000"/>
                </a:solidFill>
                <a:latin typeface="Times New Roman" panose="02020603050405020304" pitchFamily="18" charset="0"/>
                <a:cs typeface="Times New Roman" panose="02020603050405020304" pitchFamily="18" charset="0"/>
              </a:rPr>
              <a:t>вкладникам Ощадбанку СРСР.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2013 </a:t>
            </a:r>
            <a:r>
              <a:rPr lang="uk-UA" sz="2200" dirty="0">
                <a:solidFill>
                  <a:srgbClr val="000000"/>
                </a:solidFill>
                <a:latin typeface="Times New Roman" panose="02020603050405020304" pitchFamily="18" charset="0"/>
                <a:cs typeface="Times New Roman" panose="02020603050405020304" pitchFamily="18" charset="0"/>
              </a:rPr>
              <a:t>року було проведено модернізацію системи. Побудовано </a:t>
            </a:r>
            <a:r>
              <a:rPr lang="uk-UA" sz="2200" dirty="0" smtClean="0">
                <a:solidFill>
                  <a:srgbClr val="000000"/>
                </a:solidFill>
                <a:latin typeface="Times New Roman" panose="02020603050405020304" pitchFamily="18" charset="0"/>
                <a:cs typeface="Times New Roman" panose="02020603050405020304" pitchFamily="18" charset="0"/>
              </a:rPr>
              <a:t>центральний маршрутизатор</a:t>
            </a:r>
            <a:r>
              <a:rPr lang="uk-UA" sz="2200" dirty="0">
                <a:solidFill>
                  <a:srgbClr val="000000"/>
                </a:solidFill>
                <a:latin typeface="Times New Roman" panose="02020603050405020304" pitchFamily="18" charset="0"/>
                <a:cs typeface="Times New Roman" panose="02020603050405020304" pitchFamily="18" charset="0"/>
              </a:rPr>
              <a:t>, розрахунково-кліринговий центр, здатний </a:t>
            </a:r>
            <a:r>
              <a:rPr lang="uk-UA" sz="2200" dirty="0" smtClean="0">
                <a:solidFill>
                  <a:srgbClr val="000000"/>
                </a:solidFill>
                <a:latin typeface="Times New Roman" panose="02020603050405020304" pitchFamily="18" charset="0"/>
                <a:cs typeface="Times New Roman" panose="02020603050405020304" pitchFamily="18" charset="0"/>
              </a:rPr>
              <a:t>забезпечити маршрутизацію </a:t>
            </a:r>
            <a:r>
              <a:rPr lang="uk-UA" sz="2200" dirty="0">
                <a:solidFill>
                  <a:srgbClr val="000000"/>
                </a:solidFill>
                <a:latin typeface="Times New Roman" panose="02020603050405020304" pitchFamily="18" charset="0"/>
                <a:cs typeface="Times New Roman" panose="02020603050405020304" pitchFamily="18" charset="0"/>
              </a:rPr>
              <a:t>та проведення розрахунків з використанням платіжних карток </a:t>
            </a:r>
            <a:r>
              <a:rPr lang="uk-UA" sz="2200" dirty="0" smtClean="0">
                <a:solidFill>
                  <a:srgbClr val="000000"/>
                </a:solidFill>
                <a:latin typeface="Times New Roman" panose="02020603050405020304" pitchFamily="18" charset="0"/>
                <a:cs typeface="Times New Roman" panose="02020603050405020304" pitchFamily="18" charset="0"/>
              </a:rPr>
              <a:t>з магнітною </a:t>
            </a:r>
            <a:r>
              <a:rPr lang="uk-UA" sz="2200" dirty="0">
                <a:solidFill>
                  <a:srgbClr val="000000"/>
                </a:solidFill>
                <a:latin typeface="Times New Roman" panose="02020603050405020304" pitchFamily="18" charset="0"/>
                <a:cs typeface="Times New Roman" panose="02020603050405020304" pitchFamily="18" charset="0"/>
              </a:rPr>
              <a:t>смугою та </a:t>
            </a:r>
            <a:r>
              <a:rPr lang="en-US" sz="2200" dirty="0">
                <a:solidFill>
                  <a:srgbClr val="000000"/>
                </a:solidFill>
                <a:latin typeface="Times New Roman" panose="02020603050405020304" pitchFamily="18" charset="0"/>
                <a:cs typeface="Times New Roman" panose="02020603050405020304" pitchFamily="18" charset="0"/>
              </a:rPr>
              <a:t>EMV-</a:t>
            </a:r>
            <a:r>
              <a:rPr lang="uk-UA" sz="2200" dirty="0">
                <a:solidFill>
                  <a:srgbClr val="000000"/>
                </a:solidFill>
                <a:latin typeface="Times New Roman" panose="02020603050405020304" pitchFamily="18" charset="0"/>
                <a:cs typeface="Times New Roman" panose="02020603050405020304" pitchFamily="18" charset="0"/>
              </a:rPr>
              <a:t>чіпом.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Станом </a:t>
            </a:r>
            <a:r>
              <a:rPr lang="uk-UA" sz="2200" dirty="0">
                <a:solidFill>
                  <a:srgbClr val="000000"/>
                </a:solidFill>
                <a:latin typeface="Times New Roman" panose="02020603050405020304" pitchFamily="18" charset="0"/>
                <a:cs typeface="Times New Roman" panose="02020603050405020304" pitchFamily="18" charset="0"/>
              </a:rPr>
              <a:t>на січень 2015 року членами НСМЕП були 59 комерційних банків </a:t>
            </a:r>
            <a:r>
              <a:rPr lang="uk-UA" sz="2200" dirty="0" smtClean="0">
                <a:solidFill>
                  <a:srgbClr val="000000"/>
                </a:solidFill>
                <a:latin typeface="Times New Roman" panose="02020603050405020304" pitchFamily="18" charset="0"/>
                <a:cs typeface="Times New Roman" panose="02020603050405020304" pitchFamily="18" charset="0"/>
              </a:rPr>
              <a:t>та 16 </a:t>
            </a:r>
            <a:r>
              <a:rPr lang="uk-UA" sz="2200" dirty="0">
                <a:solidFill>
                  <a:srgbClr val="000000"/>
                </a:solidFill>
                <a:latin typeface="Times New Roman" panose="02020603050405020304" pitchFamily="18" charset="0"/>
                <a:cs typeface="Times New Roman" panose="02020603050405020304" pitchFamily="18" charset="0"/>
              </a:rPr>
              <a:t>небанківських установ.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2016 </a:t>
            </a:r>
            <a:r>
              <a:rPr lang="uk-UA" sz="2200" dirty="0">
                <a:solidFill>
                  <a:srgbClr val="000000"/>
                </a:solidFill>
                <a:latin typeface="Times New Roman" panose="02020603050405020304" pitchFamily="18" charset="0"/>
                <a:cs typeface="Times New Roman" panose="02020603050405020304" pitchFamily="18" charset="0"/>
              </a:rPr>
              <a:t>року було змінено назву, логотип та слоган на «Український </a:t>
            </a:r>
            <a:r>
              <a:rPr lang="uk-UA" sz="2200" dirty="0" smtClean="0">
                <a:solidFill>
                  <a:srgbClr val="000000"/>
                </a:solidFill>
                <a:latin typeface="Times New Roman" panose="02020603050405020304" pitchFamily="18" charset="0"/>
                <a:cs typeface="Times New Roman" panose="02020603050405020304" pitchFamily="18" charset="0"/>
              </a:rPr>
              <a:t>платіжний простір</a:t>
            </a:r>
            <a:r>
              <a:rPr lang="uk-UA" sz="2200" dirty="0">
                <a:solidFill>
                  <a:srgbClr val="000000"/>
                </a:solidFill>
                <a:latin typeface="Times New Roman" panose="02020603050405020304" pitchFamily="18" charset="0"/>
                <a:cs typeface="Times New Roman" panose="02020603050405020304" pitchFamily="18" charset="0"/>
              </a:rPr>
              <a:t>» (скорочено «ПРОСТІР</a:t>
            </a: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Держателі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карток</a:t>
            </a:r>
            <a:r>
              <a:rPr lang="ru-RU" sz="2200" dirty="0">
                <a:solidFill>
                  <a:srgbClr val="000000"/>
                </a:solidFill>
                <a:latin typeface="Times New Roman" panose="02020603050405020304" pitchFamily="18" charset="0"/>
                <a:cs typeface="Times New Roman" panose="02020603050405020304" pitchFamily="18" charset="0"/>
              </a:rPr>
              <a:t> «ПРОСТІР» </a:t>
            </a:r>
            <a:r>
              <a:rPr lang="ru-RU" sz="2200" dirty="0" err="1">
                <a:solidFill>
                  <a:srgbClr val="000000"/>
                </a:solidFill>
                <a:latin typeface="Times New Roman" panose="02020603050405020304" pitchFamily="18" charset="0"/>
                <a:cs typeface="Times New Roman" panose="02020603050405020304" pitchFamily="18" charset="0"/>
              </a:rPr>
              <a:t>можуть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здійснювати</a:t>
            </a:r>
            <a:r>
              <a:rPr lang="ru-RU" sz="2200" dirty="0">
                <a:solidFill>
                  <a:srgbClr val="000000"/>
                </a:solidFill>
                <a:latin typeface="Times New Roman" panose="02020603050405020304" pitchFamily="18" charset="0"/>
                <a:cs typeface="Times New Roman" panose="02020603050405020304" pitchFamily="18" charset="0"/>
              </a:rPr>
              <a:t> оплату за </a:t>
            </a:r>
            <a:r>
              <a:rPr lang="ru-RU" sz="2200" dirty="0" err="1">
                <a:solidFill>
                  <a:srgbClr val="000000"/>
                </a:solidFill>
                <a:latin typeface="Times New Roman" panose="02020603050405020304" pitchFamily="18" charset="0"/>
                <a:cs typeface="Times New Roman" panose="02020603050405020304" pitchFamily="18" charset="0"/>
              </a:rPr>
              <a:t>товари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чи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послуги</a:t>
            </a:r>
            <a:r>
              <a:rPr lang="ru-RU" sz="2200" dirty="0">
                <a:solidFill>
                  <a:srgbClr val="000000"/>
                </a:solidFill>
                <a:latin typeface="Times New Roman" panose="02020603050405020304" pitchFamily="18" charset="0"/>
                <a:cs typeface="Times New Roman" panose="02020603050405020304" pitchFamily="18" charset="0"/>
              </a:rPr>
              <a:t>, а </a:t>
            </a:r>
            <a:r>
              <a:rPr lang="ru-RU" sz="2200" dirty="0" err="1">
                <a:solidFill>
                  <a:srgbClr val="000000"/>
                </a:solidFill>
                <a:latin typeface="Times New Roman" panose="02020603050405020304" pitchFamily="18" charset="0"/>
                <a:cs typeface="Times New Roman" panose="02020603050405020304" pitchFamily="18" charset="0"/>
              </a:rPr>
              <a:t>також</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отримувати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готівку</a:t>
            </a:r>
            <a:r>
              <a:rPr lang="ru-RU" sz="2200" dirty="0">
                <a:solidFill>
                  <a:srgbClr val="000000"/>
                </a:solidFill>
                <a:latin typeface="Times New Roman" panose="02020603050405020304" pitchFamily="18" charset="0"/>
                <a:cs typeface="Times New Roman" panose="02020603050405020304" pitchFamily="18" charset="0"/>
              </a:rPr>
              <a:t> в банкоматах </a:t>
            </a:r>
            <a:r>
              <a:rPr lang="ru-RU" sz="2200" dirty="0" err="1">
                <a:solidFill>
                  <a:srgbClr val="000000"/>
                </a:solidFill>
                <a:latin typeface="Times New Roman" panose="02020603050405020304" pitchFamily="18" charset="0"/>
                <a:cs typeface="Times New Roman" panose="02020603050405020304" pitchFamily="18" charset="0"/>
              </a:rPr>
              <a:t>банків-учасників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системи</a:t>
            </a:r>
            <a:r>
              <a:rPr lang="ru-RU" sz="2200" dirty="0">
                <a:solidFill>
                  <a:srgbClr val="000000"/>
                </a:solidFill>
                <a:latin typeface="Times New Roman" panose="02020603050405020304" pitchFamily="18" charset="0"/>
                <a:cs typeface="Times New Roman" panose="02020603050405020304" pitchFamily="18" charset="0"/>
              </a:rPr>
              <a:t>. На 01 </a:t>
            </a:r>
            <a:r>
              <a:rPr lang="ru-RU" sz="2200" dirty="0" err="1">
                <a:solidFill>
                  <a:srgbClr val="000000"/>
                </a:solidFill>
                <a:latin typeface="Times New Roman" panose="02020603050405020304" pitchFamily="18" charset="0"/>
                <a:cs typeface="Times New Roman" panose="02020603050405020304" pitchFamily="18" charset="0"/>
              </a:rPr>
              <a:t>липня</a:t>
            </a:r>
            <a:r>
              <a:rPr lang="ru-RU" sz="2200" dirty="0">
                <a:solidFill>
                  <a:srgbClr val="000000"/>
                </a:solidFill>
                <a:latin typeface="Times New Roman" panose="02020603050405020304" pitchFamily="18" charset="0"/>
                <a:cs typeface="Times New Roman" panose="02020603050405020304" pitchFamily="18" charset="0"/>
              </a:rPr>
              <a:t> 2016 року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працювало</a:t>
            </a:r>
            <a:r>
              <a:rPr lang="ru-RU" sz="2200" dirty="0">
                <a:solidFill>
                  <a:srgbClr val="000000"/>
                </a:solidFill>
                <a:latin typeface="Times New Roman" panose="02020603050405020304" pitchFamily="18" charset="0"/>
                <a:cs typeface="Times New Roman" panose="02020603050405020304" pitchFamily="18" charset="0"/>
              </a:rPr>
              <a:t> 102 банки, з </a:t>
            </a:r>
            <a:r>
              <a:rPr lang="ru-RU" sz="2200" dirty="0" err="1">
                <a:solidFill>
                  <a:srgbClr val="000000"/>
                </a:solidFill>
                <a:latin typeface="Times New Roman" panose="02020603050405020304" pitchFamily="18" charset="0"/>
                <a:cs typeface="Times New Roman" panose="02020603050405020304" pitchFamily="18" charset="0"/>
              </a:rPr>
              <a:t>яких</a:t>
            </a:r>
            <a:r>
              <a:rPr lang="ru-RU" sz="2200" dirty="0">
                <a:solidFill>
                  <a:srgbClr val="000000"/>
                </a:solidFill>
                <a:latin typeface="Times New Roman" panose="02020603050405020304" pitchFamily="18" charset="0"/>
                <a:cs typeface="Times New Roman" panose="02020603050405020304" pitchFamily="18" charset="0"/>
              </a:rPr>
              <a:t> 44 банки </a:t>
            </a:r>
            <a:r>
              <a:rPr lang="ru-RU" sz="2200" dirty="0" err="1">
                <a:solidFill>
                  <a:srgbClr val="000000"/>
                </a:solidFill>
                <a:latin typeface="Times New Roman" panose="02020603050405020304" pitchFamily="18" charset="0"/>
                <a:cs typeface="Times New Roman" panose="02020603050405020304" pitchFamily="18" charset="0"/>
              </a:rPr>
              <a:t>були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учасниками</a:t>
            </a:r>
            <a:r>
              <a:rPr lang="ru-RU" sz="2200" dirty="0">
                <a:solidFill>
                  <a:srgbClr val="000000"/>
                </a:solidFill>
                <a:latin typeface="Times New Roman" panose="02020603050405020304" pitchFamily="18" charset="0"/>
                <a:cs typeface="Times New Roman" panose="02020603050405020304" pitchFamily="18" charset="0"/>
              </a:rPr>
              <a:t> «ПРОСТІР». </a:t>
            </a:r>
            <a:endParaRPr lang="uk-UA" sz="22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014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 На 01 квітня 2016 року в Україні працювало 33 552 </a:t>
            </a:r>
            <a:r>
              <a:rPr lang="uk-UA" sz="2200" dirty="0" err="1" smtClean="0">
                <a:solidFill>
                  <a:srgbClr val="000000"/>
                </a:solidFill>
                <a:latin typeface="Times New Roman" panose="02020603050405020304" pitchFamily="18" charset="0"/>
                <a:cs typeface="Times New Roman" panose="02020603050405020304" pitchFamily="18" charset="0"/>
              </a:rPr>
              <a:t>банкоматів</a:t>
            </a:r>
            <a:r>
              <a:rPr lang="uk-UA" sz="2200" dirty="0" smtClean="0">
                <a:solidFill>
                  <a:srgbClr val="000000"/>
                </a:solidFill>
                <a:latin typeface="Times New Roman" panose="02020603050405020304" pitchFamily="18" charset="0"/>
                <a:cs typeface="Times New Roman" panose="02020603050405020304" pitchFamily="18" charset="0"/>
              </a:rPr>
              <a:t>, з яких більше 17 тис. обслуговували картки системи, кількість платіжних терміналів – 202 552 штук, з них працювали з системою – 146 261 штук.</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Оплата у Київському метрополітені. Пасажири київського метро можуть розрахуватися за проїзд безконтактними картками, це можна зробити на турнікеті за допомогою карт </a:t>
            </a:r>
            <a:r>
              <a:rPr lang="uk-UA" sz="2200" dirty="0" err="1" smtClean="0">
                <a:solidFill>
                  <a:srgbClr val="000000"/>
                </a:solidFill>
                <a:latin typeface="Times New Roman" panose="02020603050405020304" pitchFamily="18" charset="0"/>
                <a:cs typeface="Times New Roman" panose="02020603050405020304" pitchFamily="18" charset="0"/>
              </a:rPr>
              <a:t>MasterCard</a:t>
            </a:r>
            <a:r>
              <a:rPr lang="uk-UA" sz="2200" dirty="0" smtClean="0">
                <a:solidFill>
                  <a:srgbClr val="000000"/>
                </a:solidFill>
                <a:latin typeface="Times New Roman" panose="02020603050405020304" pitchFamily="18" charset="0"/>
                <a:cs typeface="Times New Roman" panose="02020603050405020304" pitchFamily="18" charset="0"/>
              </a:rPr>
              <a:t> та «ПРОСТІР».</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Виплата пенсій. Ощадбанк планує виплату пенсій внутрішньо переміщеним особам за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допомогою карт «ПРОСТІР», ці ж карти водночас є пенсійними посвідченнями. На карті має бути зазначено дані про власника і його електронний цифровий підпис. Термін дії такого посвідчення як платіжної картки встановлюється до трьох років за умови проходження фізичної ідентифікації отримувача у відділеннях банку перші 2 рази що півроку, після цього – щороку. Електронне пенсійне посвідчення є платіжною карткою до закінчення терміну дії, незважаючи на термін призначення пенсій.</a:t>
            </a:r>
          </a:p>
        </p:txBody>
      </p:sp>
    </p:spTree>
    <p:extLst>
      <p:ext uri="{BB962C8B-B14F-4D97-AF65-F5344CB8AC3E}">
        <p14:creationId xmlns:p14="http://schemas.microsoft.com/office/powerpoint/2010/main" val="302450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36884"/>
            <a:ext cx="11309684" cy="6152147"/>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національної валюти);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інвестиційної політики (платежі в рамках реалізації державних інвестиційних проектів) і </a:t>
            </a:r>
            <a:r>
              <a:rPr lang="uk-UA" sz="2200" dirty="0" err="1" smtClean="0">
                <a:solidFill>
                  <a:srgbClr val="000000"/>
                </a:solidFill>
                <a:latin typeface="Times New Roman" panose="02020603050405020304" pitchFamily="18" charset="0"/>
                <a:cs typeface="Times New Roman" panose="02020603050405020304" pitchFamily="18" charset="0"/>
              </a:rPr>
              <a:t>т.д</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Крім того, НПС дає можливість здійснювати і інші платежі за рамками господарської діяльності і забезпечує виконання державних завдань (надання безоплатної допомоги, оплата штрафів тощо).</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Розглянемо, що являє собою структура НПС і зокрема – інституційні та інфраструктурні механізми, про які йде мова у визначенні НПС.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НПС включає такі основні елементи: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платіжні інструменти, які використовуються для ініціювання та спрямування переказів грошових коштів з рахунків платників на рахунки одержувачів у фінансових інститутах;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платіжну інфраструктуру для виконання клірингу платіжних інструментів, обробки та передачі платіжної інформації, а також переказу грошових коштів між інститутами-платниками та одержувачами;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фінансові інститути, що надають рахунки для здійснення платежів, платіжні інструменти та послуги для споживачів, а також підприємства та організації, які є операторами мереж операційних, клірингових і розрахункових послуг для здійснення платежів цих фінансових інститутів;</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518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9" y="561315"/>
            <a:ext cx="10716102" cy="5527251"/>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Основні показники системи «Простір» у 2024 році: </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63001" y="1548142"/>
            <a:ext cx="10039477" cy="4327555"/>
          </a:xfrm>
          <a:prstGeom prst="rect">
            <a:avLst/>
          </a:prstGeom>
        </p:spPr>
      </p:pic>
    </p:spTree>
    <p:extLst>
      <p:ext uri="{BB962C8B-B14F-4D97-AF65-F5344CB8AC3E}">
        <p14:creationId xmlns:p14="http://schemas.microsoft.com/office/powerpoint/2010/main" val="15425068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endParaRPr lang="ru-RU"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Закон України «Про платіжні послуги» від 30 червня 2021 року, № 1591-IX.</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Положення про порядок емісії та еквайрингу платіжних інструментів. Затверджене Постановою Правління НБУ від 29.07.2022  № 164.</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Правила системи електронних платежів Національного банку України, Затверджено Рішення Ради Платіжної організації системи електронних платежів НБУ, протокол від 13.07.2017 року № 1.</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a:t>
            </a:r>
            <a:r>
              <a:rPr lang="ru-RU" sz="2200" dirty="0" err="1" smtClean="0">
                <a:solidFill>
                  <a:srgbClr val="000000"/>
                </a:solidFill>
                <a:latin typeface="Times New Roman" panose="02020603050405020304" pitchFamily="18" charset="0"/>
                <a:cs typeface="Times New Roman" panose="02020603050405020304" pitchFamily="18" charset="0"/>
              </a:rPr>
              <a:t>Інструкці</a:t>
            </a:r>
            <a:r>
              <a:rPr lang="uk-UA" sz="2200" dirty="0">
                <a:solidFill>
                  <a:srgbClr val="000000"/>
                </a:solidFill>
                <a:latin typeface="Times New Roman" panose="02020603050405020304" pitchFamily="18" charset="0"/>
                <a:cs typeface="Times New Roman" panose="02020603050405020304" pitchFamily="18" charset="0"/>
              </a:rPr>
              <a:t>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про </a:t>
            </a:r>
            <a:r>
              <a:rPr lang="ru-RU" sz="2200" dirty="0" err="1">
                <a:solidFill>
                  <a:srgbClr val="000000"/>
                </a:solidFill>
                <a:latin typeface="Times New Roman" panose="02020603050405020304" pitchFamily="18" charset="0"/>
                <a:cs typeface="Times New Roman" panose="02020603050405020304" pitchFamily="18" charset="0"/>
              </a:rPr>
              <a:t>виконання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міжбанківських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платіжних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операцій</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національній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валюті</a:t>
            </a:r>
            <a:r>
              <a:rPr lang="uk-UA" sz="2200" dirty="0" smtClean="0">
                <a:solidFill>
                  <a:srgbClr val="000000"/>
                </a:solidFill>
                <a:latin typeface="Times New Roman" panose="02020603050405020304" pitchFamily="18" charset="0"/>
                <a:cs typeface="Times New Roman" panose="02020603050405020304" pitchFamily="18" charset="0"/>
              </a:rPr>
              <a:t>, Затверджена Постановою Правління НБУ </a:t>
            </a:r>
            <a:r>
              <a:rPr lang="uk-UA" sz="2200" dirty="0">
                <a:solidFill>
                  <a:srgbClr val="000000"/>
                </a:solidFill>
                <a:latin typeface="Times New Roman" panose="02020603050405020304" pitchFamily="18" charset="0"/>
                <a:cs typeface="Times New Roman" panose="02020603050405020304" pitchFamily="18" charset="0"/>
              </a:rPr>
              <a:t>03.03.2023  </a:t>
            </a:r>
            <a:r>
              <a:rPr lang="uk-UA" sz="2200" dirty="0" smtClean="0">
                <a:solidFill>
                  <a:srgbClr val="000000"/>
                </a:solidFill>
                <a:latin typeface="Times New Roman" panose="02020603050405020304" pitchFamily="18" charset="0"/>
                <a:cs typeface="Times New Roman" panose="02020603050405020304" pitchFamily="18" charset="0"/>
              </a:rPr>
              <a:t>№ 16.</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a:t>
            </a:r>
            <a:r>
              <a:rPr lang="ru-RU" sz="2200" dirty="0">
                <a:solidFill>
                  <a:srgbClr val="000000"/>
                </a:solidFill>
                <a:latin typeface="Times New Roman" panose="02020603050405020304" pitchFamily="18" charset="0"/>
                <a:cs typeface="Times New Roman" panose="02020603050405020304" pitchFamily="18" charset="0"/>
              </a:rPr>
              <a:t>Про </a:t>
            </a:r>
            <a:r>
              <a:rPr lang="ru-RU" sz="2200" dirty="0" err="1">
                <a:solidFill>
                  <a:srgbClr val="000000"/>
                </a:solidFill>
                <a:latin typeface="Times New Roman" panose="02020603050405020304" pitchFamily="18" charset="0"/>
                <a:cs typeface="Times New Roman" panose="02020603050405020304" pitchFamily="18" charset="0"/>
              </a:rPr>
              <a:t>деякі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питання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здійснення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безготівкових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розрахунків</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Україні</a:t>
            </a:r>
            <a:r>
              <a:rPr lang="ru-RU" sz="2200" dirty="0">
                <a:solidFill>
                  <a:srgbClr val="000000"/>
                </a:solidFill>
                <a:latin typeface="Times New Roman" panose="02020603050405020304" pitchFamily="18" charset="0"/>
                <a:cs typeface="Times New Roman" panose="02020603050405020304" pitchFamily="18" charset="0"/>
              </a:rPr>
              <a:t> в </a:t>
            </a:r>
            <a:r>
              <a:rPr lang="ru-RU" sz="2200" dirty="0" err="1">
                <a:solidFill>
                  <a:srgbClr val="000000"/>
                </a:solidFill>
                <a:latin typeface="Times New Roman" panose="02020603050405020304" pitchFamily="18" charset="0"/>
                <a:cs typeface="Times New Roman" panose="02020603050405020304" pitchFamily="18" charset="0"/>
              </a:rPr>
              <a:t>умовах</a:t>
            </a:r>
            <a:r>
              <a:rPr lang="ru-RU" sz="2200" dirty="0">
                <a:solidFill>
                  <a:srgbClr val="000000"/>
                </a:solidFill>
                <a:latin typeface="Times New Roman" panose="02020603050405020304" pitchFamily="18" charset="0"/>
                <a:cs typeface="Times New Roman" panose="02020603050405020304" pitchFamily="18" charset="0"/>
              </a:rPr>
              <a:t> особливого </a:t>
            </a:r>
            <a:r>
              <a:rPr lang="ru-RU" sz="2200" dirty="0" err="1">
                <a:solidFill>
                  <a:srgbClr val="000000"/>
                </a:solidFill>
                <a:latin typeface="Times New Roman" panose="02020603050405020304" pitchFamily="18" charset="0"/>
                <a:cs typeface="Times New Roman" panose="02020603050405020304" pitchFamily="18" charset="0"/>
              </a:rPr>
              <a:t>періоду</a:t>
            </a:r>
            <a:r>
              <a:rPr lang="uk-UA" sz="2200" dirty="0" smtClean="0">
                <a:solidFill>
                  <a:srgbClr val="000000"/>
                </a:solidFill>
                <a:latin typeface="Times New Roman" panose="02020603050405020304" pitchFamily="18" charset="0"/>
                <a:cs typeface="Times New Roman" panose="02020603050405020304" pitchFamily="18" charset="0"/>
              </a:rPr>
              <a:t>, Затверджено Постанова Правління НБУ </a:t>
            </a:r>
            <a:r>
              <a:rPr lang="ru-RU" sz="2200" dirty="0">
                <a:solidFill>
                  <a:srgbClr val="000000"/>
                </a:solidFill>
                <a:latin typeface="Times New Roman" panose="02020603050405020304" pitchFamily="18" charset="0"/>
                <a:cs typeface="Times New Roman" panose="02020603050405020304" pitchFamily="18" charset="0"/>
              </a:rPr>
              <a:t>16 </a:t>
            </a:r>
            <a:r>
              <a:rPr lang="ru-RU" sz="2200" dirty="0" err="1">
                <a:solidFill>
                  <a:srgbClr val="000000"/>
                </a:solidFill>
                <a:latin typeface="Times New Roman" panose="02020603050405020304" pitchFamily="18" charset="0"/>
                <a:cs typeface="Times New Roman" panose="02020603050405020304" pitchFamily="18" charset="0"/>
              </a:rPr>
              <a:t>жовтня</a:t>
            </a:r>
            <a:r>
              <a:rPr lang="ru-RU" sz="2200" dirty="0">
                <a:solidFill>
                  <a:srgbClr val="000000"/>
                </a:solidFill>
                <a:latin typeface="Times New Roman" panose="02020603050405020304" pitchFamily="18" charset="0"/>
                <a:cs typeface="Times New Roman" panose="02020603050405020304" pitchFamily="18" charset="0"/>
              </a:rPr>
              <a:t> 2024 року № </a:t>
            </a:r>
            <a:r>
              <a:rPr lang="ru-RU" sz="2200" dirty="0" smtClean="0">
                <a:solidFill>
                  <a:srgbClr val="000000"/>
                </a:solidFill>
                <a:latin typeface="Times New Roman" panose="02020603050405020304" pitchFamily="18" charset="0"/>
                <a:cs typeface="Times New Roman" panose="02020603050405020304" pitchFamily="18" charset="0"/>
              </a:rPr>
              <a:t>125.</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Система електронних платежів Національного банку України (шифр СЕП-4) Управління рахунками. Функціональний опис. Затверджено Рішення Ради Платіжної організації системи електронних платежів НБУ, протокол від 01 жовтня 2021 року № 10.</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Банківська система: навчальний посібник / [Ситник Н.С., </a:t>
            </a:r>
            <a:r>
              <a:rPr lang="uk-UA" sz="2200" dirty="0" err="1" smtClean="0">
                <a:solidFill>
                  <a:srgbClr val="000000"/>
                </a:solidFill>
                <a:latin typeface="Times New Roman" panose="02020603050405020304" pitchFamily="18" charset="0"/>
                <a:cs typeface="Times New Roman" panose="02020603050405020304" pitchFamily="18" charset="0"/>
              </a:rPr>
              <a:t>Стасишин</a:t>
            </a:r>
            <a:r>
              <a:rPr lang="uk-UA" sz="2200" dirty="0" smtClean="0">
                <a:solidFill>
                  <a:srgbClr val="000000"/>
                </a:solidFill>
                <a:latin typeface="Times New Roman" panose="02020603050405020304" pitchFamily="18" charset="0"/>
                <a:cs typeface="Times New Roman" panose="02020603050405020304" pitchFamily="18" charset="0"/>
              </a:rPr>
              <a:t> А.В., </a:t>
            </a:r>
            <a:r>
              <a:rPr lang="uk-UA" sz="2200" dirty="0" err="1" smtClean="0">
                <a:solidFill>
                  <a:srgbClr val="000000"/>
                </a:solidFill>
                <a:latin typeface="Times New Roman" panose="02020603050405020304" pitchFamily="18" charset="0"/>
                <a:cs typeface="Times New Roman" panose="02020603050405020304" pitchFamily="18" charset="0"/>
              </a:rPr>
              <a:t>Блащук-Девяткіна</a:t>
            </a:r>
            <a:r>
              <a:rPr lang="uk-UA" sz="2200" dirty="0" smtClean="0">
                <a:solidFill>
                  <a:srgbClr val="000000"/>
                </a:solidFill>
                <a:latin typeface="Times New Roman" panose="02020603050405020304" pitchFamily="18" charset="0"/>
                <a:cs typeface="Times New Roman" panose="02020603050405020304" pitchFamily="18" charset="0"/>
              </a:rPr>
              <a:t> Н.З., </a:t>
            </a:r>
            <a:r>
              <a:rPr lang="uk-UA" sz="2200" dirty="0" err="1" smtClean="0">
                <a:solidFill>
                  <a:srgbClr val="000000"/>
                </a:solidFill>
                <a:latin typeface="Times New Roman" panose="02020603050405020304" pitchFamily="18" charset="0"/>
                <a:cs typeface="Times New Roman" panose="02020603050405020304" pitchFamily="18" charset="0"/>
              </a:rPr>
              <a:t>Петик</a:t>
            </a:r>
            <a:r>
              <a:rPr lang="uk-UA" sz="2200" dirty="0" smtClean="0">
                <a:solidFill>
                  <a:srgbClr val="000000"/>
                </a:solidFill>
                <a:latin typeface="Times New Roman" panose="02020603050405020304" pitchFamily="18" charset="0"/>
                <a:cs typeface="Times New Roman" panose="02020603050405020304" pitchFamily="18" charset="0"/>
              </a:rPr>
              <a:t> Л.О.];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Н. С. Ситник. Львів: ЛНУ імені Івана Франка, 2020.  580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Небанківські </a:t>
            </a:r>
            <a:r>
              <a:rPr lang="uk-UA" sz="2200" dirty="0" err="1" smtClean="0">
                <a:solidFill>
                  <a:srgbClr val="000000"/>
                </a:solidFill>
                <a:latin typeface="Times New Roman" panose="02020603050405020304" pitchFamily="18" charset="0"/>
                <a:cs typeface="Times New Roman" panose="02020603050405020304" pitchFamily="18" charset="0"/>
              </a:rPr>
              <a:t>фінустанови</a:t>
            </a:r>
            <a:r>
              <a:rPr lang="uk-UA" sz="2200" dirty="0" smtClean="0">
                <a:solidFill>
                  <a:srgbClr val="000000"/>
                </a:solidFill>
                <a:latin typeface="Times New Roman" panose="02020603050405020304" pitchFamily="18" charset="0"/>
                <a:cs typeface="Times New Roman" panose="02020603050405020304" pitchFamily="18" charset="0"/>
              </a:rPr>
              <a:t> почнуть випускати платіжні картки — проект НБУ. URL: https://minfin.com.ua/ua/2019/09/12/39025119/</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9. Що змінить закон про регулювання українського платіжного ринку (</a:t>
            </a:r>
            <a:r>
              <a:rPr lang="uk-UA" sz="2200" dirty="0" err="1" smtClean="0">
                <a:solidFill>
                  <a:srgbClr val="000000"/>
                </a:solidFill>
                <a:latin typeface="Times New Roman" panose="02020603050405020304" pitchFamily="18" charset="0"/>
                <a:cs typeface="Times New Roman" panose="02020603050405020304" pitchFamily="18" charset="0"/>
              </a:rPr>
              <a:t>інфографіка</a:t>
            </a:r>
            <a:r>
              <a:rPr lang="uk-UA" sz="2200" dirty="0" smtClean="0">
                <a:solidFill>
                  <a:srgbClr val="000000"/>
                </a:solidFill>
                <a:latin typeface="Times New Roman" panose="02020603050405020304" pitchFamily="18" charset="0"/>
                <a:cs typeface="Times New Roman" panose="02020603050405020304" pitchFamily="18" charset="0"/>
              </a:rPr>
              <a:t>). URL: </a:t>
            </a:r>
            <a:r>
              <a:rPr lang="uk-UA" sz="2200" dirty="0" smtClean="0">
                <a:solidFill>
                  <a:srgbClr val="000000"/>
                </a:solidFill>
                <a:latin typeface="Times New Roman" panose="02020603050405020304" pitchFamily="18" charset="0"/>
                <a:cs typeface="Times New Roman" panose="02020603050405020304" pitchFamily="18" charset="0"/>
                <a:hlinkClick r:id="rId2"/>
              </a:rPr>
              <a:t>https://news.finance.ua/ua/news/-/466777/shho-zminyt-zakon-pro-regulyuvannya-ukrayinskogo-platizhnogo-rynku-infografika</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10. Центральний банк і грошово-кредитна політика. Підручник / А.В. </a:t>
            </a:r>
            <a:r>
              <a:rPr lang="uk-UA" sz="2200" dirty="0" err="1" smtClean="0">
                <a:solidFill>
                  <a:srgbClr val="000000"/>
                </a:solidFill>
                <a:latin typeface="Times New Roman" panose="02020603050405020304" pitchFamily="18" charset="0"/>
                <a:cs typeface="Times New Roman" panose="02020603050405020304" pitchFamily="18" charset="0"/>
              </a:rPr>
              <a:t>Сілакова</a:t>
            </a:r>
            <a:r>
              <a:rPr lang="uk-UA" sz="2200" dirty="0" smtClean="0">
                <a:solidFill>
                  <a:srgbClr val="000000"/>
                </a:solidFill>
                <a:latin typeface="Times New Roman" panose="02020603050405020304" pitchFamily="18" charset="0"/>
                <a:cs typeface="Times New Roman" panose="02020603050405020304" pitchFamily="18" charset="0"/>
              </a:rPr>
              <a:t>, Г.І. </a:t>
            </a:r>
            <a:r>
              <a:rPr lang="uk-UA" sz="2200" dirty="0" err="1" smtClean="0">
                <a:solidFill>
                  <a:srgbClr val="000000"/>
                </a:solidFill>
                <a:latin typeface="Times New Roman" panose="02020603050405020304" pitchFamily="18" charset="0"/>
                <a:cs typeface="Times New Roman" panose="02020603050405020304" pitchFamily="18" charset="0"/>
              </a:rPr>
              <a:t>Лановська</a:t>
            </a:r>
            <a:r>
              <a:rPr lang="uk-UA" sz="2200" dirty="0" smtClean="0">
                <a:solidFill>
                  <a:srgbClr val="000000"/>
                </a:solidFill>
                <a:latin typeface="Times New Roman" panose="02020603050405020304" pitchFamily="18" charset="0"/>
                <a:cs typeface="Times New Roman" panose="02020603050405020304" pitchFamily="18" charset="0"/>
              </a:rPr>
              <a:t>, Н.І. </a:t>
            </a:r>
            <a:r>
              <a:rPr lang="uk-UA" sz="2200" dirty="0" err="1" smtClean="0">
                <a:solidFill>
                  <a:srgbClr val="000000"/>
                </a:solidFill>
                <a:latin typeface="Times New Roman" panose="02020603050405020304" pitchFamily="18" charset="0"/>
                <a:cs typeface="Times New Roman" panose="02020603050405020304" pitchFamily="18" charset="0"/>
              </a:rPr>
              <a:t>Климаш</a:t>
            </a:r>
            <a:r>
              <a:rPr lang="uk-UA" sz="2200" dirty="0" smtClean="0">
                <a:solidFill>
                  <a:srgbClr val="000000"/>
                </a:solidFill>
                <a:latin typeface="Times New Roman" panose="02020603050405020304" pitchFamily="18" charset="0"/>
                <a:cs typeface="Times New Roman" panose="02020603050405020304" pitchFamily="18" charset="0"/>
              </a:rPr>
              <a:t>, [та ін.] за </a:t>
            </a:r>
            <a:r>
              <a:rPr lang="uk-UA" sz="2200" dirty="0" err="1" smtClean="0">
                <a:solidFill>
                  <a:srgbClr val="000000"/>
                </a:solidFill>
                <a:latin typeface="Times New Roman" panose="02020603050405020304" pitchFamily="18" charset="0"/>
                <a:cs typeface="Times New Roman" panose="02020603050405020304" pitchFamily="18" charset="0"/>
              </a:rPr>
              <a:t>заг</a:t>
            </a:r>
            <a:r>
              <a:rPr lang="uk-UA" sz="2200" dirty="0" smtClean="0">
                <a:solidFill>
                  <a:srgbClr val="000000"/>
                </a:solidFill>
                <a:latin typeface="Times New Roman" panose="02020603050405020304" pitchFamily="18" charset="0"/>
                <a:cs typeface="Times New Roman" panose="02020603050405020304" pitchFamily="18" charset="0"/>
              </a:rPr>
              <a:t>. ред. Т.А. Говорушко. Львів «Магнолія 2006», 2015. 224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Чайковський Я.І. Організація платіжних операцій банків: навчальний посібник.  Тернопіль: ТНЕУ, 2018.  232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11. </a:t>
            </a:r>
            <a:r>
              <a:rPr lang="uk-UA" sz="2200" dirty="0" err="1" smtClean="0">
                <a:solidFill>
                  <a:srgbClr val="000000"/>
                </a:solidFill>
                <a:latin typeface="Times New Roman" panose="02020603050405020304" pitchFamily="18" charset="0"/>
                <a:cs typeface="Times New Roman" panose="02020603050405020304" pitchFamily="18" charset="0"/>
              </a:rPr>
              <a:t>Яблунівський</a:t>
            </a:r>
            <a:r>
              <a:rPr lang="uk-UA" sz="2200" dirty="0" smtClean="0">
                <a:solidFill>
                  <a:srgbClr val="000000"/>
                </a:solidFill>
                <a:latin typeface="Times New Roman" panose="02020603050405020304" pitchFamily="18" charset="0"/>
                <a:cs typeface="Times New Roman" panose="02020603050405020304" pitchFamily="18" charset="0"/>
              </a:rPr>
              <a:t> Олександр. Розвиток СПЕ. </a:t>
            </a:r>
            <a:r>
              <a:rPr lang="uk-UA" sz="2200" dirty="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hlinkClick r:id="rId3"/>
              </a:rPr>
              <a:t>https://</a:t>
            </a:r>
            <a:r>
              <a:rPr lang="en-US" sz="2200" dirty="0" smtClean="0">
                <a:solidFill>
                  <a:srgbClr val="000000"/>
                </a:solidFill>
                <a:latin typeface="Times New Roman" panose="02020603050405020304" pitchFamily="18" charset="0"/>
                <a:cs typeface="Times New Roman" panose="02020603050405020304" pitchFamily="18" charset="0"/>
                <a:hlinkClick r:id="rId3"/>
              </a:rPr>
              <a:t>www.youtube.com/watch?v=O_zkqfwkGo8</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12. </a:t>
            </a:r>
            <a:r>
              <a:rPr lang="uk-UA" sz="2200" dirty="0" err="1" smtClean="0">
                <a:solidFill>
                  <a:srgbClr val="000000"/>
                </a:solidFill>
                <a:latin typeface="Times New Roman" panose="02020603050405020304" pitchFamily="18" charset="0"/>
                <a:cs typeface="Times New Roman" panose="02020603050405020304" pitchFamily="18" charset="0"/>
              </a:rPr>
              <a:t>Поддєрьогін</a:t>
            </a:r>
            <a:r>
              <a:rPr lang="uk-UA" sz="2200" dirty="0" smtClean="0">
                <a:solidFill>
                  <a:srgbClr val="000000"/>
                </a:solidFill>
                <a:latin typeface="Times New Roman" panose="02020603050405020304" pitchFamily="18" charset="0"/>
                <a:cs typeface="Times New Roman" panose="02020603050405020304" pitchFamily="18" charset="0"/>
              </a:rPr>
              <a:t> Андрій. </a:t>
            </a:r>
            <a:r>
              <a:rPr lang="uk-UA" sz="2200" dirty="0">
                <a:solidFill>
                  <a:srgbClr val="000000"/>
                </a:solidFill>
                <a:latin typeface="Times New Roman" panose="02020603050405020304" pitchFamily="18" charset="0"/>
                <a:cs typeface="Times New Roman" panose="02020603050405020304" pitchFamily="18" charset="0"/>
              </a:rPr>
              <a:t>Влучно та швидко! </a:t>
            </a:r>
            <a:r>
              <a:rPr lang="en-US" sz="2200" dirty="0">
                <a:solidFill>
                  <a:srgbClr val="000000"/>
                </a:solidFill>
                <a:latin typeface="Times New Roman" panose="02020603050405020304" pitchFamily="18" charset="0"/>
                <a:cs typeface="Times New Roman" panose="02020603050405020304" pitchFamily="18" charset="0"/>
              </a:rPr>
              <a:t>Instant </a:t>
            </a:r>
            <a:r>
              <a:rPr lang="en-US" sz="2200" dirty="0" smtClean="0">
                <a:solidFill>
                  <a:srgbClr val="000000"/>
                </a:solidFill>
                <a:latin typeface="Times New Roman" panose="02020603050405020304" pitchFamily="18" charset="0"/>
                <a:cs typeface="Times New Roman" panose="02020603050405020304" pitchFamily="18" charset="0"/>
              </a:rPr>
              <a:t>payments</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https://www.youtube.com/watch?v=cz2tu74rbS8&amp;t=15s</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791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ринкові механізми, такі як домовленості і договори по створенню різних платіжних інструментів та послуг, формування цін на них, а також їх надання та придбання;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закони, стандарти, правила та процедури, встановлені законодавством та регулюючими органами, які визначають ринки платіжних послуг і управляють механізмом переведення платежів.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Платіжна інфраструктура – це надавачі платіжних послуг, платіжні системи, технологічні оператори платіжних послуг та відносини між ними під час виконання платіжних операцій. Деякі елементи інфраструктури можуть бути спеціально розроблені для конкретних видів платіжних інструментів. Інституційні механізми включають в себе ринкові механізми для різних видів платіжних послуг, а також фінансові інститути та інші організації, що надають платіжні послуги користувачам, а також правову і нормативну базу для організації та функціонування ринку та механізми консультацій і координації між зацікавленими сторонами. Інституційна структура функціонально пов’язує зацікавлені сторони в рамках інфраструктурних механізмів у національну платіжну систему.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Отже, загалом можна виділити такі складові НПС:</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81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1) платники та одержувачі коштів;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грошові вимоги за зобов’язаннями центрального і комерційних банків;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платіжні інструменти та послуги;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фінансові інститути та рахунки у фінансових інститутах;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5) операційні, клірингові і розрахункові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6) ринкові механізми;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механізми консультацій і координації;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8) нормативна база.</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Таким чином, платіжна система – це набір платіжних інструментів, </a:t>
            </a:r>
            <a:r>
              <a:rPr lang="uk-UA" sz="2200" dirty="0" smtClean="0">
                <a:solidFill>
                  <a:srgbClr val="000000"/>
                </a:solidFill>
                <a:latin typeface="Times New Roman" panose="02020603050405020304" pitchFamily="18" charset="0"/>
                <a:cs typeface="Times New Roman" panose="02020603050405020304" pitchFamily="18" charset="0"/>
              </a:rPr>
              <a:t>банківських процедур </a:t>
            </a:r>
            <a:r>
              <a:rPr lang="uk-UA" sz="2200" dirty="0">
                <a:solidFill>
                  <a:srgbClr val="000000"/>
                </a:solidFill>
                <a:latin typeface="Times New Roman" panose="02020603050405020304" pitchFamily="18" charset="0"/>
                <a:cs typeface="Times New Roman" panose="02020603050405020304" pitchFamily="18" charset="0"/>
              </a:rPr>
              <a:t>і, як правило, міжбанківських систем переказу коштів, поєднання яких </a:t>
            </a:r>
            <a:r>
              <a:rPr lang="uk-UA" sz="2200" dirty="0" smtClean="0">
                <a:solidFill>
                  <a:srgbClr val="000000"/>
                </a:solidFill>
                <a:latin typeface="Times New Roman" panose="02020603050405020304" pitchFamily="18" charset="0"/>
                <a:cs typeface="Times New Roman" panose="02020603050405020304" pitchFamily="18" charset="0"/>
              </a:rPr>
              <a:t>забезпечує </a:t>
            </a:r>
            <a:r>
              <a:rPr lang="uk-UA" sz="2200" dirty="0">
                <a:solidFill>
                  <a:srgbClr val="000000"/>
                </a:solidFill>
                <a:latin typeface="Times New Roman" panose="02020603050405020304" pitchFamily="18" charset="0"/>
                <a:cs typeface="Times New Roman" panose="02020603050405020304" pitchFamily="18" charset="0"/>
              </a:rPr>
              <a:t>грошовий обіг разом з інституційними й організаційними правилами та </a:t>
            </a:r>
            <a:r>
              <a:rPr lang="uk-UA" sz="2200" dirty="0" smtClean="0">
                <a:solidFill>
                  <a:srgbClr val="000000"/>
                </a:solidFill>
                <a:latin typeface="Times New Roman" panose="02020603050405020304" pitchFamily="18" charset="0"/>
                <a:cs typeface="Times New Roman" panose="02020603050405020304" pitchFamily="18" charset="0"/>
              </a:rPr>
              <a:t>процедурами</a:t>
            </a:r>
            <a:r>
              <a:rPr lang="uk-UA" sz="2200" dirty="0">
                <a:solidFill>
                  <a:srgbClr val="000000"/>
                </a:solidFill>
                <a:latin typeface="Times New Roman" panose="02020603050405020304" pitchFamily="18" charset="0"/>
                <a:cs typeface="Times New Roman" panose="02020603050405020304" pitchFamily="18" charset="0"/>
              </a:rPr>
              <a:t>, що регламентують використання цих інструментів і механізмів.</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Певна </a:t>
            </a:r>
            <a:r>
              <a:rPr lang="uk-UA" sz="2200" dirty="0">
                <a:solidFill>
                  <a:srgbClr val="000000"/>
                </a:solidFill>
                <a:latin typeface="Times New Roman" panose="02020603050405020304" pitchFamily="18" charset="0"/>
                <a:cs typeface="Times New Roman" panose="02020603050405020304" pitchFamily="18" charset="0"/>
              </a:rPr>
              <a:t>частина міжбанківських розрахунків служить для економічних </a:t>
            </a:r>
            <a:r>
              <a:rPr lang="uk-UA" sz="2200" dirty="0" err="1">
                <a:solidFill>
                  <a:srgbClr val="000000"/>
                </a:solidFill>
                <a:latin typeface="Times New Roman" panose="02020603050405020304" pitchFamily="18" charset="0"/>
                <a:cs typeface="Times New Roman" panose="02020603050405020304" pitchFamily="18" charset="0"/>
              </a:rPr>
              <a:t>зв’язків</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самих </a:t>
            </a:r>
            <a:r>
              <a:rPr lang="uk-UA" sz="2200" dirty="0">
                <a:solidFill>
                  <a:srgbClr val="000000"/>
                </a:solidFill>
                <a:latin typeface="Times New Roman" panose="02020603050405020304" pitchFamily="18" charset="0"/>
                <a:cs typeface="Times New Roman" panose="02020603050405020304" pitchFamily="18" charset="0"/>
              </a:rPr>
              <a:t>кредитно-фінансових інститутів, наприклад, при розміщенні грошових коштів </a:t>
            </a:r>
            <a:r>
              <a:rPr lang="uk-UA" sz="2200" dirty="0" smtClean="0">
                <a:solidFill>
                  <a:srgbClr val="000000"/>
                </a:solidFill>
                <a:latin typeface="Times New Roman" panose="02020603050405020304" pitchFamily="18" charset="0"/>
                <a:cs typeface="Times New Roman" panose="02020603050405020304" pitchFamily="18" charset="0"/>
              </a:rPr>
              <a:t>у формі </a:t>
            </a:r>
            <a:r>
              <a:rPr lang="uk-UA" sz="2200" dirty="0">
                <a:solidFill>
                  <a:srgbClr val="000000"/>
                </a:solidFill>
                <a:latin typeface="Times New Roman" panose="02020603050405020304" pitchFamily="18" charset="0"/>
                <a:cs typeface="Times New Roman" panose="02020603050405020304" pitchFamily="18" charset="0"/>
              </a:rPr>
              <a:t>депозитів і кредитів, при переобліку векселів, отримані від НБУ кредитів в </a:t>
            </a:r>
            <a:r>
              <a:rPr lang="uk-UA" sz="2200" dirty="0" smtClean="0">
                <a:solidFill>
                  <a:srgbClr val="000000"/>
                </a:solidFill>
                <a:latin typeface="Times New Roman" panose="02020603050405020304" pitchFamily="18" charset="0"/>
                <a:cs typeface="Times New Roman" panose="02020603050405020304" pitchFamily="18" charset="0"/>
              </a:rPr>
              <a:t>порядку </a:t>
            </a:r>
            <a:r>
              <a:rPr lang="uk-UA" sz="2200" dirty="0">
                <a:solidFill>
                  <a:srgbClr val="000000"/>
                </a:solidFill>
                <a:latin typeface="Times New Roman" panose="02020603050405020304" pitchFamily="18" charset="0"/>
                <a:cs typeface="Times New Roman" panose="02020603050405020304" pitchFamily="18" charset="0"/>
              </a:rPr>
              <a:t>рефінансування, купівлі та продажу цінних паперів, в тому числі і державних</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755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Отже, системи міжбанківських розрахунків призначені для здійснення платіжних трансакцій між банками, що обумовлені здійсненням платежів їх клієнтів або власних зобов’язань одного банку перед іншим.</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Платіжна система в більшості розвинених країн – це фактично декілька самостійних систем, кожна з яких задовольняє вимогам окремої платіжної сфери. В Україні можуть створюватися внутрішньодержавні банківські та небанківські платіжні системи.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Виходячи з того, яку роль грають платіжні системи відповідно до характеру здійснюваних платежів, виділяють:</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системи міжбанківських розрахунків;</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внутрішньобанківські платіжні системи;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a:t>
            </a:r>
            <a:r>
              <a:rPr lang="uk-UA" sz="2200" dirty="0" smtClean="0">
                <a:solidFill>
                  <a:srgbClr val="000000"/>
                </a:solidFill>
                <a:latin typeface="Times New Roman" panose="02020603050405020304" pitchFamily="18" charset="0"/>
                <a:cs typeface="Times New Roman" panose="02020603050405020304" pitchFamily="18" charset="0"/>
              </a:rPr>
              <a:t> системи «Клієнт-банк» або «Інтернет-</a:t>
            </a:r>
            <a:r>
              <a:rPr lang="uk-UA" sz="2200" dirty="0" err="1" smtClean="0">
                <a:solidFill>
                  <a:srgbClr val="000000"/>
                </a:solidFill>
                <a:latin typeface="Times New Roman" panose="02020603050405020304" pitchFamily="18" charset="0"/>
                <a:cs typeface="Times New Roman" panose="02020603050405020304" pitchFamily="18" charset="0"/>
              </a:rPr>
              <a:t>банкінг</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системи масових платежів.</a:t>
            </a:r>
          </a:p>
          <a:p>
            <a:pPr algn="just">
              <a:spcBef>
                <a:spcPts val="0"/>
              </a:spcBef>
            </a:pPr>
            <a:r>
              <a:rPr lang="uk-UA" sz="2400" b="1" dirty="0" smtClean="0">
                <a:solidFill>
                  <a:srgbClr val="000000"/>
                </a:solidFill>
                <a:latin typeface="Times New Roman" panose="02020603050405020304" pitchFamily="18" charset="0"/>
                <a:cs typeface="Times New Roman" panose="02020603050405020304" pitchFamily="18" charset="0"/>
              </a:rPr>
              <a:t>	Система </a:t>
            </a:r>
            <a:r>
              <a:rPr lang="uk-UA" sz="2400" b="1" dirty="0">
                <a:solidFill>
                  <a:srgbClr val="000000"/>
                </a:solidFill>
                <a:latin typeface="Times New Roman" panose="02020603050405020304" pitchFamily="18" charset="0"/>
                <a:cs typeface="Times New Roman" panose="02020603050405020304" pitchFamily="18" charset="0"/>
              </a:rPr>
              <a:t>електронних міжбанківських платежів (СЕМП) НБУ.  </a:t>
            </a:r>
            <a:r>
              <a:rPr lang="uk-UA" sz="2200" dirty="0">
                <a:solidFill>
                  <a:srgbClr val="000000"/>
                </a:solidFill>
                <a:latin typeface="Times New Roman" panose="02020603050405020304" pitchFamily="18" charset="0"/>
                <a:cs typeface="Times New Roman" panose="02020603050405020304" pitchFamily="18" charset="0"/>
              </a:rPr>
              <a:t>Міжбанківський переказ – це переказ грошей між банківськими установами в безготівковій формі, обумовлений потребою виконання платежів клієнтів або власних зобов’язань банківських установ</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07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9670</TotalTime>
  <Words>1494</Words>
  <Application>Microsoft Office PowerPoint</Application>
  <PresentationFormat>Широкоэкранный</PresentationFormat>
  <Paragraphs>362</Paragraphs>
  <Slides>62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62</vt:i4>
      </vt:variant>
    </vt:vector>
  </HeadingPairs>
  <TitlesOfParts>
    <vt:vector size="67"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326</cp:revision>
  <dcterms:created xsi:type="dcterms:W3CDTF">2021-12-07T18:51:55Z</dcterms:created>
  <dcterms:modified xsi:type="dcterms:W3CDTF">2025-10-21T13:33:58Z</dcterms:modified>
</cp:coreProperties>
</file>