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5" r:id="rId1"/>
  </p:sldMasterIdLst>
  <p:sldIdLst>
    <p:sldId id="256" r:id="rId2"/>
    <p:sldId id="258" r:id="rId3"/>
    <p:sldId id="281" r:id="rId4"/>
    <p:sldId id="282" r:id="rId5"/>
    <p:sldId id="283" r:id="rId6"/>
    <p:sldId id="284" r:id="rId7"/>
    <p:sldId id="285" r:id="rId8"/>
    <p:sldId id="257" r:id="rId9"/>
    <p:sldId id="286" r:id="rId10"/>
    <p:sldId id="287" r:id="rId11"/>
    <p:sldId id="288" r:id="rId12"/>
    <p:sldId id="289" r:id="rId13"/>
    <p:sldId id="290" r:id="rId14"/>
    <p:sldId id="291" r:id="rId15"/>
    <p:sldId id="296" r:id="rId16"/>
    <p:sldId id="292" r:id="rId17"/>
    <p:sldId id="297" r:id="rId18"/>
    <p:sldId id="293" r:id="rId19"/>
    <p:sldId id="294" r:id="rId20"/>
    <p:sldId id="295" r:id="rId21"/>
    <p:sldId id="300" r:id="rId22"/>
    <p:sldId id="298" r:id="rId23"/>
    <p:sldId id="299" r:id="rId24"/>
    <p:sldId id="301" r:id="rId25"/>
    <p:sldId id="302" r:id="rId26"/>
    <p:sldId id="303" r:id="rId27"/>
    <p:sldId id="306" r:id="rId28"/>
    <p:sldId id="309" r:id="rId29"/>
    <p:sldId id="310" r:id="rId30"/>
    <p:sldId id="311" r:id="rId31"/>
    <p:sldId id="312" r:id="rId32"/>
    <p:sldId id="313" r:id="rId33"/>
    <p:sldId id="280" r:id="rId34"/>
    <p:sldId id="305" r:id="rId3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1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27.09.2023</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2242083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27.09.2023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2183149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27.09.2023</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86201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27.09.2023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535904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27.09.2023</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3578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27.09.2023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7085074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27.09.2023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516635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27.09.2023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64805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27.09.2023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769288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27.09.2023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4285398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E965D8C-7ED7-4A25-9C0F-C455DEB3EB2E}" type="datetimeFigureOut">
              <a:rPr lang="ru-RU" smtClean="0"/>
              <a:t>27.09.2023</a:t>
            </a:fld>
            <a:endParaRPr lang="ru-RU"/>
          </a:p>
        </p:txBody>
      </p:sp>
      <p:sp>
        <p:nvSpPr>
          <p:cNvPr id="6" name="Footer Placeholder 5"/>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767169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E965D8C-7ED7-4A25-9C0F-C455DEB3EB2E}" type="datetimeFigureOut">
              <a:rPr lang="ru-RU" smtClean="0"/>
              <a:t>27.09.2023</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400459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E965D8C-7ED7-4A25-9C0F-C455DEB3EB2E}" type="datetimeFigureOut">
              <a:rPr lang="ru-RU" smtClean="0"/>
              <a:t>27.09.2023</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15023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965D8C-7ED7-4A25-9C0F-C455DEB3EB2E}" type="datetimeFigureOut">
              <a:rPr lang="ru-RU" smtClean="0"/>
              <a:t>27.09.2023</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054945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27.09.2023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71849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27.09.2023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565046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E965D8C-7ED7-4A25-9C0F-C455DEB3EB2E}" type="datetimeFigureOut">
              <a:rPr lang="ru-RU" smtClean="0"/>
              <a:t>27.09.2023</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77FE0FA-6CDE-479B-BE72-2E9252A0E26F}" type="slidenum">
              <a:rPr lang="ru-RU" smtClean="0"/>
              <a:t>‹#›</a:t>
            </a:fld>
            <a:endParaRPr lang="ru-RU"/>
          </a:p>
        </p:txBody>
      </p:sp>
    </p:spTree>
    <p:extLst>
      <p:ext uri="{BB962C8B-B14F-4D97-AF65-F5344CB8AC3E}">
        <p14:creationId xmlns:p14="http://schemas.microsoft.com/office/powerpoint/2010/main" val="1799744780"/>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Autofit/>
          </a:bodyPr>
          <a:lstStyle/>
          <a:p>
            <a:pPr algn="ctr">
              <a:spcBef>
                <a:spcPts val="0"/>
              </a:spcBef>
            </a:pPr>
            <a:r>
              <a:rPr lang="ru-RU" sz="3400" b="1" dirty="0" smtClean="0">
                <a:latin typeface="Times New Roman" panose="02020603050405020304" pitchFamily="18" charset="0"/>
                <a:cs typeface="Times New Roman" panose="02020603050405020304" pitchFamily="18" charset="0"/>
              </a:rPr>
              <a:t>Тема </a:t>
            </a:r>
            <a:r>
              <a:rPr lang="ru-RU" sz="3400" b="1" dirty="0">
                <a:latin typeface="Times New Roman" panose="02020603050405020304" pitchFamily="18" charset="0"/>
                <a:cs typeface="Times New Roman" panose="02020603050405020304" pitchFamily="18" charset="0"/>
              </a:rPr>
              <a:t>4. </a:t>
            </a:r>
            <a:r>
              <a:rPr lang="ru-RU" sz="3400" b="1" dirty="0" err="1">
                <a:latin typeface="Times New Roman" panose="02020603050405020304" pitchFamily="18" charset="0"/>
                <a:cs typeface="Times New Roman" panose="02020603050405020304" pitchFamily="18" charset="0"/>
              </a:rPr>
              <a:t>Операції</a:t>
            </a:r>
            <a:r>
              <a:rPr lang="ru-RU" sz="3400" b="1" dirty="0">
                <a:latin typeface="Times New Roman" panose="02020603050405020304" pitchFamily="18" charset="0"/>
                <a:cs typeface="Times New Roman" panose="02020603050405020304" pitchFamily="18" charset="0"/>
              </a:rPr>
              <a:t> </a:t>
            </a:r>
            <a:r>
              <a:rPr lang="ru-RU" sz="3400" b="1" dirty="0" err="1">
                <a:latin typeface="Times New Roman" panose="02020603050405020304" pitchFamily="18" charset="0"/>
                <a:cs typeface="Times New Roman" panose="02020603050405020304" pitchFamily="18" charset="0"/>
              </a:rPr>
              <a:t>банків</a:t>
            </a:r>
            <a:r>
              <a:rPr lang="ru-RU" sz="3400" b="1" dirty="0">
                <a:latin typeface="Times New Roman" panose="02020603050405020304" pitchFamily="18" charset="0"/>
                <a:cs typeface="Times New Roman" panose="02020603050405020304" pitchFamily="18" charset="0"/>
              </a:rPr>
              <a:t> </a:t>
            </a:r>
            <a:r>
              <a:rPr lang="ru-RU" sz="3400" b="1" dirty="0" err="1">
                <a:latin typeface="Times New Roman" panose="02020603050405020304" pitchFamily="18" charset="0"/>
                <a:cs typeface="Times New Roman" panose="02020603050405020304" pitchFamily="18" charset="0"/>
              </a:rPr>
              <a:t>із</a:t>
            </a:r>
            <a:r>
              <a:rPr lang="ru-RU" sz="3400" b="1" dirty="0">
                <a:latin typeface="Times New Roman" panose="02020603050405020304" pitchFamily="18" charset="0"/>
                <a:cs typeface="Times New Roman" panose="02020603050405020304" pitchFamily="18" charset="0"/>
              </a:rPr>
              <a:t> </a:t>
            </a:r>
            <a:r>
              <a:rPr lang="ru-RU" sz="3400" b="1" dirty="0" err="1">
                <a:latin typeface="Times New Roman" panose="02020603050405020304" pitchFamily="18" charset="0"/>
                <a:cs typeface="Times New Roman" panose="02020603050405020304" pitchFamily="18" charset="0"/>
              </a:rPr>
              <a:t>запозичання</a:t>
            </a:r>
            <a:r>
              <a:rPr lang="ru-RU" sz="3400" b="1" dirty="0">
                <a:latin typeface="Times New Roman" panose="02020603050405020304" pitchFamily="18" charset="0"/>
                <a:cs typeface="Times New Roman" panose="02020603050405020304" pitchFamily="18" charset="0"/>
              </a:rPr>
              <a:t> </a:t>
            </a:r>
            <a:r>
              <a:rPr lang="ru-RU" sz="3400" b="1" dirty="0" err="1" smtClean="0">
                <a:latin typeface="Times New Roman" panose="02020603050405020304" pitchFamily="18" charset="0"/>
                <a:cs typeface="Times New Roman" panose="02020603050405020304" pitchFamily="18" charset="0"/>
              </a:rPr>
              <a:t>коштів</a:t>
            </a:r>
            <a:endParaRPr lang="uk-UA" sz="3400" dirty="0">
              <a:latin typeface="Times New Roman" panose="02020603050405020304" pitchFamily="18" charset="0"/>
              <a:cs typeface="Times New Roman" panose="02020603050405020304" pitchFamily="18" charset="0"/>
            </a:endParaRPr>
          </a:p>
          <a:p>
            <a:pPr algn="just">
              <a:spcBef>
                <a:spcPts val="0"/>
              </a:spcBef>
            </a:pPr>
            <a:r>
              <a:rPr lang="uk-UA" sz="3400" dirty="0">
                <a:solidFill>
                  <a:srgbClr val="000000"/>
                </a:solidFill>
                <a:latin typeface="Times New Roman" panose="02020603050405020304" pitchFamily="18" charset="0"/>
                <a:cs typeface="Times New Roman" panose="02020603050405020304" pitchFamily="18" charset="0"/>
              </a:rPr>
              <a:t>1. Характеристика міжбанківських кредитів</a:t>
            </a:r>
          </a:p>
          <a:p>
            <a:pPr algn="just">
              <a:spcBef>
                <a:spcPts val="0"/>
              </a:spcBef>
            </a:pPr>
            <a:r>
              <a:rPr lang="uk-UA" sz="3400" dirty="0">
                <a:solidFill>
                  <a:srgbClr val="000000"/>
                </a:solidFill>
                <a:latin typeface="Times New Roman" panose="02020603050405020304" pitchFamily="18" charset="0"/>
                <a:cs typeface="Times New Roman" panose="02020603050405020304" pitchFamily="18" charset="0"/>
              </a:rPr>
              <a:t>2. Поняття та роль операції НБУ у рефінансуванні комерційних банків</a:t>
            </a:r>
          </a:p>
          <a:p>
            <a:pPr algn="just">
              <a:spcBef>
                <a:spcPts val="0"/>
              </a:spcBef>
            </a:pPr>
            <a:r>
              <a:rPr lang="uk-UA" sz="3400" dirty="0">
                <a:solidFill>
                  <a:srgbClr val="000000"/>
                </a:solidFill>
                <a:latin typeface="Times New Roman" panose="02020603050405020304" pitchFamily="18" charset="0"/>
                <a:cs typeface="Times New Roman" panose="02020603050405020304" pitchFamily="18" charset="0"/>
              </a:rPr>
              <a:t>3. Порядок надання кредитів </a:t>
            </a:r>
            <a:r>
              <a:rPr lang="uk-UA" sz="3400" dirty="0" err="1">
                <a:solidFill>
                  <a:srgbClr val="000000"/>
                </a:solidFill>
                <a:latin typeface="Times New Roman" panose="02020603050405020304" pitchFamily="18" charset="0"/>
                <a:cs typeface="Times New Roman" panose="02020603050405020304" pitchFamily="18" charset="0"/>
              </a:rPr>
              <a:t>овернайт</a:t>
            </a:r>
            <a:endParaRPr lang="uk-UA" sz="34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3400" dirty="0">
                <a:solidFill>
                  <a:srgbClr val="000000"/>
                </a:solidFill>
                <a:latin typeface="Times New Roman" panose="02020603050405020304" pitchFamily="18" charset="0"/>
                <a:cs typeface="Times New Roman" panose="02020603050405020304" pitchFamily="18" charset="0"/>
              </a:rPr>
              <a:t>4. Порядок надання кредитів рефінансування</a:t>
            </a:r>
          </a:p>
          <a:p>
            <a:pPr algn="just">
              <a:spcBef>
                <a:spcPts val="0"/>
              </a:spcBef>
            </a:pPr>
            <a:r>
              <a:rPr lang="uk-UA" sz="3400" dirty="0">
                <a:solidFill>
                  <a:srgbClr val="000000"/>
                </a:solidFill>
                <a:latin typeface="Times New Roman" panose="02020603050405020304" pitchFamily="18" charset="0"/>
                <a:cs typeface="Times New Roman" panose="02020603050405020304" pitchFamily="18" charset="0"/>
              </a:rPr>
              <a:t>5. Операції прямого РЕПО</a:t>
            </a:r>
          </a:p>
          <a:p>
            <a:pPr algn="just">
              <a:spcBef>
                <a:spcPts val="0"/>
              </a:spcBef>
            </a:pPr>
            <a:r>
              <a:rPr lang="ru-RU" sz="3400" dirty="0">
                <a:solidFill>
                  <a:srgbClr val="000000"/>
                </a:solidFill>
                <a:latin typeface="Times New Roman" panose="02020603050405020304" pitchFamily="18" charset="0"/>
                <a:cs typeface="Times New Roman" panose="02020603050405020304" pitchFamily="18" charset="0"/>
              </a:rPr>
              <a:t>6. </a:t>
            </a:r>
            <a:r>
              <a:rPr lang="ru-RU" sz="3400" dirty="0" err="1">
                <a:solidFill>
                  <a:srgbClr val="000000"/>
                </a:solidFill>
                <a:latin typeface="Times New Roman" panose="02020603050405020304" pitchFamily="18" charset="0"/>
                <a:cs typeface="Times New Roman" panose="02020603050405020304" pitchFamily="18" charset="0"/>
              </a:rPr>
              <a:t>Емісія</a:t>
            </a:r>
            <a:r>
              <a:rPr lang="ru-RU" sz="3400" dirty="0">
                <a:solidFill>
                  <a:srgbClr val="000000"/>
                </a:solidFill>
                <a:latin typeface="Times New Roman" panose="02020603050405020304" pitchFamily="18" charset="0"/>
                <a:cs typeface="Times New Roman" panose="02020603050405020304" pitchFamily="18" charset="0"/>
              </a:rPr>
              <a:t> </a:t>
            </a:r>
            <a:r>
              <a:rPr lang="ru-RU" sz="3400" dirty="0" err="1">
                <a:solidFill>
                  <a:srgbClr val="000000"/>
                </a:solidFill>
                <a:latin typeface="Times New Roman" panose="02020603050405020304" pitchFamily="18" charset="0"/>
                <a:cs typeface="Times New Roman" panose="02020603050405020304" pitchFamily="18" charset="0"/>
              </a:rPr>
              <a:t>цінних</a:t>
            </a:r>
            <a:r>
              <a:rPr lang="ru-RU" sz="3400" dirty="0">
                <a:solidFill>
                  <a:srgbClr val="000000"/>
                </a:solidFill>
                <a:latin typeface="Times New Roman" panose="02020603050405020304" pitchFamily="18" charset="0"/>
                <a:cs typeface="Times New Roman" panose="02020603050405020304" pitchFamily="18" charset="0"/>
              </a:rPr>
              <a:t> </a:t>
            </a:r>
            <a:r>
              <a:rPr lang="ru-RU" sz="3400" dirty="0" err="1">
                <a:solidFill>
                  <a:srgbClr val="000000"/>
                </a:solidFill>
                <a:latin typeface="Times New Roman" panose="02020603050405020304" pitchFamily="18" charset="0"/>
                <a:cs typeface="Times New Roman" panose="02020603050405020304" pitchFamily="18" charset="0"/>
              </a:rPr>
              <a:t>паперів</a:t>
            </a:r>
            <a:r>
              <a:rPr lang="ru-RU" sz="3400" dirty="0">
                <a:solidFill>
                  <a:srgbClr val="000000"/>
                </a:solidFill>
                <a:latin typeface="Times New Roman" panose="02020603050405020304" pitchFamily="18" charset="0"/>
                <a:cs typeface="Times New Roman" panose="02020603050405020304" pitchFamily="18" charset="0"/>
              </a:rPr>
              <a:t> </a:t>
            </a:r>
            <a:r>
              <a:rPr lang="ru-RU" sz="3400" dirty="0" err="1">
                <a:solidFill>
                  <a:srgbClr val="000000"/>
                </a:solidFill>
                <a:latin typeface="Times New Roman" panose="02020603050405020304" pitchFamily="18" charset="0"/>
                <a:cs typeface="Times New Roman" panose="02020603050405020304" pitchFamily="18" charset="0"/>
              </a:rPr>
              <a:t>власного</a:t>
            </a:r>
            <a:r>
              <a:rPr lang="ru-RU" sz="3400" dirty="0">
                <a:solidFill>
                  <a:srgbClr val="000000"/>
                </a:solidFill>
                <a:latin typeface="Times New Roman" panose="02020603050405020304" pitchFamily="18" charset="0"/>
                <a:cs typeface="Times New Roman" panose="02020603050405020304" pitchFamily="18" charset="0"/>
              </a:rPr>
              <a:t> </a:t>
            </a:r>
            <a:r>
              <a:rPr lang="ru-RU" sz="3400" dirty="0" smtClean="0">
                <a:solidFill>
                  <a:srgbClr val="000000"/>
                </a:solidFill>
                <a:latin typeface="Times New Roman" panose="02020603050405020304" pitchFamily="18" charset="0"/>
                <a:cs typeface="Times New Roman" panose="02020603050405020304" pitchFamily="18" charset="0"/>
              </a:rPr>
              <a:t>боргу</a:t>
            </a:r>
          </a:p>
          <a:p>
            <a:pPr algn="just">
              <a:spcBef>
                <a:spcPts val="0"/>
              </a:spcBef>
            </a:pPr>
            <a:r>
              <a:rPr lang="ru-RU" sz="3400" dirty="0" smtClean="0">
                <a:solidFill>
                  <a:srgbClr val="000000"/>
                </a:solidFill>
                <a:latin typeface="Times New Roman" panose="02020603050405020304" pitchFamily="18" charset="0"/>
                <a:cs typeface="Times New Roman" panose="02020603050405020304" pitchFamily="18" charset="0"/>
              </a:rPr>
              <a:t>7</a:t>
            </a:r>
            <a:r>
              <a:rPr lang="ru-RU" sz="3400" dirty="0">
                <a:solidFill>
                  <a:srgbClr val="000000"/>
                </a:solidFill>
                <a:latin typeface="Times New Roman" panose="02020603050405020304" pitchFamily="18" charset="0"/>
                <a:cs typeface="Times New Roman" panose="02020603050405020304" pitchFamily="18" charset="0"/>
              </a:rPr>
              <a:t>. </a:t>
            </a:r>
            <a:r>
              <a:rPr lang="uk-UA" sz="3400" dirty="0" err="1">
                <a:solidFill>
                  <a:srgbClr val="000000"/>
                </a:solidFill>
                <a:latin typeface="Times New Roman" panose="02020603050405020304" pitchFamily="18" charset="0"/>
                <a:cs typeface="Times New Roman" panose="02020603050405020304" pitchFamily="18" charset="0"/>
              </a:rPr>
              <a:t>Екстренна</a:t>
            </a:r>
            <a:r>
              <a:rPr lang="uk-UA" sz="3400" dirty="0">
                <a:solidFill>
                  <a:srgbClr val="000000"/>
                </a:solidFill>
                <a:latin typeface="Times New Roman" panose="02020603050405020304" pitchFamily="18" charset="0"/>
                <a:cs typeface="Times New Roman" panose="02020603050405020304" pitchFamily="18" charset="0"/>
              </a:rPr>
              <a:t> підтримка ліквідності платоспроможних банків – </a:t>
            </a:r>
            <a:r>
              <a:rPr lang="en-US" sz="3400" dirty="0">
                <a:solidFill>
                  <a:srgbClr val="000000"/>
                </a:solidFill>
                <a:latin typeface="Times New Roman" panose="02020603050405020304" pitchFamily="18" charset="0"/>
                <a:cs typeface="Times New Roman" panose="02020603050405020304" pitchFamily="18" charset="0"/>
              </a:rPr>
              <a:t>Emergency liquidity assistance (ELA)</a:t>
            </a:r>
            <a:endParaRPr lang="uk-UA" sz="3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7285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5) додаткові вимоги до банків, які беруть участь у позачергових тендерах.</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Національний банк перед </a:t>
            </a:r>
            <a:r>
              <a:rPr lang="uk-UA" sz="2200" dirty="0" err="1" smtClean="0">
                <a:solidFill>
                  <a:srgbClr val="000000"/>
                </a:solidFill>
                <a:latin typeface="Times New Roman" panose="02020603050405020304" pitchFamily="18" charset="0"/>
                <a:cs typeface="Times New Roman" panose="02020603050405020304" pitchFamily="18" charset="0"/>
              </a:rPr>
              <a:t>уключенням</a:t>
            </a:r>
            <a:r>
              <a:rPr lang="uk-UA" sz="2200" dirty="0" smtClean="0">
                <a:solidFill>
                  <a:srgbClr val="000000"/>
                </a:solidFill>
                <a:latin typeface="Times New Roman" panose="02020603050405020304" pitchFamily="18" charset="0"/>
                <a:cs typeface="Times New Roman" panose="02020603050405020304" pitchFamily="18" charset="0"/>
              </a:rPr>
              <a:t> до пулу активів (майна), які пропонуються банком, вносить до Державного реєстру обтяжень рухомого майна відомості про обтяження активів (майна), що формують пул, та є заставою за генеральним кредитним договором, а також перевіряє в Державному реєстрі обтяжень рухомого майна відсутність інших обтяжень на активи (майно), що пропонуються банком для включення до пулу.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Національний банк здійснює операції з рефінансування банків шляхом надання банкам: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a:t>
            </a:r>
            <a:r>
              <a:rPr lang="uk-UA" sz="2200" dirty="0">
                <a:solidFill>
                  <a:srgbClr val="000000"/>
                </a:solidFill>
                <a:latin typeface="Times New Roman" panose="02020603050405020304" pitchFamily="18" charset="0"/>
                <a:cs typeface="Times New Roman" panose="02020603050405020304" pitchFamily="18" charset="0"/>
              </a:rPr>
              <a:t>) кредитів до наступного робочого дня (кредити </a:t>
            </a:r>
            <a:r>
              <a:rPr lang="uk-UA" sz="2200" dirty="0" err="1">
                <a:solidFill>
                  <a:srgbClr val="000000"/>
                </a:solidFill>
                <a:latin typeface="Times New Roman" panose="02020603050405020304" pitchFamily="18" charset="0"/>
                <a:cs typeface="Times New Roman" panose="02020603050405020304" pitchFamily="18" charset="0"/>
              </a:rPr>
              <a:t>овернайт</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a:t>
            </a:r>
            <a:r>
              <a:rPr lang="uk-UA" sz="2200" dirty="0">
                <a:solidFill>
                  <a:srgbClr val="000000"/>
                </a:solidFill>
                <a:latin typeface="Times New Roman" panose="02020603050405020304" pitchFamily="18" charset="0"/>
                <a:cs typeface="Times New Roman" panose="02020603050405020304" pitchFamily="18" charset="0"/>
              </a:rPr>
              <a:t>) кредитів рефінансування шляхом проведення тендерів із підтримання ліквідності банків строком до 14 днів та строком до 90 днів </a:t>
            </a:r>
            <a:r>
              <a:rPr lang="uk-UA" sz="2200" dirty="0" smtClean="0">
                <a:solidFill>
                  <a:srgbClr val="000000"/>
                </a:solidFill>
                <a:latin typeface="Times New Roman" panose="02020603050405020304" pitchFamily="18" charset="0"/>
                <a:cs typeface="Times New Roman" panose="02020603050405020304" pitchFamily="18" charset="0"/>
              </a:rPr>
              <a:t>(короткострокові </a:t>
            </a:r>
            <a:r>
              <a:rPr lang="uk-UA" sz="2200" dirty="0">
                <a:solidFill>
                  <a:srgbClr val="000000"/>
                </a:solidFill>
                <a:latin typeface="Times New Roman" panose="02020603050405020304" pitchFamily="18" charset="0"/>
                <a:cs typeface="Times New Roman" panose="02020603050405020304" pitchFamily="18" charset="0"/>
              </a:rPr>
              <a:t>кредити рефінансування);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3</a:t>
            </a:r>
            <a:r>
              <a:rPr lang="uk-UA" sz="2200" dirty="0">
                <a:solidFill>
                  <a:srgbClr val="000000"/>
                </a:solidFill>
                <a:latin typeface="Times New Roman" panose="02020603050405020304" pitchFamily="18" charset="0"/>
                <a:cs typeface="Times New Roman" panose="02020603050405020304" pitchFamily="18" charset="0"/>
              </a:rPr>
              <a:t>) кредитів рефінансування шляхом проведення тендерів із підтримання ліквідності банків строком від одного до п’яти років </a:t>
            </a:r>
            <a:r>
              <a:rPr lang="uk-UA" sz="2200" dirty="0" smtClean="0">
                <a:solidFill>
                  <a:srgbClr val="000000"/>
                </a:solidFill>
                <a:latin typeface="Times New Roman" panose="02020603050405020304" pitchFamily="18" charset="0"/>
                <a:cs typeface="Times New Roman" panose="02020603050405020304" pitchFamily="18" charset="0"/>
              </a:rPr>
              <a:t>(довгострокові </a:t>
            </a:r>
            <a:r>
              <a:rPr lang="uk-UA" sz="2200" dirty="0">
                <a:solidFill>
                  <a:srgbClr val="000000"/>
                </a:solidFill>
                <a:latin typeface="Times New Roman" panose="02020603050405020304" pitchFamily="18" charset="0"/>
                <a:cs typeface="Times New Roman" panose="02020603050405020304" pitchFamily="18" charset="0"/>
              </a:rPr>
              <a:t>кредити рефінансування).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НБУ </a:t>
            </a:r>
            <a:r>
              <a:rPr lang="ru-RU" sz="2200" dirty="0" err="1">
                <a:solidFill>
                  <a:srgbClr val="000000"/>
                </a:solidFill>
                <a:latin typeface="Times New Roman" panose="02020603050405020304" pitchFamily="18" charset="0"/>
                <a:cs typeface="Times New Roman" panose="02020603050405020304" pitchFamily="18" charset="0"/>
              </a:rPr>
              <a:t>здійснює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операції</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err="1">
                <a:solidFill>
                  <a:srgbClr val="000000"/>
                </a:solidFill>
                <a:latin typeface="Times New Roman" panose="02020603050405020304" pitchFamily="18" charset="0"/>
                <a:cs typeface="Times New Roman" panose="02020603050405020304" pitchFamily="18" charset="0"/>
              </a:rPr>
              <a:t>рефінансування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банків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відповідно</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укладених</a:t>
            </a:r>
            <a:r>
              <a:rPr lang="ru-RU" sz="2200" dirty="0">
                <a:solidFill>
                  <a:srgbClr val="000000"/>
                </a:solidFill>
                <a:latin typeface="Times New Roman" panose="02020603050405020304" pitchFamily="18" charset="0"/>
                <a:cs typeface="Times New Roman" panose="02020603050405020304" pitchFamily="18" charset="0"/>
              </a:rPr>
              <a:t> з банками </a:t>
            </a:r>
            <a:r>
              <a:rPr lang="ru-RU" sz="2200" dirty="0" err="1">
                <a:solidFill>
                  <a:srgbClr val="000000"/>
                </a:solidFill>
                <a:latin typeface="Times New Roman" panose="02020603050405020304" pitchFamily="18" charset="0"/>
                <a:cs typeface="Times New Roman" panose="02020603050405020304" pitchFamily="18" charset="0"/>
              </a:rPr>
              <a:t>генеральних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кредитних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договорів</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smtClean="0">
                <a:solidFill>
                  <a:srgbClr val="000000"/>
                </a:solidFill>
                <a:latin typeface="Times New Roman" panose="02020603050405020304" pitchFamily="18" charset="0"/>
                <a:cs typeface="Times New Roman" panose="02020603050405020304" pitchFamily="18" charset="0"/>
              </a:rPr>
              <a:t>реалізує</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проведення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їх</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допомогою</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відповідного</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5281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програмно-технологічного забезпечення.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Правління НБУ на засіданнях з питань монетарної політики після розгляду Комітетом з монетарної політики НБУ щокварталу визначає періодичність проведення тендерів з підтримання ліквідності банків шляхом надання довгострокових кредитів рефінансування, обсяги рефінансування та строк надання довгострокових кредитів рефінансування.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Центробанк надає банкам кредити </a:t>
            </a:r>
            <a:r>
              <a:rPr lang="uk-UA" sz="2200" dirty="0" err="1" smtClean="0">
                <a:solidFill>
                  <a:srgbClr val="000000"/>
                </a:solidFill>
                <a:latin typeface="Times New Roman" panose="02020603050405020304" pitchFamily="18" charset="0"/>
                <a:cs typeface="Times New Roman" panose="02020603050405020304" pitchFamily="18" charset="0"/>
              </a:rPr>
              <a:t>овернайт</a:t>
            </a:r>
            <a:r>
              <a:rPr lang="uk-UA" sz="2200" dirty="0" smtClean="0">
                <a:solidFill>
                  <a:srgbClr val="000000"/>
                </a:solidFill>
                <a:latin typeface="Times New Roman" panose="02020603050405020304" pitchFamily="18" charset="0"/>
                <a:cs typeface="Times New Roman" panose="02020603050405020304" pitchFamily="18" charset="0"/>
              </a:rPr>
              <a:t> та кредити рефінансування під заставу пулу, що може складатися з таких видів активів (майна):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 державні облігації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 депозитні сертифікати;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3) облігації міжнародних фінансових організацій;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4) іноземна валюта (долари США, євро, англійські фунти стерлінгів, швейцарські франки, японські єни).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Державні облігації України, облігації міжнародних фінансових організацій та депозитні сертифікати, які входять до пулу, мають перебувати у власності банку-позичальника та не бути обтяженими будь-якими іншими зобов’язаннями, крім зобов’язань перед НБУ за операціями з рефінансування. Іноземна валюта, що входить до складу пулу, має бути розміщена банком на</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6947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рахунку НБУ як гарантійний депозит без сплати процентів за таким депозитом.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один раз на день має право здійснювати включення та/або виключення, та/або заміну активів (майна), що формують пул, лише тими видами активів (майна), які визначені НБУ. Банк протягом будь-якого робочого дня тижня подає до НБУ заявки на включення активів (майна) до пулу/виключення активів (майна) з пулу/заміну активів (майна) з пулу.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НБУ надає кредити </a:t>
            </a:r>
            <a:r>
              <a:rPr lang="uk-UA" sz="2200" dirty="0" err="1" smtClean="0">
                <a:solidFill>
                  <a:srgbClr val="000000"/>
                </a:solidFill>
                <a:latin typeface="Times New Roman" panose="02020603050405020304" pitchFamily="18" charset="0"/>
                <a:cs typeface="Times New Roman" panose="02020603050405020304" pitchFamily="18" charset="0"/>
              </a:rPr>
              <a:t>овернайт</a:t>
            </a:r>
            <a:r>
              <a:rPr lang="uk-UA" sz="2200" dirty="0" smtClean="0">
                <a:solidFill>
                  <a:srgbClr val="000000"/>
                </a:solidFill>
                <a:latin typeface="Times New Roman" panose="02020603050405020304" pitchFamily="18" charset="0"/>
                <a:cs typeface="Times New Roman" panose="02020603050405020304" pitchFamily="18" charset="0"/>
              </a:rPr>
              <a:t> та короткострокові кредити рефінансування за процентною ставкою, яка визначається нормативно-правовим актом НБУ з питань процентної політики і не підлягає коригуванню протягом строку користування такими кредитами. Процентна ставка за довгостроковими кредитами рефінансування встановлюється на рівні не нижче ніж облікова ставка НБУ плюс два процентних пункти і змінюється протягом строку користування кредитом у разі зміни облікової ставки Національного банку.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Строк </a:t>
            </a:r>
            <a:r>
              <a:rPr lang="ru-RU" sz="2200" dirty="0" err="1">
                <a:solidFill>
                  <a:srgbClr val="000000"/>
                </a:solidFill>
                <a:latin typeface="Times New Roman" panose="02020603050405020304" pitchFamily="18" charset="0"/>
                <a:cs typeface="Times New Roman" panose="02020603050405020304" pitchFamily="18" charset="0"/>
              </a:rPr>
              <a:t>користування</a:t>
            </a:r>
            <a:r>
              <a:rPr lang="ru-RU" sz="2200" dirty="0">
                <a:solidFill>
                  <a:srgbClr val="000000"/>
                </a:solidFill>
                <a:latin typeface="Times New Roman" panose="02020603050405020304" pitchFamily="18" charset="0"/>
                <a:cs typeface="Times New Roman" panose="02020603050405020304" pitchFamily="18" charset="0"/>
              </a:rPr>
              <a:t> кредитом овернайт та кредитом </a:t>
            </a:r>
            <a:r>
              <a:rPr lang="ru-RU" sz="2200" dirty="0" err="1">
                <a:solidFill>
                  <a:srgbClr val="000000"/>
                </a:solidFill>
                <a:latin typeface="Times New Roman" panose="02020603050405020304" pitchFamily="18" charset="0"/>
                <a:cs typeface="Times New Roman" panose="02020603050405020304" pitchFamily="18" charset="0"/>
              </a:rPr>
              <a:t>рефінансування</a:t>
            </a:r>
            <a:r>
              <a:rPr lang="ru-RU" sz="2200" dirty="0">
                <a:solidFill>
                  <a:srgbClr val="000000"/>
                </a:solidFill>
                <a:latin typeface="Times New Roman" panose="02020603050405020304" pitchFamily="18" charset="0"/>
                <a:cs typeface="Times New Roman" panose="02020603050405020304" pitchFamily="18" charset="0"/>
              </a:rPr>
              <a:t> для </a:t>
            </a:r>
            <a:r>
              <a:rPr lang="ru-RU" sz="2200" dirty="0" err="1">
                <a:solidFill>
                  <a:srgbClr val="000000"/>
                </a:solidFill>
                <a:latin typeface="Times New Roman" panose="02020603050405020304" pitchFamily="18" charset="0"/>
                <a:cs typeface="Times New Roman" panose="02020603050405020304" pitchFamily="18" charset="0"/>
              </a:rPr>
              <a:t>нарахування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процентів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починається</a:t>
            </a:r>
            <a:r>
              <a:rPr lang="ru-RU" sz="2200" dirty="0">
                <a:solidFill>
                  <a:srgbClr val="000000"/>
                </a:solidFill>
                <a:latin typeface="Times New Roman" panose="02020603050405020304" pitchFamily="18" charset="0"/>
                <a:cs typeface="Times New Roman" panose="02020603050405020304" pitchFamily="18" charset="0"/>
              </a:rPr>
              <a:t> з дня </a:t>
            </a:r>
            <a:r>
              <a:rPr lang="ru-RU" sz="2200" dirty="0" err="1">
                <a:solidFill>
                  <a:srgbClr val="000000"/>
                </a:solidFill>
                <a:latin typeface="Times New Roman" panose="02020603050405020304" pitchFamily="18" charset="0"/>
                <a:cs typeface="Times New Roman" panose="02020603050405020304" pitchFamily="18" charset="0"/>
              </a:rPr>
              <a:t>надходження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коштів</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рахунок</a:t>
            </a:r>
            <a:r>
              <a:rPr lang="ru-RU" sz="2200" dirty="0">
                <a:solidFill>
                  <a:srgbClr val="000000"/>
                </a:solidFill>
                <a:latin typeface="Times New Roman" panose="02020603050405020304" pitchFamily="18" charset="0"/>
                <a:cs typeface="Times New Roman" panose="02020603050405020304" pitchFamily="18" charset="0"/>
              </a:rPr>
              <a:t> банку </a:t>
            </a:r>
            <a:r>
              <a:rPr lang="ru-RU" sz="2200" dirty="0" smtClean="0">
                <a:solidFill>
                  <a:srgbClr val="000000"/>
                </a:solidFill>
                <a:latin typeface="Times New Roman" panose="02020603050405020304" pitchFamily="18" charset="0"/>
                <a:cs typeface="Times New Roman" panose="02020603050405020304" pitchFamily="18" charset="0"/>
              </a:rPr>
              <a:t>і </a:t>
            </a:r>
            <a:r>
              <a:rPr lang="ru-RU" sz="2200" dirty="0" err="1">
                <a:solidFill>
                  <a:srgbClr val="000000"/>
                </a:solidFill>
                <a:latin typeface="Times New Roman" panose="02020603050405020304" pitchFamily="18" charset="0"/>
                <a:cs typeface="Times New Roman" panose="02020603050405020304" pitchFamily="18" charset="0"/>
              </a:rPr>
              <a:t>закінчується</a:t>
            </a:r>
            <a:r>
              <a:rPr lang="ru-RU" sz="2200" dirty="0">
                <a:solidFill>
                  <a:srgbClr val="000000"/>
                </a:solidFill>
                <a:latin typeface="Times New Roman" panose="02020603050405020304" pitchFamily="18" charset="0"/>
                <a:cs typeface="Times New Roman" panose="02020603050405020304" pitchFamily="18" charset="0"/>
              </a:rPr>
              <a:t> в день, </a:t>
            </a:r>
            <a:r>
              <a:rPr lang="ru-RU" sz="2200" dirty="0" err="1">
                <a:solidFill>
                  <a:srgbClr val="000000"/>
                </a:solidFill>
                <a:latin typeface="Times New Roman" panose="02020603050405020304" pitchFamily="18" charset="0"/>
                <a:cs typeface="Times New Roman" panose="02020603050405020304" pitchFamily="18" charset="0"/>
              </a:rPr>
              <a:t>який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передує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даті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повернення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коштів</a:t>
            </a:r>
            <a:r>
              <a:rPr lang="ru-RU" sz="2200" dirty="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7529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НБУ має право ініціювати дострокове виконання банком зобов’язань за операціями з рефінансування протягом двох робочих днів у разі настання хоча б однієї з таких умов: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 виявлення фактів надання банком недостовірної інформації та звітності, яка мала вплив на прийняття рішення щодо надання кредиту, та щодо повноважень осіб, які від імені банку підписують усі документи, що подаються банком до НБУ; 2) </a:t>
            </a:r>
            <a:r>
              <a:rPr lang="uk-UA" sz="2200" dirty="0" err="1" smtClean="0">
                <a:solidFill>
                  <a:srgbClr val="000000"/>
                </a:solidFill>
                <a:latin typeface="Times New Roman" panose="02020603050405020304" pitchFamily="18" charset="0"/>
                <a:cs typeface="Times New Roman" panose="02020603050405020304" pitchFamily="18" charset="0"/>
              </a:rPr>
              <a:t>неприведення</a:t>
            </a:r>
            <a:r>
              <a:rPr lang="uk-UA" sz="2200" dirty="0" smtClean="0">
                <a:solidFill>
                  <a:srgbClr val="000000"/>
                </a:solidFill>
                <a:latin typeface="Times New Roman" panose="02020603050405020304" pitchFamily="18" charset="0"/>
                <a:cs typeface="Times New Roman" panose="02020603050405020304" pitchFamily="18" charset="0"/>
              </a:rPr>
              <a:t> банком у відповідність до встановлених вимог вартості пулу заставлених активів (майна) у разі його знецінення; 3) невиконання банком умов генерального кредитного договору.</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Таблиця 1. Основні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відмінності між</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операціями </a:t>
            </a:r>
            <a:r>
              <a:rPr lang="uk-UA" sz="2200" dirty="0" err="1" smtClean="0">
                <a:solidFill>
                  <a:srgbClr val="000000"/>
                </a:solidFill>
                <a:latin typeface="Times New Roman" panose="02020603050405020304" pitchFamily="18" charset="0"/>
                <a:cs typeface="Times New Roman" panose="02020603050405020304" pitchFamily="18" charset="0"/>
              </a:rPr>
              <a:t>рефінан</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err="1" smtClean="0">
                <a:solidFill>
                  <a:srgbClr val="000000"/>
                </a:solidFill>
                <a:latin typeface="Times New Roman" panose="02020603050405020304" pitchFamily="18" charset="0"/>
                <a:cs typeface="Times New Roman" panose="02020603050405020304" pitchFamily="18" charset="0"/>
              </a:rPr>
              <a:t>сування</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НБУ</a:t>
            </a:r>
          </a:p>
        </p:txBody>
      </p:sp>
      <p:pic>
        <p:nvPicPr>
          <p:cNvPr id="2" name="Рисунок 1"/>
          <p:cNvPicPr>
            <a:picLocks noChangeAspect="1"/>
          </p:cNvPicPr>
          <p:nvPr/>
        </p:nvPicPr>
        <p:blipFill>
          <a:blip r:embed="rId2"/>
          <a:stretch>
            <a:fillRect/>
          </a:stretch>
        </p:blipFill>
        <p:spPr>
          <a:xfrm>
            <a:off x="3844718" y="2987645"/>
            <a:ext cx="6373762" cy="3268300"/>
          </a:xfrm>
          <a:prstGeom prst="rect">
            <a:avLst/>
          </a:prstGeom>
        </p:spPr>
      </p:pic>
    </p:spTree>
    <p:extLst>
      <p:ext uri="{BB962C8B-B14F-4D97-AF65-F5344CB8AC3E}">
        <p14:creationId xmlns:p14="http://schemas.microsoft.com/office/powerpoint/2010/main" val="511541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ctr">
              <a:spcBef>
                <a:spcPts val="0"/>
              </a:spcBef>
            </a:pPr>
            <a:r>
              <a:rPr lang="ru-RU" sz="2400" b="1" dirty="0" smtClean="0">
                <a:solidFill>
                  <a:srgbClr val="000000"/>
                </a:solidFill>
                <a:latin typeface="Times New Roman" panose="02020603050405020304" pitchFamily="18" charset="0"/>
                <a:cs typeface="Times New Roman" panose="02020603050405020304" pitchFamily="18" charset="0"/>
              </a:rPr>
              <a:t>3</a:t>
            </a:r>
            <a:r>
              <a:rPr lang="ru-RU" sz="2400" b="1" dirty="0">
                <a:solidFill>
                  <a:srgbClr val="000000"/>
                </a:solidFill>
                <a:latin typeface="Times New Roman" panose="02020603050405020304" pitchFamily="18" charset="0"/>
                <a:cs typeface="Times New Roman" panose="02020603050405020304" pitchFamily="18" charset="0"/>
              </a:rPr>
              <a:t>. Порядок </a:t>
            </a:r>
            <a:r>
              <a:rPr lang="ru-RU" sz="2400" b="1" dirty="0" err="1">
                <a:solidFill>
                  <a:srgbClr val="000000"/>
                </a:solidFill>
                <a:latin typeface="Times New Roman" panose="02020603050405020304" pitchFamily="18" charset="0"/>
                <a:cs typeface="Times New Roman" panose="02020603050405020304" pitchFamily="18" charset="0"/>
              </a:rPr>
              <a:t>надання</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кредитів</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smtClean="0">
                <a:solidFill>
                  <a:srgbClr val="000000"/>
                </a:solidFill>
                <a:latin typeface="Times New Roman" panose="02020603050405020304" pitchFamily="18" charset="0"/>
                <a:cs typeface="Times New Roman" panose="02020603050405020304" pitchFamily="18" charset="0"/>
              </a:rPr>
              <a:t>овернайт</a:t>
            </a:r>
            <a:r>
              <a:rPr lang="uk-UA" sz="2400" b="1" dirty="0" smtClean="0">
                <a:solidFill>
                  <a:srgbClr val="000000"/>
                </a:solidFill>
                <a:latin typeface="Times New Roman" panose="02020603050405020304" pitchFamily="18" charset="0"/>
                <a:cs typeface="Times New Roman" panose="02020603050405020304" pitchFamily="18" charset="0"/>
              </a:rPr>
              <a:t> (рис.2).</a:t>
            </a:r>
          </a:p>
          <a:p>
            <a:pPr algn="just">
              <a:spcBef>
                <a:spcPts val="0"/>
              </a:spcBef>
            </a:pPr>
            <a:r>
              <a:rPr lang="uk-UA" sz="2200" i="1"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НБУ щодня засобами програмно-технологічного забезпечення та системи електронної пошти НБУ надсилає банкам повідомлення про умови проведення операції з надання кредиту </a:t>
            </a:r>
            <a:r>
              <a:rPr lang="uk-UA" sz="2200" dirty="0" err="1" smtClean="0">
                <a:solidFill>
                  <a:srgbClr val="000000"/>
                </a:solidFill>
                <a:latin typeface="Times New Roman" panose="02020603050405020304" pitchFamily="18" charset="0"/>
                <a:cs typeface="Times New Roman" panose="02020603050405020304" pitchFamily="18" charset="0"/>
              </a:rPr>
              <a:t>овернайт</a:t>
            </a:r>
            <a:r>
              <a:rPr lang="uk-UA" sz="2200" dirty="0" smtClean="0">
                <a:solidFill>
                  <a:srgbClr val="000000"/>
                </a:solidFill>
                <a:latin typeface="Times New Roman" panose="02020603050405020304" pitchFamily="18" charset="0"/>
                <a:cs typeface="Times New Roman" panose="02020603050405020304" pitchFamily="18" charset="0"/>
              </a:rPr>
              <a:t> на наступний робочий день із зазначенням процентної ставки за кредитом </a:t>
            </a:r>
            <a:r>
              <a:rPr lang="uk-UA" sz="2200" dirty="0" err="1" smtClean="0">
                <a:solidFill>
                  <a:srgbClr val="000000"/>
                </a:solidFill>
                <a:latin typeface="Times New Roman" panose="02020603050405020304" pitchFamily="18" charset="0"/>
                <a:cs typeface="Times New Roman" panose="02020603050405020304" pitchFamily="18" charset="0"/>
              </a:rPr>
              <a:t>овернайт</a:t>
            </a:r>
            <a:r>
              <a:rPr lang="uk-UA" sz="2200" dirty="0" smtClean="0">
                <a:solidFill>
                  <a:srgbClr val="000000"/>
                </a:solidFill>
                <a:latin typeface="Times New Roman" panose="02020603050405020304" pitchFamily="18" charset="0"/>
                <a:cs typeface="Times New Roman" panose="02020603050405020304" pitchFamily="18" charset="0"/>
              </a:rPr>
              <a:t> із розміщенням цієї інформації на сторінці офіційного Інтернет-представництва НБУ.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у разі потреби підтримання ліквідності має право протягом будь-якого робочого дня тижня до визначеного часу подати до НБУ заявку на одержання кредиту </a:t>
            </a:r>
            <a:r>
              <a:rPr lang="uk-UA" sz="2200" dirty="0" err="1" smtClean="0">
                <a:solidFill>
                  <a:srgbClr val="000000"/>
                </a:solidFill>
                <a:latin typeface="Times New Roman" panose="02020603050405020304" pitchFamily="18" charset="0"/>
                <a:cs typeface="Times New Roman" panose="02020603050405020304" pitchFamily="18" charset="0"/>
              </a:rPr>
              <a:t>овернайт</a:t>
            </a:r>
            <a:r>
              <a:rPr lang="uk-UA" sz="2200" dirty="0" smtClean="0">
                <a:solidFill>
                  <a:srgbClr val="000000"/>
                </a:solidFill>
                <a:latin typeface="Times New Roman" panose="02020603050405020304" pitchFamily="18" charset="0"/>
                <a:cs typeface="Times New Roman" panose="02020603050405020304" pitchFamily="18" charset="0"/>
              </a:rPr>
              <a:t>. Подані банками заявки перевіряються на відповідність дотримання вимог цього Положення та задовольняються в  міру їх надходження. Заявки, які не пройшли перевірки, відхиляються.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Заявки, які надійшли пізніше визначеного часу, не приймаються, за винятком причин технічного характеру, які виникли в НБУ.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НБУ на підставі генерального кредитного договору, заявки банку та повідомлення про задоволення заявки банку на одержання кредиту </a:t>
            </a:r>
            <a:r>
              <a:rPr lang="uk-UA" sz="2200" dirty="0" err="1" smtClean="0">
                <a:solidFill>
                  <a:srgbClr val="000000"/>
                </a:solidFill>
                <a:latin typeface="Times New Roman" panose="02020603050405020304" pitchFamily="18" charset="0"/>
                <a:cs typeface="Times New Roman" panose="02020603050405020304" pitchFamily="18" charset="0"/>
              </a:rPr>
              <a:t>овернайт</a:t>
            </a:r>
            <a:r>
              <a:rPr lang="uk-UA" sz="2200" dirty="0" smtClean="0">
                <a:solidFill>
                  <a:srgbClr val="000000"/>
                </a:solidFill>
                <a:latin typeface="Times New Roman" panose="02020603050405020304" pitchFamily="18" charset="0"/>
                <a:cs typeface="Times New Roman" panose="02020603050405020304" pitchFamily="18" charset="0"/>
              </a:rPr>
              <a:t> забезпечує перерахування банку коштів за наданим кредитом </a:t>
            </a:r>
            <a:r>
              <a:rPr lang="uk-UA" sz="2200" dirty="0" err="1" smtClean="0">
                <a:solidFill>
                  <a:srgbClr val="000000"/>
                </a:solidFill>
                <a:latin typeface="Times New Roman" panose="02020603050405020304" pitchFamily="18" charset="0"/>
                <a:cs typeface="Times New Roman" panose="02020603050405020304" pitchFamily="18" charset="0"/>
              </a:rPr>
              <a:t>овернайт</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4996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Рисунок 2.</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2402228" y="561316"/>
            <a:ext cx="8060306" cy="5694630"/>
          </a:xfrm>
          <a:prstGeom prst="rect">
            <a:avLst/>
          </a:prstGeom>
        </p:spPr>
      </p:pic>
    </p:spTree>
    <p:extLst>
      <p:ext uri="{BB962C8B-B14F-4D97-AF65-F5344CB8AC3E}">
        <p14:creationId xmlns:p14="http://schemas.microsoft.com/office/powerpoint/2010/main" val="1503482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ctr">
              <a:spcBef>
                <a:spcPts val="0"/>
              </a:spcBef>
            </a:pPr>
            <a:r>
              <a:rPr lang="ru-RU" sz="2400" b="1" dirty="0" smtClean="0">
                <a:solidFill>
                  <a:srgbClr val="000000"/>
                </a:solidFill>
                <a:latin typeface="Times New Roman" panose="02020603050405020304" pitchFamily="18" charset="0"/>
                <a:cs typeface="Times New Roman" panose="02020603050405020304" pitchFamily="18" charset="0"/>
              </a:rPr>
              <a:t>4</a:t>
            </a:r>
            <a:r>
              <a:rPr lang="ru-RU" sz="2400" b="1" dirty="0">
                <a:solidFill>
                  <a:srgbClr val="000000"/>
                </a:solidFill>
                <a:latin typeface="Times New Roman" panose="02020603050405020304" pitchFamily="18" charset="0"/>
                <a:cs typeface="Times New Roman" panose="02020603050405020304" pitchFamily="18" charset="0"/>
              </a:rPr>
              <a:t>. Порядок </a:t>
            </a:r>
            <a:r>
              <a:rPr lang="ru-RU" sz="2400" b="1" dirty="0" err="1">
                <a:solidFill>
                  <a:srgbClr val="000000"/>
                </a:solidFill>
                <a:latin typeface="Times New Roman" panose="02020603050405020304" pitchFamily="18" charset="0"/>
                <a:cs typeface="Times New Roman" panose="02020603050405020304" pitchFamily="18" charset="0"/>
              </a:rPr>
              <a:t>надання</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кредитів</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smtClean="0">
                <a:solidFill>
                  <a:srgbClr val="000000"/>
                </a:solidFill>
                <a:latin typeface="Times New Roman" panose="02020603050405020304" pitchFamily="18" charset="0"/>
                <a:cs typeface="Times New Roman" panose="02020603050405020304" pitchFamily="18" charset="0"/>
              </a:rPr>
              <a:t>рефінансування</a:t>
            </a:r>
            <a:r>
              <a:rPr lang="ru-RU" sz="2400" b="1" dirty="0" smtClean="0">
                <a:solidFill>
                  <a:srgbClr val="000000"/>
                </a:solidFill>
                <a:latin typeface="Times New Roman" panose="02020603050405020304" pitchFamily="18" charset="0"/>
                <a:cs typeface="Times New Roman" panose="02020603050405020304" pitchFamily="18" charset="0"/>
              </a:rPr>
              <a:t> </a:t>
            </a:r>
            <a:r>
              <a:rPr lang="uk-UA" sz="2400" dirty="0" smtClean="0">
                <a:solidFill>
                  <a:srgbClr val="000000"/>
                </a:solidFill>
                <a:latin typeface="Times New Roman" panose="02020603050405020304" pitchFamily="18" charset="0"/>
                <a:cs typeface="Times New Roman" panose="02020603050405020304" pitchFamily="18" charset="0"/>
              </a:rPr>
              <a:t>(рис. 3).</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НБУ надає банкам кредити рефінансування шляхом проведення кількісного або процентного тендера з підтримання ліквідності банків. Повідомлення про проведення кількісного або процентного тендера з підтримання ліквідності банків надсилається засобами програмно-технологічного забезпечення та системи електронної пошти з розміщенням цієї інформації на сторінці офіційного Інтернет-представництва НБУ.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Надання короткострокових кредитів рефінансування здійснюється з періодичністю, встановленою відповідно до графіка проведення тендерів із підтримання ліквідності банків.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Надання довгострокових кредитів рефінансування здійснюється з періодичністю, яка визначається на засіданнях Правління НБУ з питань монетарної політики після розгляду Комітетом з монетарної політики НБУ.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НБУ оголошує графік проведення тендерів з підтримання ліквідності банків на наступний квартал за допомогою засобів системи електронної пошти з розміщенням цієї інформації на сторінці офіційного Інтернет-представництва НБУ.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НБУ залежно від ситуації на грошово-кредитному ринку та стану ліквідності банків має право змінювати періодичність і черговість проведення тендерів з підтримання ліквідності банків, а також оголошувати позачергові тендери з підтримання ліквідності</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0523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Рисунок 3.</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2701985" y="440661"/>
            <a:ext cx="7175346" cy="5976494"/>
          </a:xfrm>
          <a:prstGeom prst="rect">
            <a:avLst/>
          </a:prstGeom>
        </p:spPr>
      </p:pic>
    </p:spTree>
    <p:extLst>
      <p:ext uri="{BB962C8B-B14F-4D97-AF65-F5344CB8AC3E}">
        <p14:creationId xmlns:p14="http://schemas.microsoft.com/office/powerpoint/2010/main" val="3819337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банків, про які банкам повідомляється за допомогою засобів програмно-технологічного забезпечення та системи електронної пошти з розміщенням цієї інформації на сторінці офіційного Інтернет-представництва НБУ.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який потребує підтримання своєї ліквідності, має право подати до НБУ за допомогою засобів відповідного програмно-технологічного забезпечення заявку на участь у тендері з підтримання ліквідності банків без подальшого внесення до неї будь-яких змін. Банк може подати декілька заявок на участь у процентному тендері з підтримання ліквідності банків із зазначенням різних процентних ставок. Заявки, які надійшли пізніше встановленого для участі в тендері з підтримання ліквідності банків часу, не приймаються, за винятком причин технічного характеру, які виникли в НБУ.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НБУ у </a:t>
            </a:r>
            <a:r>
              <a:rPr lang="uk-UA" sz="2200" dirty="0">
                <a:solidFill>
                  <a:srgbClr val="000000"/>
                </a:solidFill>
                <a:latin typeface="Times New Roman" panose="02020603050405020304" pitchFamily="18" charset="0"/>
                <a:cs typeface="Times New Roman" panose="02020603050405020304" pitchFamily="18" charset="0"/>
              </a:rPr>
              <a:t>разі проведення </a:t>
            </a:r>
            <a:r>
              <a:rPr lang="uk-UA" sz="2200" i="1" dirty="0">
                <a:solidFill>
                  <a:srgbClr val="000000"/>
                </a:solidFill>
                <a:latin typeface="Times New Roman" panose="02020603050405020304" pitchFamily="18" charset="0"/>
                <a:cs typeface="Times New Roman" panose="02020603050405020304" pitchFamily="18" charset="0"/>
              </a:rPr>
              <a:t>кількісного тендера з підтримання ліквідності банків</a:t>
            </a:r>
            <a:r>
              <a:rPr lang="uk-UA" sz="2200" dirty="0">
                <a:solidFill>
                  <a:srgbClr val="000000"/>
                </a:solidFill>
                <a:latin typeface="Times New Roman" panose="02020603050405020304" pitchFamily="18" charset="0"/>
                <a:cs typeface="Times New Roman" panose="02020603050405020304" pitchFamily="18" charset="0"/>
              </a:rPr>
              <a:t> без оголошення загального обсягу коштів перевіряє подані заявки банків на відповідність дотримання </a:t>
            </a:r>
            <a:r>
              <a:rPr lang="uk-UA" sz="2200" dirty="0" smtClean="0">
                <a:solidFill>
                  <a:srgbClr val="000000"/>
                </a:solidFill>
                <a:latin typeface="Times New Roman" panose="02020603050405020304" pitchFamily="18" charset="0"/>
                <a:cs typeface="Times New Roman" panose="02020603050405020304" pitchFamily="18" charset="0"/>
              </a:rPr>
              <a:t>вимогам законодавства </a:t>
            </a:r>
            <a:r>
              <a:rPr lang="uk-UA" sz="2200" dirty="0">
                <a:solidFill>
                  <a:srgbClr val="000000"/>
                </a:solidFill>
                <a:latin typeface="Times New Roman" panose="02020603050405020304" pitchFamily="18" charset="0"/>
                <a:cs typeface="Times New Roman" panose="02020603050405020304" pitchFamily="18" charset="0"/>
              </a:rPr>
              <a:t>та задовольняє їх у повному обсязі в міру їх надходження</a:t>
            </a:r>
            <a:r>
              <a:rPr lang="uk-UA" sz="2200" dirty="0" smtClean="0">
                <a:solidFill>
                  <a:srgbClr val="000000"/>
                </a:solidFill>
                <a:latin typeface="Times New Roman" panose="02020603050405020304" pitchFamily="18" charset="0"/>
                <a:cs typeface="Times New Roman" panose="02020603050405020304" pitchFamily="18" charset="0"/>
              </a:rPr>
              <a:t>. 	Розподіл </a:t>
            </a:r>
            <a:r>
              <a:rPr lang="uk-UA" sz="2200" dirty="0">
                <a:solidFill>
                  <a:srgbClr val="000000"/>
                </a:solidFill>
                <a:latin typeface="Times New Roman" panose="02020603050405020304" pitchFamily="18" charset="0"/>
                <a:cs typeface="Times New Roman" panose="02020603050405020304" pitchFamily="18" charset="0"/>
              </a:rPr>
              <a:t>коштів, які пропонуються для проведення кількісного тендера з підтримання ліквідності банків з оголошенням загального обсягу коштів, здійснюється відповідно до поданих банками заявок на участь у цьому тендері до вичерпання суми, запропонованої на цей тендер. Якщо запропонованої на кількісний тендер з підтримання ліквідності банків суми недостатньо для задоволення </a:t>
            </a:r>
            <a:r>
              <a:rPr lang="uk-UA" sz="2200" dirty="0" smtClean="0">
                <a:solidFill>
                  <a:srgbClr val="000000"/>
                </a:solidFill>
                <a:latin typeface="Times New Roman" panose="02020603050405020304" pitchFamily="18" charset="0"/>
                <a:cs typeface="Times New Roman" panose="02020603050405020304" pitchFamily="18" charset="0"/>
              </a:rPr>
              <a:t>всіх заявок банків, то кошти</a:t>
            </a: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850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за оголошеною ціною розподіляються між усіма банками </a:t>
            </a:r>
            <a:r>
              <a:rPr lang="uk-UA" sz="2200" dirty="0" err="1" smtClean="0">
                <a:solidFill>
                  <a:srgbClr val="000000"/>
                </a:solidFill>
                <a:latin typeface="Times New Roman" panose="02020603050405020304" pitchFamily="18" charset="0"/>
                <a:cs typeface="Times New Roman" panose="02020603050405020304" pitchFamily="18" charset="0"/>
              </a:rPr>
              <a:t>пропорційно</a:t>
            </a:r>
            <a:r>
              <a:rPr lang="uk-UA" sz="2200" dirty="0" smtClean="0">
                <a:solidFill>
                  <a:srgbClr val="000000"/>
                </a:solidFill>
                <a:latin typeface="Times New Roman" panose="02020603050405020304" pitchFamily="18" charset="0"/>
                <a:cs typeface="Times New Roman" panose="02020603050405020304" pitchFamily="18" charset="0"/>
              </a:rPr>
              <a:t> до поданих заявок. Обсяг кредиту рефінансування заокруглюється до цілого.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Банки за умови проведення НБУ </a:t>
            </a:r>
            <a:r>
              <a:rPr lang="uk-UA" sz="2200" i="1" dirty="0" smtClean="0">
                <a:solidFill>
                  <a:srgbClr val="000000"/>
                </a:solidFill>
                <a:latin typeface="Times New Roman" panose="02020603050405020304" pitchFamily="18" charset="0"/>
                <a:cs typeface="Times New Roman" panose="02020603050405020304" pitchFamily="18" charset="0"/>
              </a:rPr>
              <a:t>процентного тендера з підтримання ліквідності</a:t>
            </a:r>
            <a:r>
              <a:rPr lang="uk-UA" sz="2200" dirty="0" smtClean="0">
                <a:solidFill>
                  <a:srgbClr val="000000"/>
                </a:solidFill>
                <a:latin typeface="Times New Roman" panose="02020603050405020304" pitchFamily="18" charset="0"/>
                <a:cs typeface="Times New Roman" panose="02020603050405020304" pitchFamily="18" charset="0"/>
              </a:rPr>
              <a:t> банків самостійно пропонують процентну ставку з точністю до двох знаків після коми, за якою вони погоджуються одержати кошти, але не нижчу, ніж облікова ставка НБУ – за короткостроковими кредитами рефінансування та не нижчу, ніж облікова ставка НБУ плюс два процентних пункти – за довгостроковими кредитами рефінансування.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Заявки на участь у процентному тендері з підтримання ліквідності банків задовольняються відповідно до зниження запропонованої в них процентної ставки, починаючи з найвищої і надалі поступово до закінчення запропонованого обсягу коштів, які пропонуються для проведення процентного тендера або досягнення граничної процентної ставки, або задоволення всіх заявок банків.</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Рівень граничної процентної ставки визначається відповідно до нормативно-правового </a:t>
            </a:r>
            <a:r>
              <a:rPr lang="uk-UA" sz="2200" dirty="0" err="1" smtClean="0">
                <a:solidFill>
                  <a:srgbClr val="000000"/>
                </a:solidFill>
                <a:latin typeface="Times New Roman" panose="02020603050405020304" pitchFamily="18" charset="0"/>
                <a:cs typeface="Times New Roman" panose="02020603050405020304" pitchFamily="18" charset="0"/>
              </a:rPr>
              <a:t>акта</a:t>
            </a:r>
            <a:r>
              <a:rPr lang="uk-UA" sz="2200" dirty="0" smtClean="0">
                <a:solidFill>
                  <a:srgbClr val="000000"/>
                </a:solidFill>
                <a:latin typeface="Times New Roman" panose="02020603050405020304" pitchFamily="18" charset="0"/>
                <a:cs typeface="Times New Roman" panose="02020603050405020304" pitchFamily="18" charset="0"/>
              </a:rPr>
              <a:t> НБУ з питань процентної політики.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Кошти розподіляються між банками </a:t>
            </a:r>
            <a:r>
              <a:rPr lang="uk-UA" sz="2200" dirty="0" err="1" smtClean="0">
                <a:solidFill>
                  <a:srgbClr val="000000"/>
                </a:solidFill>
                <a:latin typeface="Times New Roman" panose="02020603050405020304" pitchFamily="18" charset="0"/>
                <a:cs typeface="Times New Roman" panose="02020603050405020304" pitchFamily="18" charset="0"/>
              </a:rPr>
              <a:t>пропорційно</a:t>
            </a:r>
            <a:r>
              <a:rPr lang="uk-UA" sz="2200" dirty="0" smtClean="0">
                <a:solidFill>
                  <a:srgbClr val="000000"/>
                </a:solidFill>
                <a:latin typeface="Times New Roman" panose="02020603050405020304" pitchFamily="18" charset="0"/>
                <a:cs typeface="Times New Roman" panose="02020603050405020304" pitchFamily="18" charset="0"/>
              </a:rPr>
              <a:t> до поданих заявок, якщо два або кілька учасників процентного тендера з підтримання ліквідності банків пропонують	</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7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ctr">
              <a:spcBef>
                <a:spcPts val="0"/>
              </a:spcBef>
            </a:pPr>
            <a:r>
              <a:rPr lang="uk-UA" sz="2400" b="1" dirty="0" smtClean="0">
                <a:solidFill>
                  <a:srgbClr val="000000"/>
                </a:solidFill>
                <a:latin typeface="Times New Roman" panose="02020603050405020304" pitchFamily="18" charset="0"/>
                <a:cs typeface="Times New Roman" panose="02020603050405020304" pitchFamily="18" charset="0"/>
              </a:rPr>
              <a:t>1. Характеристика міжбанківських кредитів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Сучасні умови функціонування банківської системи вимагають нарощення капіталу банківських установ шляхом запозичення фінансових ресурсів на міжбанківському та фондовому ринках. У результаті проведення таких операцій формуються позикові кошти чи недепозитні зобов’язання перед кредиторами, ініціатором мобілізації яких виступає безпосередньо сама банківська установа. Джерелом формування банківських ресурсів, крім коштів клієнтів, є позичений капітал.</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Запозичені банківські ресурси - це позики на грошовому ринку, які залучаються у формі міжбанківських кредитів, в </a:t>
            </a:r>
            <a:r>
              <a:rPr lang="uk-UA" sz="2200" dirty="0" err="1" smtClean="0">
                <a:solidFill>
                  <a:srgbClr val="000000"/>
                </a:solidFill>
                <a:latin typeface="Times New Roman" panose="02020603050405020304" pitchFamily="18" charset="0"/>
                <a:cs typeface="Times New Roman" panose="02020603050405020304" pitchFamily="18" charset="0"/>
              </a:rPr>
              <a:t>т.ч</a:t>
            </a:r>
            <a:r>
              <a:rPr lang="uk-UA" sz="2200" dirty="0" smtClean="0">
                <a:solidFill>
                  <a:srgbClr val="000000"/>
                </a:solidFill>
                <a:latin typeface="Times New Roman" panose="02020603050405020304" pitchFamily="18" charset="0"/>
                <a:cs typeface="Times New Roman" panose="02020603050405020304" pitchFamily="18" charset="0"/>
              </a:rPr>
              <a:t>. кредитів НБУ, операцій з цінними паперами на вторинному фондовому ринку, а також позик на ринку євродоларів.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Джерелом позиченого капіталу є:</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міжбанківські кредити;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кредити НБУ (операції з рефінансування банків та операції з борговими цінними паперами, кредити за інструментом ELA, процентний </a:t>
            </a:r>
            <a:r>
              <a:rPr lang="uk-UA" sz="2200" dirty="0" err="1" smtClean="0">
                <a:solidFill>
                  <a:srgbClr val="000000"/>
                </a:solidFill>
                <a:latin typeface="Times New Roman" panose="02020603050405020304" pitchFamily="18" charset="0"/>
                <a:cs typeface="Times New Roman" panose="02020603050405020304" pitchFamily="18" charset="0"/>
              </a:rPr>
              <a:t>своп</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емісія цінних паперів власного боргу (емісія облігацій, векселів);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позики на міжнародних фінансових ринках (емісія єврооблігацій, синдиковані кредити).</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1099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однакову процентну ставку, що збігається з граничною процентною ставкою, а обсяг запропонованих коштів, що залишився, недостатній для задоволення всіх заявок банків за граничною процентною ставкою. Обсяг кредиту заокруглюється до цілого.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Результати проведеного тендера з підтримання ліквідності банків повідомляються банкам, які брали в ньому участь, та розміщуються на сторінці офіційного Інтернет-представництва НБУ.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НБУ на підставі генерального кредитного договору, заявки банку на участь у проведенні тендера з підтримання ліквідності банків та повідомлення про задоволення заявок на участь у тендері з підтримання ліквідності банків (у повному обсязі або частково) забезпечує перерахування банку коштів за наданим кредитом рефінансування. </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Банк має право достроково повністю або частково повернути кредит рефінансування і проценти за користування ним, повідомивши про це НБУ.</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ctr">
              <a:spcBef>
                <a:spcPts val="0"/>
              </a:spcBef>
            </a:pPr>
            <a:r>
              <a:rPr lang="uk-UA" sz="2400" b="1" dirty="0" smtClean="0">
                <a:solidFill>
                  <a:srgbClr val="000000"/>
                </a:solidFill>
                <a:latin typeface="Times New Roman" panose="02020603050405020304" pitchFamily="18" charset="0"/>
                <a:cs typeface="Times New Roman" panose="02020603050405020304" pitchFamily="18" charset="0"/>
              </a:rPr>
              <a:t>5</a:t>
            </a:r>
            <a:r>
              <a:rPr lang="uk-UA" sz="2400" b="1" dirty="0">
                <a:solidFill>
                  <a:srgbClr val="000000"/>
                </a:solidFill>
                <a:latin typeface="Times New Roman" panose="02020603050405020304" pitchFamily="18" charset="0"/>
                <a:cs typeface="Times New Roman" panose="02020603050405020304" pitchFamily="18" charset="0"/>
              </a:rPr>
              <a:t>. Операції прямого РЕПО (</a:t>
            </a:r>
            <a:r>
              <a:rPr lang="uk-UA" sz="2400" b="1" dirty="0" smtClean="0">
                <a:solidFill>
                  <a:srgbClr val="000000"/>
                </a:solidFill>
                <a:latin typeface="Times New Roman" panose="02020603050405020304" pitchFamily="18" charset="0"/>
                <a:cs typeface="Times New Roman" panose="02020603050405020304" pitchFamily="18" charset="0"/>
              </a:rPr>
              <a:t>рис. 4)</a:t>
            </a:r>
            <a:r>
              <a:rPr lang="uk-UA" sz="2200" i="1" dirty="0" smtClean="0">
                <a:solidFill>
                  <a:srgbClr val="000000"/>
                </a:solidFill>
                <a:latin typeface="Times New Roman" panose="02020603050405020304" pitchFamily="18" charset="0"/>
                <a:cs typeface="Times New Roman" panose="02020603050405020304" pitchFamily="18" charset="0"/>
              </a:rPr>
              <a:t>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НБУ проводить з банками операції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які є нерегулярним стандартним інструментом, спрямованим на підтримку ліквідності банків у разі неочікуваних коливань ліквідності.</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2358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Рисунок 4.</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2851842" y="479834"/>
            <a:ext cx="6509441" cy="5884752"/>
          </a:xfrm>
          <a:prstGeom prst="rect">
            <a:avLst/>
          </a:prstGeom>
        </p:spPr>
      </p:pic>
    </p:spTree>
    <p:extLst>
      <p:ext uri="{BB962C8B-B14F-4D97-AF65-F5344CB8AC3E}">
        <p14:creationId xmlns:p14="http://schemas.microsoft.com/office/powerpoint/2010/main" val="3114094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НБУ проводить операції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з державними облігаціями України або облігаціями міжнародних фінансових організацій на підставі укладеного з банком генерального договору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Операції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здійснюються НБУ з переходом права власності на цінні папери.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Операції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з державними облігаціями України здійснюються НБУ з дотриманням під час розрахунків принципу “оплата проти поставки цінних паперів”. Операції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з облігаціями міжнародних фінансових організацій здійснюються НБУ з дотриманням під час розрахунків принципу «поставка цінних паперів без оплати».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Операції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можуть здійснюватися лише з тими цінними паперами, які перебувають у власності банку, не обтяжені будь-якими зобов'язаннями та строки виплати купонного доходу та/або погашення за цими цінними паперами мають наставати не раніше ніж через два робочі дні після дати їх зворотної купівлі.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Національний банк здійснює операції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на визначений строк, але не більше ніж на 90 календарних днів. Національний банк за операцією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враховує ризики можливої зміни справедливої вартості цінних паперів, які є предметом операції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та застосовує коригуючі коефіцієнти.</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19598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Банк, що має намір здійснити операцію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має право подати до НБУ заявку щодо проведення операції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у якій пропонує умови щодо строку проведення операції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в межах строку, визначеного нормативними актами, її обсягу, кількості та коду цінних паперів, інших параметрів.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 операцією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ціною купівлі НБУ цінних паперів є їх справедлива вартість з урахуванням коригуючих коефіцієнтів. Ціна зворотної купівлі (викупу) банком цінних паперів установлюється таким чином, щоб дохід за строк операції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дорівнював процентному доходу, нарахованому на ціну купівлі за ставкою, визначеною як облікова ставка НБУ плюс два процентних пункти.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Учасники операцій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здійснюють ці операції за рахунками в цінних паперах відповідно до нормативно-правових актів з питань депозитарної та клірингової діяльності.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Перерахування коштів за операцією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з державними облігаціями України та облігаціями міжнародних фінансових організацій здійснюється в порядку, установленому законодавством, нормативно-правовими та розпорядчими актами НБУ з питань депозитарної та клірингової діяльності.</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2558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fontScale="92500" lnSpcReduction="10000"/>
          </a:bodyPr>
          <a:lstStyle/>
          <a:p>
            <a:pPr algn="ctr">
              <a:spcBef>
                <a:spcPts val="0"/>
              </a:spcBef>
            </a:pPr>
            <a:r>
              <a:rPr lang="ru-RU" sz="2600" b="1" dirty="0">
                <a:solidFill>
                  <a:srgbClr val="000000"/>
                </a:solidFill>
                <a:latin typeface="Times New Roman" panose="02020603050405020304" pitchFamily="18" charset="0"/>
                <a:cs typeface="Times New Roman" panose="02020603050405020304" pitchFamily="18" charset="0"/>
              </a:rPr>
              <a:t>6. </a:t>
            </a:r>
            <a:r>
              <a:rPr lang="ru-RU" sz="2600" b="1" dirty="0" err="1">
                <a:solidFill>
                  <a:srgbClr val="000000"/>
                </a:solidFill>
                <a:latin typeface="Times New Roman" panose="02020603050405020304" pitchFamily="18" charset="0"/>
                <a:cs typeface="Times New Roman" panose="02020603050405020304" pitchFamily="18" charset="0"/>
              </a:rPr>
              <a:t>Емісія</a:t>
            </a:r>
            <a:r>
              <a:rPr lang="ru-RU" sz="2600" b="1" dirty="0">
                <a:solidFill>
                  <a:srgbClr val="000000"/>
                </a:solidFill>
                <a:latin typeface="Times New Roman" panose="02020603050405020304" pitchFamily="18" charset="0"/>
                <a:cs typeface="Times New Roman" panose="02020603050405020304" pitchFamily="18" charset="0"/>
              </a:rPr>
              <a:t> </a:t>
            </a:r>
            <a:r>
              <a:rPr lang="ru-RU" sz="2600" b="1" dirty="0" err="1">
                <a:solidFill>
                  <a:srgbClr val="000000"/>
                </a:solidFill>
                <a:latin typeface="Times New Roman" panose="02020603050405020304" pitchFamily="18" charset="0"/>
                <a:cs typeface="Times New Roman" panose="02020603050405020304" pitchFamily="18" charset="0"/>
              </a:rPr>
              <a:t>цінних</a:t>
            </a:r>
            <a:r>
              <a:rPr lang="ru-RU" sz="2600" b="1" dirty="0">
                <a:solidFill>
                  <a:srgbClr val="000000"/>
                </a:solidFill>
                <a:latin typeface="Times New Roman" panose="02020603050405020304" pitchFamily="18" charset="0"/>
                <a:cs typeface="Times New Roman" panose="02020603050405020304" pitchFamily="18" charset="0"/>
              </a:rPr>
              <a:t> </a:t>
            </a:r>
            <a:r>
              <a:rPr lang="ru-RU" sz="2600" b="1" dirty="0" err="1">
                <a:solidFill>
                  <a:srgbClr val="000000"/>
                </a:solidFill>
                <a:latin typeface="Times New Roman" panose="02020603050405020304" pitchFamily="18" charset="0"/>
                <a:cs typeface="Times New Roman" panose="02020603050405020304" pitchFamily="18" charset="0"/>
              </a:rPr>
              <a:t>паперів</a:t>
            </a:r>
            <a:r>
              <a:rPr lang="ru-RU" sz="2600" b="1" dirty="0">
                <a:solidFill>
                  <a:srgbClr val="000000"/>
                </a:solidFill>
                <a:latin typeface="Times New Roman" panose="02020603050405020304" pitchFamily="18" charset="0"/>
                <a:cs typeface="Times New Roman" panose="02020603050405020304" pitchFamily="18" charset="0"/>
              </a:rPr>
              <a:t> </a:t>
            </a:r>
            <a:r>
              <a:rPr lang="ru-RU" sz="2600" b="1" dirty="0" err="1">
                <a:solidFill>
                  <a:srgbClr val="000000"/>
                </a:solidFill>
                <a:latin typeface="Times New Roman" panose="02020603050405020304" pitchFamily="18" charset="0"/>
                <a:cs typeface="Times New Roman" panose="02020603050405020304" pitchFamily="18" charset="0"/>
              </a:rPr>
              <a:t>власного</a:t>
            </a:r>
            <a:r>
              <a:rPr lang="ru-RU" sz="2600" b="1" dirty="0">
                <a:solidFill>
                  <a:srgbClr val="000000"/>
                </a:solidFill>
                <a:latin typeface="Times New Roman" panose="02020603050405020304" pitchFamily="18" charset="0"/>
                <a:cs typeface="Times New Roman" panose="02020603050405020304" pitchFamily="18" charset="0"/>
              </a:rPr>
              <a:t> боргу</a:t>
            </a:r>
            <a:endParaRPr lang="ru-RU" sz="2600" b="1"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400" dirty="0">
                <a:solidFill>
                  <a:srgbClr val="000000"/>
                </a:solidFill>
                <a:latin typeface="Times New Roman" panose="02020603050405020304" pitchFamily="18" charset="0"/>
                <a:cs typeface="Times New Roman" panose="02020603050405020304" pitchFamily="18" charset="0"/>
              </a:rPr>
              <a:t>Емісія цінних паперів власного боргу (емісія облігацій</a:t>
            </a:r>
            <a:r>
              <a:rPr lang="uk-UA" sz="2400" dirty="0" smtClean="0">
                <a:solidFill>
                  <a:srgbClr val="000000"/>
                </a:solidFill>
                <a:latin typeface="Times New Roman" panose="02020603050405020304" pitchFamily="18" charset="0"/>
                <a:cs typeface="Times New Roman" panose="02020603050405020304" pitchFamily="18" charset="0"/>
              </a:rPr>
              <a:t>, векселів</a:t>
            </a:r>
            <a:r>
              <a:rPr lang="uk-UA" sz="2400" dirty="0">
                <a:solidFill>
                  <a:srgbClr val="000000"/>
                </a:solidFill>
                <a:latin typeface="Times New Roman" panose="02020603050405020304" pitchFamily="18" charset="0"/>
                <a:cs typeface="Times New Roman" panose="02020603050405020304" pitchFamily="18" charset="0"/>
              </a:rPr>
              <a:t>). Ще одним важливим методом формування </a:t>
            </a:r>
            <a:r>
              <a:rPr lang="uk-UA" sz="2400" dirty="0" smtClean="0">
                <a:solidFill>
                  <a:srgbClr val="000000"/>
                </a:solidFill>
                <a:latin typeface="Times New Roman" panose="02020603050405020304" pitchFamily="18" charset="0"/>
                <a:cs typeface="Times New Roman" panose="02020603050405020304" pitchFamily="18" charset="0"/>
              </a:rPr>
              <a:t>позикового капіталу </a:t>
            </a:r>
            <a:r>
              <a:rPr lang="uk-UA" sz="2400" dirty="0">
                <a:solidFill>
                  <a:srgbClr val="000000"/>
                </a:solidFill>
                <a:latin typeface="Times New Roman" panose="02020603050405020304" pitchFamily="18" charset="0"/>
                <a:cs typeface="Times New Roman" panose="02020603050405020304" pitchFamily="18" charset="0"/>
              </a:rPr>
              <a:t>є емісія банківськими установами власних </a:t>
            </a:r>
            <a:r>
              <a:rPr lang="uk-UA" sz="2400" dirty="0" smtClean="0">
                <a:solidFill>
                  <a:srgbClr val="000000"/>
                </a:solidFill>
                <a:latin typeface="Times New Roman" panose="02020603050405020304" pitchFamily="18" charset="0"/>
                <a:cs typeface="Times New Roman" panose="02020603050405020304" pitchFamily="18" charset="0"/>
              </a:rPr>
              <a:t>боргових зобов’язань</a:t>
            </a:r>
            <a:r>
              <a:rPr lang="uk-UA" sz="2400" dirty="0">
                <a:solidFill>
                  <a:srgbClr val="000000"/>
                </a:solidFill>
                <a:latin typeface="Times New Roman" panose="02020603050405020304" pitchFamily="18" charset="0"/>
                <a:cs typeface="Times New Roman" panose="02020603050405020304" pitchFamily="18" charset="0"/>
              </a:rPr>
              <a:t>, зокрема банківських облігацій та векселів</a:t>
            </a:r>
            <a:r>
              <a:rPr lang="uk-UA" sz="24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400" dirty="0">
                <a:solidFill>
                  <a:srgbClr val="000000"/>
                </a:solidFill>
                <a:latin typeface="Times New Roman" panose="02020603050405020304" pitchFamily="18" charset="0"/>
                <a:cs typeface="Times New Roman" panose="02020603050405020304" pitchFamily="18" charset="0"/>
              </a:rPr>
              <a:t>	Облігація - це цінний папір, що посвідчує внесення його першим власником коштів, визначає відносини позики між власником облігації та емітентом, підтверджує обов’язок емітента повернути власникові облігації її номінальну вартість у передбачений проспектом або рішенням про емісію (для державних облігацій України - умовами їх розміщення) строк та виплатити дохід за облігацією, якщо інше не передбачено проспектом або рішенням про емісію (для державних облігацій України - умовами їх розміщення</a:t>
            </a:r>
            <a:r>
              <a:rPr lang="uk-UA" sz="24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400" dirty="0">
                <a:solidFill>
                  <a:srgbClr val="000000"/>
                </a:solidFill>
                <a:latin typeface="Times New Roman" panose="02020603050405020304" pitchFamily="18" charset="0"/>
                <a:cs typeface="Times New Roman" panose="02020603050405020304" pitchFamily="18" charset="0"/>
              </a:rPr>
              <a:t>	Перевагою облігацій у порівнянні з іншими </a:t>
            </a:r>
            <a:r>
              <a:rPr lang="uk-UA" sz="2400" dirty="0" smtClean="0">
                <a:solidFill>
                  <a:srgbClr val="000000"/>
                </a:solidFill>
                <a:latin typeface="Times New Roman" panose="02020603050405020304" pitchFamily="18" charset="0"/>
                <a:cs typeface="Times New Roman" panose="02020603050405020304" pitchFamily="18" charset="0"/>
              </a:rPr>
              <a:t>джерелами позичених </a:t>
            </a:r>
            <a:r>
              <a:rPr lang="uk-UA" sz="2400" dirty="0">
                <a:solidFill>
                  <a:srgbClr val="000000"/>
                </a:solidFill>
                <a:latin typeface="Times New Roman" panose="02020603050405020304" pitchFamily="18" charset="0"/>
                <a:cs typeface="Times New Roman" panose="02020603050405020304" pitchFamily="18" charset="0"/>
              </a:rPr>
              <a:t>ресурсів є те, що вони випускаються на </a:t>
            </a:r>
            <a:r>
              <a:rPr lang="uk-UA" sz="2400" dirty="0" smtClean="0">
                <a:solidFill>
                  <a:srgbClr val="000000"/>
                </a:solidFill>
                <a:latin typeface="Times New Roman" panose="02020603050405020304" pitchFamily="18" charset="0"/>
                <a:cs typeface="Times New Roman" panose="02020603050405020304" pitchFamily="18" charset="0"/>
              </a:rPr>
              <a:t>достатньо тривалий </a:t>
            </a:r>
            <a:r>
              <a:rPr lang="uk-UA" sz="2400" dirty="0">
                <a:solidFill>
                  <a:srgbClr val="000000"/>
                </a:solidFill>
                <a:latin typeface="Times New Roman" panose="02020603050405020304" pitchFamily="18" charset="0"/>
                <a:cs typeface="Times New Roman" panose="02020603050405020304" pitchFamily="18" charset="0"/>
              </a:rPr>
              <a:t>період, і строк їхнього погашення чітко визначений</a:t>
            </a:r>
            <a:r>
              <a:rPr lang="uk-UA" sz="2400" dirty="0" smtClean="0">
                <a:solidFill>
                  <a:srgbClr val="000000"/>
                </a:solidFill>
                <a:latin typeface="Times New Roman" panose="02020603050405020304" pitchFamily="18" charset="0"/>
                <a:cs typeface="Times New Roman" panose="02020603050405020304" pitchFamily="18" charset="0"/>
              </a:rPr>
              <a:t>, що </a:t>
            </a:r>
            <a:r>
              <a:rPr lang="uk-UA" sz="2400" dirty="0">
                <a:solidFill>
                  <a:srgbClr val="000000"/>
                </a:solidFill>
                <a:latin typeface="Times New Roman" panose="02020603050405020304" pitchFamily="18" charset="0"/>
                <a:cs typeface="Times New Roman" panose="02020603050405020304" pitchFamily="18" charset="0"/>
              </a:rPr>
              <a:t>зручно для планування активних операцій банку. </a:t>
            </a:r>
            <a:r>
              <a:rPr lang="uk-UA" sz="2400" dirty="0" smtClean="0">
                <a:solidFill>
                  <a:srgbClr val="000000"/>
                </a:solidFill>
                <a:latin typeface="Times New Roman" panose="02020603050405020304" pitchFamily="18" charset="0"/>
                <a:cs typeface="Times New Roman" panose="02020603050405020304" pitchFamily="18" charset="0"/>
              </a:rPr>
              <a:t>Недоліком емісії </a:t>
            </a:r>
            <a:r>
              <a:rPr lang="uk-UA" sz="2400" dirty="0">
                <a:solidFill>
                  <a:srgbClr val="000000"/>
                </a:solidFill>
                <a:latin typeface="Times New Roman" panose="02020603050405020304" pitchFamily="18" charset="0"/>
                <a:cs typeface="Times New Roman" panose="02020603050405020304" pitchFamily="18" charset="0"/>
              </a:rPr>
              <a:t>облігацій є те, що відповідно до чинного </a:t>
            </a:r>
            <a:r>
              <a:rPr lang="uk-UA" sz="2400" dirty="0" smtClean="0">
                <a:solidFill>
                  <a:srgbClr val="000000"/>
                </a:solidFill>
                <a:latin typeface="Times New Roman" panose="02020603050405020304" pitchFamily="18" charset="0"/>
                <a:cs typeface="Times New Roman" panose="02020603050405020304" pitchFamily="18" charset="0"/>
              </a:rPr>
              <a:t>законодавства України</a:t>
            </a:r>
            <a:r>
              <a:rPr lang="uk-UA" sz="2400" dirty="0">
                <a:solidFill>
                  <a:srgbClr val="000000"/>
                </a:solidFill>
                <a:latin typeface="Times New Roman" panose="02020603050405020304" pitchFamily="18" charset="0"/>
                <a:cs typeface="Times New Roman" panose="02020603050405020304" pitchFamily="18" charset="0"/>
              </a:rPr>
              <a:t>, банківські облігації можуть випускатися на суму, </a:t>
            </a:r>
            <a:r>
              <a:rPr lang="uk-UA" sz="2400" dirty="0" smtClean="0">
                <a:solidFill>
                  <a:srgbClr val="000000"/>
                </a:solidFill>
                <a:latin typeface="Times New Roman" panose="02020603050405020304" pitchFamily="18" charset="0"/>
                <a:cs typeface="Times New Roman" panose="02020603050405020304" pitchFamily="18" charset="0"/>
              </a:rPr>
              <a:t>що не </a:t>
            </a:r>
            <a:r>
              <a:rPr lang="uk-UA" sz="2400" dirty="0">
                <a:solidFill>
                  <a:srgbClr val="000000"/>
                </a:solidFill>
                <a:latin typeface="Times New Roman" panose="02020603050405020304" pitchFamily="18" charset="0"/>
                <a:cs typeface="Times New Roman" panose="02020603050405020304" pitchFamily="18" charset="0"/>
              </a:rPr>
              <a:t>перевищує 25 % розміру статутного капіталу банку і </a:t>
            </a:r>
            <a:r>
              <a:rPr lang="uk-UA" sz="2400" dirty="0" smtClean="0">
                <a:solidFill>
                  <a:srgbClr val="000000"/>
                </a:solidFill>
                <a:latin typeface="Times New Roman" panose="02020603050405020304" pitchFamily="18" charset="0"/>
                <a:cs typeface="Times New Roman" panose="02020603050405020304" pitchFamily="18" charset="0"/>
              </a:rPr>
              <a:t>тільки після </a:t>
            </a:r>
            <a:r>
              <a:rPr lang="uk-UA" sz="2400" dirty="0">
                <a:solidFill>
                  <a:srgbClr val="000000"/>
                </a:solidFill>
                <a:latin typeface="Times New Roman" panose="02020603050405020304" pitchFamily="18" charset="0"/>
                <a:cs typeface="Times New Roman" panose="02020603050405020304" pitchFamily="18" charset="0"/>
              </a:rPr>
              <a:t>повної оплати всіх випущених раніше акцій.</a:t>
            </a:r>
          </a:p>
          <a:p>
            <a:pPr algn="just">
              <a:spcBef>
                <a:spcPts val="0"/>
              </a:spcBef>
            </a:pPr>
            <a:endParaRPr lang="uk-UA" sz="2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28101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Банківський </a:t>
            </a:r>
            <a:r>
              <a:rPr lang="uk-UA" sz="2200" dirty="0">
                <a:solidFill>
                  <a:srgbClr val="000000"/>
                </a:solidFill>
                <a:latin typeface="Times New Roman" panose="02020603050405020304" pitchFamily="18" charset="0"/>
                <a:cs typeface="Times New Roman" panose="02020603050405020304" pitchFamily="18" charset="0"/>
              </a:rPr>
              <a:t>вексель - це цінний папір, що </a:t>
            </a:r>
            <a:r>
              <a:rPr lang="uk-UA" sz="2200" dirty="0" smtClean="0">
                <a:solidFill>
                  <a:srgbClr val="000000"/>
                </a:solidFill>
                <a:latin typeface="Times New Roman" panose="02020603050405020304" pitchFamily="18" charset="0"/>
                <a:cs typeface="Times New Roman" panose="02020603050405020304" pitchFamily="18" charset="0"/>
              </a:rPr>
              <a:t>посвідчує безумовне </a:t>
            </a:r>
            <a:r>
              <a:rPr lang="uk-UA" sz="2200" dirty="0">
                <a:solidFill>
                  <a:srgbClr val="000000"/>
                </a:solidFill>
                <a:latin typeface="Times New Roman" panose="02020603050405020304" pitchFamily="18" charset="0"/>
                <a:cs typeface="Times New Roman" panose="02020603050405020304" pitchFamily="18" charset="0"/>
              </a:rPr>
              <a:t>зобов’язання банківської установи сплатити </a:t>
            </a:r>
            <a:r>
              <a:rPr lang="uk-UA" sz="2200" dirty="0" smtClean="0">
                <a:solidFill>
                  <a:srgbClr val="000000"/>
                </a:solidFill>
                <a:latin typeface="Times New Roman" panose="02020603050405020304" pitchFamily="18" charset="0"/>
                <a:cs typeface="Times New Roman" panose="02020603050405020304" pitchFamily="18" charset="0"/>
              </a:rPr>
              <a:t>після настання </a:t>
            </a:r>
            <a:r>
              <a:rPr lang="uk-UA" sz="2200" dirty="0">
                <a:solidFill>
                  <a:srgbClr val="000000"/>
                </a:solidFill>
                <a:latin typeface="Times New Roman" panose="02020603050405020304" pitchFamily="18" charset="0"/>
                <a:cs typeface="Times New Roman" panose="02020603050405020304" pitchFamily="18" charset="0"/>
              </a:rPr>
              <a:t>строку платежу визначену суму власнику векселя.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Вексель </a:t>
            </a:r>
            <a:r>
              <a:rPr lang="uk-UA" sz="2200" dirty="0">
                <a:solidFill>
                  <a:srgbClr val="000000"/>
                </a:solidFill>
                <a:latin typeface="Times New Roman" panose="02020603050405020304" pitchFamily="18" charset="0"/>
                <a:cs typeface="Times New Roman" panose="02020603050405020304" pitchFamily="18" charset="0"/>
              </a:rPr>
              <a:t>може бути використаний власником як </a:t>
            </a:r>
            <a:r>
              <a:rPr lang="uk-UA" sz="2200" dirty="0" smtClean="0">
                <a:solidFill>
                  <a:srgbClr val="000000"/>
                </a:solidFill>
                <a:latin typeface="Times New Roman" panose="02020603050405020304" pitchFamily="18" charset="0"/>
                <a:cs typeface="Times New Roman" panose="02020603050405020304" pitchFamily="18" charset="0"/>
              </a:rPr>
              <a:t>платіжний </a:t>
            </a:r>
            <a:r>
              <a:rPr lang="uk-UA" sz="2200" dirty="0">
                <a:solidFill>
                  <a:srgbClr val="000000"/>
                </a:solidFill>
                <a:latin typeface="Times New Roman" panose="02020603050405020304" pitchFamily="18" charset="0"/>
                <a:cs typeface="Times New Roman" panose="02020603050405020304" pitchFamily="18" charset="0"/>
              </a:rPr>
              <a:t>засіб за товари і послуги. Крім того, він може </a:t>
            </a:r>
            <a:r>
              <a:rPr lang="uk-UA" sz="2200" dirty="0" smtClean="0">
                <a:solidFill>
                  <a:srgbClr val="000000"/>
                </a:solidFill>
                <a:latin typeface="Times New Roman" panose="02020603050405020304" pitchFamily="18" charset="0"/>
                <a:cs typeface="Times New Roman" panose="02020603050405020304" pitchFamily="18" charset="0"/>
              </a:rPr>
              <a:t>змінювати свого </a:t>
            </a:r>
            <a:r>
              <a:rPr lang="uk-UA" sz="2200" dirty="0">
                <a:solidFill>
                  <a:srgbClr val="000000"/>
                </a:solidFill>
                <a:latin typeface="Times New Roman" panose="02020603050405020304" pitchFamily="18" charset="0"/>
                <a:cs typeface="Times New Roman" panose="02020603050405020304" pitchFamily="18" charset="0"/>
              </a:rPr>
              <a:t>власника за допомогою індосаменту, тобто </a:t>
            </a:r>
            <a:r>
              <a:rPr lang="uk-UA" sz="2200" dirty="0" smtClean="0">
                <a:solidFill>
                  <a:srgbClr val="000000"/>
                </a:solidFill>
                <a:latin typeface="Times New Roman" panose="02020603050405020304" pitchFamily="18" charset="0"/>
                <a:cs typeface="Times New Roman" panose="02020603050405020304" pitchFamily="18" charset="0"/>
              </a:rPr>
              <a:t>здійснення передаточного </a:t>
            </a:r>
            <a:r>
              <a:rPr lang="uk-UA" sz="2200" dirty="0">
                <a:solidFill>
                  <a:srgbClr val="000000"/>
                </a:solidFill>
                <a:latin typeface="Times New Roman" panose="02020603050405020304" pitchFamily="18" charset="0"/>
                <a:cs typeface="Times New Roman" panose="02020603050405020304" pitchFamily="18" charset="0"/>
              </a:rPr>
              <a:t>надпису на звороті. Щоби придбати </a:t>
            </a:r>
            <a:r>
              <a:rPr lang="uk-UA" sz="2200" dirty="0" smtClean="0">
                <a:solidFill>
                  <a:srgbClr val="000000"/>
                </a:solidFill>
                <a:latin typeface="Times New Roman" panose="02020603050405020304" pitchFamily="18" charset="0"/>
                <a:cs typeface="Times New Roman" panose="02020603050405020304" pitchFamily="18" charset="0"/>
              </a:rPr>
              <a:t>банківський </a:t>
            </a:r>
            <a:r>
              <a:rPr lang="uk-UA" sz="2200" dirty="0">
                <a:solidFill>
                  <a:srgbClr val="000000"/>
                </a:solidFill>
                <a:latin typeface="Times New Roman" panose="02020603050405020304" pitchFamily="18" charset="0"/>
                <a:cs typeface="Times New Roman" panose="02020603050405020304" pitchFamily="18" charset="0"/>
              </a:rPr>
              <a:t>вексель, покупець повинен перерахувати кошти </a:t>
            </a:r>
            <a:r>
              <a:rPr lang="uk-UA" sz="2200" dirty="0" smtClean="0">
                <a:solidFill>
                  <a:srgbClr val="000000"/>
                </a:solidFill>
                <a:latin typeface="Times New Roman" panose="02020603050405020304" pitchFamily="18" charset="0"/>
                <a:cs typeface="Times New Roman" panose="02020603050405020304" pitchFamily="18" charset="0"/>
              </a:rPr>
              <a:t>на рахунок банку-продавця</a:t>
            </a:r>
            <a:r>
              <a:rPr lang="uk-UA" sz="2200" dirty="0">
                <a:solidFill>
                  <a:srgbClr val="000000"/>
                </a:solidFill>
                <a:latin typeface="Times New Roman" panose="02020603050405020304" pitchFamily="18" charset="0"/>
                <a:cs typeface="Times New Roman" panose="02020603050405020304" pitchFamily="18" charset="0"/>
              </a:rPr>
              <a:t>, після чого останній </a:t>
            </a:r>
            <a:r>
              <a:rPr lang="uk-UA" sz="2200" dirty="0" smtClean="0">
                <a:solidFill>
                  <a:srgbClr val="000000"/>
                </a:solidFill>
                <a:latin typeface="Times New Roman" panose="02020603050405020304" pitchFamily="18" charset="0"/>
                <a:cs typeface="Times New Roman" panose="02020603050405020304" pitchFamily="18" charset="0"/>
              </a:rPr>
              <a:t>виписує банківський </a:t>
            </a:r>
            <a:r>
              <a:rPr lang="uk-UA" sz="2200" dirty="0">
                <a:solidFill>
                  <a:srgbClr val="000000"/>
                </a:solidFill>
                <a:latin typeface="Times New Roman" panose="02020603050405020304" pitchFamily="18" charset="0"/>
                <a:cs typeface="Times New Roman" panose="02020603050405020304" pitchFamily="18" charset="0"/>
              </a:rPr>
              <a:t>вексель на ім’я покупця і позначає дату </a:t>
            </a:r>
            <a:r>
              <a:rPr lang="uk-UA" sz="2200" dirty="0" smtClean="0">
                <a:solidFill>
                  <a:srgbClr val="000000"/>
                </a:solidFill>
                <a:latin typeface="Times New Roman" panose="02020603050405020304" pitchFamily="18" charset="0"/>
                <a:cs typeface="Times New Roman" panose="02020603050405020304" pitchFamily="18" charset="0"/>
              </a:rPr>
              <a:t>зарахування </a:t>
            </a:r>
            <a:r>
              <a:rPr lang="uk-UA" sz="2200" dirty="0">
                <a:solidFill>
                  <a:srgbClr val="000000"/>
                </a:solidFill>
                <a:latin typeface="Times New Roman" panose="02020603050405020304" pitchFamily="18" charset="0"/>
                <a:cs typeface="Times New Roman" panose="02020603050405020304" pitchFamily="18" charset="0"/>
              </a:rPr>
              <a:t>грошей. Погашення банківських векселів </a:t>
            </a:r>
            <a:r>
              <a:rPr lang="uk-UA" sz="2200" dirty="0" smtClean="0">
                <a:solidFill>
                  <a:srgbClr val="000000"/>
                </a:solidFill>
                <a:latin typeface="Times New Roman" panose="02020603050405020304" pitchFamily="18" charset="0"/>
                <a:cs typeface="Times New Roman" panose="02020603050405020304" pitchFamily="18" charset="0"/>
              </a:rPr>
              <a:t>відбувається шляхом </a:t>
            </a:r>
            <a:r>
              <a:rPr lang="uk-UA" sz="2200" dirty="0">
                <a:solidFill>
                  <a:srgbClr val="000000"/>
                </a:solidFill>
                <a:latin typeface="Times New Roman" panose="02020603050405020304" pitchFamily="18" charset="0"/>
                <a:cs typeface="Times New Roman" panose="02020603050405020304" pitchFamily="18" charset="0"/>
              </a:rPr>
              <a:t>їхнього викупу після закінчення терміну обігу </a:t>
            </a:r>
            <a:r>
              <a:rPr lang="uk-UA" sz="2200" dirty="0" smtClean="0">
                <a:solidFill>
                  <a:srgbClr val="000000"/>
                </a:solidFill>
                <a:latin typeface="Times New Roman" panose="02020603050405020304" pitchFamily="18" charset="0"/>
                <a:cs typeface="Times New Roman" panose="02020603050405020304" pitchFamily="18" charset="0"/>
              </a:rPr>
              <a:t>або ж </a:t>
            </a:r>
            <a:r>
              <a:rPr lang="uk-UA" sz="2200" dirty="0">
                <a:solidFill>
                  <a:srgbClr val="000000"/>
                </a:solidFill>
                <a:latin typeface="Times New Roman" panose="02020603050405020304" pitchFamily="18" charset="0"/>
                <a:cs typeface="Times New Roman" panose="02020603050405020304" pitchFamily="18" charset="0"/>
              </a:rPr>
              <a:t>дострокового викупу. У банківських векселях </a:t>
            </a:r>
            <a:r>
              <a:rPr lang="uk-UA" sz="2200" dirty="0" smtClean="0">
                <a:solidFill>
                  <a:srgbClr val="000000"/>
                </a:solidFill>
                <a:latin typeface="Times New Roman" panose="02020603050405020304" pitchFamily="18" charset="0"/>
                <a:cs typeface="Times New Roman" panose="02020603050405020304" pitchFamily="18" charset="0"/>
              </a:rPr>
              <a:t>вказується величина </a:t>
            </a:r>
            <a:r>
              <a:rPr lang="uk-UA" sz="2200" dirty="0">
                <a:solidFill>
                  <a:srgbClr val="000000"/>
                </a:solidFill>
                <a:latin typeface="Times New Roman" panose="02020603050405020304" pitchFamily="18" charset="0"/>
                <a:cs typeface="Times New Roman" panose="02020603050405020304" pitchFamily="18" charset="0"/>
              </a:rPr>
              <a:t>прибутку у вигляді процента до номіналу, </a:t>
            </a:r>
            <a:r>
              <a:rPr lang="uk-UA" sz="2200" dirty="0" smtClean="0">
                <a:solidFill>
                  <a:srgbClr val="000000"/>
                </a:solidFill>
                <a:latin typeface="Times New Roman" panose="02020603050405020304" pitchFamily="18" charset="0"/>
                <a:cs typeface="Times New Roman" panose="02020603050405020304" pitchFamily="18" charset="0"/>
              </a:rPr>
              <a:t>що одержує </a:t>
            </a:r>
            <a:r>
              <a:rPr lang="uk-UA" sz="2200" dirty="0">
                <a:solidFill>
                  <a:srgbClr val="000000"/>
                </a:solidFill>
                <a:latin typeface="Times New Roman" panose="02020603050405020304" pitchFamily="18" charset="0"/>
                <a:cs typeface="Times New Roman" panose="02020603050405020304" pitchFamily="18" charset="0"/>
              </a:rPr>
              <a:t>власник векселя</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Позики на міжнародних фінансових ринках (</a:t>
            </a:r>
            <a:r>
              <a:rPr lang="uk-UA" sz="2200" i="1" dirty="0" smtClean="0">
                <a:solidFill>
                  <a:srgbClr val="000000"/>
                </a:solidFill>
                <a:latin typeface="Times New Roman" panose="02020603050405020304" pitchFamily="18" charset="0"/>
                <a:cs typeface="Times New Roman" panose="02020603050405020304" pitchFamily="18" charset="0"/>
              </a:rPr>
              <a:t>емісія єврооблігацій</a:t>
            </a:r>
            <a:r>
              <a:rPr lang="uk-UA" sz="2200" i="1" dirty="0">
                <a:solidFill>
                  <a:srgbClr val="000000"/>
                </a:solidFill>
                <a:latin typeface="Times New Roman" panose="02020603050405020304" pitchFamily="18" charset="0"/>
                <a:cs typeface="Times New Roman" panose="02020603050405020304" pitchFamily="18" charset="0"/>
              </a:rPr>
              <a:t>, синдиковані кредити</a:t>
            </a:r>
            <a:r>
              <a:rPr lang="uk-UA" sz="2200" i="1" dirty="0" smtClean="0">
                <a:solidFill>
                  <a:srgbClr val="000000"/>
                </a:solidFill>
                <a:latin typeface="Times New Roman" panose="02020603050405020304" pitchFamily="18" charset="0"/>
                <a:cs typeface="Times New Roman" panose="02020603050405020304" pitchFamily="18" charset="0"/>
              </a:rPr>
              <a:t>)</a:t>
            </a:r>
            <a:r>
              <a:rPr lang="uk-UA" sz="2200" dirty="0" smtClean="0">
                <a:solidFill>
                  <a:srgbClr val="000000"/>
                </a:solidFill>
                <a:latin typeface="Times New Roman" panose="02020603050405020304" pitchFamily="18" charset="0"/>
                <a:cs typeface="Times New Roman" panose="02020603050405020304" pitchFamily="18" charset="0"/>
              </a:rPr>
              <a:t>. Фактори</a:t>
            </a:r>
            <a:r>
              <a:rPr lang="uk-UA" sz="2200" dirty="0">
                <a:solidFill>
                  <a:srgbClr val="000000"/>
                </a:solidFill>
                <a:latin typeface="Times New Roman" panose="02020603050405020304" pitchFamily="18" charset="0"/>
                <a:cs typeface="Times New Roman" panose="02020603050405020304" pitchFamily="18" charset="0"/>
              </a:rPr>
              <a:t>, що мотивують українські банки до </a:t>
            </a:r>
            <a:r>
              <a:rPr lang="uk-UA" sz="2200" dirty="0" smtClean="0">
                <a:solidFill>
                  <a:srgbClr val="000000"/>
                </a:solidFill>
                <a:latin typeface="Times New Roman" panose="02020603050405020304" pitchFamily="18" charset="0"/>
                <a:cs typeface="Times New Roman" panose="02020603050405020304" pitchFamily="18" charset="0"/>
              </a:rPr>
              <a:t>запозичень на </a:t>
            </a:r>
            <a:r>
              <a:rPr lang="uk-UA" sz="2200" dirty="0">
                <a:solidFill>
                  <a:srgbClr val="000000"/>
                </a:solidFill>
                <a:latin typeface="Times New Roman" panose="02020603050405020304" pitchFamily="18" charset="0"/>
                <a:cs typeface="Times New Roman" panose="02020603050405020304" pitchFamily="18" charset="0"/>
              </a:rPr>
              <a:t>міжнародних ринках капіталів: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a:t>
            </a:r>
            <a:r>
              <a:rPr lang="uk-UA" sz="2200" dirty="0">
                <a:solidFill>
                  <a:srgbClr val="000000"/>
                </a:solidFill>
                <a:latin typeface="Times New Roman" panose="02020603050405020304" pitchFamily="18" charset="0"/>
                <a:cs typeface="Times New Roman" panose="02020603050405020304" pitchFamily="18" charset="0"/>
              </a:rPr>
              <a:t>формування позитивної кредитної історії для </a:t>
            </a:r>
            <a:r>
              <a:rPr lang="uk-UA" sz="2200" dirty="0" smtClean="0">
                <a:solidFill>
                  <a:srgbClr val="000000"/>
                </a:solidFill>
                <a:latin typeface="Times New Roman" panose="02020603050405020304" pitchFamily="18" charset="0"/>
                <a:cs typeface="Times New Roman" panose="02020603050405020304" pitchFamily="18" charset="0"/>
              </a:rPr>
              <a:t>подальшого </a:t>
            </a:r>
            <a:r>
              <a:rPr lang="uk-UA" sz="2200" dirty="0">
                <a:solidFill>
                  <a:srgbClr val="000000"/>
                </a:solidFill>
                <a:latin typeface="Times New Roman" panose="02020603050405020304" pitchFamily="18" charset="0"/>
                <a:cs typeface="Times New Roman" panose="02020603050405020304" pitchFamily="18" charset="0"/>
              </a:rPr>
              <a:t>нарощення запозичень на міжнародних ринках;</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диверсифікація джерел залучення ресурсів</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00938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 міжнародних ринках середня тривалість позики, як правило, більша за середню тривалість позики на внутрішньому ринку;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вартість капіталу на міжнародних ринках, як правило, нижча за вартість капіталу на внутрішньому ринку;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−факт залучення іноземних інвестицій створює банку позитивний імідж, може слугувати додатковою рекламою, та в подальшому може слугувати фактором зниження вартості ресурсу для позичальника.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Єврооблігації - це міжнародні боргові цінні папери, номіновані у валюті, відмінній від валюти країни емітента, які випускаються позичальниками для отримання довгострокової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позики та розміщуються серед іноземних інвесторів.</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Незважаючи на ряд переваг порівняно з іншими </a:t>
            </a:r>
            <a:r>
              <a:rPr lang="uk-UA" sz="2200" dirty="0" smtClean="0">
                <a:solidFill>
                  <a:srgbClr val="000000"/>
                </a:solidFill>
                <a:latin typeface="Times New Roman" panose="02020603050405020304" pitchFamily="18" charset="0"/>
                <a:cs typeface="Times New Roman" panose="02020603050405020304" pitchFamily="18" charset="0"/>
              </a:rPr>
              <a:t>видами облігацій</a:t>
            </a:r>
            <a:r>
              <a:rPr lang="uk-UA" sz="2200" dirty="0">
                <a:solidFill>
                  <a:srgbClr val="000000"/>
                </a:solidFill>
                <a:latin typeface="Times New Roman" panose="02020603050405020304" pitchFamily="18" charset="0"/>
                <a:cs typeface="Times New Roman" panose="02020603050405020304" pitchFamily="18" charset="0"/>
              </a:rPr>
              <a:t>, єврооблігаціям притаманні і певні недоліки, </a:t>
            </a:r>
            <a:r>
              <a:rPr lang="uk-UA" sz="2200" dirty="0" smtClean="0">
                <a:solidFill>
                  <a:srgbClr val="000000"/>
                </a:solidFill>
                <a:latin typeface="Times New Roman" panose="02020603050405020304" pitchFamily="18" charset="0"/>
                <a:cs typeface="Times New Roman" panose="02020603050405020304" pitchFamily="18" charset="0"/>
              </a:rPr>
              <a:t>що впливають </a:t>
            </a:r>
            <a:r>
              <a:rPr lang="uk-UA" sz="2200" dirty="0">
                <a:solidFill>
                  <a:srgbClr val="000000"/>
                </a:solidFill>
                <a:latin typeface="Times New Roman" panose="02020603050405020304" pitchFamily="18" charset="0"/>
                <a:cs typeface="Times New Roman" panose="02020603050405020304" pitchFamily="18" charset="0"/>
              </a:rPr>
              <a:t>на рішення щодо випуску даних цінних паперів</a:t>
            </a:r>
            <a:r>
              <a:rPr lang="uk-UA" sz="2200" dirty="0" smtClean="0">
                <a:solidFill>
                  <a:srgbClr val="000000"/>
                </a:solidFill>
                <a:latin typeface="Times New Roman" panose="02020603050405020304" pitchFamily="18" charset="0"/>
                <a:cs typeface="Times New Roman" panose="02020603050405020304" pitchFamily="18" charset="0"/>
              </a:rPr>
              <a:t>. Таким </a:t>
            </a:r>
            <a:r>
              <a:rPr lang="uk-UA" sz="2200" dirty="0">
                <a:solidFill>
                  <a:srgbClr val="000000"/>
                </a:solidFill>
                <a:latin typeface="Times New Roman" panose="02020603050405020304" pitchFamily="18" charset="0"/>
                <a:cs typeface="Times New Roman" panose="02020603050405020304" pitchFamily="18" charset="0"/>
              </a:rPr>
              <a:t>недоліками передусім є високі вимоги, що </a:t>
            </a:r>
            <a:r>
              <a:rPr lang="uk-UA" sz="2200" dirty="0" smtClean="0">
                <a:solidFill>
                  <a:srgbClr val="000000"/>
                </a:solidFill>
                <a:latin typeface="Times New Roman" panose="02020603050405020304" pitchFamily="18" charset="0"/>
                <a:cs typeface="Times New Roman" panose="02020603050405020304" pitchFamily="18" charset="0"/>
              </a:rPr>
              <a:t>ставляться до </a:t>
            </a:r>
            <a:r>
              <a:rPr lang="uk-UA" sz="2200" dirty="0">
                <a:solidFill>
                  <a:srgbClr val="000000"/>
                </a:solidFill>
                <a:latin typeface="Times New Roman" panose="02020603050405020304" pitchFamily="18" charset="0"/>
                <a:cs typeface="Times New Roman" panose="02020603050405020304" pitchFamily="18" charset="0"/>
              </a:rPr>
              <a:t>емітентів єврооблігацій, щодо ведення звітності, </a:t>
            </a:r>
            <a:r>
              <a:rPr lang="uk-UA" sz="2200" dirty="0" smtClean="0">
                <a:solidFill>
                  <a:srgbClr val="000000"/>
                </a:solidFill>
                <a:latin typeface="Times New Roman" panose="02020603050405020304" pitchFamily="18" charset="0"/>
                <a:cs typeface="Times New Roman" panose="02020603050405020304" pitchFamily="18" charset="0"/>
              </a:rPr>
              <a:t>прозорості структури </a:t>
            </a:r>
            <a:r>
              <a:rPr lang="uk-UA" sz="2200" dirty="0">
                <a:solidFill>
                  <a:srgbClr val="000000"/>
                </a:solidFill>
                <a:latin typeface="Times New Roman" panose="02020603050405020304" pitchFamily="18" charset="0"/>
                <a:cs typeface="Times New Roman" panose="02020603050405020304" pitchFamily="18" charset="0"/>
              </a:rPr>
              <a:t>компанії-емітента, залежність від стану </a:t>
            </a:r>
            <a:r>
              <a:rPr lang="uk-UA" sz="2200" dirty="0" smtClean="0">
                <a:solidFill>
                  <a:srgbClr val="000000"/>
                </a:solidFill>
                <a:latin typeface="Times New Roman" panose="02020603050405020304" pitchFamily="18" charset="0"/>
                <a:cs typeface="Times New Roman" panose="02020603050405020304" pitchFamily="18" charset="0"/>
              </a:rPr>
              <a:t>глобального (</a:t>
            </a:r>
            <a:r>
              <a:rPr lang="uk-UA" sz="2200" dirty="0">
                <a:solidFill>
                  <a:srgbClr val="000000"/>
                </a:solidFill>
                <a:latin typeface="Times New Roman" panose="02020603050405020304" pitchFamily="18" charset="0"/>
                <a:cs typeface="Times New Roman" panose="02020603050405020304" pitchFamily="18" charset="0"/>
              </a:rPr>
              <a:t>світового) ринку капіталу. Недоступність для </a:t>
            </a:r>
            <a:r>
              <a:rPr lang="uk-UA" sz="2200" dirty="0" smtClean="0">
                <a:solidFill>
                  <a:srgbClr val="000000"/>
                </a:solidFill>
                <a:latin typeface="Times New Roman" panose="02020603050405020304" pitchFamily="18" charset="0"/>
                <a:cs typeface="Times New Roman" panose="02020603050405020304" pitchFamily="18" charset="0"/>
              </a:rPr>
              <a:t>більшості українських </a:t>
            </a:r>
            <a:r>
              <a:rPr lang="uk-UA" sz="2200" dirty="0">
                <a:solidFill>
                  <a:srgbClr val="000000"/>
                </a:solidFill>
                <a:latin typeface="Times New Roman" panose="02020603050405020304" pitchFamily="18" charset="0"/>
                <a:cs typeface="Times New Roman" panose="02020603050405020304" pitchFamily="18" charset="0"/>
              </a:rPr>
              <a:t>банків зумовлено низькою </a:t>
            </a:r>
            <a:r>
              <a:rPr lang="uk-UA" sz="2200" dirty="0" smtClean="0">
                <a:solidFill>
                  <a:srgbClr val="000000"/>
                </a:solidFill>
                <a:latin typeface="Times New Roman" panose="02020603050405020304" pitchFamily="18" charset="0"/>
                <a:cs typeface="Times New Roman" panose="02020603050405020304" pitchFamily="18" charset="0"/>
              </a:rPr>
              <a:t>ефективністю діяльності </a:t>
            </a:r>
            <a:r>
              <a:rPr lang="uk-UA" sz="2200" dirty="0">
                <a:solidFill>
                  <a:srgbClr val="000000"/>
                </a:solidFill>
                <a:latin typeface="Times New Roman" panose="02020603050405020304" pitchFamily="18" charset="0"/>
                <a:cs typeface="Times New Roman" panose="02020603050405020304" pitchFamily="18" charset="0"/>
              </a:rPr>
              <a:t>вітчизняних банків, що не дозволяє їм </a:t>
            </a:r>
            <a:r>
              <a:rPr lang="uk-UA" sz="2200" dirty="0" smtClean="0">
                <a:solidFill>
                  <a:srgbClr val="000000"/>
                </a:solidFill>
                <a:latin typeface="Times New Roman" panose="02020603050405020304" pitchFamily="18" charset="0"/>
                <a:cs typeface="Times New Roman" panose="02020603050405020304" pitchFamily="18" charset="0"/>
              </a:rPr>
              <a:t>отримати високі </a:t>
            </a:r>
            <a:r>
              <a:rPr lang="uk-UA" sz="2200" dirty="0">
                <a:solidFill>
                  <a:srgbClr val="000000"/>
                </a:solidFill>
                <a:latin typeface="Times New Roman" panose="02020603050405020304" pitchFamily="18" charset="0"/>
                <a:cs typeface="Times New Roman" panose="02020603050405020304" pitchFamily="18" charset="0"/>
              </a:rPr>
              <a:t>кредитні рейтинги</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93743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Слід зазначити, що витрати на отримання рейтингу, одержання дозволу на емісію, випуск облігацій, а також витрати на юридичні процедури є дуже значними для вітчизняних банків.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Ще одним методом банківських запозичень на міжнародних фінансових ринках є синдиковане кредитування.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Синдикований кредит ( </a:t>
            </a:r>
            <a:r>
              <a:rPr lang="uk-UA" sz="2200" dirty="0" err="1" smtClean="0">
                <a:solidFill>
                  <a:srgbClr val="000000"/>
                </a:solidFill>
                <a:latin typeface="Times New Roman" panose="02020603050405020304" pitchFamily="18" charset="0"/>
                <a:cs typeface="Times New Roman" panose="02020603050405020304" pitchFamily="18" charset="0"/>
              </a:rPr>
              <a:t>syndicated</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loan</a:t>
            </a:r>
            <a:r>
              <a:rPr lang="uk-UA" sz="2200" dirty="0" smtClean="0">
                <a:solidFill>
                  <a:srgbClr val="000000"/>
                </a:solidFill>
                <a:latin typeface="Times New Roman" panose="02020603050405020304" pitchFamily="18" charset="0"/>
                <a:cs typeface="Times New Roman" panose="02020603050405020304" pitchFamily="18" charset="0"/>
              </a:rPr>
              <a:t>) – кредит, що надається одному позичальнику кількома кредиторами (синдикатом кредиторів), зазвичай, у межах однієї кредитної угоди з розподілом часток кредиту між учасниками синдикату, внаслідок чого сума кредиту та ризики розподіляються між банками-учасниками.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Порядок кредитування та його умови залежать від видів, до яких належать:</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Спільний. Для кожного з банків-учасників строк погашення однаковий; кошти стягуються за індивідуальним планом кожним з них; агентом, який проводить розрахунки і приймає оплату, виступає одна з організацій, що бере участь;</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Індивідуальний. Частки кожного кредитора визначаються в угоді; укладається додаткова угода, яка визначає порядок дій при нездатності позичальника оплачувати борги за позикою;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Позика без визначення часток. Кошти виділяє один банк-організатор, а інші члени угоди зобов’язуються надати йому кошти для подальшої видачі їх позичальнику.</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95244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Autofit/>
          </a:bodyPr>
          <a:lstStyle/>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ctr">
              <a:spcBef>
                <a:spcPts val="0"/>
              </a:spcBef>
            </a:pPr>
            <a:r>
              <a:rPr lang="uk-UA" sz="2200" b="1" dirty="0" smtClean="0">
                <a:solidFill>
                  <a:srgbClr val="000000"/>
                </a:solidFill>
                <a:latin typeface="Times New Roman" panose="02020603050405020304" pitchFamily="18" charset="0"/>
                <a:cs typeface="Times New Roman" panose="02020603050405020304" pitchFamily="18" charset="0"/>
              </a:rPr>
              <a:t>7. </a:t>
            </a:r>
            <a:r>
              <a:rPr lang="uk-UA" sz="2200" b="1" dirty="0" err="1" smtClean="0">
                <a:solidFill>
                  <a:srgbClr val="000000"/>
                </a:solidFill>
                <a:latin typeface="Times New Roman" panose="02020603050405020304" pitchFamily="18" charset="0"/>
                <a:cs typeface="Times New Roman" panose="02020603050405020304" pitchFamily="18" charset="0"/>
              </a:rPr>
              <a:t>Екстренна</a:t>
            </a:r>
            <a:r>
              <a:rPr lang="uk-UA" sz="2200" b="1" dirty="0" smtClean="0">
                <a:solidFill>
                  <a:srgbClr val="000000"/>
                </a:solidFill>
                <a:latin typeface="Times New Roman" panose="02020603050405020304" pitchFamily="18" charset="0"/>
                <a:cs typeface="Times New Roman" panose="02020603050405020304" pitchFamily="18" charset="0"/>
              </a:rPr>
              <a:t> підтримка ліквідності платоспроможних банків – </a:t>
            </a:r>
            <a:r>
              <a:rPr lang="uk-UA" sz="2200" b="1" dirty="0" err="1" smtClean="0">
                <a:solidFill>
                  <a:srgbClr val="000000"/>
                </a:solidFill>
                <a:latin typeface="Times New Roman" panose="02020603050405020304" pitchFamily="18" charset="0"/>
                <a:cs typeface="Times New Roman" panose="02020603050405020304" pitchFamily="18" charset="0"/>
              </a:rPr>
              <a:t>Emergency</a:t>
            </a:r>
            <a:r>
              <a:rPr lang="uk-UA" sz="2200" b="1" dirty="0" smtClean="0">
                <a:solidFill>
                  <a:srgbClr val="000000"/>
                </a:solidFill>
                <a:latin typeface="Times New Roman" panose="02020603050405020304" pitchFamily="18" charset="0"/>
                <a:cs typeface="Times New Roman" panose="02020603050405020304" pitchFamily="18" charset="0"/>
              </a:rPr>
              <a:t> </a:t>
            </a:r>
            <a:r>
              <a:rPr lang="uk-UA" sz="2200" b="1" dirty="0" err="1" smtClean="0">
                <a:solidFill>
                  <a:srgbClr val="000000"/>
                </a:solidFill>
                <a:latin typeface="Times New Roman" panose="02020603050405020304" pitchFamily="18" charset="0"/>
                <a:cs typeface="Times New Roman" panose="02020603050405020304" pitchFamily="18" charset="0"/>
              </a:rPr>
              <a:t>liquidity</a:t>
            </a:r>
            <a:r>
              <a:rPr lang="uk-UA" sz="2200" b="1" dirty="0" smtClean="0">
                <a:solidFill>
                  <a:srgbClr val="000000"/>
                </a:solidFill>
                <a:latin typeface="Times New Roman" panose="02020603050405020304" pitchFamily="18" charset="0"/>
                <a:cs typeface="Times New Roman" panose="02020603050405020304" pitchFamily="18" charset="0"/>
              </a:rPr>
              <a:t> </a:t>
            </a:r>
            <a:r>
              <a:rPr lang="uk-UA" sz="2200" b="1" dirty="0" err="1" smtClean="0">
                <a:solidFill>
                  <a:srgbClr val="000000"/>
                </a:solidFill>
                <a:latin typeface="Times New Roman" panose="02020603050405020304" pitchFamily="18" charset="0"/>
                <a:cs typeface="Times New Roman" panose="02020603050405020304" pitchFamily="18" charset="0"/>
              </a:rPr>
              <a:t>assistance</a:t>
            </a:r>
            <a:r>
              <a:rPr lang="uk-UA" sz="2200" b="1" dirty="0" smtClean="0">
                <a:solidFill>
                  <a:srgbClr val="000000"/>
                </a:solidFill>
                <a:latin typeface="Times New Roman" panose="02020603050405020304" pitchFamily="18" charset="0"/>
                <a:cs typeface="Times New Roman" panose="02020603050405020304" pitchFamily="18" charset="0"/>
              </a:rPr>
              <a:t> (ELA)</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Для покриття тимчасового дефіциту ліквідності банку в разі настання надзвичайних ситуацій, коли банки вичерпали інші джерела підтримки ліквідності, зокрема за рахунок коштів акціонерів та стандартних інструментів рефінансування НБУ під заставу державних цінних паперів та іноземної валюти, банки можуть отримати кредити за інструментом ELA.</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Отримані в рамках ELA кредитні кошти банки мають спрямувати на виконання зобов’язань перед вкладниками та іншими кредиторами (крім пов’язаних з банком осіб). Вони не призначені для фінансування бізнесу банку та не можуть бути використані </a:t>
            </a:r>
            <a:r>
              <a:rPr lang="ru-RU" sz="2200" dirty="0" err="1">
                <a:solidFill>
                  <a:srgbClr val="000000"/>
                </a:solidFill>
                <a:latin typeface="Times New Roman" panose="02020603050405020304" pitchFamily="18" charset="0"/>
                <a:cs typeface="Times New Roman" panose="02020603050405020304" pitchFamily="18" charset="0"/>
              </a:rPr>
              <a:t>замість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необхідної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додаткової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капіталізації</a:t>
            </a:r>
            <a:r>
              <a:rPr lang="ru-RU" sz="2200" dirty="0">
                <a:solidFill>
                  <a:srgbClr val="000000"/>
                </a:solidFill>
                <a:latin typeface="Times New Roman" panose="02020603050405020304" pitchFamily="18" charset="0"/>
                <a:cs typeface="Times New Roman" panose="02020603050405020304" pitchFamily="18" charset="0"/>
              </a:rPr>
              <a:t> банку </a:t>
            </a:r>
            <a:r>
              <a:rPr lang="ru-RU" sz="2200" dirty="0" err="1">
                <a:solidFill>
                  <a:srgbClr val="000000"/>
                </a:solidFill>
                <a:latin typeface="Times New Roman" panose="02020603050405020304" pitchFamily="18" charset="0"/>
                <a:cs typeface="Times New Roman" panose="02020603050405020304" pitchFamily="18" charset="0"/>
              </a:rPr>
              <a:t>його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акціонерами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або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вирішення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його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структурних</a:t>
            </a:r>
            <a:r>
              <a:rPr lang="ru-RU" sz="2200" dirty="0">
                <a:solidFill>
                  <a:srgbClr val="000000"/>
                </a:solidFill>
                <a:latin typeface="Times New Roman" panose="02020603050405020304" pitchFamily="18" charset="0"/>
                <a:cs typeface="Times New Roman" panose="02020603050405020304" pitchFamily="18" charset="0"/>
              </a:rPr>
              <a:t> проблем</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При прийнятті рішення про здійснення екстреної підтримки ліквідності Національний банк оцінює платоспроможність банку</a:t>
            </a:r>
            <a:r>
              <a:rPr lang="uk-UA"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дотримання</a:t>
            </a:r>
            <a:r>
              <a:rPr lang="ru-RU" sz="2200" dirty="0">
                <a:solidFill>
                  <a:srgbClr val="000000"/>
                </a:solidFill>
                <a:latin typeface="Times New Roman" panose="02020603050405020304" pitchFamily="18" charset="0"/>
                <a:cs typeface="Times New Roman" panose="02020603050405020304" pitchFamily="18" charset="0"/>
              </a:rPr>
              <a:t> ним плану </a:t>
            </a:r>
            <a:r>
              <a:rPr lang="ru-RU" sz="2200" dirty="0" err="1">
                <a:solidFill>
                  <a:srgbClr val="000000"/>
                </a:solidFill>
                <a:latin typeface="Times New Roman" panose="02020603050405020304" pitchFamily="18" charset="0"/>
                <a:cs typeface="Times New Roman" panose="02020603050405020304" pitchFamily="18" charset="0"/>
              </a:rPr>
              <a:t>капіталізації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за </a:t>
            </a:r>
            <a:r>
              <a:rPr lang="ru-RU" sz="2200" dirty="0" err="1" smtClean="0">
                <a:solidFill>
                  <a:srgbClr val="000000"/>
                </a:solidFill>
                <a:latin typeface="Times New Roman" panose="02020603050405020304" pitchFamily="18" charset="0"/>
                <a:cs typeface="Times New Roman" panose="02020603050405020304" pitchFamily="18" charset="0"/>
              </a:rPr>
              <a:t>наявності</a:t>
            </a:r>
            <a:r>
              <a:rPr lang="ru-RU" sz="2200" dirty="0" smtClean="0">
                <a:solidFill>
                  <a:srgbClr val="000000"/>
                </a:solidFill>
                <a:latin typeface="Times New Roman" panose="02020603050405020304" pitchFamily="18" charset="0"/>
                <a:cs typeface="Times New Roman" panose="02020603050405020304" pitchFamily="18" charset="0"/>
              </a:rPr>
              <a:t>),</a:t>
            </a: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11504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а також проводить аналіз джерел повернення кредиту, зазначених банком в фінансовій моделі та прогнозі грошових потоків.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Щоб мати можливість скористатися кредитом, відповідні банки повинні провести підготовчу роботу заздалегідь, до виникнення у банка реальної потреби в підтримці ліквідності: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розробити план на випадок настання кризи або надзвичайних подій (</a:t>
            </a:r>
            <a:r>
              <a:rPr lang="uk-UA" sz="2200" dirty="0" err="1" smtClean="0">
                <a:solidFill>
                  <a:srgbClr val="000000"/>
                </a:solidFill>
                <a:latin typeface="Times New Roman" panose="02020603050405020304" pitchFamily="18" charset="0"/>
                <a:cs typeface="Times New Roman" panose="02020603050405020304" pitchFamily="18" charset="0"/>
              </a:rPr>
              <a:t>contingency</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planning</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завчасно провести оцінку застави;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укласти генеральний договір щодо ELA, який діє протягом року з моменту підписання та містить загальні умови, порядок надання і погашення кредиту, обмеження діяльності, права та обов’язки сторін.</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 якості застави банки зможуть надавати, зокрема: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цінні папери, які гарантовані державою,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ліквідне нерухоме майно (крім об’єктів незавершеного будівництва),</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майнові</a:t>
            </a:r>
            <a:r>
              <a:rPr lang="ru-RU" sz="2200" dirty="0">
                <a:solidFill>
                  <a:srgbClr val="000000"/>
                </a:solidFill>
                <a:latin typeface="Times New Roman" panose="02020603050405020304" pitchFamily="18" charset="0"/>
                <a:cs typeface="Times New Roman" panose="02020603050405020304" pitchFamily="18" charset="0"/>
              </a:rPr>
              <a:t> права за </a:t>
            </a:r>
            <a:r>
              <a:rPr lang="ru-RU" sz="2200" dirty="0" err="1">
                <a:solidFill>
                  <a:srgbClr val="000000"/>
                </a:solidFill>
                <a:latin typeface="Times New Roman" panose="02020603050405020304" pitchFamily="18" charset="0"/>
                <a:cs typeface="Times New Roman" panose="02020603050405020304" pitchFamily="18" charset="0"/>
              </a:rPr>
              <a:t>укладеними</a:t>
            </a:r>
            <a:r>
              <a:rPr lang="ru-RU" sz="2200" dirty="0">
                <a:solidFill>
                  <a:srgbClr val="000000"/>
                </a:solidFill>
                <a:latin typeface="Times New Roman" panose="02020603050405020304" pitchFamily="18" charset="0"/>
                <a:cs typeface="Times New Roman" panose="02020603050405020304" pitchFamily="18" charset="0"/>
              </a:rPr>
              <a:t> банком </a:t>
            </a:r>
            <a:r>
              <a:rPr lang="ru-RU" sz="2200" dirty="0" err="1">
                <a:solidFill>
                  <a:srgbClr val="000000"/>
                </a:solidFill>
                <a:latin typeface="Times New Roman" panose="02020603050405020304" pitchFamily="18" charset="0"/>
                <a:cs typeface="Times New Roman" panose="02020603050405020304" pitchFamily="18" charset="0"/>
              </a:rPr>
              <a:t>кредитними</a:t>
            </a:r>
            <a:r>
              <a:rPr lang="ru-RU" sz="2200" dirty="0">
                <a:solidFill>
                  <a:srgbClr val="000000"/>
                </a:solidFill>
                <a:latin typeface="Times New Roman" panose="02020603050405020304" pitchFamily="18" charset="0"/>
                <a:cs typeface="Times New Roman" panose="02020603050405020304" pitchFamily="18" charset="0"/>
              </a:rPr>
              <a:t> договорами з </a:t>
            </a:r>
            <a:r>
              <a:rPr lang="ru-RU" sz="2200" dirty="0" err="1">
                <a:solidFill>
                  <a:srgbClr val="000000"/>
                </a:solidFill>
                <a:latin typeface="Times New Roman" panose="02020603050405020304" pitchFamily="18" charset="0"/>
                <a:cs typeface="Times New Roman" panose="02020603050405020304" pitchFamily="18" charset="0"/>
              </a:rPr>
              <a:t>юридичними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особами</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a:t>
            </a:r>
            <a:r>
              <a:rPr lang="ru-RU" sz="2200" dirty="0" err="1">
                <a:solidFill>
                  <a:srgbClr val="000000"/>
                </a:solidFill>
                <a:latin typeface="Times New Roman" panose="02020603050405020304" pitchFamily="18" charset="0"/>
                <a:cs typeface="Times New Roman" panose="02020603050405020304" pitchFamily="18" charset="0"/>
              </a:rPr>
              <a:t>крім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банків</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a:solidFill>
                  <a:srgbClr val="000000"/>
                </a:solidFill>
                <a:latin typeface="Times New Roman" panose="02020603050405020304" pitchFamily="18" charset="0"/>
                <a:cs typeface="Times New Roman" panose="02020603050405020304" pitchFamily="18" charset="0"/>
              </a:rPr>
              <a:t>бюджетних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установ</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a:solidFill>
                  <a:srgbClr val="000000"/>
                </a:solidFill>
                <a:latin typeface="Times New Roman" panose="02020603050405020304" pitchFamily="18" charset="0"/>
                <a:cs typeface="Times New Roman" panose="02020603050405020304" pitchFamily="18" charset="0"/>
              </a:rPr>
              <a:t>фізичними</a:t>
            </a:r>
            <a:r>
              <a:rPr lang="ru-RU" sz="2200" dirty="0">
                <a:solidFill>
                  <a:srgbClr val="000000"/>
                </a:solidFill>
                <a:latin typeface="Times New Roman" panose="02020603050405020304" pitchFamily="18" charset="0"/>
                <a:cs typeface="Times New Roman" panose="02020603050405020304" pitchFamily="18" charset="0"/>
              </a:rPr>
              <a:t> особами, </a:t>
            </a:r>
            <a:r>
              <a:rPr lang="ru-RU" sz="2200" dirty="0" err="1">
                <a:solidFill>
                  <a:srgbClr val="000000"/>
                </a:solidFill>
                <a:latin typeface="Times New Roman" panose="02020603050405020304" pitchFamily="18" charset="0"/>
                <a:cs typeface="Times New Roman" panose="02020603050405020304" pitchFamily="18" charset="0"/>
              </a:rPr>
              <a:t>виконання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зобов’язань</a:t>
            </a:r>
            <a:r>
              <a:rPr lang="ru-RU" sz="2200" dirty="0">
                <a:solidFill>
                  <a:srgbClr val="000000"/>
                </a:solidFill>
                <a:latin typeface="Times New Roman" panose="02020603050405020304" pitchFamily="18" charset="0"/>
                <a:cs typeface="Times New Roman" panose="02020603050405020304" pitchFamily="18" charset="0"/>
              </a:rPr>
              <a:t> за</a:t>
            </a: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0637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Принципова відмінність між залученим та позиковим капіталом полягає у відповідності специфіці банківської діяльності і ролі банку. Залучаючи капітал в процесі здійснення депозитних операцій, іманентно властивих банку, останній виконує пасивну роль. На ринок позикових капіталів банк виходить у разі необхідності регулювання своєї ліквідності, виконуючи при цьому активну роль.</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Запозичені банківські ресурси існують у двох юридично </a:t>
            </a:r>
            <a:r>
              <a:rPr lang="uk-UA" sz="2200" dirty="0" smtClean="0">
                <a:solidFill>
                  <a:srgbClr val="000000"/>
                </a:solidFill>
                <a:latin typeface="Times New Roman" panose="02020603050405020304" pitchFamily="18" charset="0"/>
                <a:cs typeface="Times New Roman" panose="02020603050405020304" pitchFamily="18" charset="0"/>
              </a:rPr>
              <a:t>– правових </a:t>
            </a:r>
            <a:r>
              <a:rPr lang="uk-UA" sz="2200" dirty="0">
                <a:solidFill>
                  <a:srgbClr val="000000"/>
                </a:solidFill>
                <a:latin typeface="Times New Roman" panose="02020603050405020304" pitchFamily="18" charset="0"/>
                <a:cs typeface="Times New Roman" panose="02020603050405020304" pitchFamily="18" charset="0"/>
              </a:rPr>
              <a:t>формах: у формі кредитів, отриманих від інших банків</a:t>
            </a:r>
            <a:r>
              <a:rPr lang="uk-UA" sz="2200" dirty="0" smtClean="0">
                <a:solidFill>
                  <a:srgbClr val="000000"/>
                </a:solidFill>
                <a:latin typeface="Times New Roman" panose="02020603050405020304" pitchFamily="18" charset="0"/>
                <a:cs typeface="Times New Roman" panose="02020603050405020304" pitchFamily="18" charset="0"/>
              </a:rPr>
              <a:t>, в </a:t>
            </a:r>
            <a:r>
              <a:rPr lang="uk-UA" sz="2200" dirty="0">
                <a:solidFill>
                  <a:srgbClr val="000000"/>
                </a:solidFill>
                <a:latin typeface="Times New Roman" panose="02020603050405020304" pitchFamily="18" charset="0"/>
                <a:cs typeface="Times New Roman" panose="02020603050405020304" pitchFamily="18" charset="0"/>
              </a:rPr>
              <a:t>тому числі від НБУ, та у формі цінних паперів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власного </a:t>
            </a:r>
            <a:r>
              <a:rPr lang="uk-UA" sz="2200" dirty="0">
                <a:solidFill>
                  <a:srgbClr val="000000"/>
                </a:solidFill>
                <a:latin typeface="Times New Roman" panose="02020603050405020304" pitchFamily="18" charset="0"/>
                <a:cs typeface="Times New Roman" panose="02020603050405020304" pitchFamily="18" charset="0"/>
              </a:rPr>
              <a:t>боргу</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Рис.1. </a:t>
            </a:r>
            <a:r>
              <a:rPr lang="ru-RU" sz="2200" dirty="0" err="1">
                <a:solidFill>
                  <a:srgbClr val="000000"/>
                </a:solidFill>
                <a:latin typeface="Times New Roman" panose="02020603050405020304" pitchFamily="18" charset="0"/>
                <a:cs typeface="Times New Roman" panose="02020603050405020304" pitchFamily="18" charset="0"/>
              </a:rPr>
              <a:t>Субʼєкти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позикових</a:t>
            </a:r>
            <a:endParaRPr lang="ru-RU"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err="1" smtClean="0">
                <a:solidFill>
                  <a:srgbClr val="000000"/>
                </a:solidFill>
                <a:latin typeface="Times New Roman" panose="02020603050405020304" pitchFamily="18" charset="0"/>
                <a:cs typeface="Times New Roman" panose="02020603050405020304" pitchFamily="18" charset="0"/>
              </a:rPr>
              <a:t>операцій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їх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види</a:t>
            </a:r>
            <a:r>
              <a:rPr lang="ru-RU" sz="2200" dirty="0" smtClean="0">
                <a:solidFill>
                  <a:srgbClr val="000000"/>
                </a:solidFill>
                <a:latin typeface="Times New Roman" panose="02020603050405020304" pitchFamily="18" charset="0"/>
                <a:cs typeface="Times New Roman" panose="02020603050405020304" pitchFamily="18" charset="0"/>
              </a:rPr>
              <a:t> та </a:t>
            </a:r>
            <a:r>
              <a:rPr lang="ru-RU" sz="2200" dirty="0" err="1" smtClean="0">
                <a:solidFill>
                  <a:srgbClr val="000000"/>
                </a:solidFill>
                <a:latin typeface="Times New Roman" panose="02020603050405020304" pitchFamily="18" charset="0"/>
                <a:cs typeface="Times New Roman" panose="02020603050405020304" pitchFamily="18" charset="0"/>
              </a:rPr>
              <a:t>укруп</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нений </a:t>
            </a:r>
            <a:r>
              <a:rPr lang="ru-RU" sz="2200" dirty="0">
                <a:solidFill>
                  <a:srgbClr val="000000"/>
                </a:solidFill>
                <a:latin typeface="Times New Roman" panose="02020603050405020304" pitchFamily="18" charset="0"/>
                <a:cs typeface="Times New Roman" panose="02020603050405020304" pitchFamily="18" charset="0"/>
              </a:rPr>
              <a:t>склад </a:t>
            </a:r>
            <a:r>
              <a:rPr lang="ru-RU" sz="2200" dirty="0" err="1" smtClean="0">
                <a:solidFill>
                  <a:srgbClr val="000000"/>
                </a:solidFill>
                <a:latin typeface="Times New Roman" panose="02020603050405020304" pitchFamily="18" charset="0"/>
                <a:cs typeface="Times New Roman" panose="02020603050405020304" pitchFamily="18" charset="0"/>
              </a:rPr>
              <a:t>запозичених</a:t>
            </a:r>
            <a:endParaRPr lang="ru-RU"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err="1" smtClean="0">
                <a:solidFill>
                  <a:srgbClr val="000000"/>
                </a:solidFill>
                <a:latin typeface="Times New Roman" panose="02020603050405020304" pitchFamily="18" charset="0"/>
                <a:cs typeface="Times New Roman" panose="02020603050405020304" pitchFamily="18" charset="0"/>
              </a:rPr>
              <a:t>ресурсів</a:t>
            </a: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3912756" y="2933324"/>
            <a:ext cx="6492500" cy="3322622"/>
          </a:xfrm>
          <a:prstGeom prst="rect">
            <a:avLst/>
          </a:prstGeom>
        </p:spPr>
      </p:pic>
    </p:spTree>
    <p:extLst>
      <p:ext uri="{BB962C8B-B14F-4D97-AF65-F5344CB8AC3E}">
        <p14:creationId xmlns:p14="http://schemas.microsoft.com/office/powerpoint/2010/main" val="3681748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якими в повному обсязі забезпечене іпотекою, крім об’єктів незавершеного будівництва,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майнові права за укладеними банком кредитними договорами з фізичними особами, крім фізичних осіб-підприємців (згідно з реєстром укладених банком кредитних договорів).</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en-US"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В результаті, за потреби банки, які відповідають встановленим вимогам зможуть отримати у Національного банку кредит строком до 90 днів, однією або кількома сумами, під процентну ставку у розмірі облікової ставки плюс 2% річних.</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Сума кредиту визначається на підставі прогнозного обсягу відпливу грошових коштів для виконання зобов’язань перед його вкладниками та іншими кредиторами крім пов’язаних з банком осіб. Водночас вона не може перевищувати суму наданого забезпечення, з урахуванням відповідних коефіцієнтів.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 час дії кредитного договору на банк будуть накладені певні обмеження, за допомогою яких НБУ має намір унеможливити нецільове використання кредитних коштів та знизити ризик ліквідності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Зокрема</a:t>
            </a:r>
            <a:r>
              <a:rPr lang="uk-UA" sz="2200" dirty="0">
                <a:solidFill>
                  <a:srgbClr val="000000"/>
                </a:solidFill>
                <a:latin typeface="Times New Roman" panose="02020603050405020304" pitchFamily="18" charset="0"/>
                <a:cs typeface="Times New Roman" panose="02020603050405020304" pitchFamily="18" charset="0"/>
              </a:rPr>
              <a:t>, для банку буде обмежено:</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здійснення активних операцій та інвестицій,</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61246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викуп</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акцій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емісії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дострокове</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погашення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боргових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цінних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паперів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розподіл капіталу,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виплату премій і компенсацій співробітникам,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дострокове повернення коштів пов’язаним особам та деякі інші операції.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 метою пожвавлення банківського кредитування Національний банк у другому півріччі 2020 року запровадив новий фінансовий інструмент – процентний </a:t>
            </a:r>
            <a:r>
              <a:rPr lang="uk-UA" sz="2200" dirty="0" err="1" smtClean="0">
                <a:solidFill>
                  <a:srgbClr val="000000"/>
                </a:solidFill>
                <a:latin typeface="Times New Roman" panose="02020603050405020304" pitchFamily="18" charset="0"/>
                <a:cs typeface="Times New Roman" panose="02020603050405020304" pitchFamily="18" charset="0"/>
              </a:rPr>
              <a:t>своп</a:t>
            </a:r>
            <a:r>
              <a:rPr lang="uk-UA" sz="2200" dirty="0" smtClean="0">
                <a:solidFill>
                  <a:srgbClr val="000000"/>
                </a:solidFill>
                <a:latin typeface="Times New Roman" panose="02020603050405020304" pitchFamily="18" charset="0"/>
                <a:cs typeface="Times New Roman" panose="02020603050405020304" pitchFamily="18" charset="0"/>
              </a:rPr>
              <a:t> з банками.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Процентний </a:t>
            </a:r>
            <a:r>
              <a:rPr lang="uk-UA" sz="2200" dirty="0" err="1" smtClean="0">
                <a:solidFill>
                  <a:srgbClr val="000000"/>
                </a:solidFill>
                <a:latin typeface="Times New Roman" panose="02020603050405020304" pitchFamily="18" charset="0"/>
                <a:cs typeface="Times New Roman" panose="02020603050405020304" pitchFamily="18" charset="0"/>
              </a:rPr>
              <a:t>своп</a:t>
            </a:r>
            <a:r>
              <a:rPr lang="uk-UA" sz="2200" dirty="0" smtClean="0">
                <a:solidFill>
                  <a:srgbClr val="000000"/>
                </a:solidFill>
                <a:latin typeface="Times New Roman" panose="02020603050405020304" pitchFamily="18" charset="0"/>
                <a:cs typeface="Times New Roman" panose="02020603050405020304" pitchFamily="18" charset="0"/>
              </a:rPr>
              <a:t> – це похідний фінансовий інструмент у формі угоди між двома сторонами про те, що в певні дати одна з сторін платитиме іншій стороні різницю між процентами, що нараховуються на умовну суму </a:t>
            </a:r>
            <a:r>
              <a:rPr lang="uk-UA" sz="2200" dirty="0" err="1" smtClean="0">
                <a:solidFill>
                  <a:srgbClr val="000000"/>
                </a:solidFill>
                <a:latin typeface="Times New Roman" panose="02020603050405020304" pitchFamily="18" charset="0"/>
                <a:cs typeface="Times New Roman" panose="02020603050405020304" pitchFamily="18" charset="0"/>
              </a:rPr>
              <a:t>свопа</a:t>
            </a:r>
            <a:r>
              <a:rPr lang="uk-UA" sz="2200" dirty="0" smtClean="0">
                <a:solidFill>
                  <a:srgbClr val="000000"/>
                </a:solidFill>
                <a:latin typeface="Times New Roman" panose="02020603050405020304" pitchFamily="18" charset="0"/>
                <a:cs typeface="Times New Roman" panose="02020603050405020304" pitchFamily="18" charset="0"/>
              </a:rPr>
              <a:t> за фіксованою та плаваючою ставками.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Запровадження нового інструменту спрямоване на виконання одразу декількох цілей: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по-перше, використання процентного </a:t>
            </a:r>
            <a:r>
              <a:rPr lang="uk-UA" sz="2200" dirty="0" err="1" smtClean="0">
                <a:solidFill>
                  <a:srgbClr val="000000"/>
                </a:solidFill>
                <a:latin typeface="Times New Roman" panose="02020603050405020304" pitchFamily="18" charset="0"/>
                <a:cs typeface="Times New Roman" panose="02020603050405020304" pitchFamily="18" charset="0"/>
              </a:rPr>
              <a:t>свопу</a:t>
            </a:r>
            <a:r>
              <a:rPr lang="uk-UA" sz="2200" dirty="0" smtClean="0">
                <a:solidFill>
                  <a:srgbClr val="000000"/>
                </a:solidFill>
                <a:latin typeface="Times New Roman" panose="02020603050405020304" pitchFamily="18" charset="0"/>
                <a:cs typeface="Times New Roman" panose="02020603050405020304" pitchFamily="18" charset="0"/>
              </a:rPr>
              <a:t> з банками посилить дієвість монетарної політики НБУ. Важливою складовою механізму ціноутворення за цим інструментом є рівень короткострокових ставок міжбанківського ринку, які корелюють з обліковою</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38599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ставкою Національного банку. Банки, які укладатимуть процентні </a:t>
            </a:r>
            <a:r>
              <a:rPr lang="uk-UA" sz="2200" dirty="0" err="1" smtClean="0">
                <a:solidFill>
                  <a:srgbClr val="000000"/>
                </a:solidFill>
                <a:latin typeface="Times New Roman" panose="02020603050405020304" pitchFamily="18" charset="0"/>
                <a:cs typeface="Times New Roman" panose="02020603050405020304" pitchFamily="18" charset="0"/>
              </a:rPr>
              <a:t>свопи</a:t>
            </a:r>
            <a:r>
              <a:rPr lang="uk-UA" sz="2200" dirty="0" smtClean="0">
                <a:solidFill>
                  <a:srgbClr val="000000"/>
                </a:solidFill>
                <a:latin typeface="Times New Roman" panose="02020603050405020304" pitchFamily="18" charset="0"/>
                <a:cs typeface="Times New Roman" panose="02020603050405020304" pitchFamily="18" charset="0"/>
              </a:rPr>
              <a:t>, матимуть додатковий стимул корегувати власні процентні політики відповідно до динаміки облікової ставки.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по-друге, поштовх для запуску ринку процентних </a:t>
            </a:r>
            <a:r>
              <a:rPr lang="uk-UA" sz="2200" dirty="0" err="1" smtClean="0">
                <a:solidFill>
                  <a:srgbClr val="000000"/>
                </a:solidFill>
                <a:latin typeface="Times New Roman" panose="02020603050405020304" pitchFamily="18" charset="0"/>
                <a:cs typeface="Times New Roman" panose="02020603050405020304" pitchFamily="18" charset="0"/>
              </a:rPr>
              <a:t>свопів</a:t>
            </a:r>
            <a:r>
              <a:rPr lang="uk-UA" sz="2200" dirty="0" smtClean="0">
                <a:solidFill>
                  <a:srgbClr val="000000"/>
                </a:solidFill>
                <a:latin typeface="Times New Roman" panose="02020603050405020304" pitchFamily="18" charset="0"/>
                <a:cs typeface="Times New Roman" panose="02020603050405020304" pitchFamily="18" charset="0"/>
              </a:rPr>
              <a:t>, яким може стати участь НБУ в таких операціях, дасть змогу банкам знижувати власні процентні ризики. Це у свою чергу сприятиме розвитку довгострокового кредитування як підприємців, так і населення, зокрема й іпотеки.</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84634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ctr">
              <a:spcBef>
                <a:spcPts val="0"/>
              </a:spcBef>
            </a:pPr>
            <a:r>
              <a:rPr lang="uk-UA" sz="2200" b="1" dirty="0" smtClean="0">
                <a:solidFill>
                  <a:srgbClr val="000000"/>
                </a:solidFill>
                <a:latin typeface="Times New Roman" panose="02020603050405020304" pitchFamily="18" charset="0"/>
                <a:cs typeface="Times New Roman" panose="02020603050405020304" pitchFamily="18" charset="0"/>
              </a:rPr>
              <a:t>Список використаної літератури:</a:t>
            </a:r>
          </a:p>
          <a:p>
            <a:pPr algn="just">
              <a:spcBef>
                <a:spcPts val="0"/>
              </a:spcBef>
            </a:pPr>
            <a:endParaRPr lang="ru-RU"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Закон України «Про банки та банківську діяльність» від 7 грудня 2000 р. № 2121.</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Закон Украйни «Про ринки капіталу та організовані товарні ринки», від 23.02. 2006 р. № 3480-ІУ.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Інструкція про порядок регулювання діяльності банків України: Затверджена постановою Правління НБУ від 28.08. 2001 р. № 368.</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Положення про застосування Національним банком України стандартних інструментів регулювання ліквідності банківської системи: Затверджене постановою Правління НБУ від 17.09.2015  № 615.</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a:t>
            </a:r>
            <a:r>
              <a:rPr lang="ru-RU"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Положення про порядок обліку та проведення Національним банком України та банками України операцій з депозитними сертифікатами Національного банку України. Затверджене постановою Правління НБУ від 03.12.2015  № 859.</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6. Положення про екстрену підтримку Національним банком України ліквідності банків. Затверджене постановою Правління НБУ від 14 грудня 2016 року № 411.</a:t>
            </a:r>
          </a:p>
        </p:txBody>
      </p:sp>
    </p:spTree>
    <p:extLst>
      <p:ext uri="{BB962C8B-B14F-4D97-AF65-F5344CB8AC3E}">
        <p14:creationId xmlns:p14="http://schemas.microsoft.com/office/powerpoint/2010/main" val="7798705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7</a:t>
            </a:r>
            <a:r>
              <a:rPr lang="uk-UA" sz="2200" dirty="0" smtClean="0">
                <a:solidFill>
                  <a:srgbClr val="000000"/>
                </a:solidFill>
                <a:latin typeface="Times New Roman" panose="02020603050405020304" pitchFamily="18" charset="0"/>
                <a:cs typeface="Times New Roman" panose="02020603050405020304" pitchFamily="18" charset="0"/>
              </a:rPr>
              <a:t>. Положення про надання Національним банком України стабілізаційних кредитів банкам України. Затверджене постановою Правління НБУ від 13.07.2010 № 327.</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8. Банківська система: навчальний посібник / [Ситник Н.С., </a:t>
            </a:r>
            <a:r>
              <a:rPr lang="uk-UA" sz="2200" dirty="0" err="1" smtClean="0">
                <a:solidFill>
                  <a:srgbClr val="000000"/>
                </a:solidFill>
                <a:latin typeface="Times New Roman" panose="02020603050405020304" pitchFamily="18" charset="0"/>
                <a:cs typeface="Times New Roman" panose="02020603050405020304" pitchFamily="18" charset="0"/>
              </a:rPr>
              <a:t>Стасишин</a:t>
            </a:r>
            <a:r>
              <a:rPr lang="uk-UA" sz="2200" dirty="0" smtClean="0">
                <a:solidFill>
                  <a:srgbClr val="000000"/>
                </a:solidFill>
                <a:latin typeface="Times New Roman" panose="02020603050405020304" pitchFamily="18" charset="0"/>
                <a:cs typeface="Times New Roman" panose="02020603050405020304" pitchFamily="18" charset="0"/>
              </a:rPr>
              <a:t> А.В., </a:t>
            </a:r>
            <a:r>
              <a:rPr lang="uk-UA" sz="2200" dirty="0" err="1" smtClean="0">
                <a:solidFill>
                  <a:srgbClr val="000000"/>
                </a:solidFill>
                <a:latin typeface="Times New Roman" panose="02020603050405020304" pitchFamily="18" charset="0"/>
                <a:cs typeface="Times New Roman" panose="02020603050405020304" pitchFamily="18" charset="0"/>
              </a:rPr>
              <a:t>Блащук-Девяткіна</a:t>
            </a:r>
            <a:r>
              <a:rPr lang="uk-UA" sz="2200" dirty="0" smtClean="0">
                <a:solidFill>
                  <a:srgbClr val="000000"/>
                </a:solidFill>
                <a:latin typeface="Times New Roman" panose="02020603050405020304" pitchFamily="18" charset="0"/>
                <a:cs typeface="Times New Roman" panose="02020603050405020304" pitchFamily="18" charset="0"/>
              </a:rPr>
              <a:t> Н.З., </a:t>
            </a:r>
            <a:r>
              <a:rPr lang="uk-UA" sz="2200" dirty="0" err="1" smtClean="0">
                <a:solidFill>
                  <a:srgbClr val="000000"/>
                </a:solidFill>
                <a:latin typeface="Times New Roman" panose="02020603050405020304" pitchFamily="18" charset="0"/>
                <a:cs typeface="Times New Roman" panose="02020603050405020304" pitchFamily="18" charset="0"/>
              </a:rPr>
              <a:t>Петик</a:t>
            </a:r>
            <a:r>
              <a:rPr lang="uk-UA" sz="2200" dirty="0" smtClean="0">
                <a:solidFill>
                  <a:srgbClr val="000000"/>
                </a:solidFill>
                <a:latin typeface="Times New Roman" panose="02020603050405020304" pitchFamily="18" charset="0"/>
                <a:cs typeface="Times New Roman" panose="02020603050405020304" pitchFamily="18" charset="0"/>
              </a:rPr>
              <a:t> Л.О.]; за </a:t>
            </a:r>
            <a:r>
              <a:rPr lang="uk-UA" sz="2200" dirty="0" err="1" smtClean="0">
                <a:solidFill>
                  <a:srgbClr val="000000"/>
                </a:solidFill>
                <a:latin typeface="Times New Roman" panose="02020603050405020304" pitchFamily="18" charset="0"/>
                <a:cs typeface="Times New Roman" panose="02020603050405020304" pitchFamily="18" charset="0"/>
              </a:rPr>
              <a:t>заг</a:t>
            </a:r>
            <a:r>
              <a:rPr lang="uk-UA" sz="2200" dirty="0" smtClean="0">
                <a:solidFill>
                  <a:srgbClr val="000000"/>
                </a:solidFill>
                <a:latin typeface="Times New Roman" panose="02020603050405020304" pitchFamily="18" charset="0"/>
                <a:cs typeface="Times New Roman" panose="02020603050405020304" pitchFamily="18" charset="0"/>
              </a:rPr>
              <a:t>. ред. Н. С. Ситник. Львів: ЛНУ імені Івана Франка, 2020.  580 с.</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9. Банківські операції [текст]: </a:t>
            </a:r>
            <a:r>
              <a:rPr lang="uk-UA" sz="2200" dirty="0" err="1" smtClean="0">
                <a:solidFill>
                  <a:srgbClr val="000000"/>
                </a:solidFill>
                <a:latin typeface="Times New Roman" panose="02020603050405020304" pitchFamily="18" charset="0"/>
                <a:cs typeface="Times New Roman" panose="02020603050405020304" pitchFamily="18" charset="0"/>
              </a:rPr>
              <a:t>навч.посіб</a:t>
            </a:r>
            <a:r>
              <a:rPr lang="uk-UA" sz="2200" dirty="0" smtClean="0">
                <a:solidFill>
                  <a:srgbClr val="000000"/>
                </a:solidFill>
                <a:latin typeface="Times New Roman" panose="02020603050405020304" pitchFamily="18" charset="0"/>
                <a:cs typeface="Times New Roman" panose="02020603050405020304" pitchFamily="18" charset="0"/>
              </a:rPr>
              <a:t>. Н.І. Демчук, О.В. </a:t>
            </a:r>
            <a:r>
              <a:rPr lang="uk-UA" sz="2200" dirty="0" err="1" smtClean="0">
                <a:solidFill>
                  <a:srgbClr val="000000"/>
                </a:solidFill>
                <a:latin typeface="Times New Roman" panose="02020603050405020304" pitchFamily="18" charset="0"/>
                <a:cs typeface="Times New Roman" panose="02020603050405020304" pitchFamily="18" charset="0"/>
              </a:rPr>
              <a:t>Довгаль</a:t>
            </a:r>
            <a:r>
              <a:rPr lang="uk-UA" sz="2200" dirty="0" smtClean="0">
                <a:solidFill>
                  <a:srgbClr val="000000"/>
                </a:solidFill>
                <a:latin typeface="Times New Roman" panose="02020603050405020304" pitchFamily="18" charset="0"/>
                <a:cs typeface="Times New Roman" panose="02020603050405020304" pitchFamily="18" charset="0"/>
              </a:rPr>
              <a:t>, Ю.П. Владика. Дніпро: Пороги, 2017. 461 с.</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10. 	Петрук О.М. Банківські операції: </a:t>
            </a:r>
            <a:r>
              <a:rPr lang="uk-UA" sz="2200" dirty="0" err="1" smtClean="0">
                <a:solidFill>
                  <a:srgbClr val="000000"/>
                </a:solidFill>
                <a:latin typeface="Times New Roman" panose="02020603050405020304" pitchFamily="18" charset="0"/>
                <a:cs typeface="Times New Roman" panose="02020603050405020304" pitchFamily="18" charset="0"/>
              </a:rPr>
              <a:t>навч</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посібн</a:t>
            </a:r>
            <a:r>
              <a:rPr lang="uk-UA" sz="2200" dirty="0" smtClean="0">
                <a:solidFill>
                  <a:srgbClr val="000000"/>
                </a:solidFill>
                <a:latin typeface="Times New Roman" panose="02020603050405020304" pitchFamily="18" charset="0"/>
                <a:cs typeface="Times New Roman" panose="02020603050405020304" pitchFamily="18" charset="0"/>
              </a:rPr>
              <a:t>. / О.М. Петрук, С.З. </a:t>
            </a:r>
            <a:r>
              <a:rPr lang="uk-UA" sz="2200" dirty="0" err="1" smtClean="0">
                <a:solidFill>
                  <a:srgbClr val="000000"/>
                </a:solidFill>
                <a:latin typeface="Times New Roman" panose="02020603050405020304" pitchFamily="18" charset="0"/>
                <a:cs typeface="Times New Roman" panose="02020603050405020304" pitchFamily="18" charset="0"/>
              </a:rPr>
              <a:t>Мошенський</a:t>
            </a:r>
            <a:r>
              <a:rPr lang="uk-UA" sz="2200" dirty="0" smtClean="0">
                <a:solidFill>
                  <a:srgbClr val="000000"/>
                </a:solidFill>
                <a:latin typeface="Times New Roman" panose="02020603050405020304" pitchFamily="18" charset="0"/>
                <a:cs typeface="Times New Roman" panose="02020603050405020304" pitchFamily="18" charset="0"/>
              </a:rPr>
              <a:t>, О.С. Новак. Житомир: ЖДТУ, 2011. 568 с.</a:t>
            </a:r>
          </a:p>
          <a:p>
            <a:pPr algn="just">
              <a:spcBef>
                <a:spcPts val="0"/>
              </a:spcBef>
            </a:pPr>
            <a:endParaRPr lang="ru-RU"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3700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err="1" smtClean="0">
                <a:solidFill>
                  <a:srgbClr val="000000"/>
                </a:solidFill>
                <a:latin typeface="Times New Roman" panose="02020603050405020304" pitchFamily="18" charset="0"/>
                <a:cs typeface="Times New Roman" panose="02020603050405020304" pitchFamily="18" charset="0"/>
              </a:rPr>
              <a:t>Продовження</a:t>
            </a: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рисунку 1.</a:t>
            </a: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2514108" y="561314"/>
            <a:ext cx="7770629" cy="5700733"/>
          </a:xfrm>
          <a:prstGeom prst="rect">
            <a:avLst/>
          </a:prstGeom>
        </p:spPr>
      </p:pic>
    </p:spTree>
    <p:extLst>
      <p:ext uri="{BB962C8B-B14F-4D97-AF65-F5344CB8AC3E}">
        <p14:creationId xmlns:p14="http://schemas.microsoft.com/office/powerpoint/2010/main" val="4182187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Міжбанківський кредит –</a:t>
            </a:r>
            <a:r>
              <a:rPr lang="uk-UA" sz="2200" dirty="0" smtClean="0">
                <a:solidFill>
                  <a:srgbClr val="000000"/>
                </a:solidFill>
                <a:latin typeface="Times New Roman" panose="02020603050405020304" pitchFamily="18" charset="0"/>
                <a:cs typeface="Times New Roman" panose="02020603050405020304" pitchFamily="18" charset="0"/>
              </a:rPr>
              <a:t> кредит, наданий на міжбанківському ринку за рахунок вільних коштів інших банків та НБУ. Кредитні відносини між банками визначаються на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договірних засадах шляхом укладання кредитних угод, які</a:t>
            </a: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передбачають умови розміщення тимчасово вільних коштів, права та зобов’язання сторін з належним оформленням справ за міжбанківським кредитом.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Призначення міжбанківських кредитів: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надають можливість виконувати вимоги з обов’язкового резервування;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задовольняють потребу клієнтів у коштах;</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забезпечують ліквідність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банки, в яких є надлишок ресурсів, можуть розміщувати тимчасово вільні кошти в банках, де існує їх нестача.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Переваги міжбанківського кредиту порівняно з </a:t>
            </a:r>
            <a:r>
              <a:rPr lang="uk-UA" sz="2200" dirty="0" smtClean="0">
                <a:solidFill>
                  <a:srgbClr val="000000"/>
                </a:solidFill>
                <a:latin typeface="Times New Roman" panose="02020603050405020304" pitchFamily="18" charset="0"/>
                <a:cs typeface="Times New Roman" panose="02020603050405020304" pitchFamily="18" charset="0"/>
              </a:rPr>
              <a:t>депозитами</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з одного боку, є оперативним джерелом </a:t>
            </a:r>
            <a:r>
              <a:rPr lang="uk-UA" sz="2200" dirty="0" smtClean="0">
                <a:solidFill>
                  <a:srgbClr val="000000"/>
                </a:solidFill>
                <a:latin typeface="Times New Roman" panose="02020603050405020304" pitchFamily="18" charset="0"/>
                <a:cs typeface="Times New Roman" panose="02020603050405020304" pitchFamily="18" charset="0"/>
              </a:rPr>
              <a:t>поповнення коштів </a:t>
            </a:r>
            <a:r>
              <a:rPr lang="uk-UA" sz="2200" dirty="0">
                <a:solidFill>
                  <a:srgbClr val="000000"/>
                </a:solidFill>
                <a:latin typeface="Times New Roman" panose="02020603050405020304" pitchFamily="18" charset="0"/>
                <a:cs typeface="Times New Roman" panose="02020603050405020304" pitchFamily="18" charset="0"/>
              </a:rPr>
              <a:t>банківської установи з метою підтримання </a:t>
            </a:r>
            <a:r>
              <a:rPr lang="uk-UA" sz="2200" dirty="0" smtClean="0">
                <a:solidFill>
                  <a:srgbClr val="000000"/>
                </a:solidFill>
                <a:latin typeface="Times New Roman" panose="02020603050405020304" pitchFamily="18" charset="0"/>
                <a:cs typeface="Times New Roman" panose="02020603050405020304" pitchFamily="18" charset="0"/>
              </a:rPr>
              <a:t>кредитного потенціалу </a:t>
            </a:r>
            <a:r>
              <a:rPr lang="uk-UA" sz="2200" dirty="0">
                <a:solidFill>
                  <a:srgbClr val="000000"/>
                </a:solidFill>
                <a:latin typeface="Times New Roman" panose="02020603050405020304" pitchFamily="18" charset="0"/>
                <a:cs typeface="Times New Roman" panose="02020603050405020304" pitchFamily="18" charset="0"/>
              </a:rPr>
              <a:t>та поточної ліквідності, а з іншого – </a:t>
            </a:r>
            <a:r>
              <a:rPr lang="uk-UA" sz="2200" dirty="0" smtClean="0">
                <a:solidFill>
                  <a:srgbClr val="000000"/>
                </a:solidFill>
                <a:latin typeface="Times New Roman" panose="02020603050405020304" pitchFamily="18" charset="0"/>
                <a:cs typeface="Times New Roman" panose="02020603050405020304" pitchFamily="18" charset="0"/>
              </a:rPr>
              <a:t>рентабельне вкладення </a:t>
            </a:r>
            <a:r>
              <a:rPr lang="uk-UA" sz="2200" dirty="0">
                <a:solidFill>
                  <a:srgbClr val="000000"/>
                </a:solidFill>
                <a:latin typeface="Times New Roman" panose="02020603050405020304" pitchFamily="18" charset="0"/>
                <a:cs typeface="Times New Roman" panose="02020603050405020304" pitchFamily="18" charset="0"/>
              </a:rPr>
              <a:t>вільних коштів;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не потребує резервування в центральному банку</a:t>
            </a:r>
            <a:r>
              <a:rPr lang="uk-UA" sz="2200" dirty="0" smtClean="0">
                <a:solidFill>
                  <a:srgbClr val="000000"/>
                </a:solidFill>
                <a:latin typeface="Times New Roman" panose="02020603050405020304" pitchFamily="18" charset="0"/>
                <a:cs typeface="Times New Roman" panose="02020603050405020304" pitchFamily="18" charset="0"/>
              </a:rPr>
              <a:t>, оскільки </a:t>
            </a:r>
            <a:r>
              <a:rPr lang="uk-UA" sz="2200" dirty="0">
                <a:solidFill>
                  <a:srgbClr val="000000"/>
                </a:solidFill>
                <a:latin typeface="Times New Roman" panose="02020603050405020304" pitchFamily="18" charset="0"/>
                <a:cs typeface="Times New Roman" panose="02020603050405020304" pitchFamily="18" charset="0"/>
              </a:rPr>
              <a:t>не є вкладом;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не потребує витрат на маркетинг та інфраструктуру;</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3517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банкам вигідно розміщувати кредитні ресурси в інших банках порівняно з кредитуванням суб’єктів господарської діяльності, оскільки перші вирізняються, як правило, вищою надійністю.</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Міжбанківські кредити здебільшого видаються на </a:t>
            </a:r>
            <a:r>
              <a:rPr lang="uk-UA" sz="2200" dirty="0" smtClean="0">
                <a:solidFill>
                  <a:srgbClr val="000000"/>
                </a:solidFill>
                <a:latin typeface="Times New Roman" panose="02020603050405020304" pitchFamily="18" charset="0"/>
                <a:cs typeface="Times New Roman" panose="02020603050405020304" pitchFamily="18" charset="0"/>
              </a:rPr>
              <a:t>термін від </a:t>
            </a:r>
            <a:r>
              <a:rPr lang="uk-UA" sz="2200" dirty="0">
                <a:solidFill>
                  <a:srgbClr val="000000"/>
                </a:solidFill>
                <a:latin typeface="Times New Roman" panose="02020603050405020304" pitchFamily="18" charset="0"/>
                <a:cs typeface="Times New Roman" panose="02020603050405020304" pitchFamily="18" charset="0"/>
              </a:rPr>
              <a:t>одного дня (</a:t>
            </a:r>
            <a:r>
              <a:rPr lang="uk-UA" sz="2200" dirty="0" err="1">
                <a:solidFill>
                  <a:srgbClr val="000000"/>
                </a:solidFill>
                <a:latin typeface="Times New Roman" panose="02020603050405020304" pitchFamily="18" charset="0"/>
                <a:cs typeface="Times New Roman" panose="02020603050405020304" pitchFamily="18" charset="0"/>
              </a:rPr>
              <a:t>овернайт</a:t>
            </a:r>
            <a:r>
              <a:rPr lang="uk-UA" sz="2200" dirty="0">
                <a:solidFill>
                  <a:srgbClr val="000000"/>
                </a:solidFill>
                <a:latin typeface="Times New Roman" panose="02020603050405020304" pitchFamily="18" charset="0"/>
                <a:cs typeface="Times New Roman" panose="02020603050405020304" pitchFamily="18" charset="0"/>
              </a:rPr>
              <a:t>) до 1 місяця. Відсоткові ставки по </a:t>
            </a:r>
            <a:r>
              <a:rPr lang="uk-UA" sz="2200" dirty="0" smtClean="0">
                <a:solidFill>
                  <a:srgbClr val="000000"/>
                </a:solidFill>
                <a:latin typeface="Times New Roman" panose="02020603050405020304" pitchFamily="18" charset="0"/>
                <a:cs typeface="Times New Roman" panose="02020603050405020304" pitchFamily="18" charset="0"/>
              </a:rPr>
              <a:t>них залежать </a:t>
            </a:r>
            <a:r>
              <a:rPr lang="uk-UA" sz="2200" dirty="0">
                <a:solidFill>
                  <a:srgbClr val="000000"/>
                </a:solidFill>
                <a:latin typeface="Times New Roman" panose="02020603050405020304" pitchFamily="18" charset="0"/>
                <a:cs typeface="Times New Roman" panose="02020603050405020304" pitchFamily="18" charset="0"/>
              </a:rPr>
              <a:t>від попиту та пропозиції на ринку. Якщо є </a:t>
            </a:r>
            <a:r>
              <a:rPr lang="uk-UA" sz="2200" dirty="0" smtClean="0">
                <a:solidFill>
                  <a:srgbClr val="000000"/>
                </a:solidFill>
                <a:latin typeface="Times New Roman" panose="02020603050405020304" pitchFamily="18" charset="0"/>
                <a:cs typeface="Times New Roman" panose="02020603050405020304" pitchFamily="18" charset="0"/>
              </a:rPr>
              <a:t>нестача ліквідності </a:t>
            </a:r>
            <a:r>
              <a:rPr lang="uk-UA" sz="2200" dirty="0">
                <a:solidFill>
                  <a:srgbClr val="000000"/>
                </a:solidFill>
                <a:latin typeface="Times New Roman" panose="02020603050405020304" pitchFamily="18" charset="0"/>
                <a:cs typeface="Times New Roman" panose="02020603050405020304" pitchFamily="18" charset="0"/>
              </a:rPr>
              <a:t>- ставки зростають, якщо надлишок - падають</a:t>
            </a:r>
            <a:r>
              <a:rPr lang="uk-UA" sz="2200" dirty="0" smtClean="0">
                <a:solidFill>
                  <a:srgbClr val="000000"/>
                </a:solidFill>
                <a:latin typeface="Times New Roman" panose="02020603050405020304" pitchFamily="18" charset="0"/>
                <a:cs typeface="Times New Roman" panose="02020603050405020304" pitchFamily="18" charset="0"/>
              </a:rPr>
              <a:t>. Ставки </a:t>
            </a:r>
            <a:r>
              <a:rPr lang="uk-UA" sz="2200" dirty="0">
                <a:solidFill>
                  <a:srgbClr val="000000"/>
                </a:solidFill>
                <a:latin typeface="Times New Roman" panose="02020603050405020304" pitchFamily="18" charset="0"/>
                <a:cs typeface="Times New Roman" panose="02020603050405020304" pitchFamily="18" charset="0"/>
              </a:rPr>
              <a:t>на міжбанківському ринку впливають на </a:t>
            </a:r>
            <a:r>
              <a:rPr lang="uk-UA" sz="2200" dirty="0" smtClean="0">
                <a:solidFill>
                  <a:srgbClr val="000000"/>
                </a:solidFill>
                <a:latin typeface="Times New Roman" panose="02020603050405020304" pitchFamily="18" charset="0"/>
                <a:cs typeface="Times New Roman" panose="02020603050405020304" pitchFamily="18" charset="0"/>
              </a:rPr>
              <a:t>вартість ресурсів </a:t>
            </a:r>
            <a:r>
              <a:rPr lang="uk-UA" sz="2200" dirty="0">
                <a:solidFill>
                  <a:srgbClr val="000000"/>
                </a:solidFill>
                <a:latin typeface="Times New Roman" panose="02020603050405020304" pitchFamily="18" charset="0"/>
                <a:cs typeface="Times New Roman" panose="02020603050405020304" pitchFamily="18" charset="0"/>
              </a:rPr>
              <a:t>для клієнтів й прибутковість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Національний </a:t>
            </a:r>
            <a:r>
              <a:rPr lang="uk-UA" sz="2200" dirty="0">
                <a:solidFill>
                  <a:srgbClr val="000000"/>
                </a:solidFill>
                <a:latin typeface="Times New Roman" panose="02020603050405020304" pitchFamily="18" charset="0"/>
                <a:cs typeface="Times New Roman" panose="02020603050405020304" pitchFamily="18" charset="0"/>
              </a:rPr>
              <a:t>банк ухвалив низку змін, якими </a:t>
            </a:r>
            <a:r>
              <a:rPr lang="uk-UA" sz="2200" dirty="0" smtClean="0">
                <a:solidFill>
                  <a:srgbClr val="000000"/>
                </a:solidFill>
                <a:latin typeface="Times New Roman" panose="02020603050405020304" pitchFamily="18" charset="0"/>
                <a:cs typeface="Times New Roman" panose="02020603050405020304" pitchFamily="18" charset="0"/>
              </a:rPr>
              <a:t>пом’якшив вимоги </a:t>
            </a:r>
            <a:r>
              <a:rPr lang="uk-UA" sz="2200" dirty="0">
                <a:solidFill>
                  <a:srgbClr val="000000"/>
                </a:solidFill>
                <a:latin typeface="Times New Roman" panose="02020603050405020304" pitchFamily="18" charset="0"/>
                <a:cs typeface="Times New Roman" panose="02020603050405020304" pitchFamily="18" charset="0"/>
              </a:rPr>
              <a:t>до банків стосовно підтвердження та реєстрації </a:t>
            </a:r>
            <a:r>
              <a:rPr lang="uk-UA" sz="2200" dirty="0" smtClean="0">
                <a:solidFill>
                  <a:srgbClr val="000000"/>
                </a:solidFill>
                <a:latin typeface="Times New Roman" panose="02020603050405020304" pitchFamily="18" charset="0"/>
                <a:cs typeface="Times New Roman" panose="02020603050405020304" pitchFamily="18" charset="0"/>
              </a:rPr>
              <a:t>угод, які </a:t>
            </a:r>
            <a:r>
              <a:rPr lang="uk-UA" sz="2200" dirty="0">
                <a:solidFill>
                  <a:srgbClr val="000000"/>
                </a:solidFill>
                <a:latin typeface="Times New Roman" panose="02020603050405020304" pitchFamily="18" charset="0"/>
                <a:cs typeface="Times New Roman" panose="02020603050405020304" pitchFamily="18" charset="0"/>
              </a:rPr>
              <a:t>укладаються на міжбанківському ринку.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Скасовано </a:t>
            </a:r>
            <a:r>
              <a:rPr lang="uk-UA" sz="2200" dirty="0">
                <a:solidFill>
                  <a:srgbClr val="000000"/>
                </a:solidFill>
                <a:latin typeface="Times New Roman" panose="02020603050405020304" pitchFamily="18" charset="0"/>
                <a:cs typeface="Times New Roman" panose="02020603050405020304" pitchFamily="18" charset="0"/>
              </a:rPr>
              <a:t>вимоги, які зобов’язували банки </a:t>
            </a:r>
            <a:r>
              <a:rPr lang="uk-UA" sz="2200" dirty="0" smtClean="0">
                <a:solidFill>
                  <a:srgbClr val="000000"/>
                </a:solidFill>
                <a:latin typeface="Times New Roman" panose="02020603050405020304" pitchFamily="18" charset="0"/>
                <a:cs typeface="Times New Roman" panose="02020603050405020304" pitchFamily="18" charset="0"/>
              </a:rPr>
              <a:t>реєструвати угоди </a:t>
            </a:r>
            <a:r>
              <a:rPr lang="uk-UA" sz="2200" dirty="0">
                <a:solidFill>
                  <a:srgbClr val="000000"/>
                </a:solidFill>
                <a:latin typeface="Times New Roman" panose="02020603050405020304" pitchFamily="18" charset="0"/>
                <a:cs typeface="Times New Roman" panose="02020603050405020304" pitchFamily="18" charset="0"/>
              </a:rPr>
              <a:t>з купівлі та продажу кредитних ресурсів у національній валюті на міжбанківському кредитному ринку України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засобами системи </a:t>
            </a:r>
            <a:r>
              <a:rPr lang="uk-UA" sz="2200" dirty="0" err="1">
                <a:solidFill>
                  <a:srgbClr val="000000"/>
                </a:solidFill>
                <a:latin typeface="Times New Roman" panose="02020603050405020304" pitchFamily="18" charset="0"/>
                <a:cs typeface="Times New Roman" panose="02020603050405020304" pitchFamily="18" charset="0"/>
              </a:rPr>
              <a:t>КредІнфо</a:t>
            </a:r>
            <a:r>
              <a:rPr lang="uk-UA" sz="2200" dirty="0">
                <a:solidFill>
                  <a:srgbClr val="000000"/>
                </a:solidFill>
                <a:latin typeface="Times New Roman" panose="02020603050405020304" pitchFamily="18" charset="0"/>
                <a:cs typeface="Times New Roman" panose="02020603050405020304" pitchFamily="18" charset="0"/>
              </a:rPr>
              <a:t> (Системи надання </a:t>
            </a:r>
            <a:r>
              <a:rPr lang="uk-UA" sz="2200" dirty="0" smtClean="0">
                <a:solidFill>
                  <a:srgbClr val="000000"/>
                </a:solidFill>
                <a:latin typeface="Times New Roman" panose="02020603050405020304" pitchFamily="18" charset="0"/>
                <a:cs typeface="Times New Roman" panose="02020603050405020304" pitchFamily="18" charset="0"/>
              </a:rPr>
              <a:t>банками України </a:t>
            </a:r>
            <a:r>
              <a:rPr lang="uk-UA" sz="2200" dirty="0">
                <a:solidFill>
                  <a:srgbClr val="000000"/>
                </a:solidFill>
                <a:latin typeface="Times New Roman" panose="02020603050405020304" pitchFamily="18" charset="0"/>
                <a:cs typeface="Times New Roman" panose="02020603050405020304" pitchFamily="18" charset="0"/>
              </a:rPr>
              <a:t>інформації за угодами з купівлі та </a:t>
            </a:r>
            <a:r>
              <a:rPr lang="uk-UA" sz="2200" dirty="0" smtClean="0">
                <a:solidFill>
                  <a:srgbClr val="000000"/>
                </a:solidFill>
                <a:latin typeface="Times New Roman" panose="02020603050405020304" pitchFamily="18" charset="0"/>
                <a:cs typeface="Times New Roman" panose="02020603050405020304" pitchFamily="18" charset="0"/>
              </a:rPr>
              <a:t>продажу кредитних </a:t>
            </a:r>
            <a:r>
              <a:rPr lang="uk-UA" sz="2200" dirty="0">
                <a:solidFill>
                  <a:srgbClr val="000000"/>
                </a:solidFill>
                <a:latin typeface="Times New Roman" panose="02020603050405020304" pitchFamily="18" charset="0"/>
                <a:cs typeface="Times New Roman" panose="02020603050405020304" pitchFamily="18" charset="0"/>
              </a:rPr>
              <a:t>ресурсів у національній валюті на </a:t>
            </a:r>
            <a:r>
              <a:rPr lang="uk-UA" sz="2200" dirty="0" smtClean="0">
                <a:solidFill>
                  <a:srgbClr val="000000"/>
                </a:solidFill>
                <a:latin typeface="Times New Roman" panose="02020603050405020304" pitchFamily="18" charset="0"/>
                <a:cs typeface="Times New Roman" panose="02020603050405020304" pitchFamily="18" charset="0"/>
              </a:rPr>
              <a:t>міжбанківському кредитному ринку).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 подальшому відповідні дані НБУ отримуватиме через канали обміну інформацією</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0454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від торговельно-інформаційних </a:t>
            </a:r>
            <a:r>
              <a:rPr lang="uk-UA" sz="2200" dirty="0" err="1" smtClean="0">
                <a:solidFill>
                  <a:srgbClr val="000000"/>
                </a:solidFill>
                <a:latin typeface="Times New Roman" panose="02020603050405020304" pitchFamily="18" charset="0"/>
                <a:cs typeface="Times New Roman" panose="02020603050405020304" pitchFamily="18" charset="0"/>
              </a:rPr>
              <a:t>Bloomberg</a:t>
            </a:r>
            <a:r>
              <a:rPr lang="uk-UA" sz="2200" dirty="0" smtClean="0">
                <a:solidFill>
                  <a:srgbClr val="000000"/>
                </a:solidFill>
                <a:latin typeface="Times New Roman" panose="02020603050405020304" pitchFamily="18" charset="0"/>
                <a:cs typeface="Times New Roman" panose="02020603050405020304" pitchFamily="18" charset="0"/>
              </a:rPr>
              <a:t> та </a:t>
            </a:r>
            <a:r>
              <a:rPr lang="uk-UA" sz="2200" dirty="0" err="1" smtClean="0">
                <a:solidFill>
                  <a:srgbClr val="000000"/>
                </a:solidFill>
                <a:latin typeface="Times New Roman" panose="02020603050405020304" pitchFamily="18" charset="0"/>
                <a:cs typeface="Times New Roman" panose="02020603050405020304" pitchFamily="18" charset="0"/>
              </a:rPr>
              <a:t>Reuters</a:t>
            </a:r>
            <a:r>
              <a:rPr lang="uk-UA" sz="2200" dirty="0" smtClean="0">
                <a:solidFill>
                  <a:srgbClr val="000000"/>
                </a:solidFill>
                <a:latin typeface="Times New Roman" panose="02020603050405020304" pitchFamily="18" charset="0"/>
                <a:cs typeface="Times New Roman" panose="02020603050405020304" pitchFamily="18" charset="0"/>
              </a:rPr>
              <a:t>, а також із наявної статистичної звітності банків.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Такі кроки дають банкам більше гнучкості по часу укладання угод і зменшують навантаження на них в частині інформування НБУ, а Національний банк отримав змогу отримувати більш оперативну інформацію про стан грошового та валютного ринків. </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ctr">
              <a:spcBef>
                <a:spcPts val="0"/>
              </a:spcBef>
            </a:pPr>
            <a:r>
              <a:rPr lang="ru-RU" sz="2400" b="1" dirty="0">
                <a:solidFill>
                  <a:srgbClr val="000000"/>
                </a:solidFill>
                <a:latin typeface="Times New Roman" panose="02020603050405020304" pitchFamily="18" charset="0"/>
                <a:cs typeface="Times New Roman" panose="02020603050405020304" pitchFamily="18" charset="0"/>
              </a:rPr>
              <a:t>2. </a:t>
            </a:r>
            <a:r>
              <a:rPr lang="ru-RU" sz="2400" b="1" dirty="0" err="1">
                <a:solidFill>
                  <a:srgbClr val="000000"/>
                </a:solidFill>
                <a:latin typeface="Times New Roman" panose="02020603050405020304" pitchFamily="18" charset="0"/>
                <a:cs typeface="Times New Roman" panose="02020603050405020304" pitchFamily="18" charset="0"/>
              </a:rPr>
              <a:t>Поняття</a:t>
            </a:r>
            <a:r>
              <a:rPr lang="ru-RU" sz="2400" b="1" dirty="0">
                <a:solidFill>
                  <a:srgbClr val="000000"/>
                </a:solidFill>
                <a:latin typeface="Times New Roman" panose="02020603050405020304" pitchFamily="18" charset="0"/>
                <a:cs typeface="Times New Roman" panose="02020603050405020304" pitchFamily="18" charset="0"/>
              </a:rPr>
              <a:t> та роль </a:t>
            </a:r>
            <a:r>
              <a:rPr lang="ru-RU" sz="2400" b="1" dirty="0" err="1" smtClean="0">
                <a:solidFill>
                  <a:srgbClr val="000000"/>
                </a:solidFill>
                <a:latin typeface="Times New Roman" panose="02020603050405020304" pitchFamily="18" charset="0"/>
                <a:cs typeface="Times New Roman" panose="02020603050405020304" pitchFamily="18" charset="0"/>
              </a:rPr>
              <a:t>операці</a:t>
            </a:r>
            <a:r>
              <a:rPr lang="uk-UA" sz="2400" b="1" dirty="0">
                <a:solidFill>
                  <a:srgbClr val="000000"/>
                </a:solidFill>
                <a:latin typeface="Times New Roman" panose="02020603050405020304" pitchFamily="18" charset="0"/>
                <a:cs typeface="Times New Roman" panose="02020603050405020304" pitchFamily="18" charset="0"/>
              </a:rPr>
              <a:t>й</a:t>
            </a:r>
            <a:r>
              <a:rPr lang="ru-RU" sz="2400" b="1" dirty="0" smtClean="0">
                <a:solidFill>
                  <a:srgbClr val="000000"/>
                </a:solidFill>
                <a:latin typeface="Times New Roman" panose="02020603050405020304" pitchFamily="18" charset="0"/>
                <a:cs typeface="Times New Roman" panose="02020603050405020304" pitchFamily="18" charset="0"/>
              </a:rPr>
              <a:t> </a:t>
            </a:r>
            <a:r>
              <a:rPr lang="ru-RU" sz="2400" b="1" dirty="0">
                <a:solidFill>
                  <a:srgbClr val="000000"/>
                </a:solidFill>
                <a:latin typeface="Times New Roman" panose="02020603050405020304" pitchFamily="18" charset="0"/>
                <a:cs typeface="Times New Roman" panose="02020603050405020304" pitchFamily="18" charset="0"/>
              </a:rPr>
              <a:t>НБУ </a:t>
            </a:r>
            <a:r>
              <a:rPr lang="ru-RU" sz="2400" b="1" dirty="0" smtClean="0">
                <a:solidFill>
                  <a:srgbClr val="000000"/>
                </a:solidFill>
                <a:latin typeface="Times New Roman" panose="02020603050405020304" pitchFamily="18" charset="0"/>
                <a:cs typeface="Times New Roman" panose="02020603050405020304" pitchFamily="18" charset="0"/>
              </a:rPr>
              <a:t>у </a:t>
            </a:r>
            <a:r>
              <a:rPr lang="ru-RU" sz="2400" b="1" dirty="0" err="1" smtClean="0">
                <a:solidFill>
                  <a:srgbClr val="000000"/>
                </a:solidFill>
                <a:latin typeface="Times New Roman" panose="02020603050405020304" pitchFamily="18" charset="0"/>
                <a:cs typeface="Times New Roman" panose="02020603050405020304" pitchFamily="18" charset="0"/>
              </a:rPr>
              <a:t>рефінансуванні</a:t>
            </a:r>
            <a:r>
              <a:rPr lang="ru-RU" sz="2400" b="1" dirty="0" smtClean="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комерційних</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банків</a:t>
            </a:r>
            <a:endParaRPr lang="ru-RU" sz="2400" b="1"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Національний </a:t>
            </a:r>
            <a:r>
              <a:rPr lang="uk-UA" sz="2200" dirty="0">
                <a:solidFill>
                  <a:srgbClr val="000000"/>
                </a:solidFill>
                <a:latin typeface="Times New Roman" panose="02020603050405020304" pitchFamily="18" charset="0"/>
                <a:cs typeface="Times New Roman" panose="02020603050405020304" pitchFamily="18" charset="0"/>
              </a:rPr>
              <a:t>банк використовує стандартні інструменти регулювання ліквідності банківської системи з метою виконання цілей та завдань, визначених законодавством України та Основними засадами грошово-кредитної політики, залежно від ситуації на грошово-кредитному ринку.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Національний </a:t>
            </a:r>
            <a:r>
              <a:rPr lang="uk-UA" sz="2200" dirty="0">
                <a:solidFill>
                  <a:srgbClr val="000000"/>
                </a:solidFill>
                <a:latin typeface="Times New Roman" panose="02020603050405020304" pitchFamily="18" charset="0"/>
                <a:cs typeface="Times New Roman" panose="02020603050405020304" pitchFamily="18" charset="0"/>
              </a:rPr>
              <a:t>банк здійснює регулювання ліквідності банківської системи в межах визначених монетарних параметрів та в обсягах, які потрібні для їх збалансування та управління грошово-кредитним ринком, шляхом застосування таких стандартних інструментів: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a:t>
            </a:r>
            <a:r>
              <a:rPr lang="uk-UA" sz="2200" dirty="0">
                <a:solidFill>
                  <a:srgbClr val="000000"/>
                </a:solidFill>
                <a:latin typeface="Times New Roman" panose="02020603050405020304" pitchFamily="18" charset="0"/>
                <a:cs typeface="Times New Roman" panose="02020603050405020304" pitchFamily="18" charset="0"/>
              </a:rPr>
              <a:t>) операції з рефінансування (кредити </a:t>
            </a:r>
            <a:r>
              <a:rPr lang="uk-UA" sz="2200" dirty="0" err="1">
                <a:solidFill>
                  <a:srgbClr val="000000"/>
                </a:solidFill>
                <a:latin typeface="Times New Roman" panose="02020603050405020304" pitchFamily="18" charset="0"/>
                <a:cs typeface="Times New Roman" panose="02020603050405020304" pitchFamily="18" charset="0"/>
              </a:rPr>
              <a:t>овернайт</a:t>
            </a:r>
            <a:r>
              <a:rPr lang="uk-UA" sz="2200" dirty="0">
                <a:solidFill>
                  <a:srgbClr val="000000"/>
                </a:solidFill>
                <a:latin typeface="Times New Roman" panose="02020603050405020304" pitchFamily="18" charset="0"/>
                <a:cs typeface="Times New Roman" panose="02020603050405020304" pitchFamily="18" charset="0"/>
              </a:rPr>
              <a:t>, кредити рефінансування);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a:t>
            </a:r>
            <a:r>
              <a:rPr lang="uk-UA" sz="2200" dirty="0">
                <a:solidFill>
                  <a:srgbClr val="000000"/>
                </a:solidFill>
                <a:latin typeface="Times New Roman" panose="02020603050405020304" pitchFamily="18" charset="0"/>
                <a:cs typeface="Times New Roman" panose="02020603050405020304" pitchFamily="18" charset="0"/>
              </a:rPr>
              <a:t>) операції прямого </a:t>
            </a:r>
            <a:r>
              <a:rPr lang="uk-UA" sz="2200" dirty="0" err="1">
                <a:solidFill>
                  <a:srgbClr val="000000"/>
                </a:solidFill>
                <a:latin typeface="Times New Roman" panose="02020603050405020304" pitchFamily="18" charset="0"/>
                <a:cs typeface="Times New Roman" panose="02020603050405020304" pitchFamily="18" charset="0"/>
              </a:rPr>
              <a:t>репо</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1835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3) операції з власними борговими зобов'язаннями;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4) операції з державними облігаціями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Національний банк розміщує на сторінці офіційного Інтернет-представництва НБУ повідомлення про проведення активних та пасивних операцій Національного банку, установлення процентних ставок за ними та розмір коригуючих коефіцієнтів.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НБУ установлює для банків однакові умови регулювання їх ліквідності та здійснює підтримку ліквідності банків, які не віднесено до категорії неплатоспроможних.</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Центробанк може прийняти рішення про підтримання ліквідності банку шляхом проведення відповідних операцій з рефінансування та операцій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якщо банк має банківську ліцензію та дотримується таких основних вимог:</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 структура власності банку не визнана НБУ непрозорою;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 банк має генеральну ліцензію на здійснення валютних операцій;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3) банк за всіма кредитами, наданими НБУ та операціями прямого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не має простроченої заборгованості та несплаченої пені;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4) банк уклав з НБУ генеральний кредитний договір та/або генеральний договір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5) банк не віднесено до категорії проблемних.</a:t>
            </a:r>
          </a:p>
          <a:p>
            <a:pPr algn="just">
              <a:spcBef>
                <a:spcPts val="0"/>
              </a:spcBef>
            </a:pPr>
            <a:endParaRPr lang="ru-RU"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48457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НБУ проводить з банками операції з власними борговими зобов'язаннями з метою вилучення коштів з обігу.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При здійсненні операцій рефінансування НБУ укладає з банками генеральні договори та/або договори. Невід'ємними частинами генеральних договорів є заявки банків на проведення відповідних операцій та повідомлення НБУ про задоволення цих заявок.</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Базовою кількістю днів для нарахування процентів/процентного доходу та неустойки за операціями уважається фактична кількість днів у місяці/році.</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НБУ розпорядчими актами має право встановлювати технічний порядок проведення операцій з банками, який передбачає терміни виконання операцій, послідовність дій підрозділів НБУ та банків, зразки генеральних договорів, інших договорів та документів, що свідчать про проведення операцій, а також залежно від ситуації на грошово-кредитного ринку: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 частоту звернень банків до Національного банку за видами інструментів рефінансування;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 максимальний розмір надання кредиту </a:t>
            </a:r>
            <a:r>
              <a:rPr lang="uk-UA" sz="2200" dirty="0" err="1" smtClean="0">
                <a:solidFill>
                  <a:srgbClr val="000000"/>
                </a:solidFill>
                <a:latin typeface="Times New Roman" panose="02020603050405020304" pitchFamily="18" charset="0"/>
                <a:cs typeface="Times New Roman" panose="02020603050405020304" pitchFamily="18" charset="0"/>
              </a:rPr>
              <a:t>овернайт</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3) розмір коригуючих коефіцієнтів;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4) граничний рівень зменшення обсягу заставлених активів (майна), що формують вартість пулу;</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6192096"/>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2811</TotalTime>
  <Words>741</Words>
  <Application>Microsoft Office PowerPoint</Application>
  <PresentationFormat>Широкоэкранный</PresentationFormat>
  <Paragraphs>202</Paragraphs>
  <Slides>34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34</vt:i4>
      </vt:variant>
    </vt:vector>
  </HeadingPairs>
  <TitlesOfParts>
    <vt:vector size="39" baseType="lpstr">
      <vt:lpstr>Arial</vt:lpstr>
      <vt:lpstr>Century Gothic</vt:lpstr>
      <vt:lpstr>Times New Roman</vt:lpstr>
      <vt:lpstr>Wingdings 3</vt:lpstr>
      <vt:lpstr>Легкий дым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Dell</dc:creator>
  <cp:lastModifiedBy>Dell</cp:lastModifiedBy>
  <cp:revision>277</cp:revision>
  <dcterms:created xsi:type="dcterms:W3CDTF">2021-12-07T18:51:55Z</dcterms:created>
  <dcterms:modified xsi:type="dcterms:W3CDTF">2023-09-27T13:02:49Z</dcterms:modified>
</cp:coreProperties>
</file>