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789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  <a:latin typeface="Aptos Display"/>
              </a:defRPr>
            </a:pPr>
            <a:r>
              <a:t>РЕГУЛЯТИВНИЙ КАПІТАЛ БАНКУ</a:t>
            </a:r>
          </a:p>
          <a:p>
            <a:pPr>
              <a:spcBef>
                <a:spcPts val="1200"/>
              </a:spcBef>
              <a:defRPr sz="2400">
                <a:solidFill>
                  <a:srgbClr val="CDDCEB"/>
                </a:solidFill>
                <a:latin typeface="Aptos"/>
              </a:defRPr>
            </a:pPr>
            <a:r>
              <a:t>Порядок визначення за Положенням НБУ № 196</a:t>
            </a:r>
          </a:p>
          <a:p>
            <a:pPr>
              <a:spcBef>
                <a:spcPts val="2400"/>
              </a:spcBef>
              <a:defRPr sz="1600">
                <a:solidFill>
                  <a:srgbClr val="B4C3D2"/>
                </a:solidFill>
              </a:defRPr>
            </a:pPr>
            <a:r>
              <a:t>Навчальна презентація для студентів 4 курсу • Фінанси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4160520"/>
            <a:ext cx="10698480" cy="914400"/>
          </a:xfrm>
          <a:prstGeom prst="roundRect">
            <a:avLst/>
          </a:prstGeom>
          <a:solidFill>
            <a:srgbClr val="233855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160520"/>
            <a:ext cx="73152" cy="914400"/>
          </a:xfrm>
          <a:prstGeom prst="rect">
            <a:avLst/>
          </a:prstGeom>
          <a:solidFill>
            <a:srgbClr val="5A91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2688" y="4270248"/>
            <a:ext cx="10378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22A34"/>
                </a:solidFill>
                <a:latin typeface="Aptos"/>
              </a:defRPr>
            </a:pPr>
            <a:r>
              <a:t>Фокус: структура капіталу → складові → вирахування → інструменти → розрахунок → контроль достатності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Навчальні цілі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ВСТУП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234440"/>
            <a:ext cx="10698480" cy="4800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222A34"/>
                </a:solidFill>
                <a:latin typeface="Aptos"/>
              </a:defRPr>
            </a:pPr>
            <a:r>
              <a:t>• пояснювати економічну роль регулятивного капіталу банку;</a:t>
            </a:r>
          </a:p>
          <a:p>
            <a:pPr>
              <a:spcAft>
                <a:spcPts val="800"/>
              </a:spcAft>
              <a:defRPr sz="2000">
                <a:solidFill>
                  <a:srgbClr val="222A34"/>
                </a:solidFill>
                <a:latin typeface="Aptos"/>
              </a:defRPr>
            </a:pPr>
            <a:r>
              <a:t>• розрізняти ОК1, ДК1, К1, К2 та РК;</a:t>
            </a:r>
          </a:p>
          <a:p>
            <a:pPr>
              <a:spcAft>
                <a:spcPts val="800"/>
              </a:spcAft>
              <a:defRPr sz="2000">
                <a:solidFill>
                  <a:srgbClr val="222A34"/>
                </a:solidFill>
                <a:latin typeface="Aptos"/>
              </a:defRPr>
            </a:pPr>
            <a:r>
              <a:t>• визначати логіку включення складових і вирахувань;</a:t>
            </a:r>
          </a:p>
          <a:p>
            <a:pPr>
              <a:spcAft>
                <a:spcPts val="800"/>
              </a:spcAft>
              <a:defRPr sz="2000">
                <a:solidFill>
                  <a:srgbClr val="222A34"/>
                </a:solidFill>
                <a:latin typeface="Aptos"/>
              </a:defRPr>
            </a:pPr>
            <a:r>
              <a:t>• пояснювати вимоги до власних інструментів капіталу;</a:t>
            </a:r>
          </a:p>
          <a:p>
            <a:pPr>
              <a:spcAft>
                <a:spcPts val="800"/>
              </a:spcAft>
              <a:defRPr sz="2000">
                <a:solidFill>
                  <a:srgbClr val="222A34"/>
                </a:solidFill>
                <a:latin typeface="Aptos"/>
              </a:defRPr>
            </a:pPr>
            <a:r>
              <a:t>• розв’язувати спрощені навчальні приклади розрахунку.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5440680"/>
            <a:ext cx="10698480" cy="6858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5440680"/>
            <a:ext cx="73152" cy="685800"/>
          </a:xfrm>
          <a:prstGeom prst="rect">
            <a:avLst/>
          </a:prstGeom>
          <a:solidFill>
            <a:srgbClr val="367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78408" y="5550408"/>
            <a:ext cx="10378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22A34"/>
                </a:solidFill>
                <a:latin typeface="Aptos"/>
              </a:defRPr>
            </a:pPr>
            <a:r>
              <a:t>Після заняття студент має бачити за формулою не лише «арифметику», а й механізм поглинання збитків.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Нормативна основа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КОНТЕКСТ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234440"/>
            <a:ext cx="5212080" cy="502920"/>
          </a:xfrm>
          <a:prstGeom prst="roundRect">
            <a:avLst/>
          </a:prstGeom>
          <a:solidFill>
            <a:srgbClr val="162741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234440"/>
            <a:ext cx="73152" cy="502920"/>
          </a:xfrm>
          <a:prstGeom prst="rect">
            <a:avLst/>
          </a:prstGeom>
          <a:solidFill>
            <a:srgbClr val="162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1344168"/>
            <a:ext cx="4892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Положення № 196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856232"/>
            <a:ext cx="49377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затверджене постановою Правління НБУ від 28.12.2023 № 196;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встановлює порядок визначення РК, К1, ОК1, ДК1 та К2;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ґрунтується на підходах Базельського комітету та імплементує підходи ЄС.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234440"/>
            <a:ext cx="5212080" cy="502920"/>
          </a:xfrm>
          <a:prstGeom prst="roundRect">
            <a:avLst/>
          </a:prstGeom>
          <a:solidFill>
            <a:srgbClr val="162741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234440"/>
            <a:ext cx="73152" cy="502920"/>
          </a:xfrm>
          <a:prstGeom prst="rect">
            <a:avLst/>
          </a:prstGeom>
          <a:solidFill>
            <a:srgbClr val="162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64807" y="1344168"/>
            <a:ext cx="4892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Супутня нормативна база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1856232"/>
            <a:ext cx="49377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Закон України «Про банки і банківську діяльність»;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Закон України «Про Національний банк України»;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Інструкція № 368 — нормативи капіталу та вимоги достатності.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Чому банку потрібен капітал?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ЛОГІКА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2523744" cy="22860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41248" y="1965960"/>
            <a:ext cx="438912" cy="438912"/>
          </a:xfrm>
          <a:prstGeom prst="ellipse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2011680"/>
            <a:ext cx="43891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947672"/>
            <a:ext cx="1746503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62741"/>
                </a:solidFill>
              </a:defRPr>
            </a:pPr>
            <a:r>
              <a:t>Збитки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2542032"/>
            <a:ext cx="219456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22A34"/>
                </a:solidFill>
              </a:defRPr>
            </a:pPr>
            <a:r>
              <a:t>Кредитні, ринкові, операційні та інші ризики можуть зменшувати вартість активів.</a:t>
            </a:r>
          </a:p>
        </p:txBody>
      </p:sp>
      <p:sp>
        <p:nvSpPr>
          <p:cNvPr id="11" name="Chevron 10"/>
          <p:cNvSpPr/>
          <p:nvPr/>
        </p:nvSpPr>
        <p:spPr>
          <a:xfrm>
            <a:off x="3282695" y="2651760"/>
            <a:ext cx="146304" cy="548640"/>
          </a:xfrm>
          <a:prstGeom prst="chevron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456432" y="1828800"/>
            <a:ext cx="2523744" cy="22860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566160" y="1965960"/>
            <a:ext cx="438912" cy="438912"/>
          </a:xfrm>
          <a:prstGeom prst="ellipse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66160" y="2011680"/>
            <a:ext cx="43891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96512" y="1947672"/>
            <a:ext cx="1746503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62741"/>
                </a:solidFill>
              </a:defRPr>
            </a:pPr>
            <a:r>
              <a:t>Капітал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21024" y="2542032"/>
            <a:ext cx="219456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22A34"/>
                </a:solidFill>
              </a:defRPr>
            </a:pPr>
            <a:r>
              <a:t>Власні ресурси банку є фінансовою «подушкою» для поглинання збитків.</a:t>
            </a:r>
          </a:p>
        </p:txBody>
      </p:sp>
      <p:sp>
        <p:nvSpPr>
          <p:cNvPr id="17" name="Chevron 16"/>
          <p:cNvSpPr/>
          <p:nvPr/>
        </p:nvSpPr>
        <p:spPr>
          <a:xfrm>
            <a:off x="6007608" y="2651760"/>
            <a:ext cx="146304" cy="548640"/>
          </a:xfrm>
          <a:prstGeom prst="chevron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81344" y="1828800"/>
            <a:ext cx="2523744" cy="22860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1965960"/>
            <a:ext cx="438912" cy="438912"/>
          </a:xfrm>
          <a:prstGeom prst="ellipse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91072" y="2011680"/>
            <a:ext cx="43891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21424" y="1947672"/>
            <a:ext cx="1746503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62741"/>
                </a:solidFill>
              </a:defRPr>
            </a:pPr>
            <a:r>
              <a:t>Стійкість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2542032"/>
            <a:ext cx="219456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22A34"/>
                </a:solidFill>
              </a:defRPr>
            </a:pPr>
            <a:r>
              <a:t>Достатній капітал захищає вкладників і підтримує безперервність діяльності.</a:t>
            </a:r>
          </a:p>
        </p:txBody>
      </p:sp>
      <p:sp>
        <p:nvSpPr>
          <p:cNvPr id="23" name="Chevron 22"/>
          <p:cNvSpPr/>
          <p:nvPr/>
        </p:nvSpPr>
        <p:spPr>
          <a:xfrm>
            <a:off x="8732519" y="2651760"/>
            <a:ext cx="146304" cy="548640"/>
          </a:xfrm>
          <a:prstGeom prst="chevron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906256" y="1828800"/>
            <a:ext cx="2523744" cy="22860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015984" y="1965960"/>
            <a:ext cx="438912" cy="438912"/>
          </a:xfrm>
          <a:prstGeom prst="ellipse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015984" y="2011680"/>
            <a:ext cx="43891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46336" y="1947672"/>
            <a:ext cx="1746503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62741"/>
                </a:solidFill>
              </a:defRPr>
            </a:pPr>
            <a:r>
              <a:t>Довіра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70848" y="2542032"/>
            <a:ext cx="219456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22A34"/>
                </a:solidFill>
              </a:defRPr>
            </a:pPr>
            <a:r>
              <a:t>Регуляторні вимоги зменшують імовірність надмірного ризику.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Три рівні капіталу: карта понять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СТРУКТУРА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71600" y="1234440"/>
            <a:ext cx="9418320" cy="82296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00200" y="1417320"/>
            <a:ext cx="89611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РК = К1 + К2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371600" y="2331720"/>
            <a:ext cx="9418320" cy="82296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00200" y="2514600"/>
            <a:ext cx="89611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К1 = ОК1 + ДК1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3657600"/>
            <a:ext cx="2926080" cy="132588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3822191"/>
            <a:ext cx="265176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62741"/>
                </a:solidFill>
              </a:defRPr>
            </a:pPr>
            <a:r>
              <a:t>ОК1</a:t>
            </a:r>
          </a:p>
          <a:p>
            <a:pPr algn="ctr">
              <a:defRPr sz="1150">
                <a:solidFill>
                  <a:srgbClr val="222A34"/>
                </a:solidFill>
              </a:defRPr>
            </a:pPr>
            <a:r>
              <a:t>найякісніша частина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60520" y="3657600"/>
            <a:ext cx="2926080" cy="132588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297680" y="3822191"/>
            <a:ext cx="265176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C97E2D"/>
                </a:solidFill>
              </a:defRPr>
            </a:pPr>
            <a:r>
              <a:t>ДК1</a:t>
            </a:r>
          </a:p>
          <a:p>
            <a:pPr algn="ctr">
              <a:defRPr sz="1150">
                <a:solidFill>
                  <a:srgbClr val="222A34"/>
                </a:solidFill>
              </a:defRPr>
            </a:pPr>
            <a:r>
              <a:t>додатковий компонент 1 рівня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06640" y="3657600"/>
            <a:ext cx="2926080" cy="132588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43800" y="3822191"/>
            <a:ext cx="265176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646E78"/>
                </a:solidFill>
              </a:defRPr>
            </a:pPr>
            <a:r>
              <a:t>К2</a:t>
            </a:r>
          </a:p>
          <a:p>
            <a:pPr algn="ctr">
              <a:defRPr sz="1150">
                <a:solidFill>
                  <a:srgbClr val="222A34"/>
                </a:solidFill>
              </a:defRPr>
            </a:pPr>
            <a:r>
              <a:t>підтримувальний компонент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Що саме регулює Положення № 196?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СТРУКТУРА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234440"/>
            <a:ext cx="10698480" cy="4800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порядок визначення розміру регулятивного капіталу банку;</a:t>
            </a:r>
          </a:p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порядок розрахунку капіталу 1 рівня та його складових;</a:t>
            </a:r>
          </a:p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порядок розрахунку капіталу 2 рівня;</a:t>
            </a:r>
          </a:p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вимоги до власних інструментів капіталу;</a:t>
            </a:r>
          </a:p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правила щодо вирахувань та вкладень у інструменти капіталу;</a:t>
            </a:r>
          </a:p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окремі вимоги до розкриття, підтвердження та контролю розрахунку.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Регулятивний капітал: загальна формула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РОЗРАХУНОК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1417320"/>
            <a:ext cx="9966960" cy="100584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325880" y="1600200"/>
            <a:ext cx="95097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РК = К1 + К2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234440"/>
            <a:ext cx="5212080" cy="502920"/>
          </a:xfrm>
          <a:prstGeom prst="roundRect">
            <a:avLst/>
          </a:prstGeom>
          <a:solidFill>
            <a:srgbClr val="162741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5800" y="1234440"/>
            <a:ext cx="73152" cy="502920"/>
          </a:xfrm>
          <a:prstGeom prst="rect">
            <a:avLst/>
          </a:prstGeom>
          <a:solidFill>
            <a:srgbClr val="162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6968" y="1344168"/>
            <a:ext cx="4892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К1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856232"/>
            <a:ext cx="49377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ОК1 — основний капітал 1 рівня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ДК1 — додатковий капітал 1 рівня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234440"/>
            <a:ext cx="5212080" cy="502920"/>
          </a:xfrm>
          <a:prstGeom prst="roundRect">
            <a:avLst/>
          </a:prstGeom>
          <a:solidFill>
            <a:srgbClr val="162741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1234440"/>
            <a:ext cx="73152" cy="502920"/>
          </a:xfrm>
          <a:prstGeom prst="rect">
            <a:avLst/>
          </a:prstGeom>
          <a:solidFill>
            <a:srgbClr val="162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4807" y="1344168"/>
            <a:ext cx="4892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К2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1856232"/>
            <a:ext cx="49377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окремий компонент капіталу 2 рівня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зокрема інструменти К2, що відповідають установленим умовам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Капітал 1 рівня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РОЗРАХУНОК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1371600"/>
            <a:ext cx="9966960" cy="100584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325880" y="1554480"/>
            <a:ext cx="95097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К1 = ОК1 + ДК1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743200"/>
            <a:ext cx="10698480" cy="2560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ОК1 формується з базових, найбільш стійких складових капіталу та коригується вирахуваннями.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ДК1 — додатковий компонент 1 рівня, який має відповідати спеціальним критеріям якості та доступності для покриття збитків.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Для навчального аналізу важливо відокремлювати «номінальну наявність» капіталу від його регуляторної прийнятності.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ОК1: логіка розрахунку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ОК1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371600"/>
            <a:ext cx="10332720" cy="9144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554480"/>
            <a:ext cx="98755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ОК1 = складові ОК1 − вирахування з ОК1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234440"/>
            <a:ext cx="5212080" cy="502920"/>
          </a:xfrm>
          <a:prstGeom prst="roundRect">
            <a:avLst/>
          </a:prstGeom>
          <a:solidFill>
            <a:srgbClr val="162741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5800" y="1234440"/>
            <a:ext cx="73152" cy="502920"/>
          </a:xfrm>
          <a:prstGeom prst="rect">
            <a:avLst/>
          </a:prstGeom>
          <a:solidFill>
            <a:srgbClr val="162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6968" y="1344168"/>
            <a:ext cx="4892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Типова логіка складових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856232"/>
            <a:ext cx="49377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власні інструменти ОК1, що відповідають критеріям;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емісійні доходи та інші дозволені складові;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нерозподілений прибуток — за встановленими умовами.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234440"/>
            <a:ext cx="5212080" cy="502920"/>
          </a:xfrm>
          <a:prstGeom prst="roundRect">
            <a:avLst/>
          </a:prstGeom>
          <a:solidFill>
            <a:srgbClr val="162741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1234440"/>
            <a:ext cx="73152" cy="502920"/>
          </a:xfrm>
          <a:prstGeom prst="rect">
            <a:avLst/>
          </a:prstGeom>
          <a:solidFill>
            <a:srgbClr val="162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4807" y="1344168"/>
            <a:ext cx="4892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Логіка вирахувань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1856232"/>
            <a:ext cx="49377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збитки та окремі негативні результати;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власні інструменти, що підлягають вирахуванню;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окремі вкладення/активи та інші коригування, передбачені Положенням.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Чому вирахування з ОК1 важливі?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ОК1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234440"/>
            <a:ext cx="10698480" cy="77724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234440"/>
            <a:ext cx="73152" cy="777240"/>
          </a:xfrm>
          <a:prstGeom prst="rect">
            <a:avLst/>
          </a:prstGeom>
          <a:solidFill>
            <a:srgbClr val="C97E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1344168"/>
            <a:ext cx="10378440" cy="594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22A34"/>
                </a:solidFill>
                <a:latin typeface="Aptos"/>
              </a:defRPr>
            </a:pPr>
            <a:r>
              <a:t>Регуляторний капітал не дорівнює просто сумі всіх статей «капіталу» у балансі.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331720"/>
            <a:ext cx="10698480" cy="4800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Положення відсіює компоненти, які не мають достатньої здатності поглинати збитки.</a:t>
            </a:r>
          </a:p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Вирахування запобігають завищенню капіталу через подвійний облік, власні вкладення або активи з недостатньою регуляторною якістю.</a:t>
            </a:r>
          </a:p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Тому аналіз має йти від бухгалтерської величини до пруденційної величини.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Приклад вирахувань з ОК1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ОК1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371600"/>
            <a:ext cx="10515600" cy="9144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554480"/>
            <a:ext cx="10058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ОК1 = 1 200 − 170 = 1 030 млн грн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234440"/>
            <a:ext cx="5212080" cy="502920"/>
          </a:xfrm>
          <a:prstGeom prst="roundRect">
            <a:avLst/>
          </a:prstGeom>
          <a:solidFill>
            <a:srgbClr val="162741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5800" y="1234440"/>
            <a:ext cx="73152" cy="502920"/>
          </a:xfrm>
          <a:prstGeom prst="rect">
            <a:avLst/>
          </a:prstGeom>
          <a:solidFill>
            <a:srgbClr val="162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6968" y="1344168"/>
            <a:ext cx="4892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Умовні дані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856232"/>
            <a:ext cx="49377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складові ОК1: 1 200 млн грн;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збитки: 90 млн грн;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інші вирахування: 80 млн грн.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234440"/>
            <a:ext cx="5212080" cy="502920"/>
          </a:xfrm>
          <a:prstGeom prst="roundRect">
            <a:avLst/>
          </a:prstGeom>
          <a:solidFill>
            <a:srgbClr val="162741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1234440"/>
            <a:ext cx="73152" cy="502920"/>
          </a:xfrm>
          <a:prstGeom prst="rect">
            <a:avLst/>
          </a:prstGeom>
          <a:solidFill>
            <a:srgbClr val="162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4807" y="1344168"/>
            <a:ext cx="4892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Інтерпретація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1856232"/>
            <a:ext cx="49377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170 млн грн не можуть залишатися в регуляторному ОК1;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після коригування ОК1 становить 1 030 млн грн;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це навчальний приклад, не нормативний шаблон.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Навчальний приклад • логіка за Положенням № 196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ДК1: призначення та особливості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ДК1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234440"/>
            <a:ext cx="10698480" cy="4800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ДК1 входить до К1, але має іншу природу та інші критерії прийнятності, ніж ОК1.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Положення встановлює вимоги до власних інструментів ДК1, зокрема щодо умов погашення, стимулів до погашення та здатності поглинати збитки.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Для окремих строкових інструментів діє механізм поступового зменшення суми, що може враховуватися у капіталі.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У разі невідповідності критеріям інструмент не може враховуватися так, як передбачено для прийнятного ДК1.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Власні інструменти капіталу: «фільтр якості»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ІНСТРУМЕНТИ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2523744" cy="22860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41248" y="1965960"/>
            <a:ext cx="438912" cy="438912"/>
          </a:xfrm>
          <a:prstGeom prst="ellipse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2011680"/>
            <a:ext cx="43891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947672"/>
            <a:ext cx="1746503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62741"/>
                </a:solidFill>
              </a:defRPr>
            </a:pPr>
            <a:r>
              <a:t>Форма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2542032"/>
            <a:ext cx="219456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22A34"/>
                </a:solidFill>
              </a:defRPr>
            </a:pPr>
            <a:r>
              <a:t>Інструмент має відповідати визначеному типу капіталу.</a:t>
            </a:r>
          </a:p>
        </p:txBody>
      </p:sp>
      <p:sp>
        <p:nvSpPr>
          <p:cNvPr id="11" name="Chevron 10"/>
          <p:cNvSpPr/>
          <p:nvPr/>
        </p:nvSpPr>
        <p:spPr>
          <a:xfrm>
            <a:off x="3282695" y="2651760"/>
            <a:ext cx="146304" cy="548640"/>
          </a:xfrm>
          <a:prstGeom prst="chevron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456432" y="1828800"/>
            <a:ext cx="2523744" cy="22860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566160" y="1965960"/>
            <a:ext cx="438912" cy="438912"/>
          </a:xfrm>
          <a:prstGeom prst="ellipse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66160" y="2011680"/>
            <a:ext cx="43891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96512" y="1947672"/>
            <a:ext cx="1746503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62741"/>
                </a:solidFill>
              </a:defRPr>
            </a:pPr>
            <a:r>
              <a:t>Умови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21024" y="2542032"/>
            <a:ext cx="219456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22A34"/>
                </a:solidFill>
              </a:defRPr>
            </a:pPr>
            <a:r>
              <a:t>Перевіряються права інвестора, строковість, субординація, погашення.</a:t>
            </a:r>
          </a:p>
        </p:txBody>
      </p:sp>
      <p:sp>
        <p:nvSpPr>
          <p:cNvPr id="17" name="Chevron 16"/>
          <p:cNvSpPr/>
          <p:nvPr/>
        </p:nvSpPr>
        <p:spPr>
          <a:xfrm>
            <a:off x="6007608" y="2651760"/>
            <a:ext cx="146304" cy="548640"/>
          </a:xfrm>
          <a:prstGeom prst="chevron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81344" y="1828800"/>
            <a:ext cx="2523744" cy="22860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1965960"/>
            <a:ext cx="438912" cy="438912"/>
          </a:xfrm>
          <a:prstGeom prst="ellipse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91072" y="2011680"/>
            <a:ext cx="43891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21424" y="1947672"/>
            <a:ext cx="1746503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62741"/>
                </a:solidFill>
              </a:defRPr>
            </a:pPr>
            <a:r>
              <a:t>Оплата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2542032"/>
            <a:ext cx="219456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22A34"/>
                </a:solidFill>
              </a:defRPr>
            </a:pPr>
            <a:r>
              <a:t>Важлива фактична сплата та відсутність конструкцій, що нівелюють капітал.</a:t>
            </a:r>
          </a:p>
        </p:txBody>
      </p:sp>
      <p:sp>
        <p:nvSpPr>
          <p:cNvPr id="23" name="Chevron 22"/>
          <p:cNvSpPr/>
          <p:nvPr/>
        </p:nvSpPr>
        <p:spPr>
          <a:xfrm>
            <a:off x="8732519" y="2651760"/>
            <a:ext cx="146304" cy="548640"/>
          </a:xfrm>
          <a:prstGeom prst="chevron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906256" y="1828800"/>
            <a:ext cx="2523744" cy="22860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015984" y="1965960"/>
            <a:ext cx="438912" cy="438912"/>
          </a:xfrm>
          <a:prstGeom prst="ellipse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015984" y="2011680"/>
            <a:ext cx="43891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46336" y="1947672"/>
            <a:ext cx="1746503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62741"/>
                </a:solidFill>
              </a:defRPr>
            </a:pPr>
            <a:r>
              <a:t>Облік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70848" y="2542032"/>
            <a:ext cx="219456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22A34"/>
                </a:solidFill>
              </a:defRPr>
            </a:pPr>
            <a:r>
              <a:t>Інструмент має бути належно відображений і розкритий.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Вимоги до інструменту ОК1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ІНСТРУМЕНТИ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234440"/>
            <a:ext cx="10698480" cy="4800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650">
                <a:solidFill>
                  <a:srgbClr val="222A34"/>
                </a:solidFill>
                <a:latin typeface="Aptos"/>
              </a:defRPr>
            </a:pPr>
            <a:r>
              <a:t>• для простих акцій — повністю оплачений власний інструмент;</a:t>
            </a:r>
          </a:p>
          <a:p>
            <a:pPr>
              <a:spcAft>
                <a:spcPts val="800"/>
              </a:spcAft>
              <a:defRPr sz="1650">
                <a:solidFill>
                  <a:srgbClr val="222A34"/>
                </a:solidFill>
                <a:latin typeface="Aptos"/>
              </a:defRPr>
            </a:pPr>
            <a:r>
              <a:t>• інструмент має бути незабезпеченим банком або пов’язаною особою;</a:t>
            </a:r>
          </a:p>
          <a:p>
            <a:pPr>
              <a:spcAft>
                <a:spcPts val="800"/>
              </a:spcAft>
              <a:defRPr sz="1650">
                <a:solidFill>
                  <a:srgbClr val="222A34"/>
                </a:solidFill>
                <a:latin typeface="Aptos"/>
              </a:defRPr>
            </a:pPr>
            <a:r>
              <a:t>• не допускається пріоритет інвестора за інструментом ОК1 порівняно з іншими інвесторами за капітальними інструментами, вкладниками та іншими кредиторами;</a:t>
            </a:r>
          </a:p>
          <a:p>
            <a:pPr>
              <a:spcAft>
                <a:spcPts val="800"/>
              </a:spcAft>
              <a:defRPr sz="1650">
                <a:solidFill>
                  <a:srgbClr val="222A34"/>
                </a:solidFill>
                <a:latin typeface="Aptos"/>
              </a:defRPr>
            </a:pPr>
            <a:r>
              <a:t>• інструмент має бути чітко та окремо розкритий у звітності;</a:t>
            </a:r>
          </a:p>
          <a:p>
            <a:pPr>
              <a:spcAft>
                <a:spcPts val="800"/>
              </a:spcAft>
              <a:defRPr sz="1650">
                <a:solidFill>
                  <a:srgbClr val="222A34"/>
                </a:solidFill>
                <a:latin typeface="Aptos"/>
              </a:defRPr>
            </a:pPr>
            <a:r>
              <a:t>• критерії Положення мають виконуватися комплексно, а не «частково».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Капітал 2 рівня (К2)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К2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417320"/>
            <a:ext cx="10332720" cy="9144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600200"/>
            <a:ext cx="98755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РК = ОК1 + ДК1 + К2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743200"/>
            <a:ext cx="10698480" cy="2468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К2 — компонент регулятивного капіталу нижчого рівня якості порівняно з К1.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До К2 можуть включатися прийнятні інструменти, зокрема окремі субординовані боргові інструменти та привілейовані акції за умовами Положення.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З наближенням строку погашення для окремих строкових інструментів врахована сума поступово зменшується.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Субординований борг у К2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К2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234440"/>
            <a:ext cx="10698480" cy="9144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234440"/>
            <a:ext cx="73152" cy="914400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1344168"/>
            <a:ext cx="10378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22A34"/>
                </a:solidFill>
                <a:latin typeface="Aptos"/>
              </a:defRPr>
            </a:pPr>
            <a:r>
              <a:t>Субординований борг — зобов’язання, яке за умовами має нижчий пріоритет задоволення вимог у разі неплатоспроможності/ліквідації.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514600"/>
            <a:ext cx="10698480" cy="4800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його регуляторне визнання залежить від відповідності критеріям Положення;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важливі строк, умови дострокового погашення та відсутність стимулів до погашення, які суперечать вимогам;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для строкових інструментів застосовується механізм «амортизації» регуляторного визнання перед погашенням.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Щоденний розрахунок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ПРОЦЕДУРА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2523744" cy="22860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41248" y="1965960"/>
            <a:ext cx="438912" cy="438912"/>
          </a:xfrm>
          <a:prstGeom prst="ellipse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2011680"/>
            <a:ext cx="43891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947672"/>
            <a:ext cx="1746503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62741"/>
                </a:solidFill>
              </a:defRPr>
            </a:pPr>
            <a:r>
              <a:t>Облік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2542032"/>
            <a:ext cx="219456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22A34"/>
                </a:solidFill>
              </a:defRPr>
            </a:pPr>
            <a:r>
              <a:t>Беремо актуальні дані бухгалтерського обліку.</a:t>
            </a:r>
          </a:p>
        </p:txBody>
      </p:sp>
      <p:sp>
        <p:nvSpPr>
          <p:cNvPr id="11" name="Chevron 10"/>
          <p:cNvSpPr/>
          <p:nvPr/>
        </p:nvSpPr>
        <p:spPr>
          <a:xfrm>
            <a:off x="3282695" y="2651760"/>
            <a:ext cx="146304" cy="548640"/>
          </a:xfrm>
          <a:prstGeom prst="chevron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456432" y="1828800"/>
            <a:ext cx="2523744" cy="22860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566160" y="1965960"/>
            <a:ext cx="438912" cy="438912"/>
          </a:xfrm>
          <a:prstGeom prst="ellipse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66160" y="2011680"/>
            <a:ext cx="43891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96512" y="1947672"/>
            <a:ext cx="1746503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62741"/>
                </a:solidFill>
              </a:defRPr>
            </a:pPr>
            <a:r>
              <a:t>Коригування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21024" y="2542032"/>
            <a:ext cx="219456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22A34"/>
                </a:solidFill>
              </a:defRPr>
            </a:pPr>
            <a:r>
              <a:t>Застосовуємо правила Положення: складові та вирахування.</a:t>
            </a:r>
          </a:p>
        </p:txBody>
      </p:sp>
      <p:sp>
        <p:nvSpPr>
          <p:cNvPr id="17" name="Chevron 16"/>
          <p:cNvSpPr/>
          <p:nvPr/>
        </p:nvSpPr>
        <p:spPr>
          <a:xfrm>
            <a:off x="6007608" y="2651760"/>
            <a:ext cx="146304" cy="548640"/>
          </a:xfrm>
          <a:prstGeom prst="chevron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81344" y="1828800"/>
            <a:ext cx="2523744" cy="22860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1965960"/>
            <a:ext cx="438912" cy="438912"/>
          </a:xfrm>
          <a:prstGeom prst="ellipse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91072" y="2011680"/>
            <a:ext cx="43891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21424" y="1947672"/>
            <a:ext cx="1746503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62741"/>
                </a:solidFill>
              </a:defRPr>
            </a:pPr>
            <a:r>
              <a:t>Валюта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2542032"/>
            <a:ext cx="219456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22A34"/>
                </a:solidFill>
              </a:defRPr>
            </a:pPr>
            <a:r>
              <a:t>Показники у гривні / гривневому еквіваленті за офіційним курсом НБУ на дату.</a:t>
            </a:r>
          </a:p>
        </p:txBody>
      </p:sp>
      <p:sp>
        <p:nvSpPr>
          <p:cNvPr id="23" name="Chevron 22"/>
          <p:cNvSpPr/>
          <p:nvPr/>
        </p:nvSpPr>
        <p:spPr>
          <a:xfrm>
            <a:off x="8732519" y="2651760"/>
            <a:ext cx="146304" cy="548640"/>
          </a:xfrm>
          <a:prstGeom prst="chevron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906256" y="1828800"/>
            <a:ext cx="2523744" cy="22860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015984" y="1965960"/>
            <a:ext cx="438912" cy="438912"/>
          </a:xfrm>
          <a:prstGeom prst="ellipse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015984" y="2011680"/>
            <a:ext cx="43891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46336" y="1947672"/>
            <a:ext cx="1746503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62741"/>
                </a:solidFill>
              </a:defRPr>
            </a:pPr>
            <a:r>
              <a:t>Результат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70848" y="2542032"/>
            <a:ext cx="219456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22A34"/>
                </a:solidFill>
              </a:defRPr>
            </a:pPr>
            <a:r>
              <a:t>Визначаємо РК, К1, ОК1, ДК1 та К2.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Розрахунок у валюті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ПРОЦЕДУРА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10698480" cy="9144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600200"/>
            <a:ext cx="10241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гривневий еквівалент = сума у валюті × офіційний курс НБУ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43200"/>
            <a:ext cx="10698480" cy="132588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743200"/>
            <a:ext cx="73152" cy="1325880"/>
          </a:xfrm>
          <a:prstGeom prst="rect">
            <a:avLst/>
          </a:prstGeom>
          <a:solidFill>
            <a:srgbClr val="367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8408" y="2852928"/>
            <a:ext cx="1037844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22A34"/>
                </a:solidFill>
                <a:latin typeface="Aptos"/>
              </a:defRPr>
            </a:pPr>
            <a:r>
              <a:t>Положення передбачає щоденне визначення розміру РК на основі даних бухгалтерського обліку та додаткових даних у гривні / гривневому еквіваленті за офіційним курсом НБУ на дату розрахунку.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572000"/>
            <a:ext cx="10698480" cy="1097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Навчальна порада: завжди фіксуйте дату курсу — зміна курсу може змінити гривневий еквівалент капітального інструменту.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Вкладення у власні інструменти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КОРИГУВАННЯ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234440"/>
            <a:ext cx="10698480" cy="4800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Положення розрізняє прямі, опосередковані та синтетичні вкладення.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Сума вкладень визначається окремо для ОК1, ДК1 і К2.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Прямі вкладення — безпосереднє володіння власними інструментами.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Опосередковані — через установу-посередника або ланцюг посередників.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Синтетичні — через деривативи чи інші правочини, що створюють економічну експозицію до інструменту.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Вкладення у капітал установ фінансового сектору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КОРИГУВАННЯ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234440"/>
            <a:ext cx="5212080" cy="502920"/>
          </a:xfrm>
          <a:prstGeom prst="roundRect">
            <a:avLst/>
          </a:prstGeom>
          <a:solidFill>
            <a:srgbClr val="162741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234440"/>
            <a:ext cx="73152" cy="502920"/>
          </a:xfrm>
          <a:prstGeom prst="rect">
            <a:avLst/>
          </a:prstGeom>
          <a:solidFill>
            <a:srgbClr val="162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1344168"/>
            <a:ext cx="4892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Що аналізує банк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856232"/>
            <a:ext cx="49377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прямі, опосередковані та синтетичні вкладення;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ОК1, ДК1 та К2 кожної установи;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значущість вкладень і регуляторні пороги.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234440"/>
            <a:ext cx="5212080" cy="502920"/>
          </a:xfrm>
          <a:prstGeom prst="roundRect">
            <a:avLst/>
          </a:prstGeom>
          <a:solidFill>
            <a:srgbClr val="162741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234440"/>
            <a:ext cx="73152" cy="502920"/>
          </a:xfrm>
          <a:prstGeom prst="rect">
            <a:avLst/>
          </a:prstGeom>
          <a:solidFill>
            <a:srgbClr val="162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64807" y="1344168"/>
            <a:ext cx="4892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Навіщо це потрібно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1856232"/>
            <a:ext cx="49377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уникнути «подвійного» врахування капіталу всередині фінансової системи;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запобігти штучному нарощуванню капіталу через взаємні інвестиції;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забезпечити порівнюваність пруденційних показників.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ДК1 і наближення строку погашення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ДК1 / К2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234440"/>
            <a:ext cx="10698480" cy="82296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234440"/>
            <a:ext cx="73152" cy="822960"/>
          </a:xfrm>
          <a:prstGeom prst="rect">
            <a:avLst/>
          </a:prstGeom>
          <a:solidFill>
            <a:srgbClr val="C97E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1344168"/>
            <a:ext cx="103784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22A34"/>
                </a:solidFill>
                <a:latin typeface="Aptos"/>
              </a:defRPr>
            </a:pPr>
            <a:r>
              <a:t>Для строкових інструментів важливе не лише «скільки номіналу», а й «скільки часу залишилося до погашення».</a:t>
            </a:r>
          </a:p>
        </p:txBody>
      </p:sp>
      <p:sp>
        <p:nvSpPr>
          <p:cNvPr id="9" name="Rectangle 8"/>
          <p:cNvSpPr/>
          <p:nvPr/>
        </p:nvSpPr>
        <p:spPr>
          <a:xfrm>
            <a:off x="1005840" y="2880360"/>
            <a:ext cx="9875520" cy="7315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97280" y="2679192"/>
            <a:ext cx="411480" cy="411480"/>
          </a:xfrm>
          <a:prstGeom prst="ellipse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246120"/>
            <a:ext cx="1188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62741"/>
                </a:solidFill>
              </a:defRPr>
            </a:pPr>
            <a:r>
              <a:t>≥ 15 років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19" y="36576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222A34"/>
                </a:solidFill>
              </a:defRPr>
            </a:pPr>
            <a:r>
              <a:t>повне регуляторне визнання за умовами графіка</a:t>
            </a:r>
          </a:p>
        </p:txBody>
      </p:sp>
      <p:sp>
        <p:nvSpPr>
          <p:cNvPr id="13" name="Oval 12"/>
          <p:cNvSpPr/>
          <p:nvPr/>
        </p:nvSpPr>
        <p:spPr>
          <a:xfrm>
            <a:off x="4297680" y="2679192"/>
            <a:ext cx="411480" cy="411480"/>
          </a:xfrm>
          <a:prstGeom prst="ellipse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977640" y="3246120"/>
            <a:ext cx="1188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62741"/>
                </a:solidFill>
              </a:defRPr>
            </a:pPr>
            <a:r>
              <a:t>10 років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36576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222A34"/>
                </a:solidFill>
              </a:defRPr>
            </a:pPr>
            <a:r>
              <a:t>початок зниження</a:t>
            </a:r>
          </a:p>
        </p:txBody>
      </p:sp>
      <p:sp>
        <p:nvSpPr>
          <p:cNvPr id="16" name="Oval 15"/>
          <p:cNvSpPr/>
          <p:nvPr/>
        </p:nvSpPr>
        <p:spPr>
          <a:xfrm>
            <a:off x="7315200" y="2679192"/>
            <a:ext cx="411480" cy="411480"/>
          </a:xfrm>
          <a:prstGeom prst="ellipse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95160" y="3246120"/>
            <a:ext cx="1188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62741"/>
                </a:solidFill>
              </a:defRPr>
            </a:pPr>
            <a:r>
              <a:t>5 років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20840" y="36576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222A34"/>
                </a:solidFill>
              </a:defRPr>
            </a:pPr>
            <a:r>
              <a:t>частка К2/визнання змінюється</a:t>
            </a:r>
          </a:p>
        </p:txBody>
      </p:sp>
      <p:sp>
        <p:nvSpPr>
          <p:cNvPr id="19" name="Oval 18"/>
          <p:cNvSpPr/>
          <p:nvPr/>
        </p:nvSpPr>
        <p:spPr>
          <a:xfrm>
            <a:off x="9966960" y="2679192"/>
            <a:ext cx="411480" cy="411480"/>
          </a:xfrm>
          <a:prstGeom prst="ellipse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6920" y="3246120"/>
            <a:ext cx="1188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62741"/>
                </a:solidFill>
              </a:defRPr>
            </a:pPr>
            <a:r>
              <a:t>≤ 5 років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72600" y="36576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222A34"/>
                </a:solidFill>
              </a:defRPr>
            </a:pPr>
            <a:r>
              <a:t>регуляторне визнання строкового компонента суттєво обмежене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Дивіденди та прибуток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ОК1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234440"/>
            <a:ext cx="10698480" cy="4800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Прибуток може бути складовою ОК1 лише за умов і процедур, установлених Положенням.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Для включення прибутку передбачені вимоги до підтвердження його достовірності.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Сума дивідендів, передбачуваних до сплати, враховується за правилами Положення та зменшує регуляторну величину прибутку, яка може бути включена.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У Положенні є окремий додаток із розрахунком суми дивідендів, передбачуваних до сплати.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Прибуток: навчальний приклад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ОК1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417320"/>
            <a:ext cx="10515600" cy="9144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600200"/>
            <a:ext cx="10058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Прибуток для ОК1 = 150 − 30 = 120 млн грн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234440"/>
            <a:ext cx="5212080" cy="502920"/>
          </a:xfrm>
          <a:prstGeom prst="roundRect">
            <a:avLst/>
          </a:prstGeom>
          <a:solidFill>
            <a:srgbClr val="162741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5800" y="1234440"/>
            <a:ext cx="73152" cy="502920"/>
          </a:xfrm>
          <a:prstGeom prst="rect">
            <a:avLst/>
          </a:prstGeom>
          <a:solidFill>
            <a:srgbClr val="162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6968" y="1344168"/>
            <a:ext cx="4892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Умовні дані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856232"/>
            <a:ext cx="49377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прибуток, що відповідає умовам включення: 150 млн грн;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очікувані дивіденди: 30 млн грн.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234440"/>
            <a:ext cx="5212080" cy="502920"/>
          </a:xfrm>
          <a:prstGeom prst="roundRect">
            <a:avLst/>
          </a:prstGeom>
          <a:solidFill>
            <a:srgbClr val="162741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1234440"/>
            <a:ext cx="73152" cy="502920"/>
          </a:xfrm>
          <a:prstGeom prst="rect">
            <a:avLst/>
          </a:prstGeom>
          <a:solidFill>
            <a:srgbClr val="162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4807" y="1344168"/>
            <a:ext cx="4892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Що бачимо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1856232"/>
            <a:ext cx="49377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до ОК1 потрапляє не весь бухгалтерський прибуток;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потрібно врахувати регуляторні коригування;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це спрощена ілюстрація, а не повний алгоритм Положення.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Навчальний приклад • логіка за Положенням № 196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Дозвіл НБУ на операції з капітальними інструментами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КОНТРОЛЬ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234440"/>
            <a:ext cx="10698480" cy="4800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Положення регламентує порядок та умови надання дозволу на викуп, дострокове погашення, погашення або зменшення основної суми окремих власних інструментів.</a:t>
            </a:r>
          </a:p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Для окремих операцій банк має довести, що дія не погіршить фінансовий стан та не знизить капітал нижче необхідного рівня.</a:t>
            </a:r>
          </a:p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Тому капітал — не лише показник у звітності, а й об’єкт постійного пруденційного контролю.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4892040"/>
            <a:ext cx="10698480" cy="9144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4892040"/>
            <a:ext cx="73152" cy="914400"/>
          </a:xfrm>
          <a:prstGeom prst="rect">
            <a:avLst/>
          </a:prstGeom>
          <a:solidFill>
            <a:srgbClr val="C97E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78408" y="5001768"/>
            <a:ext cx="10378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22A34"/>
                </a:solidFill>
                <a:latin typeface="Aptos"/>
              </a:defRPr>
            </a:pPr>
            <a:r>
              <a:t>Практичний висновок: рішення про дивіденди, викуп акцій або погашення інструментів потрібно оцінювати разом із наслідками для капіталу.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Капітал ≠ достатність капіталу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ДОСТАТНІСТЬ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10972800" cy="9144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554480"/>
            <a:ext cx="10515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Норматив достатності = відповідний капітал / сукупна експозиція під ризиком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743200"/>
            <a:ext cx="10698480" cy="4800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Розмір капіталу відповідає на питання «скільки капіталу є?».</a:t>
            </a:r>
          </a:p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Норматив достатності відповідає на питання «чи достатньо його відносно ризику?».</a:t>
            </a:r>
          </a:p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Тому зростання активів із високим ризиком може збільшити потребу в капіталі навіть без зміни абсолютної суми капіталу.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Додатково: Інструкція № 368 щодо нормативів достатності капіталу.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Нормативи достатності: актуальна рамка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ДОСТАТНІСТЬ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463040"/>
            <a:ext cx="3200400" cy="201168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691640"/>
            <a:ext cx="29260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62741"/>
                </a:solidFill>
              </a:defRPr>
            </a:pPr>
            <a:r>
              <a:t>НРК</a:t>
            </a:r>
          </a:p>
          <a:p>
            <a:pPr algn="ctr">
              <a:defRPr sz="2800" b="1">
                <a:solidFill>
                  <a:srgbClr val="285B91"/>
                </a:solidFill>
              </a:defRPr>
            </a:pPr>
            <a:r>
              <a:t>10%</a:t>
            </a:r>
          </a:p>
          <a:p>
            <a:pPr algn="ctr">
              <a:defRPr sz="1100">
                <a:solidFill>
                  <a:srgbClr val="222A34"/>
                </a:solidFill>
              </a:defRPr>
            </a:pPr>
            <a:r>
              <a:t>регулятивний капітал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0" y="1463040"/>
            <a:ext cx="3200400" cy="201168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09160" y="1691640"/>
            <a:ext cx="29260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62741"/>
                </a:solidFill>
              </a:defRPr>
            </a:pPr>
            <a:r>
              <a:t>НК1</a:t>
            </a:r>
          </a:p>
          <a:p>
            <a:pPr algn="ctr">
              <a:defRPr sz="2800" b="1">
                <a:solidFill>
                  <a:srgbClr val="285B91"/>
                </a:solidFill>
              </a:defRPr>
            </a:pPr>
            <a:r>
              <a:t>7,5%</a:t>
            </a:r>
          </a:p>
          <a:p>
            <a:pPr algn="ctr">
              <a:defRPr sz="1100">
                <a:solidFill>
                  <a:srgbClr val="222A34"/>
                </a:solidFill>
              </a:defRPr>
            </a:pPr>
            <a:r>
              <a:t>капітал 1 рівня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21040" y="1463040"/>
            <a:ext cx="3200400" cy="201168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58200" y="1691640"/>
            <a:ext cx="29260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62741"/>
                </a:solidFill>
              </a:defRPr>
            </a:pPr>
            <a:r>
              <a:t>НОК1</a:t>
            </a:r>
          </a:p>
          <a:p>
            <a:pPr algn="ctr">
              <a:defRPr sz="2800" b="1">
                <a:solidFill>
                  <a:srgbClr val="285B91"/>
                </a:solidFill>
              </a:defRPr>
            </a:pPr>
            <a:r>
              <a:t>5,625%</a:t>
            </a:r>
          </a:p>
          <a:p>
            <a:pPr algn="ctr">
              <a:defRPr sz="1100">
                <a:solidFill>
                  <a:srgbClr val="222A34"/>
                </a:solidFill>
              </a:defRPr>
            </a:pPr>
            <a:r>
              <a:t>основний капітал 1 рівня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977639"/>
            <a:ext cx="10561320" cy="100584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22960" y="3977639"/>
            <a:ext cx="73152" cy="1005840"/>
          </a:xfrm>
          <a:prstGeom prst="rect">
            <a:avLst/>
          </a:prstGeom>
          <a:solidFill>
            <a:srgbClr val="367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24128" y="4087368"/>
            <a:ext cx="10241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Ці значення наведено для базових нормативів Інструкції № 368; фактична вимога до банку може бути вищою з урахуванням буферів та/або підвищених значень.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Інструкція НБУ № 368, чинні вимоги; див. також зміни 2024–2026 рр.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Буфери капіталу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ДОСТАТНІСТЬ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234440"/>
            <a:ext cx="10698480" cy="4800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Базовий норматив — не єдина межа безпеки.</a:t>
            </a:r>
          </a:p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Банк формує буфери капіталу відповідно до вимог регулятора.</a:t>
            </a:r>
          </a:p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Комбінований буфер додається до мінімальної вимоги під час оцінки фактичної достатності.</a:t>
            </a:r>
          </a:p>
          <a:p>
            <a:pPr>
              <a:spcAft>
                <a:spcPts val="800"/>
              </a:spcAft>
              <a:defRPr sz="1800">
                <a:solidFill>
                  <a:srgbClr val="222A34"/>
                </a:solidFill>
                <a:latin typeface="Aptos"/>
              </a:defRPr>
            </a:pPr>
            <a:r>
              <a:t>• Буфери виконують роль запасу, який можна використовувати для поглинання втрат у несприятливі періоди.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709160"/>
            <a:ext cx="10515600" cy="86868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4892040"/>
            <a:ext cx="10058400" cy="5943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Фактичний норматив ≥ мінімальна вимога + комбінований буфер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Додатково: Інструкція № 368 щодо нормативів достатності капіталу.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Комплексний навчальний приклад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ПРАКТИКА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325880"/>
            <a:ext cx="10972800" cy="96012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508760"/>
            <a:ext cx="105156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ОК1 = 900; ДК1 = 100; К2 = 120 → РК = 1 120 млн грн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743200"/>
            <a:ext cx="5212080" cy="502920"/>
          </a:xfrm>
          <a:prstGeom prst="roundRect">
            <a:avLst/>
          </a:prstGeom>
          <a:solidFill>
            <a:srgbClr val="162741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5800" y="2743200"/>
            <a:ext cx="73152" cy="502920"/>
          </a:xfrm>
          <a:prstGeom prst="rect">
            <a:avLst/>
          </a:prstGeom>
          <a:solidFill>
            <a:srgbClr val="162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6968" y="2852928"/>
            <a:ext cx="4892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Крок 1 — К1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364992"/>
            <a:ext cx="49377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К1 = 900 + 100 = 1 000 млн грн;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перевіряємо, чи всі складові відповідають критеріям.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2743200"/>
            <a:ext cx="5212080" cy="502920"/>
          </a:xfrm>
          <a:prstGeom prst="roundRect">
            <a:avLst/>
          </a:prstGeom>
          <a:solidFill>
            <a:srgbClr val="162741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2743200"/>
            <a:ext cx="73152" cy="502920"/>
          </a:xfrm>
          <a:prstGeom prst="rect">
            <a:avLst/>
          </a:prstGeom>
          <a:solidFill>
            <a:srgbClr val="162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4807" y="2852928"/>
            <a:ext cx="4892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Крок 2 — РК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3364992"/>
            <a:ext cx="49377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РК = 1 000 + 120 = 1 120 млн грн;</a:t>
            </a:r>
          </a:p>
          <a:p>
            <a:pPr>
              <a:spcAft>
                <a:spcPts val="700"/>
              </a:spcAft>
              <a:defRPr sz="1600">
                <a:solidFill>
                  <a:srgbClr val="222A34"/>
                </a:solidFill>
                <a:latin typeface="Aptos"/>
              </a:defRPr>
            </a:pPr>
            <a:r>
              <a:t>• далі оцінюємо достатність відносно експозиції під ризиком.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5257800"/>
            <a:ext cx="10698480" cy="6858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5257800"/>
            <a:ext cx="73152" cy="685800"/>
          </a:xfrm>
          <a:prstGeom prst="rect">
            <a:avLst/>
          </a:prstGeom>
          <a:solidFill>
            <a:srgbClr val="367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78408" y="5367528"/>
            <a:ext cx="10378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22A34"/>
                </a:solidFill>
                <a:latin typeface="Aptos"/>
              </a:defRPr>
            </a:pPr>
            <a:r>
              <a:t>Якщо сукупна експозиція під ризиком = 10 000 млн грн, то умовний НРК = 11,2%.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Навчальний приклад • формули відповідають логіці Положення № 196 та Інструкції № 368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Питання для самоперевірки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ПІДСУМОК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234440"/>
            <a:ext cx="10698480" cy="4800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1. Чим відрізняються ОК1, ДК1 і К2?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2. Чому регуляторний капітал не дорівнює бухгалтерському власному капіталу?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3. Які групи вирахувань з ОК1 ви можете назвати?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4. Чому строк до погашення впливає на регуляторне визнання окремих інструментів?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5. Чим відрізняється показник розміру РК від нормативу його достатності?</a:t>
            </a:r>
          </a:p>
          <a:p>
            <a:pPr>
              <a:spcAft>
                <a:spcPts val="800"/>
              </a:spcAft>
              <a:defRPr sz="1700">
                <a:solidFill>
                  <a:srgbClr val="222A34"/>
                </a:solidFill>
                <a:latin typeface="Aptos"/>
              </a:defRPr>
            </a:pPr>
            <a:r>
              <a:t>• 6. Як зміна ризикованості активів впливає на норматив достатності?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741"/>
                </a:solidFill>
                <a:latin typeface="Aptos Display"/>
              </a:defRPr>
            </a:pPr>
            <a:r>
              <a:t>Ключові висновки та джерела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78440" y="402336"/>
            <a:ext cx="1188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46E78"/>
                </a:solidFill>
                <a:latin typeface="Aptos"/>
              </a:defRPr>
            </a:pPr>
            <a:r>
              <a:t>ФІНАЛ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143000"/>
            <a:ext cx="5349240" cy="6858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143000"/>
            <a:ext cx="73152" cy="685800"/>
          </a:xfrm>
          <a:prstGeom prst="rect">
            <a:avLst/>
          </a:prstGeom>
          <a:solidFill>
            <a:srgbClr val="2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1252728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1. РК — це пруденційна, а не просто бухгалтерська величина.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143000"/>
            <a:ext cx="5349240" cy="6858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172200" y="1143000"/>
            <a:ext cx="73152" cy="685800"/>
          </a:xfrm>
          <a:prstGeom prst="rect">
            <a:avLst/>
          </a:prstGeom>
          <a:solidFill>
            <a:srgbClr val="367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73368" y="1252728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2. К1 = ОК1 + ДК1; РК = К1 + К2.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2057400"/>
            <a:ext cx="5349240" cy="6858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2057400"/>
            <a:ext cx="73152" cy="685800"/>
          </a:xfrm>
          <a:prstGeom prst="rect">
            <a:avLst/>
          </a:prstGeom>
          <a:solidFill>
            <a:srgbClr val="C97E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86968" y="2167128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3. Вирахування та критерії прийнятності мають принципове значення.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2057400"/>
            <a:ext cx="5349240" cy="685800"/>
          </a:xfrm>
          <a:prstGeom prst="roundRect">
            <a:avLst/>
          </a:prstGeom>
          <a:solidFill>
            <a:srgbClr val="F1F5F9"/>
          </a:solidFill>
          <a:ln>
            <a:solidFill>
              <a:srgbClr val="D6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72200" y="2057400"/>
            <a:ext cx="73152" cy="685800"/>
          </a:xfrm>
          <a:prstGeom prst="rect">
            <a:avLst/>
          </a:prstGeom>
          <a:solidFill>
            <a:srgbClr val="162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73368" y="2167128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22A34"/>
                </a:solidFill>
                <a:latin typeface="Aptos"/>
              </a:defRPr>
            </a:pPr>
            <a:r>
              <a:t>4. Достатність капіталу оцінюється відносно ризику.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3246120"/>
            <a:ext cx="10698480" cy="2286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222A34"/>
                </a:solidFill>
                <a:latin typeface="Aptos"/>
              </a:defRPr>
            </a:pPr>
            <a:r>
              <a:t>• Основне джерело: Постанова Правління НБУ від 28.12.2023 № 196 «Про затвердження Положення про порядок визначення банками України розміру регулятивного капіталу» — чинна редакція станом на 30.04.2026.</a:t>
            </a:r>
          </a:p>
          <a:p>
            <a:pPr>
              <a:spcAft>
                <a:spcPts val="800"/>
              </a:spcAft>
              <a:defRPr sz="1400">
                <a:solidFill>
                  <a:srgbClr val="222A34"/>
                </a:solidFill>
                <a:latin typeface="Aptos"/>
              </a:defRPr>
            </a:pPr>
            <a:r>
              <a:t>• Додаткове джерело: Інструкція про порядок регулювання діяльності банків в Україні, затверджена постановою НБУ від 28.08.2001 № 368 — для нормативів достатності та буферів.</a:t>
            </a:r>
          </a:p>
          <a:p>
            <a:pPr>
              <a:spcAft>
                <a:spcPts val="800"/>
              </a:spcAft>
              <a:defRPr sz="1400">
                <a:solidFill>
                  <a:srgbClr val="222A34"/>
                </a:solidFill>
                <a:latin typeface="Aptos"/>
              </a:defRPr>
            </a:pPr>
            <a:r>
              <a:t>• Офіційні тексти: zakon.rada.gov.ua та bank.gov.ua.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6E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6519672"/>
            <a:ext cx="9875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8"/>
                </a:solidFill>
                <a:latin typeface="Aptos"/>
              </a:defRPr>
            </a:pPr>
            <a:r>
              <a:t>Джерело: Постанова НБУ від 28.12.2023 № 196, чинна редакція станом на 30.04.2026.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9848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62741"/>
                </a:solidFill>
              </a:defRPr>
            </a:pPr>
            <a:r>
              <a:t>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Регулятивний капітал банку — Положення НБУ № 196</dc:title>
  <dc:subject>Навчальна презентація для студентів 4 курсу, спеціальність Фінанси</dc:subject>
  <dc:creator>OpenAI</dc:creator>
  <cp:keywords>НБУ, регулятивний капітал, ОК1, ДК1, К1, К2, Положення 196, банки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