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740" r:id="rId1"/>
  </p:sldMasterIdLst>
  <p:notesMasterIdLst>
    <p:notesMasterId r:id="rId35"/>
  </p:notesMasterIdLst>
  <p:sldIdLst>
    <p:sldId id="256" r:id="rId2"/>
    <p:sldId id="396" r:id="rId3"/>
    <p:sldId id="397" r:id="rId4"/>
    <p:sldId id="398" r:id="rId5"/>
    <p:sldId id="399" r:id="rId6"/>
    <p:sldId id="400" r:id="rId7"/>
    <p:sldId id="401" r:id="rId8"/>
    <p:sldId id="402" r:id="rId9"/>
    <p:sldId id="403" r:id="rId10"/>
    <p:sldId id="405" r:id="rId11"/>
    <p:sldId id="257" r:id="rId12"/>
    <p:sldId id="374" r:id="rId13"/>
    <p:sldId id="375" r:id="rId14"/>
    <p:sldId id="376" r:id="rId15"/>
    <p:sldId id="377" r:id="rId16"/>
    <p:sldId id="378" r:id="rId17"/>
    <p:sldId id="379" r:id="rId18"/>
    <p:sldId id="380" r:id="rId19"/>
    <p:sldId id="381" r:id="rId20"/>
    <p:sldId id="382" r:id="rId21"/>
    <p:sldId id="383" r:id="rId22"/>
    <p:sldId id="384" r:id="rId23"/>
    <p:sldId id="386" r:id="rId24"/>
    <p:sldId id="387" r:id="rId25"/>
    <p:sldId id="388" r:id="rId26"/>
    <p:sldId id="395" r:id="rId27"/>
    <p:sldId id="389" r:id="rId28"/>
    <p:sldId id="390" r:id="rId29"/>
    <p:sldId id="391" r:id="rId30"/>
    <p:sldId id="392" r:id="rId31"/>
    <p:sldId id="393" r:id="rId32"/>
    <p:sldId id="394" r:id="rId33"/>
    <p:sldId id="373" r:id="rId3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4FFAAE-3DBF-414A-AB9A-CCF876DDFF09}" type="datetimeFigureOut">
              <a:rPr lang="ru-RU" smtClean="0"/>
              <a:t>07.05.2025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221A584-6F0B-4CEB-A84F-B7B9BC1DF468}" type="slidenum">
              <a:rPr lang="ru-RU" smtClean="0"/>
              <a:t>‹#›</a:t>
            </a:fld>
            <a:endParaRPr lang="ru-RU"/>
          </a:p>
        </p:txBody>
      </p:sp>
    </p:spTree>
    <p:extLst>
      <p:ext uri="{BB962C8B-B14F-4D97-AF65-F5344CB8AC3E}">
        <p14:creationId xmlns:p14="http://schemas.microsoft.com/office/powerpoint/2010/main" val="21675501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26811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45712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0383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9309771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18284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1889614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898211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644070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09974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1514D21-26B9-4DE5-8051-EAF4C6F39A4C}" type="datetimeFigureOut">
              <a:rPr lang="ru-RU" smtClean="0"/>
              <a:t>07.05.2025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3009667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1514D21-26B9-4DE5-8051-EAF4C6F39A4C}" type="datetimeFigureOut">
              <a:rPr lang="ru-RU" smtClean="0"/>
              <a:t>07.05.2025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8028549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1514D21-26B9-4DE5-8051-EAF4C6F39A4C}" type="datetimeFigureOut">
              <a:rPr lang="ru-RU" smtClean="0"/>
              <a:t>07.05.2025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125063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1514D21-26B9-4DE5-8051-EAF4C6F39A4C}" type="datetimeFigureOut">
              <a:rPr lang="ru-RU" smtClean="0"/>
              <a:t>07.05.2025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73735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514D21-26B9-4DE5-8051-EAF4C6F39A4C}" type="datetimeFigureOut">
              <a:rPr lang="ru-RU" smtClean="0"/>
              <a:t>07.05.2025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930335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07.05.2025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1696615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1514D21-26B9-4DE5-8051-EAF4C6F39A4C}" type="datetimeFigureOut">
              <a:rPr lang="ru-RU" smtClean="0"/>
              <a:t>07.05.2025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486F48-BCFD-4577-9587-B3B04C7FB16D}" type="slidenum">
              <a:rPr lang="ru-RU" smtClean="0"/>
              <a:t>‹#›</a:t>
            </a:fld>
            <a:endParaRPr lang="ru-RU"/>
          </a:p>
        </p:txBody>
      </p:sp>
    </p:spTree>
    <p:extLst>
      <p:ext uri="{BB962C8B-B14F-4D97-AF65-F5344CB8AC3E}">
        <p14:creationId xmlns:p14="http://schemas.microsoft.com/office/powerpoint/2010/main" val="2689353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1514D21-26B9-4DE5-8051-EAF4C6F39A4C}" type="datetimeFigureOut">
              <a:rPr lang="ru-RU" smtClean="0"/>
              <a:t>07.05.2025</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486F48-BCFD-4577-9587-B3B04C7FB16D}" type="slidenum">
              <a:rPr lang="ru-RU" smtClean="0"/>
              <a:t>‹#›</a:t>
            </a:fld>
            <a:endParaRPr lang="ru-RU"/>
          </a:p>
        </p:txBody>
      </p:sp>
    </p:spTree>
    <p:extLst>
      <p:ext uri="{BB962C8B-B14F-4D97-AF65-F5344CB8AC3E}">
        <p14:creationId xmlns:p14="http://schemas.microsoft.com/office/powerpoint/2010/main" val="3862825572"/>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 id="2147483755" r:id="rId15"/>
    <p:sldLayoutId id="214748375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voxukraine.org/novyj-zakon-ukrayiny-pro-kredytni-spilky-kurs-na-prozorist-ta-nadijnist" TargetMode="External"/><Relationship Id="rId2" Type="http://schemas.openxmlformats.org/officeDocument/2006/relationships/hyperlink" Target="https://bank.gov.ua/ua/supervision/regulation-nonbank-fs-market/credit-unio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23454" y="470780"/>
            <a:ext cx="10701196" cy="2073244"/>
          </a:xfrm>
        </p:spPr>
        <p:txBody>
          <a:bodyPr/>
          <a:lstStyle/>
          <a:p>
            <a:pPr algn="ctr"/>
            <a:r>
              <a:rPr lang="ru-RU" sz="4800" dirty="0">
                <a:latin typeface="Times New Roman" panose="02020603050405020304" pitchFamily="18" charset="0"/>
                <a:cs typeface="Times New Roman" panose="02020603050405020304" pitchFamily="18" charset="0"/>
              </a:rPr>
              <a:t>Тема 18. Порядок </a:t>
            </a:r>
            <a:r>
              <a:rPr lang="ru-RU" sz="4800" dirty="0" err="1">
                <a:latin typeface="Times New Roman" panose="02020603050405020304" pitchFamily="18" charset="0"/>
                <a:cs typeface="Times New Roman" panose="02020603050405020304" pitchFamily="18" charset="0"/>
              </a:rPr>
              <a:t>надання</a:t>
            </a:r>
            <a:r>
              <a:rPr lang="ru-RU" sz="4800" dirty="0">
                <a:latin typeface="Times New Roman" panose="02020603050405020304" pitchFamily="18" charset="0"/>
                <a:cs typeface="Times New Roman" panose="02020603050405020304" pitchFamily="18" charset="0"/>
              </a:rPr>
              <a:t> </a:t>
            </a:r>
            <a:r>
              <a:rPr lang="ru-RU" sz="4800" dirty="0" err="1">
                <a:latin typeface="Times New Roman" panose="02020603050405020304" pitchFamily="18" charset="0"/>
                <a:cs typeface="Times New Roman" panose="02020603050405020304" pitchFamily="18" charset="0"/>
              </a:rPr>
              <a:t>фінансових</a:t>
            </a:r>
            <a:r>
              <a:rPr lang="ru-RU" sz="4800" dirty="0">
                <a:latin typeface="Times New Roman" panose="02020603050405020304" pitchFamily="18" charset="0"/>
                <a:cs typeface="Times New Roman" panose="02020603050405020304" pitchFamily="18" charset="0"/>
              </a:rPr>
              <a:t> </a:t>
            </a:r>
            <a:r>
              <a:rPr lang="ru-RU" sz="4800" dirty="0" err="1">
                <a:latin typeface="Times New Roman" panose="02020603050405020304" pitchFamily="18" charset="0"/>
                <a:cs typeface="Times New Roman" panose="02020603050405020304" pitchFamily="18" charset="0"/>
              </a:rPr>
              <a:t>послуг</a:t>
            </a:r>
            <a:r>
              <a:rPr lang="ru-RU" sz="4800" dirty="0">
                <a:latin typeface="Times New Roman" panose="02020603050405020304" pitchFamily="18" charset="0"/>
                <a:cs typeface="Times New Roman" panose="02020603050405020304" pitchFamily="18" charset="0"/>
              </a:rPr>
              <a:t> </a:t>
            </a:r>
            <a:r>
              <a:rPr lang="ru-RU" sz="4800" dirty="0" err="1">
                <a:latin typeface="Times New Roman" panose="02020603050405020304" pitchFamily="18" charset="0"/>
                <a:cs typeface="Times New Roman" panose="02020603050405020304" pitchFamily="18" charset="0"/>
              </a:rPr>
              <a:t>кредитними</a:t>
            </a:r>
            <a:r>
              <a:rPr lang="ru-RU" sz="4800" dirty="0">
                <a:latin typeface="Times New Roman" panose="02020603050405020304" pitchFamily="18" charset="0"/>
                <a:cs typeface="Times New Roman" panose="02020603050405020304" pitchFamily="18" charset="0"/>
              </a:rPr>
              <a:t> </a:t>
            </a:r>
            <a:r>
              <a:rPr lang="ru-RU" sz="4800" dirty="0" err="1">
                <a:latin typeface="Times New Roman" panose="02020603050405020304" pitchFamily="18" charset="0"/>
                <a:cs typeface="Times New Roman" panose="02020603050405020304" pitchFamily="18" charset="0"/>
              </a:rPr>
              <a:t>спілками</a:t>
            </a:r>
            <a:endParaRPr lang="ru-RU" sz="48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013988" y="2353901"/>
            <a:ext cx="10610662" cy="3748135"/>
          </a:xfrm>
        </p:spPr>
        <p:txBody>
          <a:bodyPr>
            <a:normAutofit/>
          </a:bodyPr>
          <a:lstStyle/>
          <a:p>
            <a:pPr algn="just">
              <a:spcBef>
                <a:spcPts val="0"/>
              </a:spcBef>
            </a:pPr>
            <a:endParaRPr lang="uk-UA" sz="3200" b="1" dirty="0" smtClean="0">
              <a:solidFill>
                <a:schemeClr val="tx1">
                  <a:lumMod val="75000"/>
                  <a:lumOff val="25000"/>
                </a:schemeClr>
              </a:solidFill>
              <a:latin typeface="Times New Roman" panose="02020603050405020304" pitchFamily="18" charset="0"/>
              <a:cs typeface="Times New Roman" panose="02020603050405020304" pitchFamily="18" charset="0"/>
            </a:endParaRPr>
          </a:p>
          <a:p>
            <a:pPr algn="just">
              <a:spcBef>
                <a:spcPts val="0"/>
              </a:spcBef>
            </a:pPr>
            <a:r>
              <a:rPr lang="uk-UA" sz="3200" b="1" dirty="0">
                <a:solidFill>
                  <a:srgbClr val="000000"/>
                </a:solidFill>
                <a:latin typeface="Times New Roman" panose="02020603050405020304" pitchFamily="18" charset="0"/>
                <a:cs typeface="Times New Roman" panose="02020603050405020304" pitchFamily="18" charset="0"/>
              </a:rPr>
              <a:t>1. </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Ринок</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кредитних</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спілок</a:t>
            </a:r>
            <a:r>
              <a:rPr lang="ru-RU" sz="3200" b="1" dirty="0">
                <a:solidFill>
                  <a:srgbClr val="000000"/>
                </a:solidFill>
                <a:latin typeface="Times New Roman" panose="02020603050405020304" pitchFamily="18" charset="0"/>
                <a:cs typeface="Times New Roman" panose="02020603050405020304" pitchFamily="18" charset="0"/>
              </a:rPr>
              <a:t> в </a:t>
            </a:r>
            <a:r>
              <a:rPr lang="ru-RU" sz="3200" b="1" dirty="0" err="1">
                <a:solidFill>
                  <a:srgbClr val="000000"/>
                </a:solidFill>
                <a:latin typeface="Times New Roman" panose="02020603050405020304" pitchFamily="18" charset="0"/>
                <a:cs typeface="Times New Roman" panose="02020603050405020304" pitchFamily="18" charset="0"/>
              </a:rPr>
              <a:t>Україні</a:t>
            </a:r>
            <a:endParaRPr lang="ru-RU" sz="32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3200" b="1" dirty="0">
                <a:solidFill>
                  <a:srgbClr val="000000"/>
                </a:solidFill>
                <a:latin typeface="Times New Roman" panose="02020603050405020304" pitchFamily="18" charset="0"/>
                <a:cs typeface="Times New Roman" panose="02020603050405020304" pitchFamily="18" charset="0"/>
              </a:rPr>
              <a:t>2. </a:t>
            </a:r>
            <a:r>
              <a:rPr lang="ru-RU" sz="3200" b="1" dirty="0" err="1">
                <a:solidFill>
                  <a:srgbClr val="000000"/>
                </a:solidFill>
                <a:latin typeface="Times New Roman" panose="02020603050405020304" pitchFamily="18" charset="0"/>
                <a:cs typeface="Times New Roman" panose="02020603050405020304" pitchFamily="18" charset="0"/>
              </a:rPr>
              <a:t>Поняття</a:t>
            </a:r>
            <a:r>
              <a:rPr lang="ru-RU" sz="3200" b="1" dirty="0">
                <a:solidFill>
                  <a:srgbClr val="000000"/>
                </a:solidFill>
                <a:latin typeface="Times New Roman" panose="02020603050405020304" pitchFamily="18" charset="0"/>
                <a:cs typeface="Times New Roman" panose="02020603050405020304" pitchFamily="18" charset="0"/>
              </a:rPr>
              <a:t>, порядок </a:t>
            </a:r>
            <a:r>
              <a:rPr lang="ru-RU" sz="3200" b="1" dirty="0" err="1">
                <a:solidFill>
                  <a:srgbClr val="000000"/>
                </a:solidFill>
                <a:latin typeface="Times New Roman" panose="02020603050405020304" pitchFamily="18" charset="0"/>
                <a:cs typeface="Times New Roman" panose="02020603050405020304" pitchFamily="18" charset="0"/>
              </a:rPr>
              <a:t>створення</a:t>
            </a:r>
            <a:r>
              <a:rPr lang="ru-RU" sz="3200" b="1" dirty="0">
                <a:solidFill>
                  <a:srgbClr val="000000"/>
                </a:solidFill>
                <a:latin typeface="Times New Roman" panose="02020603050405020304" pitchFamily="18" charset="0"/>
                <a:cs typeface="Times New Roman" panose="02020603050405020304" pitchFamily="18" charset="0"/>
              </a:rPr>
              <a:t> та </a:t>
            </a:r>
            <a:r>
              <a:rPr lang="ru-RU" sz="3200" b="1" dirty="0" err="1">
                <a:solidFill>
                  <a:srgbClr val="000000"/>
                </a:solidFill>
                <a:latin typeface="Times New Roman" panose="02020603050405020304" pitchFamily="18" charset="0"/>
                <a:cs typeface="Times New Roman" panose="02020603050405020304" pitchFamily="18" charset="0"/>
              </a:rPr>
              <a:t>ліквідації</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кредитної</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спілки</a:t>
            </a:r>
            <a:endParaRPr lang="ru-RU" sz="32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3200" b="1" dirty="0">
                <a:solidFill>
                  <a:srgbClr val="000000"/>
                </a:solidFill>
                <a:latin typeface="Times New Roman" panose="02020603050405020304" pitchFamily="18" charset="0"/>
                <a:cs typeface="Times New Roman" panose="02020603050405020304" pitchFamily="18" charset="0"/>
              </a:rPr>
              <a:t>3. </a:t>
            </a:r>
            <a:r>
              <a:rPr lang="ru-RU" sz="3200" b="1" dirty="0" err="1">
                <a:solidFill>
                  <a:srgbClr val="000000"/>
                </a:solidFill>
                <a:latin typeface="Times New Roman" panose="02020603050405020304" pitchFamily="18" charset="0"/>
                <a:cs typeface="Times New Roman" panose="02020603050405020304" pitchFamily="18" charset="0"/>
              </a:rPr>
              <a:t>Види</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операції</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кредитних</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err="1">
                <a:solidFill>
                  <a:srgbClr val="000000"/>
                </a:solidFill>
                <a:latin typeface="Times New Roman" panose="02020603050405020304" pitchFamily="18" charset="0"/>
                <a:cs typeface="Times New Roman" panose="02020603050405020304" pitchFamily="18" charset="0"/>
              </a:rPr>
              <a:t>спілок</a:t>
            </a:r>
            <a:r>
              <a:rPr lang="ru-RU" sz="3200" b="1" dirty="0">
                <a:solidFill>
                  <a:srgbClr val="000000"/>
                </a:solidFill>
                <a:latin typeface="Times New Roman" panose="02020603050405020304" pitchFamily="18" charset="0"/>
                <a:cs typeface="Times New Roman" panose="02020603050405020304" pitchFamily="18" charset="0"/>
              </a:rPr>
              <a:t> та </a:t>
            </a:r>
            <a:r>
              <a:rPr lang="ru-RU" sz="3200" b="1" dirty="0" err="1">
                <a:solidFill>
                  <a:srgbClr val="000000"/>
                </a:solidFill>
                <a:latin typeface="Times New Roman" panose="02020603050405020304" pitchFamily="18" charset="0"/>
                <a:cs typeface="Times New Roman" panose="02020603050405020304" pitchFamily="18" charset="0"/>
              </a:rPr>
              <a:t>їх</a:t>
            </a:r>
            <a:r>
              <a:rPr lang="ru-RU" sz="3200" b="1" dirty="0">
                <a:solidFill>
                  <a:srgbClr val="000000"/>
                </a:solidFill>
                <a:latin typeface="Times New Roman" panose="02020603050405020304" pitchFamily="18" charset="0"/>
                <a:cs typeface="Times New Roman" panose="02020603050405020304" pitchFamily="18" charset="0"/>
              </a:rPr>
              <a:t> </a:t>
            </a:r>
            <a:r>
              <a:rPr lang="ru-RU" sz="3200" b="1" dirty="0" smtClean="0">
                <a:solidFill>
                  <a:srgbClr val="000000"/>
                </a:solidFill>
                <a:latin typeface="Times New Roman" panose="02020603050405020304" pitchFamily="18" charset="0"/>
                <a:cs typeface="Times New Roman" panose="02020603050405020304" pitchFamily="18" charset="0"/>
              </a:rPr>
              <a:t>характеристика</a:t>
            </a:r>
            <a:endParaRPr lang="ru-RU" sz="32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75688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9010" y="534154"/>
            <a:ext cx="9723421" cy="5939074"/>
          </a:xfrm>
        </p:spPr>
        <p:txBody>
          <a:bodyPr>
            <a:normAutofit/>
          </a:bodyPr>
          <a:lstStyle/>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679010" y="449178"/>
            <a:ext cx="10694843" cy="6015849"/>
          </a:xfrm>
          <a:prstGeom prst="rect">
            <a:avLst/>
          </a:prstGeom>
        </p:spPr>
      </p:pic>
    </p:spTree>
    <p:extLst>
      <p:ext uri="{BB962C8B-B14F-4D97-AF65-F5344CB8AC3E}">
        <p14:creationId xmlns:p14="http://schemas.microsoft.com/office/powerpoint/2010/main" val="12297247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ctr">
              <a:spcBef>
                <a:spcPts val="0"/>
              </a:spcBef>
              <a:buNone/>
            </a:pPr>
            <a:r>
              <a:rPr lang="ru-RU" sz="2400" b="1" dirty="0" smtClean="0">
                <a:solidFill>
                  <a:srgbClr val="000000"/>
                </a:solidFill>
                <a:latin typeface="Times New Roman" panose="02020603050405020304" pitchFamily="18" charset="0"/>
                <a:cs typeface="Times New Roman" panose="02020603050405020304" pitchFamily="18" charset="0"/>
              </a:rPr>
              <a:t>2. </a:t>
            </a:r>
            <a:r>
              <a:rPr lang="ru-RU" sz="2400" b="1" dirty="0" err="1">
                <a:solidFill>
                  <a:srgbClr val="000000"/>
                </a:solidFill>
                <a:latin typeface="Times New Roman" panose="02020603050405020304" pitchFamily="18" charset="0"/>
                <a:cs typeface="Times New Roman" panose="02020603050405020304" pitchFamily="18" charset="0"/>
              </a:rPr>
              <a:t>Поняття</a:t>
            </a:r>
            <a:r>
              <a:rPr lang="ru-RU" sz="2400" b="1" dirty="0">
                <a:solidFill>
                  <a:srgbClr val="000000"/>
                </a:solidFill>
                <a:latin typeface="Times New Roman" panose="02020603050405020304" pitchFamily="18" charset="0"/>
                <a:cs typeface="Times New Roman" panose="02020603050405020304" pitchFamily="18" charset="0"/>
              </a:rPr>
              <a:t>, порядок </a:t>
            </a:r>
            <a:r>
              <a:rPr lang="ru-RU" sz="2400" b="1" dirty="0" err="1">
                <a:solidFill>
                  <a:srgbClr val="000000"/>
                </a:solidFill>
                <a:latin typeface="Times New Roman" panose="02020603050405020304" pitchFamily="18" charset="0"/>
                <a:cs typeface="Times New Roman" panose="02020603050405020304" pitchFamily="18" charset="0"/>
              </a:rPr>
              <a:t>створення</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ліквідації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кредитної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спілки</a:t>
            </a:r>
            <a:endParaRPr lang="ru-RU" sz="2400" b="1"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Кредитна спілка - фінансова установа, створена на засадах кооперації з метою задоволення потреб її членів у взаємному кредитуванні та наданні фінансових та інших послуг, </a:t>
            </a:r>
            <a:r>
              <a:rPr lang="uk-UA" sz="2200" dirty="0" smtClean="0">
                <a:solidFill>
                  <a:srgbClr val="000000"/>
                </a:solidFill>
                <a:latin typeface="Times New Roman" panose="02020603050405020304" pitchFamily="18" charset="0"/>
                <a:cs typeface="Times New Roman" panose="02020603050405020304" pitchFamily="18" charset="0"/>
              </a:rPr>
              <a:t>передбачених </a:t>
            </a:r>
            <a:r>
              <a:rPr lang="uk-UA" sz="2200" dirty="0">
                <a:solidFill>
                  <a:srgbClr val="000000"/>
                </a:solidFill>
                <a:latin typeface="Times New Roman" panose="02020603050405020304" pitchFamily="18" charset="0"/>
                <a:cs typeface="Times New Roman" panose="02020603050405020304" pitchFamily="18" charset="0"/>
              </a:rPr>
              <a:t>Законом, а також здійснення іншої діяльності, визначеної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Законом, за рахунок об’єднання грошових внесків членів кредитної спілки та інших визначених </a:t>
            </a:r>
            <a:r>
              <a:rPr lang="uk-UA" sz="2200" dirty="0" smtClean="0">
                <a:solidFill>
                  <a:srgbClr val="000000"/>
                </a:solidFill>
                <a:latin typeface="Times New Roman" panose="02020603050405020304" pitchFamily="18" charset="0"/>
                <a:cs typeface="Times New Roman" panose="02020603050405020304" pitchFamily="18" charset="0"/>
              </a:rPr>
              <a:t>Законодавством джерел.</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Відповідно до ст. 3 Закону України «Про кредитні спілки», кредитна спілка є юридичною особою приватного права, що створюється відповідно до закону. Кредитна спілка набуває статусу фінансової установи та право здійснювати діяльність з надання фінансових послуг після отримання </a:t>
            </a:r>
            <a:r>
              <a:rPr lang="uk-UA" sz="2200" b="1" dirty="0">
                <a:solidFill>
                  <a:srgbClr val="000000"/>
                </a:solidFill>
                <a:latin typeface="Times New Roman" panose="02020603050405020304" pitchFamily="18" charset="0"/>
                <a:cs typeface="Times New Roman" panose="02020603050405020304" pitchFamily="18" charset="0"/>
              </a:rPr>
              <a:t>ліцензії</a:t>
            </a:r>
            <a:r>
              <a:rPr lang="uk-UA" sz="2200" dirty="0">
                <a:solidFill>
                  <a:srgbClr val="000000"/>
                </a:solidFill>
                <a:latin typeface="Times New Roman" panose="02020603050405020304" pitchFamily="18" charset="0"/>
                <a:cs typeface="Times New Roman" panose="02020603050405020304" pitchFamily="18" charset="0"/>
              </a:rPr>
              <a:t> на здійснення діяльності кредитної спілки </a:t>
            </a:r>
            <a:r>
              <a:rPr lang="uk-UA" sz="2200" dirty="0" smtClean="0">
                <a:solidFill>
                  <a:srgbClr val="000000"/>
                </a:solidFill>
                <a:latin typeface="Times New Roman" panose="02020603050405020304" pitchFamily="18" charset="0"/>
                <a:cs typeface="Times New Roman" panose="02020603050405020304" pitchFamily="18" charset="0"/>
              </a:rPr>
              <a:t>у </a:t>
            </a:r>
            <a:r>
              <a:rPr lang="uk-UA" sz="2200" dirty="0">
                <a:solidFill>
                  <a:srgbClr val="000000"/>
                </a:solidFill>
                <a:latin typeface="Times New Roman" panose="02020603050405020304" pitchFamily="18" charset="0"/>
                <a:cs typeface="Times New Roman" panose="02020603050405020304" pitchFamily="18" charset="0"/>
              </a:rPr>
              <a:t>порядку, </a:t>
            </a:r>
            <a:r>
              <a:rPr lang="uk-UA" sz="2200" dirty="0" smtClean="0">
                <a:solidFill>
                  <a:srgbClr val="000000"/>
                </a:solidFill>
                <a:latin typeface="Times New Roman" panose="02020603050405020304" pitchFamily="18" charset="0"/>
                <a:cs typeface="Times New Roman" panose="02020603050405020304" pitchFamily="18" charset="0"/>
              </a:rPr>
              <a:t>передбаченому </a:t>
            </a:r>
            <a:r>
              <a:rPr lang="uk-UA" sz="2200" dirty="0">
                <a:solidFill>
                  <a:srgbClr val="000000"/>
                </a:solidFill>
                <a:latin typeface="Times New Roman" panose="02020603050405020304" pitchFamily="18" charset="0"/>
                <a:cs typeface="Times New Roman" panose="02020603050405020304" pitchFamily="18" charset="0"/>
              </a:rPr>
              <a:t>Законом.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може мати стандартну або спрощену ліцензію. </a:t>
            </a:r>
            <a:r>
              <a:rPr lang="uk-UA" sz="2200" dirty="0" smtClean="0">
                <a:solidFill>
                  <a:srgbClr val="000000"/>
                </a:solidFill>
                <a:latin typeface="Times New Roman" panose="02020603050405020304" pitchFamily="18" charset="0"/>
                <a:cs typeface="Times New Roman" panose="02020603050405020304" pitchFamily="18" charset="0"/>
              </a:rPr>
              <a:t>Якщо </a:t>
            </a:r>
            <a:r>
              <a:rPr lang="uk-UA" sz="2200" dirty="0">
                <a:solidFill>
                  <a:srgbClr val="000000"/>
                </a:solidFill>
                <a:latin typeface="Times New Roman" panose="02020603050405020304" pitchFamily="18" charset="0"/>
                <a:cs typeface="Times New Roman" panose="02020603050405020304" pitchFamily="18" charset="0"/>
              </a:rPr>
              <a:t>Законом не визначено інше, дія </a:t>
            </a:r>
            <a:r>
              <a:rPr lang="uk-UA" sz="2200" dirty="0" smtClean="0">
                <a:solidFill>
                  <a:srgbClr val="000000"/>
                </a:solidFill>
                <a:latin typeface="Times New Roman" panose="02020603050405020304" pitchFamily="18" charset="0"/>
                <a:cs typeface="Times New Roman" panose="02020603050405020304" pitchFamily="18" charset="0"/>
              </a:rPr>
              <a:t>положень </a:t>
            </a:r>
            <a:r>
              <a:rPr lang="uk-UA" sz="2200" dirty="0">
                <a:solidFill>
                  <a:srgbClr val="000000"/>
                </a:solidFill>
                <a:latin typeface="Times New Roman" panose="02020603050405020304" pitchFamily="18" charset="0"/>
                <a:cs typeface="Times New Roman" panose="02020603050405020304" pitchFamily="18" charset="0"/>
              </a:rPr>
              <a:t>Закону щодо видачі, анулювання ліцензії поширюється і на стандартну ліцензію, і на спрощену ліцензію.</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Кредитну </a:t>
            </a:r>
            <a:r>
              <a:rPr lang="uk-UA" sz="2200" dirty="0">
                <a:solidFill>
                  <a:srgbClr val="000000"/>
                </a:solidFill>
                <a:latin typeface="Times New Roman" panose="02020603050405020304" pitchFamily="18" charset="0"/>
                <a:cs typeface="Times New Roman" panose="02020603050405020304" pitchFamily="18" charset="0"/>
              </a:rPr>
              <a:t>спілку може бути віднесено до категорії значимих кредитних спілок, за умови її відповідності критеріям, встановленим нормативно-правовими актами Регулятора</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2753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досягнення</a:t>
            </a:r>
            <a:r>
              <a:rPr lang="ru-RU" sz="2200" dirty="0">
                <a:solidFill>
                  <a:srgbClr val="000000"/>
                </a:solidFill>
                <a:latin typeface="Times New Roman" panose="02020603050405020304" pitchFamily="18" charset="0"/>
                <a:cs typeface="Times New Roman" panose="02020603050405020304" pitchFamily="18" charset="0"/>
              </a:rPr>
              <a:t> мети </a:t>
            </a:r>
            <a:r>
              <a:rPr lang="ru-RU" sz="2200" dirty="0" err="1">
                <a:solidFill>
                  <a:srgbClr val="000000"/>
                </a:solidFill>
                <a:latin typeface="Times New Roman" panose="02020603050405020304" pitchFamily="18" charset="0"/>
                <a:cs typeface="Times New Roman" panose="02020603050405020304" pitchFamily="18" charset="0"/>
              </a:rPr>
              <a:t>своєї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в </a:t>
            </a:r>
            <a:r>
              <a:rPr lang="ru-RU" sz="2200" dirty="0" err="1">
                <a:solidFill>
                  <a:srgbClr val="000000"/>
                </a:solidFill>
                <a:latin typeface="Times New Roman" panose="02020603050405020304" pitchFamily="18" charset="0"/>
                <a:cs typeface="Times New Roman" panose="02020603050405020304" pitchFamily="18" charset="0"/>
              </a:rPr>
              <a:t>Законі</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статуті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спілка</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умовах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визначених</a:t>
            </a:r>
            <a:r>
              <a:rPr lang="ru-RU" sz="2200" dirty="0">
                <a:solidFill>
                  <a:srgbClr val="000000"/>
                </a:solidFill>
                <a:latin typeface="Times New Roman" panose="02020603050405020304" pitchFamily="18" charset="0"/>
                <a:cs typeface="Times New Roman" panose="02020603050405020304" pitchFamily="18" charset="0"/>
              </a:rPr>
              <a:t> законом,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засновувати</a:t>
            </a:r>
            <a:r>
              <a:rPr lang="ru-RU" sz="2200" dirty="0">
                <a:solidFill>
                  <a:srgbClr val="000000"/>
                </a:solidFill>
                <a:latin typeface="Times New Roman" panose="02020603050405020304" pitchFamily="18" charset="0"/>
                <a:cs typeface="Times New Roman" panose="02020603050405020304" pitchFamily="18" charset="0"/>
              </a:rPr>
              <a:t> та бути членом (</a:t>
            </a:r>
            <a:r>
              <a:rPr lang="ru-RU" sz="2200" dirty="0" err="1">
                <a:solidFill>
                  <a:srgbClr val="000000"/>
                </a:solidFill>
                <a:latin typeface="Times New Roman" panose="02020603050405020304" pitchFamily="18" charset="0"/>
                <a:cs typeface="Times New Roman" panose="02020603050405020304" pitchFamily="18" charset="0"/>
              </a:rPr>
              <a:t>учасником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об’єднаних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асоціацій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об’єднань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бюро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історій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благодійних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організацій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громадських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об’єднань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кооперативних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операторів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систем, </a:t>
            </a:r>
            <a:r>
              <a:rPr lang="ru-RU" sz="2200" dirty="0" err="1">
                <a:solidFill>
                  <a:srgbClr val="000000"/>
                </a:solidFill>
                <a:latin typeface="Times New Roman" panose="02020603050405020304" pitchFamily="18" charset="0"/>
                <a:cs typeface="Times New Roman" panose="02020603050405020304" pitchFamily="18" charset="0"/>
              </a:rPr>
              <a:t>непідприємницьких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товариств</a:t>
            </a:r>
            <a:r>
              <a:rPr lang="ru-RU" sz="2200" dirty="0">
                <a:solidFill>
                  <a:srgbClr val="000000"/>
                </a:solidFill>
                <a:latin typeface="Times New Roman" panose="02020603050405020304" pitchFamily="18" charset="0"/>
                <a:cs typeface="Times New Roman" panose="02020603050405020304" pitchFamily="18" charset="0"/>
              </a:rPr>
              <a:t>, а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бути членом (</a:t>
            </a:r>
            <a:r>
              <a:rPr lang="ru-RU" sz="2200" dirty="0" err="1">
                <a:solidFill>
                  <a:srgbClr val="000000"/>
                </a:solidFill>
                <a:latin typeface="Times New Roman" panose="02020603050405020304" pitchFamily="18" charset="0"/>
                <a:cs typeface="Times New Roman" panose="02020603050405020304" pitchFamily="18" charset="0"/>
              </a:rPr>
              <a:t>учасником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платіжних</a:t>
            </a:r>
            <a:r>
              <a:rPr lang="ru-RU" sz="2200" dirty="0">
                <a:solidFill>
                  <a:srgbClr val="000000"/>
                </a:solidFill>
                <a:latin typeface="Times New Roman" panose="02020603050405020304" pitchFamily="18" charset="0"/>
                <a:cs typeface="Times New Roman" panose="02020603050405020304" pitchFamily="18" charset="0"/>
              </a:rPr>
              <a:t> систем.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не може бути засновником або учасником іншого, ніж зазначено у частині </a:t>
            </a:r>
            <a:r>
              <a:rPr lang="uk-UA" sz="2200" dirty="0" smtClean="0">
                <a:solidFill>
                  <a:srgbClr val="000000"/>
                </a:solidFill>
                <a:latin typeface="Times New Roman" panose="02020603050405020304" pitchFamily="18" charset="0"/>
                <a:cs typeface="Times New Roman" panose="02020603050405020304" pitchFamily="18" charset="0"/>
              </a:rPr>
              <a:t>п’ятій статті закону, </a:t>
            </a:r>
            <a:r>
              <a:rPr lang="uk-UA" sz="2200" dirty="0">
                <a:solidFill>
                  <a:srgbClr val="000000"/>
                </a:solidFill>
                <a:latin typeface="Times New Roman" panose="02020603050405020304" pitchFamily="18" charset="0"/>
                <a:cs typeface="Times New Roman" panose="02020603050405020304" pitchFamily="18" charset="0"/>
              </a:rPr>
              <a:t>суб’єкта (суб’єктів) господарювання, крім випадків, передбачених законом.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від свого імені може укладати договори та вчиняти інші правочини, що не суперечать цьому Закону, законодавству України та статуту кредитної спілки, набувати майнові та немайнові права, мати обов’язки, що випливають із законодавства та укладених кредитною спілкою договорів, бути позивачем і відповідачем у суді.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здійснює господарську діяльність без мети одержання прибутку (некомерційне господарювання). Кредитна спілка з метою оподаткування відноситься до неприбуткових організацій у разі відповідності вимогам, встановленим Податковим кодексом України.</a:t>
            </a:r>
          </a:p>
        </p:txBody>
      </p:sp>
    </p:spTree>
    <p:extLst>
      <p:ext uri="{BB962C8B-B14F-4D97-AF65-F5344CB8AC3E}">
        <p14:creationId xmlns:p14="http://schemas.microsoft.com/office/powerpoint/2010/main" val="2650293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відповідає за своїми зобов’язаннями всім своїм майном відповідно до законодавства</a:t>
            </a:r>
            <a:r>
              <a:rPr lang="uk-UA" sz="2200" dirty="0" smtClean="0">
                <a:solidFill>
                  <a:srgbClr val="000000"/>
                </a:solidFill>
                <a:latin typeface="Times New Roman" panose="02020603050405020304" pitchFamily="18" charset="0"/>
                <a:cs typeface="Times New Roman" panose="02020603050405020304" pitchFamily="18" charset="0"/>
              </a:rPr>
              <a:t>. Члени </a:t>
            </a:r>
            <a:r>
              <a:rPr lang="uk-UA" sz="2200" dirty="0">
                <a:solidFill>
                  <a:srgbClr val="000000"/>
                </a:solidFill>
                <a:latin typeface="Times New Roman" panose="02020603050405020304" pitchFamily="18" charset="0"/>
                <a:cs typeface="Times New Roman" panose="02020603050405020304" pitchFamily="18" charset="0"/>
              </a:rPr>
              <a:t>кредитної спілки відповідають за зобов’язаннями кредитної спілки в межах, </a:t>
            </a:r>
            <a:r>
              <a:rPr lang="uk-UA" sz="2200" dirty="0" smtClean="0">
                <a:solidFill>
                  <a:srgbClr val="000000"/>
                </a:solidFill>
                <a:latin typeface="Times New Roman" panose="02020603050405020304" pitchFamily="18" charset="0"/>
                <a:cs typeface="Times New Roman" panose="02020603050405020304" pitchFamily="18" charset="0"/>
              </a:rPr>
              <a:t>встановлених </a:t>
            </a:r>
            <a:r>
              <a:rPr lang="uk-UA" sz="2200" dirty="0">
                <a:solidFill>
                  <a:srgbClr val="000000"/>
                </a:solidFill>
                <a:latin typeface="Times New Roman" panose="02020603050405020304" pitchFamily="18" charset="0"/>
                <a:cs typeface="Times New Roman" panose="02020603050405020304" pitchFamily="18" charset="0"/>
              </a:rPr>
              <a:t>Законом</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Згідно ст. 6 </a:t>
            </a:r>
            <a:r>
              <a:rPr lang="uk-UA" sz="2200" dirty="0" smtClean="0">
                <a:solidFill>
                  <a:srgbClr val="000000"/>
                </a:solidFill>
                <a:latin typeface="Times New Roman" panose="02020603050405020304" pitchFamily="18" charset="0"/>
                <a:cs typeface="Times New Roman" panose="02020603050405020304" pitchFamily="18" charset="0"/>
              </a:rPr>
              <a:t>Закону, кредитна </a:t>
            </a:r>
            <a:r>
              <a:rPr lang="uk-UA" sz="2200" dirty="0">
                <a:solidFill>
                  <a:srgbClr val="000000"/>
                </a:solidFill>
                <a:latin typeface="Times New Roman" panose="02020603050405020304" pitchFamily="18" charset="0"/>
                <a:cs typeface="Times New Roman" panose="02020603050405020304" pitchFamily="18" charset="0"/>
              </a:rPr>
              <a:t>спілка створюється на підставі рішення установчих зборів її засновників. Засновниками кредитної спілки можуть бути фізичні особи, які відповідають ознакам членства та не підпадають під обмеження членства, визначені </a:t>
            </a:r>
            <a:r>
              <a:rPr lang="uk-UA" sz="2200" dirty="0" smtClean="0">
                <a:solidFill>
                  <a:srgbClr val="000000"/>
                </a:solidFill>
                <a:latin typeface="Times New Roman" panose="02020603050405020304" pitchFamily="18" charset="0"/>
                <a:cs typeface="Times New Roman" panose="02020603050405020304" pitchFamily="18" charset="0"/>
              </a:rPr>
              <a:t>Законом. </a:t>
            </a:r>
            <a:r>
              <a:rPr lang="uk-UA" sz="2200" dirty="0">
                <a:solidFill>
                  <a:srgbClr val="000000"/>
                </a:solidFill>
                <a:latin typeface="Times New Roman" panose="02020603050405020304" pitchFamily="18" charset="0"/>
                <a:cs typeface="Times New Roman" panose="02020603050405020304" pitchFamily="18" charset="0"/>
              </a:rPr>
              <a:t>Кількість засновників кредитної спілки не може бути меншою за 50 осіб. Рішення про створення кредитної спілки оформлюється протоколом установчих зборів, який підписують голова та секретар установчих зборів</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До </a:t>
            </a:r>
            <a:r>
              <a:rPr lang="uk-UA" sz="2200" dirty="0">
                <a:solidFill>
                  <a:srgbClr val="000000"/>
                </a:solidFill>
                <a:latin typeface="Times New Roman" panose="02020603050405020304" pitchFamily="18" charset="0"/>
                <a:cs typeface="Times New Roman" panose="02020603050405020304" pitchFamily="18" charset="0"/>
              </a:rPr>
              <a:t>протоколу установчих зборів додається реєстр осіб, які брали участь в установчих </a:t>
            </a:r>
            <a:r>
              <a:rPr lang="uk-UA" sz="2200" dirty="0" smtClean="0">
                <a:solidFill>
                  <a:srgbClr val="000000"/>
                </a:solidFill>
                <a:latin typeface="Times New Roman" panose="02020603050405020304" pitchFamily="18" charset="0"/>
                <a:cs typeface="Times New Roman" panose="02020603050405020304" pitchFamily="18" charset="0"/>
              </a:rPr>
              <a:t>зборах, </a:t>
            </a:r>
            <a:r>
              <a:rPr lang="uk-UA" sz="2200" dirty="0">
                <a:solidFill>
                  <a:srgbClr val="000000"/>
                </a:solidFill>
                <a:latin typeface="Times New Roman" panose="02020603050405020304" pitchFamily="18" charset="0"/>
                <a:cs typeface="Times New Roman" panose="02020603050405020304" pitchFamily="18" charset="0"/>
              </a:rPr>
              <a:t>який не змінюється протягом строку діяльності кредитної спілки. У списку засновників обов’язково зазначаються прізвище, ім’я та по батькові </a:t>
            </a:r>
            <a:r>
              <a:rPr lang="uk-UA" sz="2200" dirty="0" smtClean="0">
                <a:solidFill>
                  <a:srgbClr val="000000"/>
                </a:solidFill>
                <a:latin typeface="Times New Roman" panose="02020603050405020304" pitchFamily="18" charset="0"/>
                <a:cs typeface="Times New Roman" panose="02020603050405020304" pitchFamily="18" charset="0"/>
              </a:rPr>
              <a:t>фізичної </a:t>
            </a:r>
            <a:r>
              <a:rPr lang="uk-UA" sz="2200" dirty="0">
                <a:solidFill>
                  <a:srgbClr val="000000"/>
                </a:solidFill>
                <a:latin typeface="Times New Roman" panose="02020603050405020304" pitchFamily="18" charset="0"/>
                <a:cs typeface="Times New Roman" panose="02020603050405020304" pitchFamily="18" charset="0"/>
              </a:rPr>
              <a:t>особи, дата народження, серія та номер паспорта громадянина України / номер паспорта громадянина України у формі картки або посвідки на проживання особи, яка мешкає в Україні, або національного паспорта іноземця чи документа, що його замінює, або іншого документа, що посвідчує особу, місце проживання, а також інші відомості, що підтверджують наявність ознак, передбачених частиною другою статті </a:t>
            </a:r>
            <a:r>
              <a:rPr lang="uk-UA" sz="2200" dirty="0" smtClean="0">
                <a:solidFill>
                  <a:srgbClr val="000000"/>
                </a:solidFill>
                <a:latin typeface="Times New Roman" panose="02020603050405020304" pitchFamily="18" charset="0"/>
                <a:cs typeface="Times New Roman" panose="02020603050405020304" pitchFamily="18" charset="0"/>
              </a:rPr>
              <a:t>14 </a:t>
            </a:r>
            <a:r>
              <a:rPr lang="uk-UA" sz="2200" dirty="0">
                <a:solidFill>
                  <a:srgbClr val="000000"/>
                </a:solidFill>
                <a:latin typeface="Times New Roman" panose="02020603050405020304" pitchFamily="18" charset="0"/>
                <a:cs typeface="Times New Roman" panose="02020603050405020304" pitchFamily="18" charset="0"/>
              </a:rPr>
              <a:t>Закону (у разі створення кредитної спілки не за територіальною ознакою). Дані про особу засвідчуються її власноручним підписом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97323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Установчі </a:t>
            </a:r>
            <a:r>
              <a:rPr lang="uk-UA" sz="2200" dirty="0">
                <a:solidFill>
                  <a:srgbClr val="000000"/>
                </a:solidFill>
                <a:latin typeface="Times New Roman" panose="02020603050405020304" pitchFamily="18" charset="0"/>
                <a:cs typeface="Times New Roman" panose="02020603050405020304" pitchFamily="18" charset="0"/>
              </a:rPr>
              <a:t>збори затверджують статут кредитної спілки, обирають її органи управління, уповноважують осіб для проведення державної реєстрації кредитної спілки, вирішують інші питання, пов’язані із створенням кредитної спілки</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Засновники кредитної спілки набувають статусу членів кредитної спілки після її державної реєстрації і повної сплати вступного та обов’язкового пайових внесків у порядку, </a:t>
            </a:r>
            <a:r>
              <a:rPr lang="uk-UA" sz="2200" dirty="0" smtClean="0">
                <a:solidFill>
                  <a:srgbClr val="000000"/>
                </a:solidFill>
                <a:latin typeface="Times New Roman" panose="02020603050405020304" pitchFamily="18" charset="0"/>
                <a:cs typeface="Times New Roman" panose="02020603050405020304" pitchFamily="18" charset="0"/>
              </a:rPr>
              <a:t>встановленому Законом </a:t>
            </a:r>
            <a:r>
              <a:rPr lang="uk-UA" sz="2200" dirty="0">
                <a:solidFill>
                  <a:srgbClr val="000000"/>
                </a:solidFill>
                <a:latin typeface="Times New Roman" panose="02020603050405020304" pitchFamily="18" charset="0"/>
                <a:cs typeface="Times New Roman" panose="02020603050405020304" pitchFamily="18" charset="0"/>
              </a:rPr>
              <a:t>та статутом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Повноваження </a:t>
            </a:r>
            <a:r>
              <a:rPr lang="uk-UA" sz="2200" dirty="0">
                <a:solidFill>
                  <a:srgbClr val="000000"/>
                </a:solidFill>
                <a:latin typeface="Times New Roman" panose="02020603050405020304" pitchFamily="18" charset="0"/>
                <a:cs typeface="Times New Roman" panose="02020603050405020304" pitchFamily="18" charset="0"/>
              </a:rPr>
              <a:t>засновника кредитної спілки закінчуються після державної реєстрації кредитної спілки в порядку, передбаченому Законом України </a:t>
            </a:r>
            <a:r>
              <a:rPr lang="uk-UA" sz="2200" dirty="0" smtClean="0">
                <a:solidFill>
                  <a:srgbClr val="000000"/>
                </a:solidFill>
                <a:latin typeface="Times New Roman" panose="02020603050405020304" pitchFamily="18" charset="0"/>
                <a:cs typeface="Times New Roman" panose="02020603050405020304" pitchFamily="18" charset="0"/>
              </a:rPr>
              <a:t>«Про </a:t>
            </a:r>
            <a:r>
              <a:rPr lang="uk-UA" sz="2200" dirty="0">
                <a:solidFill>
                  <a:srgbClr val="000000"/>
                </a:solidFill>
                <a:latin typeface="Times New Roman" panose="02020603050405020304" pitchFamily="18" charset="0"/>
                <a:cs typeface="Times New Roman" panose="02020603050405020304" pitchFamily="18" charset="0"/>
              </a:rPr>
              <a:t>державну реєстрацію юридичних осіб, фізичних </a:t>
            </a:r>
            <a:r>
              <a:rPr lang="uk-UA" sz="2200" dirty="0" smtClean="0">
                <a:solidFill>
                  <a:srgbClr val="000000"/>
                </a:solidFill>
                <a:latin typeface="Times New Roman" panose="02020603050405020304" pitchFamily="18" charset="0"/>
                <a:cs typeface="Times New Roman" panose="02020603050405020304" pitchFamily="18" charset="0"/>
              </a:rPr>
              <a:t>осіб-підприємців </a:t>
            </a:r>
            <a:r>
              <a:rPr lang="uk-UA" sz="2200" dirty="0">
                <a:solidFill>
                  <a:srgbClr val="000000"/>
                </a:solidFill>
                <a:latin typeface="Times New Roman" panose="02020603050405020304" pitchFamily="18" charset="0"/>
                <a:cs typeface="Times New Roman" panose="02020603050405020304" pitchFamily="18" charset="0"/>
              </a:rPr>
              <a:t>та громадських </a:t>
            </a:r>
            <a:r>
              <a:rPr lang="uk-UA" sz="2200" dirty="0" smtClean="0">
                <a:solidFill>
                  <a:srgbClr val="000000"/>
                </a:solidFill>
                <a:latin typeface="Times New Roman" panose="02020603050405020304" pitchFamily="18" charset="0"/>
                <a:cs typeface="Times New Roman" panose="02020603050405020304" pitchFamily="18" charset="0"/>
              </a:rPr>
              <a:t>формувань».</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Відповідно </a:t>
            </a:r>
            <a:r>
              <a:rPr lang="uk-UA" sz="2200" dirty="0">
                <a:solidFill>
                  <a:srgbClr val="000000"/>
                </a:solidFill>
                <a:latin typeface="Times New Roman" panose="02020603050405020304" pitchFamily="18" charset="0"/>
                <a:cs typeface="Times New Roman" panose="02020603050405020304" pitchFamily="18" charset="0"/>
              </a:rPr>
              <a:t>до положень ст. 8 </a:t>
            </a:r>
            <a:r>
              <a:rPr lang="uk-UA" sz="2200" dirty="0" smtClean="0">
                <a:solidFill>
                  <a:srgbClr val="000000"/>
                </a:solidFill>
                <a:latin typeface="Times New Roman" panose="02020603050405020304" pitchFamily="18" charset="0"/>
                <a:cs typeface="Times New Roman" panose="02020603050405020304" pitchFamily="18" charset="0"/>
              </a:rPr>
              <a:t>ЗУ </a:t>
            </a:r>
            <a:r>
              <a:rPr lang="uk-UA" sz="2200" dirty="0">
                <a:solidFill>
                  <a:srgbClr val="000000"/>
                </a:solidFill>
                <a:latin typeface="Times New Roman" panose="02020603050405020304" pitchFamily="18" charset="0"/>
                <a:cs typeface="Times New Roman" panose="02020603050405020304" pitchFamily="18" charset="0"/>
              </a:rPr>
              <a:t>«Про кредитні спілки», установчим документом кредитної спілки є статут. Статут кредитної спілки, затверджений її установчими зборами, підписується особою, уповноваженою на це установчими зборами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відповідності до положень ст. 9 </a:t>
            </a:r>
            <a:r>
              <a:rPr lang="uk-UA" sz="2200" dirty="0" smtClean="0">
                <a:solidFill>
                  <a:srgbClr val="000000"/>
                </a:solidFill>
                <a:latin typeface="Times New Roman" panose="02020603050405020304" pitchFamily="18" charset="0"/>
                <a:cs typeface="Times New Roman" panose="02020603050405020304" pitchFamily="18" charset="0"/>
              </a:rPr>
              <a:t>Закону, </a:t>
            </a:r>
            <a:r>
              <a:rPr lang="uk-UA" sz="2200" dirty="0">
                <a:solidFill>
                  <a:srgbClr val="000000"/>
                </a:solidFill>
                <a:latin typeface="Times New Roman" panose="02020603050405020304" pitchFamily="18" charset="0"/>
                <a:cs typeface="Times New Roman" panose="02020603050405020304" pitchFamily="18" charset="0"/>
              </a:rPr>
              <a:t>кредитна спілка отримує ліцензію шляхом внесення Регулятором відповідного запису до Реєстру. Кредитна спілка зобов’язана звернутися до Регулятора для отримання ліцензії протягом 120 календарних днів з дня її державної реєстрації як юридичної особи. У ліцензії зазначаються види фінансових послуг, які має право надавати кредитна спілка</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75837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fontScale="92500"/>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Відповідно до ст. 10 Закону, кредитна спілка, яка має намір провадити діяльність відповідно до статті 4 Закону, подає до Регулятора відповідно до вимог та у порядку, що визначені Законом і нормативно-правовими актами Регулятора, заяву про видачу їй ліцензії та пакет документів, передбачених частиною другою цієї статті.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Заявник подає до Регулятора разом із заявою про видачу ліцензії такі документи: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 план діяльності заявника, складений згідно з вимогами, встановленими нормативно-правовими актами Регулятора: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для заявників, які планують провадити діяльність на підставі спрощеної ліцензії, - на наступний рік;</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для заявників, які планують провадити діяльність на підставі стандартної ліцензії, - на наступні три роки;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 засвідчену в установленому порядку копію статуту заявника або код доступу до результатів надання адміністративних послуг у сфері державної реєстрації, що надає доступ до копії статуту в електронній формі у Єдиному державному реєстрі юридичних осіб, фізичних осіб - підприємців та громадських формувань;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 відомості щодо комерційного (фірмового) найменування, торговельної марки (</a:t>
            </a:r>
            <a:r>
              <a:rPr lang="uk-UA" sz="2200" dirty="0" err="1" smtClean="0">
                <a:solidFill>
                  <a:srgbClr val="000000"/>
                </a:solidFill>
                <a:latin typeface="Times New Roman" panose="02020603050405020304" pitchFamily="18" charset="0"/>
                <a:cs typeface="Times New Roman" panose="02020603050405020304" pitchFamily="18" charset="0"/>
              </a:rPr>
              <a:t>знака</a:t>
            </a:r>
            <a:r>
              <a:rPr lang="uk-UA" sz="2200" dirty="0" smtClean="0">
                <a:solidFill>
                  <a:srgbClr val="000000"/>
                </a:solidFill>
                <a:latin typeface="Times New Roman" panose="02020603050405020304" pitchFamily="18" charset="0"/>
                <a:cs typeface="Times New Roman" panose="02020603050405020304" pitchFamily="18" charset="0"/>
              </a:rPr>
              <a:t> для товарів і послуг) заявника (за наявності);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документи, які підтверджують відповідність заявника вимогам, встановленим частиною першою статті 14 Закону, за формою, визначеною нормативно-правовими актами Регулятора;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662094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5) відомості та документи, визначені нормативно-правовими актами Регулятора, щодо: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а) наявності у заявника органів управління та системи внутрішнього контролю відповідно до вимог цього Закону;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 відповідності кваліфікаційним вимогам керівників заявника, головного ризик-менеджера, головного </a:t>
            </a:r>
            <a:r>
              <a:rPr lang="uk-UA" sz="2200" dirty="0" err="1" smtClean="0">
                <a:solidFill>
                  <a:srgbClr val="000000"/>
                </a:solidFill>
                <a:latin typeface="Times New Roman" panose="02020603050405020304" pitchFamily="18" charset="0"/>
                <a:cs typeface="Times New Roman" panose="02020603050405020304" pitchFamily="18" charset="0"/>
              </a:rPr>
              <a:t>комплаєнс</a:t>
            </a:r>
            <a:r>
              <a:rPr lang="uk-UA" sz="2200" dirty="0" smtClean="0">
                <a:solidFill>
                  <a:srgbClr val="000000"/>
                </a:solidFill>
                <a:latin typeface="Times New Roman" panose="02020603050405020304" pitchFamily="18" charset="0"/>
                <a:cs typeface="Times New Roman" panose="02020603050405020304" pitchFamily="18" charset="0"/>
              </a:rPr>
              <a:t>-менеджера, головного внутрішнього аудитора, а також осіб, які відповідатимуть за здійснення відповідної функції у разі передачі функцій управління ризиками та/або контролю за дотриманням норм (</a:t>
            </a:r>
            <a:r>
              <a:rPr lang="uk-UA" sz="2200" dirty="0" err="1" smtClean="0">
                <a:solidFill>
                  <a:srgbClr val="000000"/>
                </a:solidFill>
                <a:latin typeface="Times New Roman" panose="02020603050405020304" pitchFamily="18" charset="0"/>
                <a:cs typeface="Times New Roman" panose="02020603050405020304" pitchFamily="18" charset="0"/>
              </a:rPr>
              <a:t>комплаєнс</a:t>
            </a:r>
            <a:r>
              <a:rPr lang="uk-UA" sz="2200" dirty="0" smtClean="0">
                <a:solidFill>
                  <a:srgbClr val="000000"/>
                </a:solidFill>
                <a:latin typeface="Times New Roman" panose="02020603050405020304" pitchFamily="18" charset="0"/>
                <a:cs typeface="Times New Roman" panose="02020603050405020304" pitchFamily="18" charset="0"/>
              </a:rPr>
              <a:t>), та/або внутрішнього аудиту на </a:t>
            </a:r>
            <a:r>
              <a:rPr lang="uk-UA" sz="2200" dirty="0" err="1" smtClean="0">
                <a:solidFill>
                  <a:srgbClr val="000000"/>
                </a:solidFill>
                <a:latin typeface="Times New Roman" panose="02020603050405020304" pitchFamily="18" charset="0"/>
                <a:cs typeface="Times New Roman" panose="02020603050405020304" pitchFamily="18" charset="0"/>
              </a:rPr>
              <a:t>аутсорсинг</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 організаційної структури заявника;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г) наявності у заявника обладнання, комп’ютерної техніки, інформаційних (автоматизованих) систем, необхідних для забезпечення належного надання фінансових послуг, приміщень, що відповідають вимогам, встановленим нормативно-правовими актами Регулятора;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6) документи за формою, встановленою нормативно-правовими актами Регулятора, що містять інформацію про: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а) юридичних осіб, у яких керівники заявника є керівниками;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 юридичних осіб, у яких керівники заявника володіють істотною участю;</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 пов’язаних осіб заявника;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1374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г) асоційованих осіб керівників заявника;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7) копії внутрішніх положень заявника за переліком, визначеним нормативно-правовими актами Регулятора, що регламентують надання фінансових послуг, визначають порядок здійснення внутрішнього контролю, в тому числі управління ризиками та внутрішнього аудиту;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8) документ, що підтверджує внесення заявником плати за розгляд пакета документів для видачі ліцензії, розмір якої встановлюється нормативно-правовими актами Регулятора.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 разі звернення заявника із заявою про включення до ліцензії права надавати фінансові послуги, визначені частиною третьою статті 4 цього Закону, заявник подає до Регулятора інші документи, передбачені законом та нормативно-правовими актами Регулятора з питань регулювання надання відповідних видів фінансових послуг.</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Регулятор має право вимагати, а заявник зобов’язаний надати додаткову інформацію, документи та пояснення, необхідні для уточнення або перевірки наданих відповідно до вимог цієї статті інформації, документів та/або для підтвердження виконання встановлених законодавством вимог.</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46419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Регулятор у порядку, встановленому Законом і прийнятими відповідно до нього нормативно-правовими актами Регулятора, розглядає поданий заявником пакет документів та приймає рішення про видачу ліцензії або про відмову в її видачі у строк, що не перевищує 60 календарних днів з дня отримання Регулятором заяви про видачу ліцензії та повного пакета документів, визначених частиною другою статті 10 Закону (ч. 1 ст. 11 Закону).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Відповідно до ст. 14 Закону, </a:t>
            </a:r>
            <a:r>
              <a:rPr lang="uk-UA" sz="2200" b="1" dirty="0" smtClean="0">
                <a:solidFill>
                  <a:srgbClr val="000000"/>
                </a:solidFill>
                <a:latin typeface="Times New Roman" panose="02020603050405020304" pitchFamily="18" charset="0"/>
                <a:cs typeface="Times New Roman" panose="02020603050405020304" pitchFamily="18" charset="0"/>
              </a:rPr>
              <a:t>членами кредитної спілки можуть бути</a:t>
            </a:r>
            <a:r>
              <a:rPr lang="uk-UA" sz="2200" dirty="0" smtClean="0">
                <a:solidFill>
                  <a:srgbClr val="000000"/>
                </a:solidFill>
                <a:latin typeface="Times New Roman" panose="02020603050405020304" pitchFamily="18" charset="0"/>
                <a:cs typeface="Times New Roman" panose="02020603050405020304" pitchFamily="18" charset="0"/>
              </a:rPr>
              <a:t> фізичні особи (громадяни України, іноземці та особи без громадянства, які постійно проживають на території України), фізичні особи - підприємці, які відповідають одній чи більше ознакам членства у кредитній спілці, визначеним частиною другою цієї статті, а за умови дотримання вимог частини третьої цієї статті також:</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 фермерські господарства;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 кооперативи;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 професійні спілки із статусом первинних або місцевих;</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 релігійні організації;</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5) об’єднання співвласників багатоквартирних будинків;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6) мікропідприємства.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Ознакою членства у кредитній спілці для фізичних осіб та/або фізичних осіб - підприємців є:</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29005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fontScale="925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проживання в одному селі, селищі, селищі міського типу, місті, районі в місті, районі адміністративно-територіальної одиниці або в межах тієї адміністративно-територіальної одиниці, в якій зареєстровано місцезнаходження кредитної спілки, та всіх або кількох суміжних з нею адміністративно-територіальних одиниць (територіальна ознака). Для кредитних спілок, місцезнаходження яких зареєстровано в місті Києві, проживанням у межах тієї адміністративно-територіальної одиниці, в якій зареєстровано місцезнаходження кредитної спілки, вважається також проживання у населених пунктах Київської області; суміжними адміністративно-територіальними одиницями визнаються адміністративно-територіальні одиниці, суміжні з Київською </a:t>
            </a:r>
            <a:r>
              <a:rPr lang="uk-UA" sz="2200" dirty="0" smtClean="0">
                <a:solidFill>
                  <a:srgbClr val="000000"/>
                </a:solidFill>
                <a:latin typeface="Times New Roman" panose="02020603050405020304" pitchFamily="18" charset="0"/>
                <a:cs typeface="Times New Roman" panose="02020603050405020304" pitchFamily="18" charset="0"/>
              </a:rPr>
              <a:t>областю;</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спільне місце роботи (фізична особа - підприємець, юридична особа (підприємство, установа, організація), що є роботодавцем осіб, які мають намір стати членами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належність до однієї професійної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належність до однієї релігійної організації, яка здійснює діяльність у селі, селищі, селищі міського типу, місті, районі в місті, районі або в межах тієї адміністративно-територіальної одиниці, в якій зареєстровано місцезнаходження кредитної спілки, та всіх або кількох суміжних </a:t>
            </a:r>
            <a:r>
              <a:rPr lang="uk-UA" sz="2200" dirty="0" smtClean="0">
                <a:solidFill>
                  <a:srgbClr val="000000"/>
                </a:solidFill>
                <a:latin typeface="Times New Roman" panose="02020603050405020304" pitchFamily="18" charset="0"/>
                <a:cs typeface="Times New Roman" panose="02020603050405020304" pitchFamily="18" charset="0"/>
              </a:rPr>
              <a:t>з </a:t>
            </a:r>
            <a:r>
              <a:rPr lang="uk-UA" sz="2200" dirty="0">
                <a:solidFill>
                  <a:srgbClr val="000000"/>
                </a:solidFill>
                <a:latin typeface="Times New Roman" panose="02020603050405020304" pitchFamily="18" charset="0"/>
                <a:cs typeface="Times New Roman" panose="02020603050405020304" pitchFamily="18" charset="0"/>
              </a:rPr>
              <a:t>нею адміністративно-територіальних одиниць;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5</a:t>
            </a:r>
            <a:r>
              <a:rPr lang="uk-UA" sz="2200" dirty="0">
                <a:solidFill>
                  <a:srgbClr val="000000"/>
                </a:solidFill>
                <a:latin typeface="Times New Roman" panose="02020603050405020304" pitchFamily="18" charset="0"/>
                <a:cs typeface="Times New Roman" panose="02020603050405020304" pitchFamily="18" charset="0"/>
              </a:rPr>
              <a:t>) місце навчання та/або роботи в одному закладі освіти.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може обрати лише одну ознаку членства із зазначених у цій частині, крім випадків, визначених частиною четвертою статті </a:t>
            </a:r>
            <a:r>
              <a:rPr lang="uk-UA" sz="2200" dirty="0" smtClean="0">
                <a:solidFill>
                  <a:srgbClr val="000000"/>
                </a:solidFill>
                <a:latin typeface="Times New Roman" panose="02020603050405020304" pitchFamily="18" charset="0"/>
                <a:cs typeface="Times New Roman" panose="02020603050405020304" pitchFamily="18" charset="0"/>
              </a:rPr>
              <a:t>56 </a:t>
            </a:r>
            <a:r>
              <a:rPr lang="uk-UA" sz="2200" dirty="0">
                <a:solidFill>
                  <a:srgbClr val="000000"/>
                </a:solidFill>
                <a:latin typeface="Times New Roman" panose="02020603050405020304" pitchFamily="18" charset="0"/>
                <a:cs typeface="Times New Roman" panose="02020603050405020304" pitchFamily="18" charset="0"/>
              </a:rPr>
              <a:t>Закону.</a:t>
            </a:r>
          </a:p>
        </p:txBody>
      </p:sp>
    </p:spTree>
    <p:extLst>
      <p:ext uri="{BB962C8B-B14F-4D97-AF65-F5344CB8AC3E}">
        <p14:creationId xmlns:p14="http://schemas.microsoft.com/office/powerpoint/2010/main" val="37295227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ctr">
              <a:spcBef>
                <a:spcPts val="0"/>
              </a:spcBef>
              <a:buNone/>
            </a:pPr>
            <a:r>
              <a:rPr lang="ru-RU" sz="2400" b="1" dirty="0">
                <a:solidFill>
                  <a:srgbClr val="000000"/>
                </a:solidFill>
                <a:latin typeface="Times New Roman" panose="02020603050405020304" pitchFamily="18" charset="0"/>
                <a:cs typeface="Times New Roman" panose="02020603050405020304" pitchFamily="18" charset="0"/>
              </a:rPr>
              <a:t>1.  </a:t>
            </a:r>
            <a:r>
              <a:rPr lang="ru-RU" sz="2400" b="1" dirty="0" err="1">
                <a:solidFill>
                  <a:srgbClr val="000000"/>
                </a:solidFill>
                <a:latin typeface="Times New Roman" panose="02020603050405020304" pitchFamily="18" charset="0"/>
                <a:cs typeface="Times New Roman" panose="02020603050405020304" pitchFamily="18" charset="0"/>
              </a:rPr>
              <a:t>Ринок</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кредитних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спілок</a:t>
            </a:r>
            <a:r>
              <a:rPr lang="ru-RU" sz="2400" b="1" dirty="0">
                <a:solidFill>
                  <a:srgbClr val="000000"/>
                </a:solidFill>
                <a:latin typeface="Times New Roman" panose="02020603050405020304" pitchFamily="18" charset="0"/>
                <a:cs typeface="Times New Roman" panose="02020603050405020304" pitchFamily="18" charset="0"/>
              </a:rPr>
              <a:t> в </a:t>
            </a:r>
            <a:r>
              <a:rPr lang="ru-RU" sz="2400" b="1" dirty="0" err="1">
                <a:solidFill>
                  <a:srgbClr val="000000"/>
                </a:solidFill>
                <a:latin typeface="Times New Roman" panose="02020603050405020304" pitchFamily="18" charset="0"/>
                <a:cs typeface="Times New Roman" panose="02020603050405020304" pitchFamily="18" charset="0"/>
              </a:rPr>
              <a:t>Україні</a:t>
            </a:r>
            <a:endParaRPr lang="ru-RU" sz="2400" b="1"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Кредитні </a:t>
            </a:r>
            <a:r>
              <a:rPr lang="uk-UA" sz="2200" dirty="0">
                <a:solidFill>
                  <a:srgbClr val="000000"/>
                </a:solidFill>
                <a:latin typeface="Times New Roman" panose="02020603050405020304" pitchFamily="18" charset="0"/>
                <a:cs typeface="Times New Roman" panose="02020603050405020304" pitchFamily="18" charset="0"/>
              </a:rPr>
              <a:t>спілки завжди були невеликою частиною фінансового ринку України. При цьому у порівнянні із найуспішнішим 2008 роком їхня частка у структурі </a:t>
            </a:r>
            <a:r>
              <a:rPr lang="uk-UA" sz="2200" dirty="0" smtClean="0">
                <a:solidFill>
                  <a:srgbClr val="000000"/>
                </a:solidFill>
                <a:latin typeface="Times New Roman" panose="02020603050405020304" pitchFamily="18" charset="0"/>
                <a:cs typeface="Times New Roman" panose="02020603050405020304" pitchFamily="18" charset="0"/>
              </a:rPr>
              <a:t>активів (станом на вересень 2023 р.) </a:t>
            </a:r>
            <a:r>
              <a:rPr lang="uk-UA" sz="2200" dirty="0">
                <a:solidFill>
                  <a:srgbClr val="000000"/>
                </a:solidFill>
                <a:latin typeface="Times New Roman" panose="02020603050405020304" pitchFamily="18" charset="0"/>
                <a:cs typeface="Times New Roman" panose="02020603050405020304" pitchFamily="18" charset="0"/>
              </a:rPr>
              <a:t>скоротилася з 0,6% до менше 0,1%. </a:t>
            </a:r>
            <a:r>
              <a:rPr lang="uk-UA" sz="2200" dirty="0" smtClean="0">
                <a:solidFill>
                  <a:srgbClr val="000000"/>
                </a:solidFill>
                <a:latin typeface="Times New Roman" panose="02020603050405020304" pitchFamily="18" charset="0"/>
                <a:cs typeface="Times New Roman" panose="02020603050405020304" pitchFamily="18" charset="0"/>
              </a:rPr>
              <a:t>Як відомо, їхня </a:t>
            </a:r>
            <a:r>
              <a:rPr lang="uk-UA" sz="2200" dirty="0">
                <a:solidFill>
                  <a:srgbClr val="000000"/>
                </a:solidFill>
                <a:latin typeface="Times New Roman" panose="02020603050405020304" pitchFamily="18" charset="0"/>
                <a:cs typeface="Times New Roman" panose="02020603050405020304" pitchFamily="18" charset="0"/>
              </a:rPr>
              <a:t>діяльність у першу чергу полягає у взаємному кредитуванні учасників спілки із акумульованих у вигляді членських внесків коштів. При цьому функціонал спілок не обмежений лише кредитуванням, оскільки чинним законом спілкам дозволено залучати депозити й надавати гарантії, тобто виступати поручителями виконання зобов’язань боржниками-членами спілки перед іншими кредиторами. Діяльність кредитних спілок не націлена на отримання прибутку, однак це не виключається. </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Вони </a:t>
            </a:r>
            <a:r>
              <a:rPr lang="uk-UA" sz="2200" dirty="0">
                <a:solidFill>
                  <a:srgbClr val="000000"/>
                </a:solidFill>
                <a:latin typeface="Times New Roman" panose="02020603050405020304" pitchFamily="18" charset="0"/>
                <a:cs typeface="Times New Roman" panose="02020603050405020304" pitchFamily="18" charset="0"/>
              </a:rPr>
              <a:t>функціонують поряд із банками, частково перетинаючись у функціоналі та за умовами наданих кредитів. Однак, здебільшого кредитні спілки орієнтовані на ті сегменти населення, які мають менший доступ до банківських послуг (сільська місцевість), які звикли до такої кооперації (люди старшого віку, які мали досвід взаємодії з так званими «касами взаємодопомоги» в СРСР) чи віддають перевагу співпраці з однодумцями (наприклад, релігійні організації). Крім того, кредитні спілки можуть об’єднувати громадян, які з якихось причин не можуть отримати відповідні фінансові послуги у банках (наприклад, пенсіонери інколи обмежені в можливостях отримання кредитів). </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449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fontScale="92500"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Не </a:t>
            </a:r>
            <a:r>
              <a:rPr lang="uk-UA" sz="2200" i="1" dirty="0">
                <a:solidFill>
                  <a:srgbClr val="000000"/>
                </a:solidFill>
                <a:latin typeface="Times New Roman" panose="02020603050405020304" pitchFamily="18" charset="0"/>
                <a:cs typeface="Times New Roman" panose="02020603050405020304" pitchFamily="18" charset="0"/>
              </a:rPr>
              <a:t>можуть бути засновниками та/або членами кредитної спілки фізичні особи</a:t>
            </a:r>
            <a:r>
              <a:rPr lang="uk-UA" sz="2200" dirty="0">
                <a:solidFill>
                  <a:srgbClr val="000000"/>
                </a:solidFill>
                <a:latin typeface="Times New Roman" panose="02020603050405020304" pitchFamily="18" charset="0"/>
                <a:cs typeface="Times New Roman" panose="02020603050405020304" pitchFamily="18" charset="0"/>
              </a:rPr>
              <a:t>, цивільна дієздатність яких обмежена судом, а також особи, які визнані судом недієздатними, особи, які відбувають покарання у вигляді позбавлення волі, або особи, які мають судимість за вчинення кримінальних правопорушень з корисливих мотивів або у сфері господарської діяльності, якщо ця судимість не погашена і не знята у встановленому законом порядку.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Відсутність </a:t>
            </a:r>
            <a:r>
              <a:rPr lang="uk-UA" sz="2200" dirty="0">
                <a:solidFill>
                  <a:srgbClr val="000000"/>
                </a:solidFill>
                <a:latin typeface="Times New Roman" panose="02020603050405020304" pitchFamily="18" charset="0"/>
                <a:cs typeface="Times New Roman" panose="02020603050405020304" pitchFamily="18" charset="0"/>
              </a:rPr>
              <a:t>обставин, передбачених абзацом першим цієї частини, підтверджується особою у заяві про вступ до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Юридичні </a:t>
            </a:r>
            <a:r>
              <a:rPr lang="uk-UA" sz="2200" dirty="0">
                <a:solidFill>
                  <a:srgbClr val="000000"/>
                </a:solidFill>
                <a:latin typeface="Times New Roman" panose="02020603050405020304" pitchFamily="18" charset="0"/>
                <a:cs typeface="Times New Roman" panose="02020603050405020304" pitchFamily="18" charset="0"/>
              </a:rPr>
              <a:t>особи, зазначені у частині першій цієї статті, можуть стати членами виключно тієї кредитної спілки, яка створена за територіальною ознакою, за умови що вони: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мають місцезнаходження в межах адміністративно-територіальної </a:t>
            </a:r>
            <a:r>
              <a:rPr lang="uk-UA" sz="2200" dirty="0" smtClean="0">
                <a:solidFill>
                  <a:srgbClr val="000000"/>
                </a:solidFill>
                <a:latin typeface="Times New Roman" panose="02020603050405020304" pitchFamily="18" charset="0"/>
                <a:cs typeface="Times New Roman" panose="02020603050405020304" pitchFamily="18" charset="0"/>
              </a:rPr>
              <a:t>одиниці, </a:t>
            </a:r>
            <a:r>
              <a:rPr lang="uk-UA" sz="2200" dirty="0">
                <a:solidFill>
                  <a:srgbClr val="000000"/>
                </a:solidFill>
                <a:latin typeface="Times New Roman" panose="02020603050405020304" pitchFamily="18" charset="0"/>
                <a:cs typeface="Times New Roman" panose="02020603050405020304" pitchFamily="18" charset="0"/>
              </a:rPr>
              <a:t>проживання на території якої (яких) є ознакою членства фізичних осіб у кредитній спілці;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не перебувають у процесі припинення і щодо них не відкрито провадження у справі про банкрутство (неплатоспроможність);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відповідають критеріям, визначеним абзацами другим - п’ятим частини другої статті 2 Закону України "Про бухгалтерський облік та фінансову звітність в Україні" (застосовується для мікропідприємств).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Включення </a:t>
            </a:r>
            <a:r>
              <a:rPr lang="uk-UA" sz="2200" dirty="0">
                <a:solidFill>
                  <a:srgbClr val="000000"/>
                </a:solidFill>
                <a:latin typeface="Times New Roman" panose="02020603050405020304" pitchFamily="18" charset="0"/>
                <a:cs typeface="Times New Roman" panose="02020603050405020304" pitchFamily="18" charset="0"/>
              </a:rPr>
              <a:t>особи до складу членів кредитної спілки та виключення її із складу членів кредитної спілки здійснюються в порядку, визначеному статутом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Втрата </a:t>
            </a:r>
            <a:r>
              <a:rPr lang="uk-UA" sz="2200" dirty="0">
                <a:solidFill>
                  <a:srgbClr val="000000"/>
                </a:solidFill>
                <a:latin typeface="Times New Roman" panose="02020603050405020304" pitchFamily="18" charset="0"/>
                <a:cs typeface="Times New Roman" panose="02020603050405020304" pitchFamily="18" charset="0"/>
              </a:rPr>
              <a:t>членом кредитної спілки ознаки членства, зазначеної у статуті кредитної спілки, не тягне за собою припинення членства такого члена у кредитній спілці.</a:t>
            </a:r>
          </a:p>
        </p:txBody>
      </p:sp>
    </p:spTree>
    <p:extLst>
      <p:ext uri="{BB962C8B-B14F-4D97-AF65-F5344CB8AC3E}">
        <p14:creationId xmlns:p14="http://schemas.microsoft.com/office/powerpoint/2010/main" val="1905541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Набуття </a:t>
            </a:r>
            <a:r>
              <a:rPr lang="uk-UA" sz="2200" dirty="0">
                <a:solidFill>
                  <a:srgbClr val="000000"/>
                </a:solidFill>
                <a:latin typeface="Times New Roman" panose="02020603050405020304" pitchFamily="18" charset="0"/>
                <a:cs typeface="Times New Roman" panose="02020603050405020304" pitchFamily="18" charset="0"/>
              </a:rPr>
              <a:t>членства у кредитній спілці настає з дня повної сплати особою вступного та обов’язкового пайового внесків у порядку, визначеному статутом кредитної спілки. У першу чергу сплачується вступний внесок. У разі якщо вступний та обов’язковий пайовий внески сплачено у різні дні, першим днем членства у кредитній спілці вважається день сплати обов’язкового пайового внеску в повному обсязі.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Перед </a:t>
            </a:r>
            <a:r>
              <a:rPr lang="uk-UA" sz="2200" dirty="0">
                <a:solidFill>
                  <a:srgbClr val="000000"/>
                </a:solidFill>
                <a:latin typeface="Times New Roman" panose="02020603050405020304" pitchFamily="18" charset="0"/>
                <a:cs typeface="Times New Roman" panose="02020603050405020304" pitchFamily="18" charset="0"/>
              </a:rPr>
              <a:t>набуттям особою членства у кредитній спілці така особа має бути ознайомлена з інформацією про її права та обов’язки як члена кредитної спілки, про ризик збитків, пов’язаних з діяльністю кредитної спілки, який вона несе у межах своїх пайових внесків у разі набуття членства у кредитній спілці, про розміри вступного та обов’язкового пайового внесків, які сплачуються при вступі до кредитної спілки, про перелік фінансових послуг, які надає кредитна спілка, а також з інформацією про ліцензію кредитної спілки. Така інформація має бути надана кредитною спілкою особі безоплатно у письмовій формі (у паперовій формі або у формі електронного документа, створеного згідно з вимогами, визначеними Законом України "Про електронні документи та електронний документообіг"), а ознайомлення з нею підтверджується власноручним підписом або електронним підписом такої особи.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відповідно до нормативно-правових актів Регулятора забезпечує ведення за допомогою облікової та реєстраційної системи персоніфікованого обліку членів кредитної спілки </a:t>
            </a:r>
            <a:r>
              <a:rPr lang="uk-UA" sz="2200" dirty="0" smtClean="0">
                <a:solidFill>
                  <a:srgbClr val="000000"/>
                </a:solidFill>
                <a:latin typeface="Times New Roman" panose="02020603050405020304" pitchFamily="18" charset="0"/>
                <a:cs typeface="Times New Roman" panose="02020603050405020304" pitchFamily="18" charset="0"/>
              </a:rPr>
              <a:t>- реєстру членів кредитної спілки,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81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який, зокрема, має містити інформацію про довіреності, видані її членами для представлення на загальних зборах членів кредитної спілки (у тому числі довіреності, які втратили чинність).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Ведення персоніфікованого обліку членів кредитної спілки здійснюється шляхом створення для кожного члена кредитної спілки облікового запису (картки), якому присвоюється унікальний номер.</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Члени кредитної спілки не відповідають за зобов’язаннями кредитної спілки і несуть ризик збитків, пов’язаних з діяльністю кредитної спілки, у межах своїх пайових внесків у порядку, передбаченому Законом.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спілка не відповідає за зобов’язаннями своїх членів, крім випадків надання їм гарантій.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Права та обов’язки членів кредитної спілки передбачені ст. 15 ЗУ «Про кредитні спілки»</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Члени кредитної спілки мають право: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брати участь в управлінні кредитною спілкою, обирати та бути обраними до складу органів управління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вносити пропозиції на розгляд органів управління кредитної спілки;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34966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користуватися фінансовими та іншими послугами, які надаються членам кредитної спілки відповідно до її статуту;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безоплатно отримувати інформацію про діяльність кредитної спілки, ознайомлюватися із статутом кредитної спілки, протоколами загальних зборів членів кредитної спілки, рішеннями наглядової ради кредитної спілки, а також з іншими документами, визначеними статутом та внутрішніми документами кредитної спілки, з дотриманням законодавства про захист персональних даних та про забезпечення збереження таємниці фінансової послуги. За надання копій документів кредитна спілка може стягувати плату, розмір якої не може перевищувати вартість витрат на виготовлення копій документів та витрат, пов’язаних із пересиланням документів поштою;</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одержувати дохід на свій пайовий внесок у порядку, встановленому Законом та статутом кредитної спілки, якщо можливість отримувати такий дохід передбачена статутом кредитної спілки; вийти із складу членів кредитної спілки в порядку, передбаченому Законом та статутом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звертатися до кредитної спілки з будь-яких питань її діяльності;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оскаржувати рішення кредитної спілки у судовому порядку.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611848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Члени </a:t>
            </a:r>
            <a:r>
              <a:rPr lang="uk-UA" sz="2200" i="1" dirty="0">
                <a:solidFill>
                  <a:srgbClr val="000000"/>
                </a:solidFill>
                <a:latin typeface="Times New Roman" panose="02020603050405020304" pitchFamily="18" charset="0"/>
                <a:cs typeface="Times New Roman" panose="02020603050405020304" pitchFamily="18" charset="0"/>
              </a:rPr>
              <a:t>кредитної спілки зобов’язані: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дотримуватися </a:t>
            </a:r>
            <a:r>
              <a:rPr lang="uk-UA" sz="2200" dirty="0">
                <a:solidFill>
                  <a:srgbClr val="000000"/>
                </a:solidFill>
                <a:latin typeface="Times New Roman" panose="02020603050405020304" pitchFamily="18" charset="0"/>
                <a:cs typeface="Times New Roman" panose="02020603050405020304" pitchFamily="18" charset="0"/>
              </a:rPr>
              <a:t>статуту та інших внутрішніх документів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виконувати </a:t>
            </a:r>
            <a:r>
              <a:rPr lang="uk-UA" sz="2200" dirty="0">
                <a:solidFill>
                  <a:srgbClr val="000000"/>
                </a:solidFill>
                <a:latin typeface="Times New Roman" panose="02020603050405020304" pitchFamily="18" charset="0"/>
                <a:cs typeface="Times New Roman" panose="02020603050405020304" pitchFamily="18" charset="0"/>
              </a:rPr>
              <a:t>свої зобов’язання перед кредитною спілкою, в тому числі брати участь у формуванні капіталу кредитної спілки, зокрема сплачувати у грошовій формі внески, визначені статтею 33 цього Закону, у розмірах, порядку та строки, що визначені статутом кредитної спілки та/або рішеннями загальних зборів членів кредитної спілки;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виконувати рішення загальних зборів членів кредитної спілки та інших органів управління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не </a:t>
            </a:r>
            <a:r>
              <a:rPr lang="uk-UA" sz="2200" dirty="0">
                <a:solidFill>
                  <a:srgbClr val="000000"/>
                </a:solidFill>
                <a:latin typeface="Times New Roman" panose="02020603050405020304" pitchFamily="18" charset="0"/>
                <a:cs typeface="Times New Roman" panose="02020603050405020304" pitchFamily="18" charset="0"/>
              </a:rPr>
              <a:t>розголошувати інформацію з обмеженим доступом про діяльність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Члени </a:t>
            </a:r>
            <a:r>
              <a:rPr lang="uk-UA" sz="2200" dirty="0">
                <a:solidFill>
                  <a:srgbClr val="000000"/>
                </a:solidFill>
                <a:latin typeface="Times New Roman" panose="02020603050405020304" pitchFamily="18" charset="0"/>
                <a:cs typeface="Times New Roman" panose="02020603050405020304" pitchFamily="18" charset="0"/>
              </a:rPr>
              <a:t>кредитної спілки можуть мати також інші права та обов’язки, передбачені законом і статутом кредитної спілки</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Відповідно </a:t>
            </a:r>
            <a:r>
              <a:rPr lang="uk-UA" sz="2200" b="1" dirty="0">
                <a:solidFill>
                  <a:srgbClr val="000000"/>
                </a:solidFill>
                <a:latin typeface="Times New Roman" panose="02020603050405020304" pitchFamily="18" charset="0"/>
                <a:cs typeface="Times New Roman" panose="02020603050405020304" pitchFamily="18" charset="0"/>
              </a:rPr>
              <a:t>до ст. 16 </a:t>
            </a:r>
            <a:r>
              <a:rPr lang="uk-UA" sz="2200" b="1" dirty="0" smtClean="0">
                <a:solidFill>
                  <a:srgbClr val="000000"/>
                </a:solidFill>
                <a:latin typeface="Times New Roman" panose="02020603050405020304" pitchFamily="18" charset="0"/>
                <a:cs typeface="Times New Roman" panose="02020603050405020304" pitchFamily="18" charset="0"/>
              </a:rPr>
              <a:t>Закону </a:t>
            </a:r>
            <a:r>
              <a:rPr lang="uk-UA" sz="2200" b="1" dirty="0">
                <a:solidFill>
                  <a:srgbClr val="000000"/>
                </a:solidFill>
                <a:latin typeface="Times New Roman" panose="02020603050405020304" pitchFamily="18" charset="0"/>
                <a:cs typeface="Times New Roman" panose="02020603050405020304" pitchFamily="18" charset="0"/>
              </a:rPr>
              <a:t>членство у кредитній спілці припиняється у разі: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добровільного </a:t>
            </a:r>
            <a:r>
              <a:rPr lang="uk-UA" sz="2200" dirty="0">
                <a:solidFill>
                  <a:srgbClr val="000000"/>
                </a:solidFill>
                <a:latin typeface="Times New Roman" panose="02020603050405020304" pitchFamily="18" charset="0"/>
                <a:cs typeface="Times New Roman" panose="02020603050405020304" pitchFamily="18" charset="0"/>
              </a:rPr>
              <a:t>виходу за заявою члена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смерті </a:t>
            </a:r>
            <a:r>
              <a:rPr lang="uk-UA" sz="2200" dirty="0">
                <a:solidFill>
                  <a:srgbClr val="000000"/>
                </a:solidFill>
                <a:latin typeface="Times New Roman" panose="02020603050405020304" pitchFamily="18" charset="0"/>
                <a:cs typeface="Times New Roman" panose="02020603050405020304" pitchFamily="18" charset="0"/>
              </a:rPr>
              <a:t>або оголошення померлою фізичної особи, фізичної особи - підприємця - члена кредитної спілки, припинення юридичної особи - члена кредитної спілки. Втрата фізичною особою статусу підприємця не має наслідком припинення членства у кредитній спілці самої фізичної особи;</a:t>
            </a:r>
          </a:p>
        </p:txBody>
      </p:sp>
    </p:spTree>
    <p:extLst>
      <p:ext uri="{BB962C8B-B14F-4D97-AF65-F5344CB8AC3E}">
        <p14:creationId xmlns:p14="http://schemas.microsoft.com/office/powerpoint/2010/main" val="13645795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наявності </a:t>
            </a:r>
            <a:r>
              <a:rPr lang="uk-UA" sz="2200" dirty="0">
                <a:solidFill>
                  <a:srgbClr val="000000"/>
                </a:solidFill>
                <a:latin typeface="Times New Roman" panose="02020603050405020304" pitchFamily="18" charset="0"/>
                <a:cs typeface="Times New Roman" panose="02020603050405020304" pitchFamily="18" charset="0"/>
              </a:rPr>
              <a:t>обставин, передбачених частиною третьою статті </a:t>
            </a:r>
            <a:r>
              <a:rPr lang="uk-UA" sz="2200" dirty="0" smtClean="0">
                <a:solidFill>
                  <a:srgbClr val="000000"/>
                </a:solidFill>
                <a:latin typeface="Times New Roman" panose="02020603050405020304" pitchFamily="18" charset="0"/>
                <a:cs typeface="Times New Roman" panose="02020603050405020304" pitchFamily="18" charset="0"/>
              </a:rPr>
              <a:t>14 Закону</a:t>
            </a:r>
            <a:r>
              <a:rPr lang="uk-UA" sz="2200" dirty="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прийняття </a:t>
            </a:r>
            <a:r>
              <a:rPr lang="uk-UA" sz="2200" dirty="0">
                <a:solidFill>
                  <a:srgbClr val="000000"/>
                </a:solidFill>
                <a:latin typeface="Times New Roman" panose="02020603050405020304" pitchFamily="18" charset="0"/>
                <a:cs typeface="Times New Roman" panose="02020603050405020304" pitchFamily="18" charset="0"/>
              </a:rPr>
              <a:t>наглядовою радою кредитної спілки або виконавчим органом кредитної спілки </a:t>
            </a:r>
            <a:r>
              <a:rPr lang="uk-UA" sz="2200" dirty="0" smtClean="0">
                <a:solidFill>
                  <a:srgbClr val="000000"/>
                </a:solidFill>
                <a:latin typeface="Times New Roman" panose="02020603050405020304" pitchFamily="18" charset="0"/>
                <a:cs typeface="Times New Roman" panose="02020603050405020304" pitchFamily="18" charset="0"/>
              </a:rPr>
              <a:t>рішення </a:t>
            </a:r>
            <a:r>
              <a:rPr lang="uk-UA" sz="2200" dirty="0">
                <a:solidFill>
                  <a:srgbClr val="000000"/>
                </a:solidFill>
                <a:latin typeface="Times New Roman" panose="02020603050405020304" pitchFamily="18" charset="0"/>
                <a:cs typeface="Times New Roman" panose="02020603050405020304" pitchFamily="18" charset="0"/>
              </a:rPr>
              <a:t>про виключення члена з кредитної спілки, якщо такий член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не </a:t>
            </a:r>
            <a:r>
              <a:rPr lang="uk-UA" sz="2200" dirty="0">
                <a:solidFill>
                  <a:srgbClr val="000000"/>
                </a:solidFill>
                <a:latin typeface="Times New Roman" panose="02020603050405020304" pitchFamily="18" charset="0"/>
                <a:cs typeface="Times New Roman" panose="02020603050405020304" pitchFamily="18" charset="0"/>
              </a:rPr>
              <a:t>має додаткових пайових внесків у кредитній спілці та протягом трьох років жодного разу не користувався фінансовими послугами, які надаються кредитною спілкою, не вчиняв фінансових операцій, не брав участі в роботі органів управління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не </a:t>
            </a:r>
            <a:r>
              <a:rPr lang="uk-UA" sz="2200" dirty="0">
                <a:solidFill>
                  <a:srgbClr val="000000"/>
                </a:solidFill>
                <a:latin typeface="Times New Roman" panose="02020603050405020304" pitchFamily="18" charset="0"/>
                <a:cs typeface="Times New Roman" panose="02020603050405020304" pitchFamily="18" charset="0"/>
              </a:rPr>
              <a:t>виконував рішення загальних зборів членів кредитної спілки щодо сплати внесків;</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припинення кредитної спілки шляхом ліквідації;</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прийняття </a:t>
            </a:r>
            <a:r>
              <a:rPr lang="uk-UA" sz="2200" dirty="0">
                <a:solidFill>
                  <a:srgbClr val="000000"/>
                </a:solidFill>
                <a:latin typeface="Times New Roman" panose="02020603050405020304" pitchFamily="18" charset="0"/>
                <a:cs typeface="Times New Roman" panose="02020603050405020304" pitchFamily="18" charset="0"/>
              </a:rPr>
              <a:t>рішення загальними зборами членів кредитної спілки про виключення члена кредитної спілки з інших підстав, визначених статутом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якщо </a:t>
            </a:r>
            <a:r>
              <a:rPr lang="uk-UA" sz="2200" dirty="0">
                <a:solidFill>
                  <a:srgbClr val="000000"/>
                </a:solidFill>
                <a:latin typeface="Times New Roman" panose="02020603050405020304" pitchFamily="18" charset="0"/>
                <a:cs typeface="Times New Roman" panose="02020603050405020304" pitchFamily="18" charset="0"/>
              </a:rPr>
              <a:t>член кредитної спілки - юридична особа, зазначена у пункті 6 частини першої статті </a:t>
            </a:r>
            <a:r>
              <a:rPr lang="uk-UA" sz="2200" dirty="0" smtClean="0">
                <a:solidFill>
                  <a:srgbClr val="000000"/>
                </a:solidFill>
                <a:latin typeface="Times New Roman" panose="02020603050405020304" pitchFamily="18" charset="0"/>
                <a:cs typeface="Times New Roman" panose="02020603050405020304" pitchFamily="18" charset="0"/>
              </a:rPr>
              <a:t>14 Закону</a:t>
            </a:r>
            <a:r>
              <a:rPr lang="uk-UA" sz="2200" dirty="0">
                <a:solidFill>
                  <a:srgbClr val="000000"/>
                </a:solidFill>
                <a:latin typeface="Times New Roman" panose="02020603050405020304" pitchFamily="18" charset="0"/>
                <a:cs typeface="Times New Roman" panose="02020603050405020304" pitchFamily="18" charset="0"/>
              </a:rPr>
              <a:t>, не відповідає критеріям мікропідприємства, визначеним статтею 2 Закону України "Про бухгалтерський облік та фінансову звітність в </a:t>
            </a:r>
            <a:r>
              <a:rPr lang="uk-UA" sz="2200" dirty="0" smtClean="0">
                <a:solidFill>
                  <a:srgbClr val="000000"/>
                </a:solidFill>
                <a:latin typeface="Times New Roman" panose="02020603050405020304" pitchFamily="18" charset="0"/>
                <a:cs typeface="Times New Roman" panose="02020603050405020304" pitchFamily="18" charset="0"/>
              </a:rPr>
              <a:t>Україні».</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У разі припинення членства особи у кредитній спілці її обов’язкові пайові внески підлягають поверненню після завершення календарного року, в якому припинено </a:t>
            </a:r>
          </a:p>
        </p:txBody>
      </p:sp>
    </p:spTree>
    <p:extLst>
      <p:ext uri="{BB962C8B-B14F-4D97-AF65-F5344CB8AC3E}">
        <p14:creationId xmlns:p14="http://schemas.microsoft.com/office/powerpoint/2010/main" val="15048222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fontScale="92500"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членство</a:t>
            </a:r>
            <a:r>
              <a:rPr lang="uk-UA" sz="2200" dirty="0">
                <a:solidFill>
                  <a:srgbClr val="000000"/>
                </a:solidFill>
                <a:latin typeface="Times New Roman" panose="02020603050405020304" pitchFamily="18" charset="0"/>
                <a:cs typeface="Times New Roman" panose="02020603050405020304" pitchFamily="18" charset="0"/>
              </a:rPr>
              <a:t>, в порядку та на умовах, </a:t>
            </a:r>
            <a:r>
              <a:rPr lang="uk-UA" sz="2200" dirty="0" smtClean="0">
                <a:solidFill>
                  <a:srgbClr val="000000"/>
                </a:solidFill>
                <a:latin typeface="Times New Roman" panose="02020603050405020304" pitchFamily="18" charset="0"/>
                <a:cs typeface="Times New Roman" panose="02020603050405020304" pitchFamily="18" charset="0"/>
              </a:rPr>
              <a:t>передбачених </a:t>
            </a:r>
            <a:r>
              <a:rPr lang="uk-UA" sz="2200" dirty="0">
                <a:solidFill>
                  <a:srgbClr val="000000"/>
                </a:solidFill>
                <a:latin typeface="Times New Roman" panose="02020603050405020304" pitchFamily="18" charset="0"/>
                <a:cs typeface="Times New Roman" panose="02020603050405020304" pitchFamily="18" charset="0"/>
              </a:rPr>
              <a:t>Законом, нормативно-правовими актами Регулятора та статутом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Інші </a:t>
            </a:r>
            <a:r>
              <a:rPr lang="uk-UA" sz="2200" dirty="0">
                <a:solidFill>
                  <a:srgbClr val="000000"/>
                </a:solidFill>
                <a:latin typeface="Times New Roman" panose="02020603050405020304" pitchFamily="18" charset="0"/>
                <a:cs typeface="Times New Roman" panose="02020603050405020304" pitchFamily="18" charset="0"/>
              </a:rPr>
              <a:t>внески, крім вступного внеску та інших визначених статутом кредитної спілки безповоротних внесків членів кредитної спілки, підлягають поверненню в порядку та строки, передбачені законодавством та статутом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У </a:t>
            </a:r>
            <a:r>
              <a:rPr lang="uk-UA" sz="2200" dirty="0">
                <a:solidFill>
                  <a:srgbClr val="000000"/>
                </a:solidFill>
                <a:latin typeface="Times New Roman" panose="02020603050405020304" pitchFamily="18" charset="0"/>
                <a:cs typeface="Times New Roman" panose="02020603050405020304" pitchFamily="18" charset="0"/>
              </a:rPr>
              <a:t>разі смерті члена кредитної спілки або оголошення його померлим належні йому кошти підлягають виплаті спадкоємцю такого члена кредитної спілки у порядку, встановленому законом. У разі державної реєстрації припинення юридичної особи - члена кредитної спілки кошти, належні такій юридичній особі, підлягають поверненню її правонаступникам, а в разі відсутності правонаступників зараховуються до резервного капіталу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Член </a:t>
            </a:r>
            <a:r>
              <a:rPr lang="uk-UA" sz="2200" dirty="0">
                <a:solidFill>
                  <a:srgbClr val="000000"/>
                </a:solidFill>
                <a:latin typeface="Times New Roman" panose="02020603050405020304" pitchFamily="18" charset="0"/>
                <a:cs typeface="Times New Roman" panose="02020603050405020304" pitchFamily="18" charset="0"/>
              </a:rPr>
              <a:t>кредитної спілки, виключений на підставі рішення загальних зборів членів кредитної спілки, має право оскаржити відповідне рішення у судовому порядку</a:t>
            </a:r>
            <a:r>
              <a:rPr lang="uk-UA" sz="2200" dirty="0" smtClean="0">
                <a:solidFill>
                  <a:srgbClr val="000000"/>
                </a:solidFill>
                <a:latin typeface="Times New Roman" panose="02020603050405020304" pitchFamily="18" charset="0"/>
                <a:cs typeface="Times New Roman" panose="02020603050405020304" pitchFamily="18" charset="0"/>
              </a:rPr>
              <a:t>. </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Згідно ст. 18 </a:t>
            </a:r>
            <a:r>
              <a:rPr lang="uk-UA" sz="2200" dirty="0" smtClean="0">
                <a:solidFill>
                  <a:srgbClr val="000000"/>
                </a:solidFill>
                <a:latin typeface="Times New Roman" panose="02020603050405020304" pitchFamily="18" charset="0"/>
                <a:cs typeface="Times New Roman" panose="02020603050405020304" pitchFamily="18" charset="0"/>
              </a:rPr>
              <a:t>Закону </a:t>
            </a:r>
            <a:r>
              <a:rPr lang="uk-UA" sz="2200" b="1" dirty="0" smtClean="0">
                <a:solidFill>
                  <a:srgbClr val="000000"/>
                </a:solidFill>
                <a:latin typeface="Times New Roman" panose="02020603050405020304" pitchFamily="18" charset="0"/>
                <a:cs typeface="Times New Roman" panose="02020603050405020304" pitchFamily="18" charset="0"/>
              </a:rPr>
              <a:t>органами </a:t>
            </a:r>
            <a:r>
              <a:rPr lang="uk-UA" sz="2200" b="1" dirty="0">
                <a:solidFill>
                  <a:srgbClr val="000000"/>
                </a:solidFill>
                <a:latin typeface="Times New Roman" panose="02020603050405020304" pitchFamily="18" charset="0"/>
                <a:cs typeface="Times New Roman" panose="02020603050405020304" pitchFamily="18" charset="0"/>
              </a:rPr>
              <a:t>управління кредитної спілки є</a:t>
            </a:r>
            <a:r>
              <a:rPr lang="uk-UA" sz="2200" dirty="0">
                <a:solidFill>
                  <a:srgbClr val="000000"/>
                </a:solidFill>
                <a:latin typeface="Times New Roman" panose="02020603050405020304" pitchFamily="18" charset="0"/>
                <a:cs typeface="Times New Roman" panose="02020603050405020304" pitchFamily="18" charset="0"/>
              </a:rPr>
              <a:t> загальні збори членів кредитної спілки, наглядова рада та виконавчий орган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Вищим </a:t>
            </a:r>
            <a:r>
              <a:rPr lang="uk-UA" sz="2200" dirty="0">
                <a:solidFill>
                  <a:srgbClr val="000000"/>
                </a:solidFill>
                <a:latin typeface="Times New Roman" panose="02020603050405020304" pitchFamily="18" charset="0"/>
                <a:cs typeface="Times New Roman" panose="02020603050405020304" pitchFamily="18" charset="0"/>
              </a:rPr>
              <a:t>органом управління кредитної спілки є загальні збори членів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зобов’язана утворити наглядову </a:t>
            </a:r>
            <a:r>
              <a:rPr lang="uk-UA" sz="2200" dirty="0" smtClean="0">
                <a:solidFill>
                  <a:srgbClr val="000000"/>
                </a:solidFill>
                <a:latin typeface="Times New Roman" panose="02020603050405020304" pitchFamily="18" charset="0"/>
                <a:cs typeface="Times New Roman" panose="02020603050405020304" pitchFamily="18" charset="0"/>
              </a:rPr>
              <a:t>раду, </a:t>
            </a:r>
            <a:r>
              <a:rPr lang="uk-UA" sz="2200" dirty="0">
                <a:solidFill>
                  <a:srgbClr val="000000"/>
                </a:solidFill>
                <a:latin typeface="Times New Roman" panose="02020603050405020304" pitchFamily="18" charset="0"/>
                <a:cs typeface="Times New Roman" panose="02020603050405020304" pitchFamily="18" charset="0"/>
              </a:rPr>
              <a:t>що представляє інтереси членів кредитної спілки в період між проведенням загальних зборів членів кредитної спілки та визначає стратегію її розвитку, здійснює контроль за діяльністю виконавчого органу, захист прав та інтересів кредитної спілки та її членів з урахуванням інтересів інших кредиторів. Рада кредитної спілки не бере участі в поточному управлінні кредитною спілкою</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5335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Виконавчим органом кредитної спілки, що здійснює поточне управління, є правління кредитної спілки або одноосібний виконавчий орган.</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Органи управління кредитної спілки утворюються і діють у порядку, </a:t>
            </a:r>
            <a:r>
              <a:rPr lang="uk-UA" sz="2200" dirty="0" smtClean="0">
                <a:solidFill>
                  <a:srgbClr val="000000"/>
                </a:solidFill>
                <a:latin typeface="Times New Roman" panose="02020603050405020304" pitchFamily="18" charset="0"/>
                <a:cs typeface="Times New Roman" panose="02020603050405020304" pitchFamily="18" charset="0"/>
              </a:rPr>
              <a:t>визначеному </a:t>
            </a:r>
            <a:r>
              <a:rPr lang="uk-UA" sz="2200" dirty="0">
                <a:solidFill>
                  <a:srgbClr val="000000"/>
                </a:solidFill>
                <a:latin typeface="Times New Roman" panose="02020603050405020304" pitchFamily="18" charset="0"/>
                <a:cs typeface="Times New Roman" panose="02020603050405020304" pitchFamily="18" charset="0"/>
              </a:rPr>
              <a:t>Законом та статутом кредитної спілки.</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Члени ради та члени правління кредитної спілки несуть відповідальність за діяльність кредитної спілки у межах своїх повноважень.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Відповідно </a:t>
            </a:r>
            <a:r>
              <a:rPr lang="uk-UA" sz="2200" dirty="0">
                <a:solidFill>
                  <a:srgbClr val="000000"/>
                </a:solidFill>
                <a:latin typeface="Times New Roman" panose="02020603050405020304" pitchFamily="18" charset="0"/>
                <a:cs typeface="Times New Roman" panose="02020603050405020304" pitchFamily="18" charset="0"/>
              </a:rPr>
              <a:t>до ст. 55 </a:t>
            </a:r>
            <a:r>
              <a:rPr lang="uk-UA" sz="2200" dirty="0" smtClean="0">
                <a:solidFill>
                  <a:srgbClr val="000000"/>
                </a:solidFill>
                <a:latin typeface="Times New Roman" panose="02020603050405020304" pitchFamily="18" charset="0"/>
                <a:cs typeface="Times New Roman" panose="02020603050405020304" pitchFamily="18" charset="0"/>
              </a:rPr>
              <a:t>Закону, </a:t>
            </a:r>
            <a:r>
              <a:rPr lang="uk-UA" sz="2200" b="1" dirty="0">
                <a:solidFill>
                  <a:srgbClr val="000000"/>
                </a:solidFill>
                <a:latin typeface="Times New Roman" panose="02020603050405020304" pitchFamily="18" charset="0"/>
                <a:cs typeface="Times New Roman" panose="02020603050405020304" pitchFamily="18" charset="0"/>
              </a:rPr>
              <a:t>вихід кредитної спілки з </a:t>
            </a:r>
            <a:r>
              <a:rPr lang="uk-UA" sz="2200" b="1" dirty="0" smtClean="0">
                <a:solidFill>
                  <a:srgbClr val="000000"/>
                </a:solidFill>
                <a:latin typeface="Times New Roman" panose="02020603050405020304" pitchFamily="18" charset="0"/>
                <a:cs typeface="Times New Roman" panose="02020603050405020304" pitchFamily="18" charset="0"/>
              </a:rPr>
              <a:t>ринку </a:t>
            </a:r>
            <a:r>
              <a:rPr lang="uk-UA" sz="2200" b="1" dirty="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 це припинення здійснення кредитною спілкою діяльності кредитної спілки у зв’язку з припиненням кредитної спілки як юридичної особи.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Вихід </a:t>
            </a:r>
            <a:r>
              <a:rPr lang="uk-UA" sz="2200" dirty="0">
                <a:solidFill>
                  <a:srgbClr val="000000"/>
                </a:solidFill>
                <a:latin typeface="Times New Roman" panose="02020603050405020304" pitchFamily="18" charset="0"/>
                <a:cs typeface="Times New Roman" panose="02020603050405020304" pitchFamily="18" charset="0"/>
              </a:rPr>
              <a:t>з ринку може здійснюватися за рішенням: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кредитної спілки (добровільний вихід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суду внаслідок прийняття Регулятором рішення про віднесення кредитної спілки до категорії неплатоспроможних та/або у разі анулювання Регулятором ліцензії кредитної спілки (примусовий вихід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Добровільний </a:t>
            </a:r>
            <a:r>
              <a:rPr lang="uk-UA" sz="2200" dirty="0">
                <a:solidFill>
                  <a:srgbClr val="000000"/>
                </a:solidFill>
                <a:latin typeface="Times New Roman" panose="02020603050405020304" pitchFamily="18" charset="0"/>
                <a:cs typeface="Times New Roman" panose="02020603050405020304" pitchFamily="18" charset="0"/>
              </a:rPr>
              <a:t>вихід з ринку може здійснюватися шляхом:</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реорганізації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ліквідації кредитної спілки.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Добровільний вихід з ринку можливий, за умови що Регулятором не прийнято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6106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рішення про віднесення кредитної спілки до категорії неплатоспроможних та/або про анулювання ліцензії кредитної спілки</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Процедура </a:t>
            </a:r>
            <a:r>
              <a:rPr lang="uk-UA" sz="2200" dirty="0">
                <a:solidFill>
                  <a:srgbClr val="000000"/>
                </a:solidFill>
                <a:latin typeface="Times New Roman" panose="02020603050405020304" pitchFamily="18" charset="0"/>
                <a:cs typeface="Times New Roman" panose="02020603050405020304" pitchFamily="18" charset="0"/>
              </a:rPr>
              <a:t>добровільного виходу з ринку здійснюється у такому порядку: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затвердження радою кредитної спілки плану виходу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отримання від Регулятора попереднього дозволу на вихід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прийняття загальними зборами членів кредитної спілки рішення про реорганізацію (злиття або приєднання) або про ліквідацію кредитної спілки, затвердження плану виходу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отримання дозволу Регулятора на вихід з ринку та затвердження Регулятором плану виходу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5</a:t>
            </a:r>
            <a:r>
              <a:rPr lang="uk-UA" sz="2200" dirty="0">
                <a:solidFill>
                  <a:srgbClr val="000000"/>
                </a:solidFill>
                <a:latin typeface="Times New Roman" panose="02020603050405020304" pitchFamily="18" charset="0"/>
                <a:cs typeface="Times New Roman" panose="02020603050405020304" pitchFamily="18" charset="0"/>
              </a:rPr>
              <a:t>) виконання кредитною спілкою плану виходу з ринку;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6</a:t>
            </a:r>
            <a:r>
              <a:rPr lang="uk-UA" sz="2200" dirty="0">
                <a:solidFill>
                  <a:srgbClr val="000000"/>
                </a:solidFill>
                <a:latin typeface="Times New Roman" panose="02020603050405020304" pitchFamily="18" charset="0"/>
                <a:cs typeface="Times New Roman" panose="02020603050405020304" pitchFamily="18" charset="0"/>
              </a:rPr>
              <a:t>) анулювання ліцензії кредитної спілки та виключення її з Реєстру.</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Припинення </a:t>
            </a:r>
            <a:r>
              <a:rPr lang="uk-UA" sz="2200" dirty="0">
                <a:solidFill>
                  <a:srgbClr val="000000"/>
                </a:solidFill>
                <a:latin typeface="Times New Roman" panose="02020603050405020304" pitchFamily="18" charset="0"/>
                <a:cs typeface="Times New Roman" panose="02020603050405020304" pitchFamily="18" charset="0"/>
              </a:rPr>
              <a:t>кредитної спілки здійснюється відповідно до закону та нормативно-правових актів Регулятора.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вважається такою, що припинила свою діяльність, після внесення відповідного запису до Єдиного державного реєстру юридичних осіб, фізичних осіб - підприємців та громадських формувань.</a:t>
            </a:r>
          </a:p>
        </p:txBody>
      </p:sp>
    </p:spTree>
    <p:extLst>
      <p:ext uri="{BB962C8B-B14F-4D97-AF65-F5344CB8AC3E}">
        <p14:creationId xmlns:p14="http://schemas.microsoft.com/office/powerpoint/2010/main" val="42158907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ctr">
              <a:spcBef>
                <a:spcPts val="0"/>
              </a:spcBef>
              <a:buNone/>
            </a:pPr>
            <a:r>
              <a:rPr lang="ru-RU" sz="2400" b="1" dirty="0">
                <a:solidFill>
                  <a:srgbClr val="000000"/>
                </a:solidFill>
                <a:latin typeface="Times New Roman" panose="02020603050405020304" pitchFamily="18" charset="0"/>
                <a:cs typeface="Times New Roman" panose="02020603050405020304" pitchFamily="18" charset="0"/>
              </a:rPr>
              <a:t>3. </a:t>
            </a:r>
            <a:r>
              <a:rPr lang="ru-RU" sz="2400" b="1" dirty="0" err="1">
                <a:solidFill>
                  <a:srgbClr val="000000"/>
                </a:solidFill>
                <a:latin typeface="Times New Roman" panose="02020603050405020304" pitchFamily="18" charset="0"/>
                <a:cs typeface="Times New Roman" panose="02020603050405020304" pitchFamily="18" charset="0"/>
              </a:rPr>
              <a:t>Види</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операції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кредитних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спілок</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їх</a:t>
            </a:r>
            <a:r>
              <a:rPr lang="ru-RU" sz="2400" b="1" dirty="0">
                <a:solidFill>
                  <a:srgbClr val="000000"/>
                </a:solidFill>
                <a:latin typeface="Times New Roman" panose="02020603050405020304" pitchFamily="18" charset="0"/>
                <a:cs typeface="Times New Roman" panose="02020603050405020304" pitchFamily="18" charset="0"/>
              </a:rPr>
              <a:t> характеристика</a:t>
            </a: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Відповідно </a:t>
            </a:r>
            <a:r>
              <a:rPr lang="uk-UA" sz="2200" dirty="0">
                <a:solidFill>
                  <a:srgbClr val="000000"/>
                </a:solidFill>
                <a:latin typeface="Times New Roman" panose="02020603050405020304" pitchFamily="18" charset="0"/>
                <a:cs typeface="Times New Roman" panose="02020603050405020304" pitchFamily="18" charset="0"/>
              </a:rPr>
              <a:t>до положень ст. 4 Закону України «Про кредитні спілки», кредитна спілка надає такі види фінансових послуг:</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на підставі стандартної ліцензії:</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а</a:t>
            </a:r>
            <a:r>
              <a:rPr lang="uk-UA" sz="2200" dirty="0">
                <a:solidFill>
                  <a:srgbClr val="000000"/>
                </a:solidFill>
                <a:latin typeface="Times New Roman" panose="02020603050405020304" pitchFamily="18" charset="0"/>
                <a:cs typeface="Times New Roman" panose="02020603050405020304" pitchFamily="18" charset="0"/>
              </a:rPr>
              <a:t>) надання коштів та банківських металів у кредит;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б</a:t>
            </a:r>
            <a:r>
              <a:rPr lang="uk-UA" sz="2200" dirty="0">
                <a:solidFill>
                  <a:srgbClr val="000000"/>
                </a:solidFill>
                <a:latin typeface="Times New Roman" panose="02020603050405020304" pitchFamily="18" charset="0"/>
                <a:cs typeface="Times New Roman" panose="02020603050405020304" pitchFamily="18" charset="0"/>
              </a:rPr>
              <a:t>) залучення коштів та банківських металів, що підлягають поверненню;</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на підставі спрощеної ліцензії - надання коштів та банківських металів у кредит.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Регулятор </a:t>
            </a:r>
            <a:r>
              <a:rPr lang="uk-UA" sz="2200" dirty="0">
                <a:solidFill>
                  <a:srgbClr val="000000"/>
                </a:solidFill>
                <a:latin typeface="Times New Roman" panose="02020603050405020304" pitchFamily="18" charset="0"/>
                <a:cs typeface="Times New Roman" panose="02020603050405020304" pitchFamily="18" charset="0"/>
              </a:rPr>
              <a:t>має право прийняти рішення про включення до ліцензії кредитної спілки на підставі заяви кредитної спілки, за умови дотримання нею вимог Закону України "Про фінансові послуги та фінансові компанії", цього Закону та нормативно-правових актів </a:t>
            </a:r>
            <a:r>
              <a:rPr lang="uk-UA" sz="2200" dirty="0" smtClean="0">
                <a:solidFill>
                  <a:srgbClr val="000000"/>
                </a:solidFill>
                <a:latin typeface="Times New Roman" panose="02020603050405020304" pitchFamily="18" charset="0"/>
                <a:cs typeface="Times New Roman" panose="02020603050405020304" pitchFamily="18" charset="0"/>
              </a:rPr>
              <a:t>	Регулятора </a:t>
            </a:r>
            <a:r>
              <a:rPr lang="uk-UA" sz="2200" dirty="0">
                <a:solidFill>
                  <a:srgbClr val="000000"/>
                </a:solidFill>
                <a:latin typeface="Times New Roman" panose="02020603050405020304" pitchFamily="18" charset="0"/>
                <a:cs typeface="Times New Roman" panose="02020603050405020304" pitchFamily="18" charset="0"/>
              </a:rPr>
              <a:t>щодо порядку та умов надання відповідних фінансових послуг, права на надання таких видів фінансових послуг:</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надання гарантій;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фінансові платіжні послуги (крім послуги з випуску та виконання платіжних операцій з електронними грошима).</a:t>
            </a:r>
          </a:p>
        </p:txBody>
      </p:sp>
    </p:spTree>
    <p:extLst>
      <p:ext uri="{BB962C8B-B14F-4D97-AF65-F5344CB8AC3E}">
        <p14:creationId xmlns:p14="http://schemas.microsoft.com/office/powerpoint/2010/main" val="30734171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Нагляд </a:t>
            </a:r>
            <a:r>
              <a:rPr lang="uk-UA" sz="2200" dirty="0">
                <a:solidFill>
                  <a:srgbClr val="000000"/>
                </a:solidFill>
                <a:latin typeface="Times New Roman" panose="02020603050405020304" pitchFamily="18" charset="0"/>
                <a:cs typeface="Times New Roman" panose="02020603050405020304" pitchFamily="18" charset="0"/>
              </a:rPr>
              <a:t>за ринком здійснює Національний банк України відповідно до закону про «спліт». Вони є </a:t>
            </a:r>
            <a:r>
              <a:rPr lang="uk-UA" sz="2200" dirty="0" err="1">
                <a:solidFill>
                  <a:srgbClr val="000000"/>
                </a:solidFill>
                <a:latin typeface="Times New Roman" panose="02020603050405020304" pitchFamily="18" charset="0"/>
                <a:cs typeface="Times New Roman" panose="02020603050405020304" pitchFamily="18" charset="0"/>
              </a:rPr>
              <a:t>високоризиковими</a:t>
            </a:r>
            <a:r>
              <a:rPr lang="uk-UA" sz="2200" dirty="0">
                <a:solidFill>
                  <a:srgbClr val="000000"/>
                </a:solidFill>
                <a:latin typeface="Times New Roman" panose="02020603050405020304" pitchFamily="18" charset="0"/>
                <a:cs typeface="Times New Roman" panose="02020603050405020304" pitchFamily="18" charset="0"/>
              </a:rPr>
              <a:t> фінансовими установами, оскільки акумулюють фінансові ресурси своїх членів, які можуть бути втрачені у разі непрофесійних дій керівництва спілки, а тому потребують об’єктивного, повного та дієвого державного нагляду, чітко визначених «правил гри» та передбачуваності поведінки їхніх учасників</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Всесвітня </a:t>
            </a:r>
            <a:r>
              <a:rPr lang="uk-UA" sz="2200" dirty="0">
                <a:solidFill>
                  <a:srgbClr val="000000"/>
                </a:solidFill>
                <a:latin typeface="Times New Roman" panose="02020603050405020304" pitchFamily="18" charset="0"/>
                <a:cs typeface="Times New Roman" panose="02020603050405020304" pitchFamily="18" charset="0"/>
              </a:rPr>
              <a:t>рада кредитних спілок </a:t>
            </a:r>
            <a:r>
              <a:rPr lang="uk-UA" sz="2200" dirty="0" err="1">
                <a:solidFill>
                  <a:srgbClr val="000000"/>
                </a:solidFill>
                <a:latin typeface="Times New Roman" panose="02020603050405020304" pitchFamily="18" charset="0"/>
                <a:cs typeface="Times New Roman" panose="02020603050405020304" pitchFamily="18" charset="0"/>
              </a:rPr>
              <a:t>обʼєднує</a:t>
            </a:r>
            <a:r>
              <a:rPr lang="uk-UA" sz="2200" dirty="0">
                <a:solidFill>
                  <a:srgbClr val="000000"/>
                </a:solidFill>
                <a:latin typeface="Times New Roman" panose="02020603050405020304" pitchFamily="18" charset="0"/>
                <a:cs typeface="Times New Roman" panose="02020603050405020304" pitchFamily="18" charset="0"/>
              </a:rPr>
              <a:t> 82 000 кредитних </a:t>
            </a:r>
            <a:r>
              <a:rPr lang="uk-UA" sz="2200" dirty="0" smtClean="0">
                <a:solidFill>
                  <a:srgbClr val="000000"/>
                </a:solidFill>
                <a:latin typeface="Times New Roman" panose="02020603050405020304" pitchFamily="18" charset="0"/>
                <a:cs typeface="Times New Roman" panose="02020603050405020304" pitchFamily="18" charset="0"/>
              </a:rPr>
              <a:t>спілок </a:t>
            </a:r>
            <a:r>
              <a:rPr lang="uk-UA" sz="2200" dirty="0">
                <a:solidFill>
                  <a:srgbClr val="000000"/>
                </a:solidFill>
                <a:latin typeface="Times New Roman" panose="02020603050405020304" pitchFamily="18" charset="0"/>
                <a:cs typeface="Times New Roman" panose="02020603050405020304" pitchFamily="18" charset="0"/>
              </a:rPr>
              <a:t>(враховуються 118 країн-членів ради)</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які присутні як у розвинених країнах, так і в країнах на шляху розвитку. Загалом спілки слугують понад 400 млн людей.</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Понад </a:t>
            </a:r>
            <a:r>
              <a:rPr lang="uk-UA" sz="2200" dirty="0">
                <a:solidFill>
                  <a:srgbClr val="000000"/>
                </a:solidFill>
                <a:latin typeface="Times New Roman" panose="02020603050405020304" pitchFamily="18" charset="0"/>
                <a:cs typeface="Times New Roman" panose="02020603050405020304" pitchFamily="18" charset="0"/>
              </a:rPr>
              <a:t>сторічна історія кредитних спілок показує: їх створюють, щоб усунути недоліки у фінансовому секторі та надати рівноправний доступ до фінансів усім верствам населення. Часто традиційні фінансові установи не обслуговують мешканців невеликих міст чи сіл, фермерів і власників малого бізнесу, які мають нижчий або середній рівень доходу. У тих місцевостях, де банки закриваються, а кредитні спілки скорочують свою діяльність, люди страждають найбільше, бо не мають змоги отримати будь-які фінансові послуги. Середньосвітовий рівень проникнення (відношення кількості членів кредитних спілок до економічно активного населення) склав 12,69% у порівнянні з лише 1,21% в Україні. У Європі та США кредитні спілки значно поширеніші, ніж в Україні. </a:t>
            </a:r>
            <a:r>
              <a:rPr lang="uk-UA" sz="2200" dirty="0" smtClean="0">
                <a:solidFill>
                  <a:srgbClr val="000000"/>
                </a:solidFill>
                <a:latin typeface="Times New Roman" panose="02020603050405020304" pitchFamily="18" charset="0"/>
                <a:cs typeface="Times New Roman" panose="02020603050405020304" pitchFamily="18" charset="0"/>
              </a:rPr>
              <a:t>Наприклад, рівень проникнення у США в 2021 році становив</a:t>
            </a:r>
          </a:p>
        </p:txBody>
      </p:sp>
    </p:spTree>
    <p:extLst>
      <p:ext uri="{BB962C8B-B14F-4D97-AF65-F5344CB8AC3E}">
        <p14:creationId xmlns:p14="http://schemas.microsoft.com/office/powerpoint/2010/main" val="26747587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має право надавати фінансову послугу з торгівлі валютними цінностями та/або надавати фінансові платіжні послуги з переказу коштів без відкриття рахунку, якщо такі послуги є валютними операціями, на підставі ліцензії Національного банку України на здійснення валютних операцій згідно з вимогами, встановленими Законом України </a:t>
            </a:r>
            <a:r>
              <a:rPr lang="uk-UA" sz="2200" dirty="0" smtClean="0">
                <a:solidFill>
                  <a:srgbClr val="000000"/>
                </a:solidFill>
                <a:latin typeface="Times New Roman" panose="02020603050405020304" pitchFamily="18" charset="0"/>
                <a:cs typeface="Times New Roman" panose="02020603050405020304" pitchFamily="18" charset="0"/>
              </a:rPr>
              <a:t>«Про </a:t>
            </a:r>
            <a:r>
              <a:rPr lang="uk-UA" sz="2200" dirty="0">
                <a:solidFill>
                  <a:srgbClr val="000000"/>
                </a:solidFill>
                <a:latin typeface="Times New Roman" panose="02020603050405020304" pitchFamily="18" charset="0"/>
                <a:cs typeface="Times New Roman" panose="02020603050405020304" pitchFamily="18" charset="0"/>
              </a:rPr>
              <a:t>валюту і валютні </a:t>
            </a:r>
            <a:r>
              <a:rPr lang="uk-UA" sz="2200" dirty="0" smtClean="0">
                <a:solidFill>
                  <a:srgbClr val="000000"/>
                </a:solidFill>
                <a:latin typeface="Times New Roman" panose="02020603050405020304" pitchFamily="18" charset="0"/>
                <a:cs typeface="Times New Roman" panose="02020603050405020304" pitchFamily="18" charset="0"/>
              </a:rPr>
              <a:t>операції».</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має право надавати послуги (виражати їх вартість), брати на себе та виконувати свої зобов’язання, виключно в національній валюті України (крім послуги з торгівлі валютними цінностями та послуги  з переказу коштів без відкриття рахунків).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a:t>
            </a:r>
            <a:r>
              <a:rPr lang="uk-UA" sz="2200" dirty="0">
                <a:solidFill>
                  <a:srgbClr val="000000"/>
                </a:solidFill>
                <a:latin typeface="Times New Roman" panose="02020603050405020304" pitchFamily="18" charset="0"/>
                <a:cs typeface="Times New Roman" panose="02020603050405020304" pitchFamily="18" charset="0"/>
              </a:rPr>
              <a:t>спілка має право здійснювати іншу господарську діяльність, надавати інші послуги виключно за умови, що така діяльність, послуги пов’язані з основною діяльністю кредитної спілки з надання фінансових послуг або необхідна кредитній спілці для забезпечення більшої доступності фінансових послуг для її членів, а саме</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оплачувати за дорученням своїх членів вартість товарів, робіт і послуг у межах наданих їм кредитів та/або в межах їхніх вкладів (депозитів);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надавати посередницькі послуги, пов’язані з наданням фінансових послуг кредитною спілкою або іншим надавачем фінансових послуг, консультаційні та інформаційні послуги, пов’язані з наданням фінансових послуг;</a:t>
            </a:r>
          </a:p>
        </p:txBody>
      </p:sp>
    </p:spTree>
    <p:extLst>
      <p:ext uri="{BB962C8B-B14F-4D97-AF65-F5344CB8AC3E}">
        <p14:creationId xmlns:p14="http://schemas.microsoft.com/office/powerpoint/2010/main" val="37961765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надавати в оренду власне майно та/або в суборенду майно, що перебуває у її користуванні;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здійснювати благодійну діяльність;</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5</a:t>
            </a:r>
            <a:r>
              <a:rPr lang="uk-UA" sz="2200" dirty="0">
                <a:solidFill>
                  <a:srgbClr val="000000"/>
                </a:solidFill>
                <a:latin typeface="Times New Roman" panose="02020603050405020304" pitchFamily="18" charset="0"/>
                <a:cs typeface="Times New Roman" panose="02020603050405020304" pitchFamily="18" charset="0"/>
              </a:rPr>
              <a:t>) здійснювати відступлення права вимоги за кредитами, наданими членам кредитної спілки та/або іншим кредитним спілкам, у разі виникнення простроченої заборгованості за такими кредитами;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6</a:t>
            </a:r>
            <a:r>
              <a:rPr lang="uk-UA" sz="2200" dirty="0">
                <a:solidFill>
                  <a:srgbClr val="000000"/>
                </a:solidFill>
                <a:latin typeface="Times New Roman" panose="02020603050405020304" pitchFamily="18" charset="0"/>
                <a:cs typeface="Times New Roman" panose="02020603050405020304" pitchFamily="18" charset="0"/>
              </a:rPr>
              <a:t>) здійснювати відчуження майна, переданого кредитній спілці в порядку звернення стягнення на майно боржника або переданого кредитній спілці її боржниками добровільно, та здійснювати управління предметом застави (іпотеки) в період до його відчуження;</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7</a:t>
            </a:r>
            <a:r>
              <a:rPr lang="uk-UA" sz="2200" dirty="0">
                <a:solidFill>
                  <a:srgbClr val="000000"/>
                </a:solidFill>
                <a:latin typeface="Times New Roman" panose="02020603050405020304" pitchFamily="18" charset="0"/>
                <a:cs typeface="Times New Roman" panose="02020603050405020304" pitchFamily="18" charset="0"/>
              </a:rPr>
              <a:t>) набувати у власність майно, необхідне для здійснення кредитною спілкою діяльності, та відчужувати його;</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8</a:t>
            </a:r>
            <a:r>
              <a:rPr lang="uk-UA" sz="2200" dirty="0">
                <a:solidFill>
                  <a:srgbClr val="000000"/>
                </a:solidFill>
                <a:latin typeface="Times New Roman" panose="02020603050405020304" pitchFamily="18" charset="0"/>
                <a:cs typeface="Times New Roman" panose="02020603050405020304" pitchFamily="18" charset="0"/>
              </a:rPr>
              <a:t>) розміщувати вільні кошти на депозитних та інших рахунках у банках, об’єднаних кредитних спілках, а також придбавати державні цінні папери, облігації міжнародних фінансових організацій, що розміщуються на території України, та паї кооперативних банків;</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9</a:t>
            </a:r>
            <a:r>
              <a:rPr lang="uk-UA" sz="2200" dirty="0">
                <a:solidFill>
                  <a:srgbClr val="000000"/>
                </a:solidFill>
                <a:latin typeface="Times New Roman" panose="02020603050405020304" pitchFamily="18" charset="0"/>
                <a:cs typeface="Times New Roman" panose="02020603050405020304" pitchFamily="18" charset="0"/>
              </a:rPr>
              <a:t>) залучати на договірних умовах кредити від банків, від об’єднаних кредитних спілок та/або інших кредитних спілок, кошти інших юридичних осіб, з урахуванням обмежень, встановлених нормативно-правовими актами Регулятора</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860302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10) надавати кредити іншим кредитним спілкам;</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11) здійснювати іншу господарську діяльність з урахуванням обмежень, встановлених нормативно-правовими актами Регулятора.</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Кредитним спілкам забороняється здійснювати діяльність у сфері матеріального виробництва і торгівлі.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Кредитна спілка з урахуванням обсягу її ліцензії має право надавати фінансові послуги:</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лише членам кредитної спілки - фінансові послуги, визначені підпунктом "б" пункту 1 частини другої та пунктами 1 і 2 частини третьої цієї статті;</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членам кредитної спілки та іншим кредитним спілкам - фінансову послугу з надання коштів та банківських металів у кредит;</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будь-яким фізичним та юридичним особам - фінансову послугу з торгівлі валютними цінностями, за умови наявності ліцензії на здійснення валютних операцій.</a:t>
            </a:r>
          </a:p>
        </p:txBody>
      </p:sp>
    </p:spTree>
    <p:extLst>
      <p:ext uri="{BB962C8B-B14F-4D97-AF65-F5344CB8AC3E}">
        <p14:creationId xmlns:p14="http://schemas.microsoft.com/office/powerpoint/2010/main" val="40436249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6387" y="425513"/>
            <a:ext cx="10335571" cy="5993394"/>
          </a:xfrm>
        </p:spPr>
        <p:txBody>
          <a:bodyPr>
            <a:noAutofit/>
          </a:bodyPr>
          <a:lstStyle/>
          <a:p>
            <a:pPr marL="0" indent="0">
              <a:spcBef>
                <a:spcPts val="0"/>
              </a:spcBef>
              <a:buNone/>
            </a:pPr>
            <a:r>
              <a:rPr lang="uk-UA" sz="2200" b="1" dirty="0">
                <a:latin typeface="Times New Roman" panose="02020603050405020304" pitchFamily="18" charset="0"/>
                <a:cs typeface="Times New Roman" panose="02020603050405020304" pitchFamily="18" charset="0"/>
              </a:rPr>
              <a:t>Використана література</a:t>
            </a:r>
            <a:r>
              <a:rPr lang="uk-UA" sz="2200" b="1" dirty="0" smtClean="0">
                <a:latin typeface="Times New Roman" panose="02020603050405020304" pitchFamily="18" charset="0"/>
                <a:cs typeface="Times New Roman" panose="02020603050405020304" pitchFamily="18" charset="0"/>
              </a:rPr>
              <a:t>:</a:t>
            </a:r>
          </a:p>
          <a:p>
            <a:pPr marL="0" indent="0" algn="just">
              <a:spcBef>
                <a:spcPts val="0"/>
              </a:spcBef>
              <a:buNone/>
            </a:pPr>
            <a:endParaRPr lang="ru-RU" sz="2200" dirty="0" smtClean="0">
              <a:latin typeface="Times New Roman" panose="02020603050405020304" pitchFamily="18" charset="0"/>
              <a:cs typeface="Times New Roman" panose="02020603050405020304" pitchFamily="18" charset="0"/>
            </a:endParaRP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1. </a:t>
            </a:r>
            <a:r>
              <a:rPr lang="uk-UA" sz="2200" dirty="0">
                <a:solidFill>
                  <a:srgbClr val="000000"/>
                </a:solidFill>
                <a:latin typeface="Times New Roman" panose="02020603050405020304" pitchFamily="18" charset="0"/>
                <a:cs typeface="Times New Roman" panose="02020603050405020304" pitchFamily="18" charset="0"/>
              </a:rPr>
              <a:t>Закон України «Про фінансові послуги та фінансові компанії» від 4.12.2021 року №  1953-IX</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2. </a:t>
            </a:r>
            <a:r>
              <a:rPr lang="ru-RU" sz="2200" dirty="0">
                <a:solidFill>
                  <a:srgbClr val="000000"/>
                </a:solidFill>
                <a:latin typeface="Times New Roman" panose="02020603050405020304" pitchFamily="18" charset="0"/>
                <a:cs typeface="Times New Roman" panose="02020603050405020304" pitchFamily="18" charset="0"/>
              </a:rPr>
              <a:t>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ринки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організовані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товарні</a:t>
            </a:r>
            <a:r>
              <a:rPr lang="ru-RU" sz="2200" dirty="0">
                <a:solidFill>
                  <a:srgbClr val="000000"/>
                </a:solidFill>
                <a:latin typeface="Times New Roman" panose="02020603050405020304" pitchFamily="18" charset="0"/>
                <a:cs typeface="Times New Roman" panose="02020603050405020304" pitchFamily="18" charset="0"/>
              </a:rPr>
              <a:t> ринки»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23.02.2006 №3480-ІІІ.</a:t>
            </a:r>
          </a:p>
          <a:p>
            <a:pPr marL="0" indent="0" algn="just">
              <a:spcBef>
                <a:spcPts val="0"/>
              </a:spcBef>
              <a:buNone/>
            </a:pPr>
            <a:r>
              <a:rPr lang="en-US" sz="2200" dirty="0" smtClean="0">
                <a:solidFill>
                  <a:srgbClr val="000000"/>
                </a:solidFill>
                <a:latin typeface="Times New Roman" panose="02020603050405020304" pitchFamily="18" charset="0"/>
                <a:cs typeface="Times New Roman" panose="02020603050405020304" pitchFamily="18" charset="0"/>
              </a:rPr>
              <a:t>3.</a:t>
            </a:r>
            <a:r>
              <a:rPr lang="uk-UA" sz="2200" dirty="0">
                <a:solidFill>
                  <a:srgbClr val="000000"/>
                </a:solidFill>
                <a:latin typeface="Times New Roman" panose="02020603050405020304" pitchFamily="18" charset="0"/>
                <a:cs typeface="Times New Roman" panose="02020603050405020304" pitchFamily="18" charset="0"/>
              </a:rPr>
              <a:t> Кредитні </a:t>
            </a:r>
            <a:r>
              <a:rPr lang="uk-UA" sz="2200" dirty="0" smtClean="0">
                <a:solidFill>
                  <a:srgbClr val="000000"/>
                </a:solidFill>
                <a:latin typeface="Times New Roman" panose="02020603050405020304" pitchFamily="18" charset="0"/>
                <a:cs typeface="Times New Roman" panose="02020603050405020304" pitchFamily="18" charset="0"/>
              </a:rPr>
              <a:t>спілки. Офіційне веб представництво НБУ.  </a:t>
            </a:r>
            <a:r>
              <a:rPr lang="en-US" sz="2200" dirty="0" smtClean="0">
                <a:solidFill>
                  <a:srgbClr val="000000"/>
                </a:solidFill>
                <a:latin typeface="Times New Roman" panose="02020603050405020304" pitchFamily="18" charset="0"/>
                <a:cs typeface="Times New Roman" panose="02020603050405020304" pitchFamily="18" charset="0"/>
                <a:hlinkClick r:id="rId2"/>
              </a:rPr>
              <a:t>https</a:t>
            </a:r>
            <a:r>
              <a:rPr lang="en-US" sz="2200" dirty="0">
                <a:solidFill>
                  <a:srgbClr val="000000"/>
                </a:solidFill>
                <a:latin typeface="Times New Roman" panose="02020603050405020304" pitchFamily="18" charset="0"/>
                <a:cs typeface="Times New Roman" panose="02020603050405020304" pitchFamily="18" charset="0"/>
                <a:hlinkClick r:id="rId2"/>
              </a:rPr>
              <a:t>://</a:t>
            </a:r>
            <a:r>
              <a:rPr lang="en-US" sz="2200" dirty="0" smtClean="0">
                <a:solidFill>
                  <a:srgbClr val="000000"/>
                </a:solidFill>
                <a:latin typeface="Times New Roman" panose="02020603050405020304" pitchFamily="18" charset="0"/>
                <a:cs typeface="Times New Roman" panose="02020603050405020304" pitchFamily="18" charset="0"/>
                <a:hlinkClick r:id="rId2"/>
              </a:rPr>
              <a:t>bank.gov.ua/ua/supervision/regulation-nonbank-fs-market/credit-unions</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4. </a:t>
            </a:r>
            <a:r>
              <a:rPr lang="uk-UA" sz="2200" dirty="0" err="1" smtClean="0">
                <a:solidFill>
                  <a:srgbClr val="000000"/>
                </a:solidFill>
                <a:latin typeface="Times New Roman" panose="02020603050405020304" pitchFamily="18" charset="0"/>
                <a:cs typeface="Times New Roman" panose="02020603050405020304" pitchFamily="18" charset="0"/>
              </a:rPr>
              <a:t>Агапова</a:t>
            </a:r>
            <a:r>
              <a:rPr lang="uk-UA" sz="2200" dirty="0" smtClean="0">
                <a:solidFill>
                  <a:srgbClr val="000000"/>
                </a:solidFill>
                <a:latin typeface="Times New Roman" panose="02020603050405020304" pitchFamily="18" charset="0"/>
                <a:cs typeface="Times New Roman" panose="02020603050405020304" pitchFamily="18" charset="0"/>
              </a:rPr>
              <a:t> Вікторія. </a:t>
            </a:r>
            <a:r>
              <a:rPr lang="ru-RU" sz="2200" dirty="0" err="1" smtClean="0">
                <a:solidFill>
                  <a:srgbClr val="000000"/>
                </a:solidFill>
                <a:latin typeface="Times New Roman" panose="02020603050405020304" pitchFamily="18" charset="0"/>
                <a:cs typeface="Times New Roman" panose="02020603050405020304" pitchFamily="18" charset="0"/>
              </a:rPr>
              <a:t>Новий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спілки</a:t>
            </a:r>
            <a:r>
              <a:rPr lang="ru-RU" sz="2200" dirty="0">
                <a:solidFill>
                  <a:srgbClr val="000000"/>
                </a:solidFill>
                <a:latin typeface="Times New Roman" panose="02020603050405020304" pitchFamily="18" charset="0"/>
                <a:cs typeface="Times New Roman" panose="02020603050405020304" pitchFamily="18" charset="0"/>
              </a:rPr>
              <a:t>»: курс на </a:t>
            </a:r>
            <a:r>
              <a:rPr lang="ru-RU" sz="2200" dirty="0" err="1">
                <a:solidFill>
                  <a:srgbClr val="000000"/>
                </a:solidFill>
                <a:latin typeface="Times New Roman" panose="02020603050405020304" pitchFamily="18" charset="0"/>
                <a:cs typeface="Times New Roman" panose="02020603050405020304" pitchFamily="18" charset="0"/>
              </a:rPr>
              <a:t>прозорість</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надійність</a:t>
            </a:r>
            <a:r>
              <a:rPr lang="ru-RU"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hlinkClick r:id="rId3"/>
              </a:rPr>
              <a:t>https://</a:t>
            </a:r>
            <a:r>
              <a:rPr lang="en-US" sz="2200" dirty="0" smtClean="0">
                <a:solidFill>
                  <a:srgbClr val="000000"/>
                </a:solidFill>
                <a:latin typeface="Times New Roman" panose="02020603050405020304" pitchFamily="18" charset="0"/>
                <a:cs typeface="Times New Roman" panose="02020603050405020304" pitchFamily="18" charset="0"/>
                <a:hlinkClick r:id="rId3"/>
              </a:rPr>
              <a:t>voxukraine.org/novyj-zakon-ukrayiny-pro-kredytni-spilky-kurs-na-prozorist-ta-nadijnist</a:t>
            </a: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5. </a:t>
            </a:r>
            <a:r>
              <a:rPr lang="ru-RU" sz="2200" dirty="0">
                <a:solidFill>
                  <a:srgbClr val="000000"/>
                </a:solidFill>
                <a:latin typeface="Times New Roman" panose="02020603050405020304" pitchFamily="18" charset="0"/>
                <a:cs typeface="Times New Roman" panose="02020603050405020304" pitchFamily="18" charset="0"/>
              </a:rPr>
              <a:t>Опора для </a:t>
            </a:r>
            <a:r>
              <a:rPr lang="ru-RU" sz="2200" dirty="0" err="1">
                <a:solidFill>
                  <a:srgbClr val="000000"/>
                </a:solidFill>
                <a:latin typeface="Times New Roman" panose="02020603050405020304" pitchFamily="18" charset="0"/>
                <a:cs typeface="Times New Roman" panose="02020603050405020304" pitchFamily="18" charset="0"/>
              </a:rPr>
              <a:t>бізнесу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спілки</a:t>
            </a:r>
            <a:r>
              <a:rPr lang="ru-RU" sz="2200" dirty="0">
                <a:solidFill>
                  <a:srgbClr val="000000"/>
                </a:solidFill>
                <a:latin typeface="Times New Roman" panose="02020603050405020304" pitchFamily="18" charset="0"/>
                <a:cs typeface="Times New Roman" panose="02020603050405020304" pitchFamily="18" charset="0"/>
              </a:rPr>
              <a:t> як альтернатива банкам у </a:t>
            </a:r>
            <a:r>
              <a:rPr lang="ru-RU" sz="2200" dirty="0" err="1">
                <a:solidFill>
                  <a:srgbClr val="000000"/>
                </a:solidFill>
                <a:latin typeface="Times New Roman" panose="02020603050405020304" pitchFamily="18" charset="0"/>
                <a:cs typeface="Times New Roman" panose="02020603050405020304" pitchFamily="18" charset="0"/>
              </a:rPr>
              <a:t>кредитуванні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мікро</a:t>
            </a:r>
            <a:r>
              <a:rPr lang="ru-RU" sz="2200" dirty="0">
                <a:solidFill>
                  <a:srgbClr val="000000"/>
                </a:solidFill>
                <a:latin typeface="Times New Roman" panose="02020603050405020304" pitchFamily="18" charset="0"/>
                <a:cs typeface="Times New Roman" panose="02020603050405020304" pitchFamily="18" charset="0"/>
              </a:rPr>
              <a:t>-, малого та </a:t>
            </a:r>
            <a:r>
              <a:rPr lang="ru-RU" sz="2200" dirty="0" err="1">
                <a:solidFill>
                  <a:srgbClr val="000000"/>
                </a:solidFill>
                <a:latin typeface="Times New Roman" panose="02020603050405020304" pitchFamily="18" charset="0"/>
                <a:cs typeface="Times New Roman" panose="02020603050405020304" pitchFamily="18" charset="0"/>
              </a:rPr>
              <a:t>середнього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підприємництва</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smtClean="0">
                <a:solidFill>
                  <a:srgbClr val="000000"/>
                </a:solidFill>
                <a:latin typeface="Times New Roman" panose="02020603050405020304" pitchFamily="18" charset="0"/>
                <a:cs typeface="Times New Roman" panose="02020603050405020304" pitchFamily="18" charset="0"/>
              </a:rPr>
              <a:t>Україні</a:t>
            </a:r>
            <a:r>
              <a:rPr lang="ru-RU" sz="2200" dirty="0" smtClean="0">
                <a:solidFill>
                  <a:srgbClr val="000000"/>
                </a:solidFill>
                <a:latin typeface="Times New Roman" panose="02020603050405020304" pitchFamily="18" charset="0"/>
                <a:cs typeface="Times New Roman" panose="02020603050405020304" pitchFamily="18" charset="0"/>
              </a:rPr>
              <a:t>. </a:t>
            </a:r>
            <a:r>
              <a:rPr lang="en-US" sz="2200" dirty="0">
                <a:solidFill>
                  <a:srgbClr val="000000"/>
                </a:solidFill>
                <a:latin typeface="Times New Roman" panose="02020603050405020304" pitchFamily="18" charset="0"/>
                <a:cs typeface="Times New Roman" panose="02020603050405020304" pitchFamily="18" charset="0"/>
              </a:rPr>
              <a:t>https://forbes.ua/money/opora-dlya-biznesu-kreditni-spilki-yak-alternativa-bankam-u-kredituvanni-mikro-malogo-ta-serednogo-pidpriemnitstva-v-ukraini-12112024-24282</a:t>
            </a:r>
            <a:endParaRPr lang="ru-RU" sz="2200" dirty="0">
              <a:latin typeface="Times New Roman" panose="02020603050405020304" pitchFamily="18" charset="0"/>
              <a:cs typeface="Times New Roman" panose="02020603050405020304" pitchFamily="18" charset="0"/>
            </a:endParaRPr>
          </a:p>
          <a:p>
            <a:pPr marL="0" indent="0">
              <a:spcBef>
                <a:spcPts val="0"/>
              </a:spcBef>
              <a:buNone/>
            </a:pPr>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82115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 61%, у </a:t>
            </a:r>
            <a:r>
              <a:rPr lang="ru-RU" sz="2200" dirty="0" err="1">
                <a:solidFill>
                  <a:srgbClr val="000000"/>
                </a:solidFill>
                <a:latin typeface="Times New Roman" panose="02020603050405020304" pitchFamily="18" charset="0"/>
                <a:cs typeface="Times New Roman" panose="02020603050405020304" pitchFamily="18" charset="0"/>
              </a:rPr>
              <a:t>Польщі</a:t>
            </a:r>
            <a:r>
              <a:rPr lang="ru-RU" sz="2200" dirty="0">
                <a:solidFill>
                  <a:srgbClr val="000000"/>
                </a:solidFill>
                <a:latin typeface="Times New Roman" panose="02020603050405020304" pitchFamily="18" charset="0"/>
                <a:cs typeface="Times New Roman" panose="02020603050405020304" pitchFamily="18" charset="0"/>
              </a:rPr>
              <a:t> – 5,5%, у </a:t>
            </a:r>
            <a:r>
              <a:rPr lang="ru-RU" sz="2200" dirty="0" err="1">
                <a:solidFill>
                  <a:srgbClr val="000000"/>
                </a:solidFill>
                <a:latin typeface="Times New Roman" panose="02020603050405020304" pitchFamily="18" charset="0"/>
                <a:cs typeface="Times New Roman" panose="02020603050405020304" pitchFamily="18" charset="0"/>
              </a:rPr>
              <a:t>Литві</a:t>
            </a:r>
            <a:r>
              <a:rPr lang="ru-RU" sz="2200" dirty="0">
                <a:solidFill>
                  <a:srgbClr val="000000"/>
                </a:solidFill>
                <a:latin typeface="Times New Roman" panose="02020603050405020304" pitchFamily="18" charset="0"/>
                <a:cs typeface="Times New Roman" panose="02020603050405020304" pitchFamily="18" charset="0"/>
              </a:rPr>
              <a:t> – 9,5%. У США членами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є </a:t>
            </a:r>
            <a:r>
              <a:rPr lang="ru-RU" sz="2200" dirty="0" err="1">
                <a:solidFill>
                  <a:srgbClr val="000000"/>
                </a:solidFill>
                <a:latin typeface="Times New Roman" panose="02020603050405020304" pitchFamily="18" charset="0"/>
                <a:cs typeface="Times New Roman" panose="02020603050405020304" pitchFamily="18" charset="0"/>
              </a:rPr>
              <a:t>понад</a:t>
            </a:r>
            <a:r>
              <a:rPr lang="ru-RU" sz="2200" dirty="0">
                <a:solidFill>
                  <a:srgbClr val="000000"/>
                </a:solidFill>
                <a:latin typeface="Times New Roman" panose="02020603050405020304" pitchFamily="18" charset="0"/>
                <a:cs typeface="Times New Roman" panose="02020603050405020304" pitchFamily="18" charset="0"/>
              </a:rPr>
              <a:t> 30% </a:t>
            </a:r>
            <a:r>
              <a:rPr lang="ru-RU" sz="2200" dirty="0" err="1">
                <a:solidFill>
                  <a:srgbClr val="000000"/>
                </a:solidFill>
                <a:latin typeface="Times New Roman" panose="02020603050405020304" pitchFamily="18" charset="0"/>
                <a:cs typeface="Times New Roman" panose="02020603050405020304" pitchFamily="18" charset="0"/>
              </a:rPr>
              <a:t>жителів</a:t>
            </a:r>
            <a:r>
              <a:rPr lang="ru-RU" sz="2200" dirty="0">
                <a:solidFill>
                  <a:srgbClr val="000000"/>
                </a:solidFill>
                <a:latin typeface="Times New Roman" panose="02020603050405020304" pitchFamily="18" charset="0"/>
                <a:cs typeface="Times New Roman" panose="02020603050405020304" pitchFamily="18" charset="0"/>
              </a:rPr>
              <a:t>, а в </a:t>
            </a:r>
            <a:r>
              <a:rPr lang="ru-RU" sz="2200" dirty="0" err="1">
                <a:solidFill>
                  <a:srgbClr val="000000"/>
                </a:solidFill>
                <a:latin typeface="Times New Roman" panose="02020603050405020304" pitchFamily="18" charset="0"/>
                <a:cs typeface="Times New Roman" panose="02020603050405020304" pitchFamily="18" charset="0"/>
              </a:rPr>
              <a:t>Ірландії</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понад</a:t>
            </a:r>
            <a:r>
              <a:rPr lang="ru-RU" sz="2200" dirty="0">
                <a:solidFill>
                  <a:srgbClr val="000000"/>
                </a:solidFill>
                <a:latin typeface="Times New Roman" panose="02020603050405020304" pitchFamily="18" charset="0"/>
                <a:cs typeface="Times New Roman" panose="02020603050405020304" pitchFamily="18" charset="0"/>
              </a:rPr>
              <a:t> 60%. </a:t>
            </a:r>
            <a:r>
              <a:rPr lang="ru-RU" sz="2200" dirty="0" err="1">
                <a:solidFill>
                  <a:srgbClr val="000000"/>
                </a:solidFill>
                <a:latin typeface="Times New Roman" panose="02020603050405020304" pitchFamily="18" charset="0"/>
                <a:cs typeface="Times New Roman" panose="02020603050405020304" pitchFamily="18" charset="0"/>
              </a:rPr>
              <a:t>Тобто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навіть</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країнах</a:t>
            </a:r>
            <a:r>
              <a:rPr lang="ru-RU" sz="2200" dirty="0">
                <a:solidFill>
                  <a:srgbClr val="000000"/>
                </a:solidFill>
                <a:latin typeface="Times New Roman" panose="02020603050405020304" pitchFamily="18" charset="0"/>
                <a:cs typeface="Times New Roman" panose="02020603050405020304" pitchFamily="18" charset="0"/>
              </a:rPr>
              <a:t>, де </a:t>
            </a:r>
            <a:r>
              <a:rPr lang="ru-RU" sz="2200" dirty="0" err="1">
                <a:solidFill>
                  <a:srgbClr val="000000"/>
                </a:solidFill>
                <a:latin typeface="Times New Roman" panose="02020603050405020304" pitchFamily="18" charset="0"/>
                <a:cs typeface="Times New Roman" panose="02020603050405020304" pitchFamily="18" charset="0"/>
              </a:rPr>
              <a:t>конкуренція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серед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висока</a:t>
            </a:r>
            <a:r>
              <a:rPr lang="ru-RU" sz="2200" dirty="0">
                <a:solidFill>
                  <a:srgbClr val="000000"/>
                </a:solidFill>
                <a:latin typeface="Times New Roman" panose="02020603050405020304" pitchFamily="18" charset="0"/>
                <a:cs typeface="Times New Roman" panose="02020603050405020304" pitchFamily="18" charset="0"/>
              </a:rPr>
              <a:t>, є люди,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знаходять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переваги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саме</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спілках</a:t>
            </a:r>
            <a:r>
              <a:rPr lang="ru-RU"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Ринок кредитних спілок функціонує в Україні майже від часу відновлення незалежності і, за даними НБУ, досяг найбільшого розквіту у 2008 році, напередодні світової фінансової кризи. Ринок повернувся до відновлення у 2010-2013 роках, однак агресія </a:t>
            </a:r>
            <a:r>
              <a:rPr lang="uk-UA" sz="2200" dirty="0" err="1">
                <a:solidFill>
                  <a:srgbClr val="000000"/>
                </a:solidFill>
                <a:latin typeface="Times New Roman" panose="02020603050405020304" pitchFamily="18" charset="0"/>
                <a:cs typeface="Times New Roman" panose="02020603050405020304" pitchFamily="18" charset="0"/>
              </a:rPr>
              <a:t>росії</a:t>
            </a:r>
            <a:r>
              <a:rPr lang="uk-UA" sz="2200" dirty="0">
                <a:solidFill>
                  <a:srgbClr val="000000"/>
                </a:solidFill>
                <a:latin typeface="Times New Roman" panose="02020603050405020304" pitchFamily="18" charset="0"/>
                <a:cs typeface="Times New Roman" panose="02020603050405020304" pitchFamily="18" charset="0"/>
              </a:rPr>
              <a:t> і, як наслідок, економічний спад у 2014 році згубно вплинули на діяльність кредитних спілок</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Останні сім років ринок продовжував </a:t>
            </a:r>
            <a:r>
              <a:rPr lang="uk-UA" sz="2200" dirty="0" err="1">
                <a:solidFill>
                  <a:srgbClr val="000000"/>
                </a:solidFill>
                <a:latin typeface="Times New Roman" panose="02020603050405020304" pitchFamily="18" charset="0"/>
                <a:cs typeface="Times New Roman" panose="02020603050405020304" pitchFamily="18" charset="0"/>
              </a:rPr>
              <a:t>стагнувати</a:t>
            </a:r>
            <a:r>
              <a:rPr lang="uk-UA" sz="2200" dirty="0">
                <a:solidFill>
                  <a:srgbClr val="000000"/>
                </a:solidFill>
                <a:latin typeface="Times New Roman" panose="02020603050405020304" pitchFamily="18" charset="0"/>
                <a:cs typeface="Times New Roman" panose="02020603050405020304" pitchFamily="18" charset="0"/>
              </a:rPr>
              <a:t>: скорочувались як кількість кредитних спілок та їхніх учасників, так і розмір активів. У цілому, на кінець першого півріччя 2023 року кількість кредитних спілок становила лише 18% від кількості пікового 2008 року, а їхні активи становили трохи менше 1,4 млрд грн на противагу більше 6 млрд грн у 2008 році</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Різке падіння показників ринку кредитних спілок відбулося у 2022 році із початком повномасштабного вторгнення </a:t>
            </a:r>
            <a:r>
              <a:rPr lang="uk-UA" sz="2200" dirty="0" err="1">
                <a:solidFill>
                  <a:srgbClr val="000000"/>
                </a:solidFill>
                <a:latin typeface="Times New Roman" panose="02020603050405020304" pitchFamily="18" charset="0"/>
                <a:cs typeface="Times New Roman" panose="02020603050405020304" pitchFamily="18" charset="0"/>
              </a:rPr>
              <a:t>росії</a:t>
            </a:r>
            <a:r>
              <a:rPr lang="uk-UA" sz="2200" dirty="0">
                <a:solidFill>
                  <a:srgbClr val="000000"/>
                </a:solidFill>
                <a:latin typeface="Times New Roman" panose="02020603050405020304" pitchFamily="18" charset="0"/>
                <a:cs typeface="Times New Roman" panose="02020603050405020304" pitchFamily="18" charset="0"/>
              </a:rPr>
              <a:t> (рис. 1). Частина спілок вимушено призупинила або припинила свою діяльність у зв’язку з окупацією території, де вони працюють, падінням </a:t>
            </a:r>
            <a:r>
              <a:rPr lang="uk-UA" sz="2200" dirty="0" smtClean="0">
                <a:solidFill>
                  <a:srgbClr val="000000"/>
                </a:solidFill>
                <a:latin typeface="Times New Roman" panose="02020603050405020304" pitchFamily="18" charset="0"/>
                <a:cs typeface="Times New Roman" panose="02020603050405020304" pitchFamily="18" charset="0"/>
              </a:rPr>
              <a:t>економічної активності населення та неготовності до роботи в умовах операційних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5327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ризиків, що </a:t>
            </a:r>
            <a:r>
              <a:rPr lang="uk-UA" sz="2200" dirty="0" smtClean="0">
                <a:solidFill>
                  <a:srgbClr val="000000"/>
                </a:solidFill>
                <a:latin typeface="Times New Roman" panose="02020603050405020304" pitchFamily="18" charset="0"/>
                <a:cs typeface="Times New Roman" panose="02020603050405020304" pitchFamily="18" charset="0"/>
              </a:rPr>
              <a:t>справдилися.</a:t>
            </a:r>
          </a:p>
          <a:p>
            <a:pPr marL="0" indent="0" algn="ctr">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ctr">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Рисунок </a:t>
            </a:r>
            <a:r>
              <a:rPr lang="ru-RU" sz="2200" dirty="0">
                <a:solidFill>
                  <a:srgbClr val="000000"/>
                </a:solidFill>
                <a:latin typeface="Times New Roman" panose="02020603050405020304" pitchFamily="18" charset="0"/>
                <a:cs typeface="Times New Roman" panose="02020603050405020304" pitchFamily="18" charset="0"/>
              </a:rPr>
              <a:t>1. </a:t>
            </a:r>
            <a:r>
              <a:rPr lang="ru-RU" sz="2200" dirty="0" err="1">
                <a:solidFill>
                  <a:srgbClr val="000000"/>
                </a:solidFill>
                <a:latin typeface="Times New Roman" panose="02020603050405020304" pitchFamily="18" charset="0"/>
                <a:cs typeface="Times New Roman" panose="02020603050405020304" pitchFamily="18" charset="0"/>
              </a:rPr>
              <a:t>Основні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показники</a:t>
            </a:r>
            <a:r>
              <a:rPr lang="ru-RU" sz="2200" dirty="0">
                <a:solidFill>
                  <a:srgbClr val="000000"/>
                </a:solidFill>
                <a:latin typeface="Times New Roman" panose="02020603050405020304" pitchFamily="18" charset="0"/>
                <a:cs typeface="Times New Roman" panose="02020603050405020304" pitchFamily="18" charset="0"/>
              </a:rPr>
              <a:t> ринку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smtClean="0">
                <a:solidFill>
                  <a:srgbClr val="000000"/>
                </a:solidFill>
                <a:latin typeface="Times New Roman" panose="02020603050405020304" pitchFamily="18" charset="0"/>
                <a:cs typeface="Times New Roman" panose="02020603050405020304" pitchFamily="18" charset="0"/>
              </a:rPr>
              <a:t>Україні</a:t>
            </a:r>
            <a:r>
              <a:rPr lang="ru-RU"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11076" y="1914195"/>
            <a:ext cx="9344025" cy="3590925"/>
          </a:xfrm>
          <a:prstGeom prst="rect">
            <a:avLst/>
          </a:prstGeom>
        </p:spPr>
      </p:pic>
    </p:spTree>
    <p:extLst>
      <p:ext uri="{BB962C8B-B14F-4D97-AF65-F5344CB8AC3E}">
        <p14:creationId xmlns:p14="http://schemas.microsoft.com/office/powerpoint/2010/main" val="2036467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Зокрема</a:t>
            </a:r>
            <a:r>
              <a:rPr lang="ru-RU" sz="2200" dirty="0">
                <a:solidFill>
                  <a:srgbClr val="000000"/>
                </a:solidFill>
                <a:latin typeface="Times New Roman" panose="02020603050405020304" pitchFamily="18" charset="0"/>
                <a:cs typeface="Times New Roman" panose="02020603050405020304" pitchFamily="18" charset="0"/>
              </a:rPr>
              <a:t>, у I </a:t>
            </a:r>
            <a:r>
              <a:rPr lang="ru-RU" sz="2200" dirty="0" err="1">
                <a:solidFill>
                  <a:srgbClr val="000000"/>
                </a:solidFill>
                <a:latin typeface="Times New Roman" panose="02020603050405020304" pitchFamily="18" charset="0"/>
                <a:cs typeface="Times New Roman" panose="02020603050405020304" pitchFamily="18" charset="0"/>
              </a:rPr>
              <a:t>кварталі</a:t>
            </a:r>
            <a:r>
              <a:rPr lang="ru-RU" sz="2200" dirty="0">
                <a:solidFill>
                  <a:srgbClr val="000000"/>
                </a:solidFill>
                <a:latin typeface="Times New Roman" panose="02020603050405020304" pitchFamily="18" charset="0"/>
                <a:cs typeface="Times New Roman" panose="02020603050405020304" pitchFamily="18" charset="0"/>
              </a:rPr>
              <a:t> 2022 року </a:t>
            </a:r>
            <a:r>
              <a:rPr lang="ru-RU" sz="2200" dirty="0" err="1">
                <a:solidFill>
                  <a:srgbClr val="000000"/>
                </a:solidFill>
                <a:latin typeface="Times New Roman" panose="02020603050405020304" pitchFamily="18" charset="0"/>
                <a:cs typeface="Times New Roman" panose="02020603050405020304" pitchFamily="18" charset="0"/>
              </a:rPr>
              <a:t>обсяг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скоротився</a:t>
            </a:r>
            <a:r>
              <a:rPr lang="ru-RU" sz="2200" dirty="0">
                <a:solidFill>
                  <a:srgbClr val="000000"/>
                </a:solidFill>
                <a:latin typeface="Times New Roman" panose="02020603050405020304" pitchFamily="18" charset="0"/>
                <a:cs typeface="Times New Roman" panose="02020603050405020304" pitchFamily="18" charset="0"/>
              </a:rPr>
              <a:t> у 1,5 рази у </a:t>
            </a:r>
            <a:r>
              <a:rPr lang="ru-RU" sz="2200" dirty="0" err="1">
                <a:solidFill>
                  <a:srgbClr val="000000"/>
                </a:solidFill>
                <a:latin typeface="Times New Roman" panose="02020603050405020304" pitchFamily="18" charset="0"/>
                <a:cs typeface="Times New Roman" panose="02020603050405020304" pitchFamily="18" charset="0"/>
              </a:rPr>
              <a:t>порівнянні</a:t>
            </a:r>
            <a:r>
              <a:rPr lang="ru-RU" sz="2200" dirty="0">
                <a:solidFill>
                  <a:srgbClr val="000000"/>
                </a:solidFill>
                <a:latin typeface="Times New Roman" panose="02020603050405020304" pitchFamily="18" charset="0"/>
                <a:cs typeface="Times New Roman" panose="02020603050405020304" pitchFamily="18" charset="0"/>
              </a:rPr>
              <a:t> з I кварталом 2021 року, за </a:t>
            </a:r>
            <a:r>
              <a:rPr lang="ru-RU" sz="2200" dirty="0" err="1">
                <a:solidFill>
                  <a:srgbClr val="000000"/>
                </a:solidFill>
                <a:latin typeface="Times New Roman" panose="02020603050405020304" pitchFamily="18" charset="0"/>
                <a:cs typeface="Times New Roman" panose="02020603050405020304" pitchFamily="18" charset="0"/>
              </a:rPr>
              <a:t>даними</a:t>
            </a:r>
            <a:r>
              <a:rPr lang="ru-RU" sz="2200" dirty="0">
                <a:solidFill>
                  <a:srgbClr val="000000"/>
                </a:solidFill>
                <a:latin typeface="Times New Roman" panose="02020603050405020304" pitchFamily="18" charset="0"/>
                <a:cs typeface="Times New Roman" panose="02020603050405020304" pitchFamily="18" charset="0"/>
              </a:rPr>
              <a:t> НБУ. </a:t>
            </a:r>
            <a:r>
              <a:rPr lang="ru-RU" sz="2200" dirty="0" err="1">
                <a:solidFill>
                  <a:srgbClr val="000000"/>
                </a:solidFill>
                <a:latin typeface="Times New Roman" panose="02020603050405020304" pitchFamily="18" charset="0"/>
                <a:cs typeface="Times New Roman" panose="02020603050405020304" pitchFamily="18" charset="0"/>
              </a:rPr>
              <a:t>Кількість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суб’єктів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знизилася</a:t>
            </a:r>
            <a:r>
              <a:rPr lang="ru-RU" sz="2200" dirty="0">
                <a:solidFill>
                  <a:srgbClr val="000000"/>
                </a:solidFill>
                <a:latin typeface="Times New Roman" panose="02020603050405020304" pitchFamily="18" charset="0"/>
                <a:cs typeface="Times New Roman" panose="02020603050405020304" pitchFamily="18" charset="0"/>
              </a:rPr>
              <a:t> на 40%, а </a:t>
            </a:r>
            <a:r>
              <a:rPr lang="ru-RU" sz="2200" dirty="0" err="1">
                <a:solidFill>
                  <a:srgbClr val="000000"/>
                </a:solidFill>
                <a:latin typeface="Times New Roman" panose="02020603050405020304" pitchFamily="18" charset="0"/>
                <a:cs typeface="Times New Roman" panose="02020603050405020304" pitchFamily="18" charset="0"/>
              </a:rPr>
              <a:t>залишок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обсягу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виданих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кредитів</a:t>
            </a:r>
            <a:r>
              <a:rPr lang="ru-RU" sz="2200" dirty="0">
                <a:solidFill>
                  <a:srgbClr val="000000"/>
                </a:solidFill>
                <a:latin typeface="Times New Roman" panose="02020603050405020304" pitchFamily="18" charset="0"/>
                <a:cs typeface="Times New Roman" panose="02020603050405020304" pitchFamily="18" charset="0"/>
              </a:rPr>
              <a:t> членам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кінець</a:t>
            </a:r>
            <a:r>
              <a:rPr lang="ru-RU" sz="2200" dirty="0">
                <a:solidFill>
                  <a:srgbClr val="000000"/>
                </a:solidFill>
                <a:latin typeface="Times New Roman" panose="02020603050405020304" pitchFamily="18" charset="0"/>
                <a:cs typeface="Times New Roman" panose="02020603050405020304" pitchFamily="18" charset="0"/>
              </a:rPr>
              <a:t> 2022 року </a:t>
            </a:r>
            <a:r>
              <a:rPr lang="ru-RU" sz="2200" dirty="0" err="1">
                <a:solidFill>
                  <a:srgbClr val="000000"/>
                </a:solidFill>
                <a:latin typeface="Times New Roman" panose="02020603050405020304" pitchFamily="18" charset="0"/>
                <a:cs typeface="Times New Roman" panose="02020603050405020304" pitchFamily="18" charset="0"/>
              </a:rPr>
              <a:t>зменшився</a:t>
            </a:r>
            <a:r>
              <a:rPr lang="ru-RU" sz="2200" dirty="0">
                <a:solidFill>
                  <a:srgbClr val="000000"/>
                </a:solidFill>
                <a:latin typeface="Times New Roman" panose="02020603050405020304" pitchFamily="18" charset="0"/>
                <a:cs typeface="Times New Roman" panose="02020603050405020304" pitchFamily="18" charset="0"/>
              </a:rPr>
              <a:t> на 36% у </a:t>
            </a:r>
            <a:r>
              <a:rPr lang="ru-RU" sz="2200" dirty="0" err="1">
                <a:solidFill>
                  <a:srgbClr val="000000"/>
                </a:solidFill>
                <a:latin typeface="Times New Roman" panose="02020603050405020304" pitchFamily="18" charset="0"/>
                <a:cs typeface="Times New Roman" panose="02020603050405020304" pitchFamily="18" charset="0"/>
              </a:rPr>
              <a:t>порівнянні</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кінцем</a:t>
            </a:r>
            <a:r>
              <a:rPr lang="ru-RU" sz="2200" dirty="0">
                <a:solidFill>
                  <a:srgbClr val="000000"/>
                </a:solidFill>
                <a:latin typeface="Times New Roman" panose="02020603050405020304" pitchFamily="18" charset="0"/>
                <a:cs typeface="Times New Roman" panose="02020603050405020304" pitchFamily="18" charset="0"/>
              </a:rPr>
              <a:t> 2021 року (</a:t>
            </a:r>
            <a:r>
              <a:rPr lang="ru-RU" sz="2200" dirty="0" err="1">
                <a:solidFill>
                  <a:srgbClr val="000000"/>
                </a:solidFill>
                <a:latin typeface="Times New Roman" panose="02020603050405020304" pitchFamily="18" charset="0"/>
                <a:cs typeface="Times New Roman" panose="02020603050405020304" pitchFamily="18" charset="0"/>
              </a:rPr>
              <a:t>таке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зниження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обсягу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відбулося</a:t>
            </a:r>
            <a:r>
              <a:rPr lang="ru-RU" sz="2200" dirty="0">
                <a:solidFill>
                  <a:srgbClr val="000000"/>
                </a:solidFill>
                <a:latin typeface="Times New Roman" panose="02020603050405020304" pitchFamily="18" charset="0"/>
                <a:cs typeface="Times New Roman" panose="02020603050405020304" pitchFamily="18" charset="0"/>
              </a:rPr>
              <a:t> через </a:t>
            </a:r>
            <a:r>
              <a:rPr lang="ru-RU" sz="2200" dirty="0" err="1">
                <a:solidFill>
                  <a:srgbClr val="000000"/>
                </a:solidFill>
                <a:latin typeface="Times New Roman" panose="02020603050405020304" pitchFamily="18" charset="0"/>
                <a:cs typeface="Times New Roman" panose="02020603050405020304" pitchFamily="18" charset="0"/>
              </a:rPr>
              <a:t>вихід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з ринку та </a:t>
            </a:r>
            <a:r>
              <a:rPr lang="ru-RU" sz="2200" dirty="0" err="1">
                <a:solidFill>
                  <a:srgbClr val="000000"/>
                </a:solidFill>
                <a:latin typeface="Times New Roman" panose="02020603050405020304" pitchFamily="18" charset="0"/>
                <a:cs typeface="Times New Roman" panose="02020603050405020304" pitchFamily="18" charset="0"/>
              </a:rPr>
              <a:t>скорочення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залишилися</a:t>
            </a:r>
            <a:r>
              <a:rPr lang="ru-RU" sz="2200" dirty="0">
                <a:solidFill>
                  <a:srgbClr val="000000"/>
                </a:solidFill>
                <a:latin typeface="Times New Roman" panose="02020603050405020304" pitchFamily="18" charset="0"/>
                <a:cs typeface="Times New Roman" panose="02020603050405020304" pitchFamily="18" charset="0"/>
              </a:rPr>
              <a:t>). Початок </a:t>
            </a:r>
            <a:r>
              <a:rPr lang="ru-RU" sz="2200" dirty="0" err="1">
                <a:solidFill>
                  <a:srgbClr val="000000"/>
                </a:solidFill>
                <a:latin typeface="Times New Roman" panose="02020603050405020304" pitchFamily="18" charset="0"/>
                <a:cs typeface="Times New Roman" panose="02020603050405020304" pitchFamily="18" charset="0"/>
              </a:rPr>
              <a:t>повномасштабної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війни</a:t>
            </a:r>
            <a:r>
              <a:rPr lang="ru-RU" sz="2200" dirty="0">
                <a:solidFill>
                  <a:srgbClr val="000000"/>
                </a:solidFill>
                <a:latin typeface="Times New Roman" panose="02020603050405020304" pitchFamily="18" charset="0"/>
                <a:cs typeface="Times New Roman" panose="02020603050405020304" pitchFamily="18" charset="0"/>
              </a:rPr>
              <a:t> негативно </a:t>
            </a:r>
            <a:r>
              <a:rPr lang="ru-RU" sz="2200" dirty="0" err="1">
                <a:solidFill>
                  <a:srgbClr val="000000"/>
                </a:solidFill>
                <a:latin typeface="Times New Roman" panose="02020603050405020304" pitchFamily="18" charset="0"/>
                <a:cs typeface="Times New Roman" panose="02020603050405020304" pitchFamily="18" charset="0"/>
              </a:rPr>
              <a:t>вплинув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динаміку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Зокрема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населення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скоротило</a:t>
            </a:r>
            <a:r>
              <a:rPr lang="ru-RU" sz="2200" dirty="0">
                <a:solidFill>
                  <a:srgbClr val="000000"/>
                </a:solidFill>
                <a:latin typeface="Times New Roman" panose="02020603050405020304" pitchFamily="18" charset="0"/>
                <a:cs typeface="Times New Roman" panose="02020603050405020304" pitchFamily="18" charset="0"/>
              </a:rPr>
              <a:t> попит на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ресурси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одразу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після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вторгнення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однак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скорочення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був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меншим</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порівнянні</a:t>
            </a:r>
            <a:r>
              <a:rPr lang="ru-RU" sz="2200" dirty="0">
                <a:solidFill>
                  <a:srgbClr val="000000"/>
                </a:solidFill>
                <a:latin typeface="Times New Roman" panose="02020603050405020304" pitchFamily="18" charset="0"/>
                <a:cs typeface="Times New Roman" panose="02020603050405020304" pitchFamily="18" charset="0"/>
              </a:rPr>
              <a:t> з ринком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Так, </a:t>
            </a:r>
            <a:r>
              <a:rPr lang="ru-RU" sz="2200" dirty="0" err="1">
                <a:solidFill>
                  <a:srgbClr val="000000"/>
                </a:solidFill>
                <a:latin typeface="Times New Roman" panose="02020603050405020304" pitchFamily="18" charset="0"/>
                <a:cs typeface="Times New Roman" panose="02020603050405020304" pitchFamily="18" charset="0"/>
              </a:rPr>
              <a:t>обсяг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фізичним</a:t>
            </a:r>
            <a:r>
              <a:rPr lang="ru-RU" sz="2200" dirty="0">
                <a:solidFill>
                  <a:srgbClr val="000000"/>
                </a:solidFill>
                <a:latin typeface="Times New Roman" panose="02020603050405020304" pitchFamily="18" charset="0"/>
                <a:cs typeface="Times New Roman" panose="02020603050405020304" pitchFamily="18" charset="0"/>
              </a:rPr>
              <a:t> особам, на початку 2023 року </a:t>
            </a:r>
            <a:r>
              <a:rPr lang="ru-RU" sz="2200" dirty="0" err="1">
                <a:solidFill>
                  <a:srgbClr val="000000"/>
                </a:solidFill>
                <a:latin typeface="Times New Roman" panose="02020603050405020304" pitchFamily="18" charset="0"/>
                <a:cs typeface="Times New Roman" panose="02020603050405020304" pitchFamily="18" charset="0"/>
              </a:rPr>
              <a:t>був</a:t>
            </a:r>
            <a:r>
              <a:rPr lang="ru-RU" sz="2200" dirty="0">
                <a:solidFill>
                  <a:srgbClr val="000000"/>
                </a:solidFill>
                <a:latin typeface="Times New Roman" panose="02020603050405020304" pitchFamily="18" charset="0"/>
                <a:cs typeface="Times New Roman" panose="02020603050405020304" pitchFamily="18" charset="0"/>
              </a:rPr>
              <a:t> на 13% меньше у </a:t>
            </a:r>
            <a:r>
              <a:rPr lang="ru-RU" sz="2200" dirty="0" err="1">
                <a:solidFill>
                  <a:srgbClr val="000000"/>
                </a:solidFill>
                <a:latin typeface="Times New Roman" panose="02020603050405020304" pitchFamily="18" charset="0"/>
                <a:cs typeface="Times New Roman" panose="02020603050405020304" pitchFamily="18" charset="0"/>
              </a:rPr>
              <a:t>порівнянні</a:t>
            </a:r>
            <a:r>
              <a:rPr lang="ru-RU" sz="2200" dirty="0">
                <a:solidFill>
                  <a:srgbClr val="000000"/>
                </a:solidFill>
                <a:latin typeface="Times New Roman" panose="02020603050405020304" pitchFamily="18" charset="0"/>
                <a:cs typeface="Times New Roman" panose="02020603050405020304" pitchFamily="18" charset="0"/>
              </a:rPr>
              <a:t> з початком 2022 року, за </a:t>
            </a:r>
            <a:r>
              <a:rPr lang="ru-RU" sz="2200" dirty="0" err="1">
                <a:solidFill>
                  <a:srgbClr val="000000"/>
                </a:solidFill>
                <a:latin typeface="Times New Roman" panose="02020603050405020304" pitchFamily="18" charset="0"/>
                <a:cs typeface="Times New Roman" panose="02020603050405020304" pitchFamily="18" charset="0"/>
              </a:rPr>
              <a:t>даними</a:t>
            </a:r>
            <a:r>
              <a:rPr lang="ru-RU" sz="2200" dirty="0">
                <a:solidFill>
                  <a:srgbClr val="000000"/>
                </a:solidFill>
                <a:latin typeface="Times New Roman" panose="02020603050405020304" pitchFamily="18" charset="0"/>
                <a:cs typeface="Times New Roman" panose="02020603050405020304" pitchFamily="18" charset="0"/>
              </a:rPr>
              <a:t> НБУ</a:t>
            </a:r>
            <a:r>
              <a:rPr lang="ru-RU"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Структура ринку зберігається практично незмінною (рис. 2): більшість спілок має обсяг активів менше 10 млн грн (95 спілок у 2023 році), і лише три кредитні спілки мають активи понад 100 млн грн. Ці три компанії входили до топ-найбільших і у 2020 році, однак тоді була ще одна кредитна спілка з активами більше 100 млн грн, якій анулювали ліцензію минулого року за неподання звітності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19109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ctr">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Рисунок 2. </a:t>
            </a:r>
            <a:r>
              <a:rPr lang="ru-RU" sz="2200" dirty="0" err="1">
                <a:solidFill>
                  <a:srgbClr val="000000"/>
                </a:solidFill>
                <a:latin typeface="Times New Roman" panose="02020603050405020304" pitchFamily="18" charset="0"/>
                <a:cs typeface="Times New Roman" panose="02020603050405020304" pitchFamily="18" charset="0"/>
              </a:rPr>
              <a:t>Концентрація</a:t>
            </a:r>
            <a:r>
              <a:rPr lang="ru-RU" sz="2200" dirty="0">
                <a:solidFill>
                  <a:srgbClr val="000000"/>
                </a:solidFill>
                <a:latin typeface="Times New Roman" panose="02020603050405020304" pitchFamily="18" charset="0"/>
                <a:cs typeface="Times New Roman" panose="02020603050405020304" pitchFamily="18" charset="0"/>
              </a:rPr>
              <a:t> ринку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smtClean="0">
                <a:solidFill>
                  <a:srgbClr val="000000"/>
                </a:solidFill>
                <a:latin typeface="Times New Roman" panose="02020603050405020304" pitchFamily="18" charset="0"/>
                <a:cs typeface="Times New Roman" panose="02020603050405020304" pitchFamily="18" charset="0"/>
              </a:rPr>
              <a:t>Україні</a:t>
            </a:r>
            <a:endParaRPr lang="ru-RU"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smtClean="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272964" y="1086793"/>
            <a:ext cx="9620250" cy="2819400"/>
          </a:xfrm>
          <a:prstGeom prst="rect">
            <a:avLst/>
          </a:prstGeom>
        </p:spPr>
      </p:pic>
    </p:spTree>
    <p:extLst>
      <p:ext uri="{BB962C8B-B14F-4D97-AF65-F5344CB8AC3E}">
        <p14:creationId xmlns:p14="http://schemas.microsoft.com/office/powerpoint/2010/main" val="40536480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a:bodyPr>
          <a:lstStyle/>
          <a:p>
            <a:pPr marL="0" indent="0" algn="just">
              <a:spcBef>
                <a:spcPts val="0"/>
              </a:spcBef>
              <a:buNone/>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Кредитні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видають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позики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переважно</a:t>
            </a:r>
            <a:r>
              <a:rPr lang="ru-RU" sz="2200" dirty="0" smtClean="0">
                <a:solidFill>
                  <a:srgbClr val="000000"/>
                </a:solidFill>
                <a:latin typeface="Times New Roman" panose="02020603050405020304" pitchFamily="18" charset="0"/>
                <a:cs typeface="Times New Roman" panose="02020603050405020304" pitchFamily="18" charset="0"/>
              </a:rPr>
              <a:t> на </a:t>
            </a:r>
            <a:r>
              <a:rPr lang="ru-RU" sz="2200" dirty="0" err="1" smtClean="0">
                <a:solidFill>
                  <a:srgbClr val="000000"/>
                </a:solidFill>
                <a:latin typeface="Times New Roman" panose="02020603050405020304" pitchFamily="18" charset="0"/>
                <a:cs typeface="Times New Roman" panose="02020603050405020304" pitchFamily="18" charset="0"/>
              </a:rPr>
              <a:t>споживчі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кредити</a:t>
            </a:r>
            <a:r>
              <a:rPr lang="ru-RU" sz="2200" dirty="0">
                <a:solidFill>
                  <a:srgbClr val="000000"/>
                </a:solidFill>
                <a:latin typeface="Times New Roman" panose="02020603050405020304" pitchFamily="18" charset="0"/>
                <a:cs typeface="Times New Roman" panose="02020603050405020304" pitchFamily="18" charset="0"/>
              </a:rPr>
              <a:t> (рис. 3</a:t>
            </a:r>
            <a:r>
              <a:rPr lang="ru-RU"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ru-RU" sz="2200" dirty="0">
                <a:solidFill>
                  <a:srgbClr val="000000"/>
                </a:solidFill>
                <a:latin typeface="Times New Roman" panose="02020603050405020304" pitchFamily="18" charset="0"/>
                <a:cs typeface="Times New Roman" panose="02020603050405020304" pitchFamily="18" charset="0"/>
              </a:rPr>
              <a:t>Рисунок 3. Структура </a:t>
            </a:r>
            <a:r>
              <a:rPr lang="ru-RU" sz="2200" dirty="0" err="1">
                <a:solidFill>
                  <a:srgbClr val="000000"/>
                </a:solidFill>
                <a:latin typeface="Times New Roman" panose="02020603050405020304" pitchFamily="18" charset="0"/>
                <a:cs typeface="Times New Roman" panose="02020603050405020304" pitchFamily="18" charset="0"/>
              </a:rPr>
              <a:t>основної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заборгованості</a:t>
            </a:r>
            <a:r>
              <a:rPr lang="ru-RU" sz="2200" dirty="0">
                <a:solidFill>
                  <a:srgbClr val="000000"/>
                </a:solidFill>
                <a:latin typeface="Times New Roman" panose="02020603050405020304" pitchFamily="18" charset="0"/>
                <a:cs typeface="Times New Roman" panose="02020603050405020304" pitchFamily="18" charset="0"/>
              </a:rPr>
              <a:t> за кредитами </a:t>
            </a:r>
            <a:r>
              <a:rPr lang="ru-RU" sz="2200" dirty="0" err="1">
                <a:solidFill>
                  <a:srgbClr val="000000"/>
                </a:solidFill>
                <a:latin typeface="Times New Roman" panose="02020603050405020304" pitchFamily="18" charset="0"/>
                <a:cs typeface="Times New Roman" panose="02020603050405020304" pitchFamily="18" charset="0"/>
              </a:rPr>
              <a:t>членів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спілок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458701" y="1808807"/>
            <a:ext cx="9248775" cy="4610100"/>
          </a:xfrm>
          <a:prstGeom prst="rect">
            <a:avLst/>
          </a:prstGeom>
        </p:spPr>
      </p:pic>
    </p:spTree>
    <p:extLst>
      <p:ext uri="{BB962C8B-B14F-4D97-AF65-F5344CB8AC3E}">
        <p14:creationId xmlns:p14="http://schemas.microsoft.com/office/powerpoint/2010/main" val="2120342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2" y="425513"/>
            <a:ext cx="10811515" cy="5993394"/>
          </a:xfrm>
        </p:spPr>
        <p:txBody>
          <a:bodyPr>
            <a:normAutofit lnSpcReduction="10000"/>
          </a:bodyPr>
          <a:lstStyle/>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На вересень 2024-го </a:t>
            </a:r>
            <a:r>
              <a:rPr lang="uk-UA" sz="2200" dirty="0">
                <a:solidFill>
                  <a:srgbClr val="000000"/>
                </a:solidFill>
                <a:latin typeface="Times New Roman" panose="02020603050405020304" pitchFamily="18" charset="0"/>
                <a:cs typeface="Times New Roman" panose="02020603050405020304" pitchFamily="18" charset="0"/>
              </a:rPr>
              <a:t>в Україні діє 111 кредитних спілок. Загальна вартість виданих кредитів – 1,2 млрд грн, а загальна сума депозитів, залучених кредитними спілками, – 600 млн грн. Український ринок кредитних спілок має великий потенціал. Для порівняння: у Польщі наразі зареєстровано 18 кредитних спілок, їхня загальна вартість 100 млрд грн. Натомість вартість усіх активів усіх кредитних спілок України становить лише 1,4 млрд грн</a:t>
            </a:r>
            <a:r>
              <a:rPr lang="uk-UA" sz="2200" dirty="0" smtClean="0">
                <a:solidFill>
                  <a:srgbClr val="000000"/>
                </a:solidFill>
                <a:latin typeface="Times New Roman" panose="02020603050405020304" pitchFamily="18" charset="0"/>
                <a:cs typeface="Times New Roman" panose="02020603050405020304" pitchFamily="18" charset="0"/>
              </a:rPr>
              <a:t>.</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За </a:t>
            </a:r>
            <a:r>
              <a:rPr lang="uk-UA" sz="2200" dirty="0" err="1" smtClean="0">
                <a:solidFill>
                  <a:srgbClr val="000000"/>
                </a:solidFill>
                <a:latin typeface="Times New Roman" panose="02020603050405020304" pitchFamily="18" charset="0"/>
                <a:cs typeface="Times New Roman" panose="02020603050405020304" pitchFamily="18" charset="0"/>
              </a:rPr>
              <a:t>повідомленями</a:t>
            </a:r>
            <a:r>
              <a:rPr lang="uk-UA" sz="2200" dirty="0" smtClean="0">
                <a:solidFill>
                  <a:srgbClr val="000000"/>
                </a:solidFill>
                <a:latin typeface="Times New Roman" panose="02020603050405020304" pitchFamily="18" charset="0"/>
                <a:cs typeface="Times New Roman" panose="02020603050405020304" pitchFamily="18" charset="0"/>
              </a:rPr>
              <a:t> регулятора: «Тривав </a:t>
            </a:r>
            <a:r>
              <a:rPr lang="uk-UA" sz="2200" dirty="0">
                <a:solidFill>
                  <a:srgbClr val="000000"/>
                </a:solidFill>
                <a:latin typeface="Times New Roman" panose="02020603050405020304" pitchFamily="18" charset="0"/>
                <a:cs typeface="Times New Roman" panose="02020603050405020304" pitchFamily="18" charset="0"/>
              </a:rPr>
              <a:t>подальший вихід з ринку кредитних спілок та  обсяги їхніх активів скорочувалися – на 1% </a:t>
            </a:r>
            <a:r>
              <a:rPr lang="uk-UA" sz="2200" dirty="0" err="1" smtClean="0">
                <a:solidFill>
                  <a:srgbClr val="000000"/>
                </a:solidFill>
                <a:latin typeface="Times New Roman" panose="02020603050405020304" pitchFamily="18" charset="0"/>
                <a:cs typeface="Times New Roman" panose="02020603050405020304" pitchFamily="18" charset="0"/>
              </a:rPr>
              <a:t>кв</a:t>
            </a: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err="1" smtClean="0">
                <a:solidFill>
                  <a:srgbClr val="000000"/>
                </a:solidFill>
                <a:latin typeface="Times New Roman" panose="02020603050405020304" pitchFamily="18" charset="0"/>
                <a:cs typeface="Times New Roman" panose="02020603050405020304" pitchFamily="18" charset="0"/>
              </a:rPr>
              <a:t>кв</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Кредитний портфель </a:t>
            </a:r>
            <a:r>
              <a:rPr lang="uk-UA" sz="2200" dirty="0">
                <a:solidFill>
                  <a:srgbClr val="000000"/>
                </a:solidFill>
                <a:latin typeface="Times New Roman" panose="02020603050405020304" pitchFamily="18" charset="0"/>
                <a:cs typeface="Times New Roman" panose="02020603050405020304" pitchFamily="18" charset="0"/>
              </a:rPr>
              <a:t>кредитних спілок за квартал майже не змінився. Водночас обсяги депозитів у ІІ </a:t>
            </a:r>
            <a:r>
              <a:rPr lang="uk-UA" sz="2200" dirty="0" smtClean="0">
                <a:solidFill>
                  <a:srgbClr val="000000"/>
                </a:solidFill>
                <a:latin typeface="Times New Roman" panose="02020603050405020304" pitchFamily="18" charset="0"/>
                <a:cs typeface="Times New Roman" panose="02020603050405020304" pitchFamily="18" charset="0"/>
              </a:rPr>
              <a:t>кварталі 2024 року </a:t>
            </a:r>
            <a:r>
              <a:rPr lang="uk-UA" sz="2200" dirty="0">
                <a:solidFill>
                  <a:srgbClr val="000000"/>
                </a:solidFill>
                <a:latin typeface="Times New Roman" panose="02020603050405020304" pitchFamily="18" charset="0"/>
                <a:cs typeface="Times New Roman" panose="02020603050405020304" pitchFamily="18" charset="0"/>
              </a:rPr>
              <a:t>зменшилися на 1%, додаткових пайових внесків – на 13%.</a:t>
            </a: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Чистий процентний дохід за квартал зріс на 2%, однак у річному вимірі тривало зменшення його обсягів через зменшення кредитного портфеля та процентних ставок за всіма видами кредитів.  Це зумовило неефективність операційної діяльності кредитних спілок з огляду на майже незмінні високі адміністративні витрати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marL="0" indent="0" algn="just">
              <a:spcBef>
                <a:spcPts val="0"/>
              </a:spcBef>
              <a:buNone/>
            </a:pPr>
            <a:r>
              <a:rPr lang="uk-UA" sz="2200" dirty="0" smtClean="0">
                <a:solidFill>
                  <a:srgbClr val="000000"/>
                </a:solidFill>
                <a:latin typeface="Times New Roman" panose="02020603050405020304" pitchFamily="18" charset="0"/>
                <a:cs typeface="Times New Roman" panose="02020603050405020304" pitchFamily="18" charset="0"/>
              </a:rPr>
              <a:t>	Проте</a:t>
            </a:r>
            <a:r>
              <a:rPr lang="uk-UA" sz="2200" dirty="0">
                <a:solidFill>
                  <a:srgbClr val="000000"/>
                </a:solidFill>
                <a:latin typeface="Times New Roman" panose="02020603050405020304" pitchFamily="18" charset="0"/>
                <a:cs typeface="Times New Roman" panose="02020603050405020304" pitchFamily="18" charset="0"/>
              </a:rPr>
              <a:t>, згідно звітності, ринок кредитних спілок отримав прибуток. «Попри неефективність операційної діяльності спілок, сегмент у цілому отримав прибуток за рахунок доходів від розформування резервів та допомоги від </a:t>
            </a:r>
            <a:r>
              <a:rPr lang="en-US" sz="2200" dirty="0">
                <a:solidFill>
                  <a:srgbClr val="000000"/>
                </a:solidFill>
                <a:latin typeface="Times New Roman" panose="02020603050405020304" pitchFamily="18" charset="0"/>
                <a:cs typeface="Times New Roman" panose="02020603050405020304" pitchFamily="18" charset="0"/>
              </a:rPr>
              <a:t>USAID</a:t>
            </a:r>
            <a:r>
              <a:rPr lang="en-US" sz="2200" dirty="0" smtClean="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констатують в </a:t>
            </a:r>
            <a:r>
              <a:rPr lang="uk-UA" sz="2200" dirty="0" smtClean="0">
                <a:solidFill>
                  <a:srgbClr val="000000"/>
                </a:solidFill>
                <a:latin typeface="Times New Roman" panose="02020603050405020304" pitchFamily="18" charset="0"/>
                <a:cs typeface="Times New Roman" panose="02020603050405020304" pitchFamily="18" charset="0"/>
              </a:rPr>
              <a:t>НБУ.</a:t>
            </a:r>
          </a:p>
          <a:p>
            <a:pPr marL="0" indent="0" algn="just">
              <a:spcBef>
                <a:spcPts val="0"/>
              </a:spcBef>
              <a:buNone/>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Стан фінансового ринку України у 2025 році наведено на рис. 3:</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354656"/>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8808</TotalTime>
  <Words>626</Words>
  <Application>Microsoft Office PowerPoint</Application>
  <PresentationFormat>Широкоэкранный</PresentationFormat>
  <Paragraphs>197</Paragraphs>
  <Slides>33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33</vt:i4>
      </vt:variant>
    </vt:vector>
  </HeadingPairs>
  <TitlesOfParts>
    <vt:vector size="39" baseType="lpstr">
      <vt:lpstr>Arial</vt:lpstr>
      <vt:lpstr>Calibri</vt:lpstr>
      <vt:lpstr>Times New Roman</vt:lpstr>
      <vt:lpstr>Trebuchet MS</vt:lpstr>
      <vt:lpstr>Wingdings 3</vt:lpstr>
      <vt:lpstr>Грань</vt:lpstr>
      <vt:lpstr>Тема 18. Порядок надання фінансових послуг кредитними спілками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553</cp:revision>
  <dcterms:created xsi:type="dcterms:W3CDTF">2022-02-07T14:59:41Z</dcterms:created>
  <dcterms:modified xsi:type="dcterms:W3CDTF">2025-05-07T13:19:33Z</dcterms:modified>
</cp:coreProperties>
</file>