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740" r:id="rId1"/>
  </p:sldMasterIdLst>
  <p:notesMasterIdLst>
    <p:notesMasterId r:id="rId35"/>
  </p:notesMasterIdLst>
  <p:sldIdLst>
    <p:sldId id="256" r:id="rId2"/>
    <p:sldId id="257" r:id="rId3"/>
    <p:sldId id="258" r:id="rId4"/>
    <p:sldId id="375" r:id="rId5"/>
    <p:sldId id="376" r:id="rId6"/>
    <p:sldId id="377" r:id="rId7"/>
    <p:sldId id="378" r:id="rId8"/>
    <p:sldId id="380" r:id="rId9"/>
    <p:sldId id="391" r:id="rId10"/>
    <p:sldId id="392" r:id="rId11"/>
    <p:sldId id="397" r:id="rId12"/>
    <p:sldId id="393" r:id="rId13"/>
    <p:sldId id="394" r:id="rId14"/>
    <p:sldId id="398" r:id="rId15"/>
    <p:sldId id="399" r:id="rId16"/>
    <p:sldId id="400" r:id="rId17"/>
    <p:sldId id="401" r:id="rId18"/>
    <p:sldId id="402" r:id="rId19"/>
    <p:sldId id="403" r:id="rId20"/>
    <p:sldId id="395" r:id="rId21"/>
    <p:sldId id="396" r:id="rId22"/>
    <p:sldId id="381" r:id="rId23"/>
    <p:sldId id="382" r:id="rId24"/>
    <p:sldId id="383" r:id="rId25"/>
    <p:sldId id="384" r:id="rId26"/>
    <p:sldId id="386" r:id="rId27"/>
    <p:sldId id="387" r:id="rId28"/>
    <p:sldId id="388" r:id="rId29"/>
    <p:sldId id="389" r:id="rId30"/>
    <p:sldId id="390" r:id="rId31"/>
    <p:sldId id="404" r:id="rId32"/>
    <p:sldId id="405" r:id="rId33"/>
    <p:sldId id="373" r:id="rId3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5" d="100"/>
          <a:sy n="95" d="100"/>
        </p:scale>
        <p:origin x="17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4FFAAE-3DBF-414A-AB9A-CCF876DDFF09}" type="datetimeFigureOut">
              <a:rPr lang="ru-RU" smtClean="0"/>
              <a:t>24.09.2022</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21A584-6F0B-4CEB-A84F-B7B9BC1DF468}" type="slidenum">
              <a:rPr lang="ru-RU" smtClean="0"/>
              <a:t>‹#›</a:t>
            </a:fld>
            <a:endParaRPr lang="ru-RU"/>
          </a:p>
        </p:txBody>
      </p:sp>
    </p:spTree>
    <p:extLst>
      <p:ext uri="{BB962C8B-B14F-4D97-AF65-F5344CB8AC3E}">
        <p14:creationId xmlns:p14="http://schemas.microsoft.com/office/powerpoint/2010/main" val="21675501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D1514D21-26B9-4DE5-8051-EAF4C6F39A4C}" type="datetimeFigureOut">
              <a:rPr lang="ru-RU" smtClean="0"/>
              <a:t>24.09.2022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126811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1514D21-26B9-4DE5-8051-EAF4C6F39A4C}" type="datetimeFigureOut">
              <a:rPr lang="ru-RU" smtClean="0"/>
              <a:t>24.09.2022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457129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1514D21-26B9-4DE5-8051-EAF4C6F39A4C}" type="datetimeFigureOut">
              <a:rPr lang="ru-RU" smtClean="0"/>
              <a:t>24.09.2022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486F48-BCFD-4577-9587-B3B04C7FB16D}"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6303834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1514D21-26B9-4DE5-8051-EAF4C6F39A4C}" type="datetimeFigureOut">
              <a:rPr lang="ru-RU" smtClean="0"/>
              <a:t>24.09.2022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29309771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1514D21-26B9-4DE5-8051-EAF4C6F39A4C}" type="datetimeFigureOut">
              <a:rPr lang="ru-RU" smtClean="0"/>
              <a:t>24.09.2022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486F48-BCFD-4577-9587-B3B04C7FB16D}"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182843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1514D21-26B9-4DE5-8051-EAF4C6F39A4C}" type="datetimeFigureOut">
              <a:rPr lang="ru-RU" smtClean="0"/>
              <a:t>24.09.2022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31889614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1514D21-26B9-4DE5-8051-EAF4C6F39A4C}" type="datetimeFigureOut">
              <a:rPr lang="ru-RU" smtClean="0"/>
              <a:t>24.09.2022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28982110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1514D21-26B9-4DE5-8051-EAF4C6F39A4C}" type="datetimeFigureOut">
              <a:rPr lang="ru-RU" smtClean="0"/>
              <a:t>24.09.2022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3644070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1514D21-26B9-4DE5-8051-EAF4C6F39A4C}" type="datetimeFigureOut">
              <a:rPr lang="ru-RU" smtClean="0"/>
              <a:t>24.09.2022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2099748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1514D21-26B9-4DE5-8051-EAF4C6F39A4C}" type="datetimeFigureOut">
              <a:rPr lang="ru-RU" smtClean="0"/>
              <a:t>24.09.2022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3009667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D1514D21-26B9-4DE5-8051-EAF4C6F39A4C}" type="datetimeFigureOut">
              <a:rPr lang="ru-RU" smtClean="0"/>
              <a:t>24.09.2022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8028549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D1514D21-26B9-4DE5-8051-EAF4C6F39A4C}" type="datetimeFigureOut">
              <a:rPr lang="ru-RU" smtClean="0"/>
              <a:t>24.09.2022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2125063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D1514D21-26B9-4DE5-8051-EAF4C6F39A4C}" type="datetimeFigureOut">
              <a:rPr lang="ru-RU" smtClean="0"/>
              <a:t>24.09.2022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737353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514D21-26B9-4DE5-8051-EAF4C6F39A4C}" type="datetimeFigureOut">
              <a:rPr lang="ru-RU" smtClean="0"/>
              <a:t>24.09.2022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930335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D1514D21-26B9-4DE5-8051-EAF4C6F39A4C}" type="datetimeFigureOut">
              <a:rPr lang="ru-RU" smtClean="0"/>
              <a:t>24.09.2022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1696615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D1514D21-26B9-4DE5-8051-EAF4C6F39A4C}" type="datetimeFigureOut">
              <a:rPr lang="ru-RU" smtClean="0"/>
              <a:t>24.09.2022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2486F48-BCFD-4577-9587-B3B04C7FB16D}" type="slidenum">
              <a:rPr lang="ru-RU" smtClean="0"/>
              <a:t>‹#›</a:t>
            </a:fld>
            <a:endParaRPr lang="ru-RU"/>
          </a:p>
        </p:txBody>
      </p:sp>
    </p:spTree>
    <p:extLst>
      <p:ext uri="{BB962C8B-B14F-4D97-AF65-F5344CB8AC3E}">
        <p14:creationId xmlns:p14="http://schemas.microsoft.com/office/powerpoint/2010/main" val="2689353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1514D21-26B9-4DE5-8051-EAF4C6F39A4C}" type="datetimeFigureOut">
              <a:rPr lang="ru-RU" smtClean="0"/>
              <a:t>24.09.2022</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2486F48-BCFD-4577-9587-B3B04C7FB16D}" type="slidenum">
              <a:rPr lang="ru-RU" smtClean="0"/>
              <a:t>‹#›</a:t>
            </a:fld>
            <a:endParaRPr lang="ru-RU"/>
          </a:p>
        </p:txBody>
      </p:sp>
    </p:spTree>
    <p:extLst>
      <p:ext uri="{BB962C8B-B14F-4D97-AF65-F5344CB8AC3E}">
        <p14:creationId xmlns:p14="http://schemas.microsoft.com/office/powerpoint/2010/main" val="3862825572"/>
      </p:ext>
    </p:extLst>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 id="2147483752" r:id="rId12"/>
    <p:sldLayoutId id="2147483753" r:id="rId13"/>
    <p:sldLayoutId id="2147483754" r:id="rId14"/>
    <p:sldLayoutId id="2147483755" r:id="rId15"/>
    <p:sldLayoutId id="214748375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23454" y="470780"/>
            <a:ext cx="8827128" cy="2073244"/>
          </a:xfrm>
        </p:spPr>
        <p:txBody>
          <a:bodyPr/>
          <a:lstStyle/>
          <a:p>
            <a:pPr algn="ctr"/>
            <a:r>
              <a:rPr lang="ru-RU" sz="4800" dirty="0" smtClean="0">
                <a:latin typeface="Times New Roman" panose="02020603050405020304" pitchFamily="18" charset="0"/>
                <a:cs typeface="Times New Roman" panose="02020603050405020304" pitchFamily="18" charset="0"/>
              </a:rPr>
              <a:t>Тема. </a:t>
            </a:r>
            <a:r>
              <a:rPr lang="ru-RU" sz="4800" dirty="0">
                <a:latin typeface="Times New Roman" panose="02020603050405020304" pitchFamily="18" charset="0"/>
                <a:cs typeface="Times New Roman" panose="02020603050405020304" pitchFamily="18" charset="0"/>
              </a:rPr>
              <a:t>Порядок </a:t>
            </a:r>
            <a:r>
              <a:rPr lang="ru-RU" sz="4800" dirty="0" err="1">
                <a:latin typeface="Times New Roman" panose="02020603050405020304" pitchFamily="18" charset="0"/>
                <a:cs typeface="Times New Roman" panose="02020603050405020304" pitchFamily="18" charset="0"/>
              </a:rPr>
              <a:t>надання</a:t>
            </a:r>
            <a:r>
              <a:rPr lang="ru-RU" sz="4800" dirty="0">
                <a:latin typeface="Times New Roman" panose="02020603050405020304" pitchFamily="18" charset="0"/>
                <a:cs typeface="Times New Roman" panose="02020603050405020304" pitchFamily="18" charset="0"/>
              </a:rPr>
              <a:t> </a:t>
            </a:r>
            <a:r>
              <a:rPr lang="ru-RU" sz="4800" dirty="0" err="1">
                <a:latin typeface="Times New Roman" panose="02020603050405020304" pitchFamily="18" charset="0"/>
                <a:cs typeface="Times New Roman" panose="02020603050405020304" pitchFamily="18" charset="0"/>
              </a:rPr>
              <a:t>фінансових</a:t>
            </a:r>
            <a:r>
              <a:rPr lang="ru-RU" sz="4800" dirty="0">
                <a:latin typeface="Times New Roman" panose="02020603050405020304" pitchFamily="18" charset="0"/>
                <a:cs typeface="Times New Roman" panose="02020603050405020304" pitchFamily="18" charset="0"/>
              </a:rPr>
              <a:t> </a:t>
            </a:r>
            <a:r>
              <a:rPr lang="ru-RU" sz="4800" dirty="0" err="1">
                <a:latin typeface="Times New Roman" panose="02020603050405020304" pitchFamily="18" charset="0"/>
                <a:cs typeface="Times New Roman" panose="02020603050405020304" pitchFamily="18" charset="0"/>
              </a:rPr>
              <a:t>послуг</a:t>
            </a:r>
            <a:r>
              <a:rPr lang="ru-RU" sz="4800" dirty="0">
                <a:latin typeface="Times New Roman" panose="02020603050405020304" pitchFamily="18" charset="0"/>
                <a:cs typeface="Times New Roman" panose="02020603050405020304" pitchFamily="18" charset="0"/>
              </a:rPr>
              <a:t> ломбардами</a:t>
            </a:r>
          </a:p>
        </p:txBody>
      </p:sp>
      <p:sp>
        <p:nvSpPr>
          <p:cNvPr id="3" name="Подзаголовок 2"/>
          <p:cNvSpPr>
            <a:spLocks noGrp="1"/>
          </p:cNvSpPr>
          <p:nvPr>
            <p:ph type="subTitle" idx="1"/>
          </p:nvPr>
        </p:nvSpPr>
        <p:spPr>
          <a:xfrm>
            <a:off x="1013988" y="2353901"/>
            <a:ext cx="8990091" cy="3748135"/>
          </a:xfrm>
        </p:spPr>
        <p:txBody>
          <a:bodyPr>
            <a:normAutofit/>
          </a:bodyPr>
          <a:lstStyle/>
          <a:p>
            <a:pPr algn="just">
              <a:spcBef>
                <a:spcPts val="0"/>
              </a:spcBef>
            </a:pPr>
            <a:r>
              <a:rPr lang="uk-UA" sz="3200" b="1" dirty="0" smtClean="0">
                <a:solidFill>
                  <a:schemeClr val="tx1">
                    <a:lumMod val="75000"/>
                    <a:lumOff val="25000"/>
                  </a:schemeClr>
                </a:solidFill>
                <a:latin typeface="Times New Roman" panose="02020603050405020304" pitchFamily="18" charset="0"/>
                <a:cs typeface="Times New Roman" panose="02020603050405020304" pitchFamily="18" charset="0"/>
              </a:rPr>
              <a:t>1</a:t>
            </a:r>
            <a:r>
              <a:rPr lang="uk-UA" sz="3200" b="1" dirty="0">
                <a:solidFill>
                  <a:schemeClr val="tx1">
                    <a:lumMod val="75000"/>
                    <a:lumOff val="25000"/>
                  </a:schemeClr>
                </a:solidFill>
                <a:latin typeface="Times New Roman" panose="02020603050405020304" pitchFamily="18" charset="0"/>
                <a:cs typeface="Times New Roman" panose="02020603050405020304" pitchFamily="18" charset="0"/>
              </a:rPr>
              <a:t>. Зародження, розвиток та сучасний стан ринку послуг ломбардів</a:t>
            </a:r>
            <a:endParaRPr lang="ru-RU" sz="3200" b="1" dirty="0">
              <a:solidFill>
                <a:schemeClr val="tx1">
                  <a:lumMod val="75000"/>
                  <a:lumOff val="25000"/>
                </a:schemeClr>
              </a:solidFill>
              <a:latin typeface="Times New Roman" panose="02020603050405020304" pitchFamily="18" charset="0"/>
              <a:cs typeface="Times New Roman" panose="02020603050405020304" pitchFamily="18" charset="0"/>
            </a:endParaRPr>
          </a:p>
          <a:p>
            <a:pPr algn="just">
              <a:spcBef>
                <a:spcPts val="0"/>
              </a:spcBef>
            </a:pPr>
            <a:r>
              <a:rPr lang="uk-UA" sz="3200" b="1" dirty="0">
                <a:solidFill>
                  <a:schemeClr val="tx1">
                    <a:lumMod val="75000"/>
                    <a:lumOff val="25000"/>
                  </a:schemeClr>
                </a:solidFill>
                <a:latin typeface="Times New Roman" panose="02020603050405020304" pitchFamily="18" charset="0"/>
                <a:cs typeface="Times New Roman" panose="02020603050405020304" pitchFamily="18" charset="0"/>
              </a:rPr>
              <a:t>2. Поняття ломбарду та основні вимоги щодо його діяльності</a:t>
            </a:r>
            <a:endParaRPr lang="ru-RU" sz="3200" b="1" dirty="0">
              <a:solidFill>
                <a:schemeClr val="tx1">
                  <a:lumMod val="75000"/>
                  <a:lumOff val="25000"/>
                </a:schemeClr>
              </a:solidFill>
              <a:latin typeface="Times New Roman" panose="02020603050405020304" pitchFamily="18" charset="0"/>
              <a:cs typeface="Times New Roman" panose="02020603050405020304" pitchFamily="18" charset="0"/>
            </a:endParaRPr>
          </a:p>
          <a:p>
            <a:pPr algn="just">
              <a:spcBef>
                <a:spcPts val="0"/>
              </a:spcBef>
            </a:pPr>
            <a:r>
              <a:rPr lang="uk-UA" sz="3200" b="1" dirty="0">
                <a:solidFill>
                  <a:schemeClr val="tx1">
                    <a:lumMod val="75000"/>
                    <a:lumOff val="25000"/>
                  </a:schemeClr>
                </a:solidFill>
                <a:latin typeface="Times New Roman" panose="02020603050405020304" pitchFamily="18" charset="0"/>
                <a:cs typeface="Times New Roman" panose="02020603050405020304" pitchFamily="18" charset="0"/>
              </a:rPr>
              <a:t>3. Фінансові та супутні послуги </a:t>
            </a:r>
            <a:r>
              <a:rPr lang="uk-UA" sz="3200" b="1" dirty="0" smtClean="0">
                <a:solidFill>
                  <a:schemeClr val="tx1">
                    <a:lumMod val="75000"/>
                    <a:lumOff val="25000"/>
                  </a:schemeClr>
                </a:solidFill>
                <a:latin typeface="Times New Roman" panose="02020603050405020304" pitchFamily="18" charset="0"/>
                <a:cs typeface="Times New Roman" panose="02020603050405020304" pitchFamily="18" charset="0"/>
              </a:rPr>
              <a:t>ломбарду</a:t>
            </a:r>
          </a:p>
          <a:p>
            <a:pPr algn="just">
              <a:spcBef>
                <a:spcPts val="0"/>
              </a:spcBef>
            </a:pPr>
            <a:r>
              <a:rPr lang="uk-UA" sz="3200" b="1" dirty="0" smtClean="0">
                <a:solidFill>
                  <a:schemeClr val="tx1">
                    <a:lumMod val="75000"/>
                    <a:lumOff val="25000"/>
                  </a:schemeClr>
                </a:solidFill>
                <a:latin typeface="Times New Roman" panose="02020603050405020304" pitchFamily="18" charset="0"/>
                <a:cs typeface="Times New Roman" panose="02020603050405020304" pitchFamily="18" charset="0"/>
              </a:rPr>
              <a:t>4. Нагляд за діяльністю </a:t>
            </a:r>
            <a:r>
              <a:rPr lang="uk-UA" sz="3200" b="1" dirty="0">
                <a:solidFill>
                  <a:schemeClr val="tx1">
                    <a:lumMod val="75000"/>
                    <a:lumOff val="25000"/>
                  </a:schemeClr>
                </a:solidFill>
                <a:latin typeface="Times New Roman" panose="02020603050405020304" pitchFamily="18" charset="0"/>
                <a:cs typeface="Times New Roman" panose="02020603050405020304" pitchFamily="18" charset="0"/>
              </a:rPr>
              <a:t>л</a:t>
            </a:r>
            <a:r>
              <a:rPr lang="uk-UA" sz="3200" b="1" dirty="0" smtClean="0">
                <a:solidFill>
                  <a:schemeClr val="tx1">
                    <a:lumMod val="75000"/>
                    <a:lumOff val="25000"/>
                  </a:schemeClr>
                </a:solidFill>
                <a:latin typeface="Times New Roman" panose="02020603050405020304" pitchFamily="18" charset="0"/>
                <a:cs typeface="Times New Roman" panose="02020603050405020304" pitchFamily="18" charset="0"/>
              </a:rPr>
              <a:t>омбардів та захист споживачів їх послуг</a:t>
            </a:r>
            <a:endParaRPr lang="ru-RU" sz="3200" b="1" dirty="0">
              <a:solidFill>
                <a:schemeClr val="tx1">
                  <a:lumMod val="75000"/>
                  <a:lumOff val="25000"/>
                </a:schemeClr>
              </a:solidFill>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9375688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425513"/>
            <a:ext cx="9897114" cy="5993394"/>
          </a:xfrm>
        </p:spPr>
        <p:txBody>
          <a:bodyPr>
            <a:noAutofit/>
          </a:bodyPr>
          <a:lstStyle/>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перевищує 3-х місяців. Останнім часом інструменти ломбардного кредитування почали активно використовувати не лише громадяни, а й підприємці для швидкого одержання коштів на закуплю сировини або товарів.</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На відміну від сучасної практики діяльності банківських установ та кооперативних спілок за ломбардними кредитами відсутня відповідальність позичальників за неповерненими кредитами. Вітчизняні ломбарди не звертаються за стягненням кредитів до колекторських компаній, що робить їх кредити більш привабливими кредитними інструментами серед громадян.</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В Україні сформувались мережі ломбардних установ, які мають велику кількість своїх відділень по всій території країни. Серед них “Скарбниця”, “Кредит Маркет”, “Благо”, “Твої гроші” та інші. </a:t>
            </a:r>
            <a:r>
              <a:rPr lang="uk-UA" sz="2200" i="1" dirty="0" smtClean="0">
                <a:latin typeface="Times New Roman" panose="02020603050405020304" pitchFamily="18" charset="0"/>
                <a:cs typeface="Times New Roman" panose="02020603050405020304" pitchFamily="18" charset="0"/>
              </a:rPr>
              <a:t>Інституційна частка ломбардів на фінансовому ринку України наведена на наступному слайді.</a:t>
            </a:r>
          </a:p>
          <a:p>
            <a:pPr marL="0" indent="0" algn="just">
              <a:spcBef>
                <a:spcPts val="0"/>
              </a:spcBef>
              <a:buNone/>
            </a:pPr>
            <a:r>
              <a:rPr lang="uk-UA" sz="2200" dirty="0">
                <a:latin typeface="Times New Roman" panose="02020603050405020304" pitchFamily="18" charset="0"/>
                <a:cs typeface="Times New Roman" panose="02020603050405020304" pitchFamily="18" charset="0"/>
              </a:rPr>
              <a:t>	Статутний капітал юридичної особи, яка має намір здійснювати діяльність ломбарду, на дату подання Регулятору заяви про видачу ліцензії на діяльність ломбарду має бути сформований та сплачений в обсязі, встановленому Законом.</a:t>
            </a:r>
          </a:p>
          <a:p>
            <a:pPr marL="0" indent="0" algn="just">
              <a:spcBef>
                <a:spcPts val="0"/>
              </a:spcBef>
              <a:buNone/>
            </a:pPr>
            <a:r>
              <a:rPr lang="ru-RU" sz="2200" dirty="0" err="1">
                <a:latin typeface="Times New Roman" panose="02020603050405020304" pitchFamily="18" charset="0"/>
                <a:cs typeface="Times New Roman" panose="02020603050405020304" pitchFamily="18" charset="0"/>
              </a:rPr>
              <a:t>Статутний</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капітал</a:t>
            </a:r>
            <a:r>
              <a:rPr lang="ru-RU" sz="2200" dirty="0">
                <a:latin typeface="Times New Roman" panose="02020603050405020304" pitchFamily="18" charset="0"/>
                <a:cs typeface="Times New Roman" panose="02020603050405020304" pitchFamily="18" charset="0"/>
              </a:rPr>
              <a:t> особи-</a:t>
            </a:r>
            <a:r>
              <a:rPr lang="ru-RU" sz="2200" dirty="0" err="1">
                <a:latin typeface="Times New Roman" panose="02020603050405020304" pitchFamily="18" charset="0"/>
                <a:cs typeface="Times New Roman" panose="02020603050405020304" pitchFamily="18" charset="0"/>
              </a:rPr>
              <a:t>заявника</a:t>
            </a:r>
            <a:r>
              <a:rPr lang="ru-RU" sz="2200" dirty="0">
                <a:latin typeface="Times New Roman" panose="02020603050405020304" pitchFamily="18" charset="0"/>
                <a:cs typeface="Times New Roman" panose="02020603050405020304" pitchFamily="18" charset="0"/>
              </a:rPr>
              <a:t> ломбарду повинен </a:t>
            </a:r>
            <a:r>
              <a:rPr lang="ru-RU" sz="2200" dirty="0" err="1">
                <a:latin typeface="Times New Roman" panose="02020603050405020304" pitchFamily="18" charset="0"/>
                <a:cs typeface="Times New Roman" panose="02020603050405020304" pitchFamily="18" charset="0"/>
              </a:rPr>
              <a:t>формуватися</a:t>
            </a:r>
            <a:r>
              <a:rPr lang="ru-RU" sz="2200" dirty="0">
                <a:latin typeface="Times New Roman" panose="02020603050405020304" pitchFamily="18" charset="0"/>
                <a:cs typeface="Times New Roman" panose="02020603050405020304" pitchFamily="18" charset="0"/>
              </a:rPr>
              <a:t> та </a:t>
            </a:r>
            <a:r>
              <a:rPr lang="ru-RU" sz="2200" dirty="0" err="1">
                <a:latin typeface="Times New Roman" panose="02020603050405020304" pitchFamily="18" charset="0"/>
                <a:cs typeface="Times New Roman" panose="02020603050405020304" pitchFamily="18" charset="0"/>
              </a:rPr>
              <a:t>збільшуватися</a:t>
            </a:r>
            <a:r>
              <a:rPr lang="ru-RU" sz="2200" dirty="0">
                <a:latin typeface="Times New Roman" panose="02020603050405020304" pitchFamily="18" charset="0"/>
                <a:cs typeface="Times New Roman" panose="02020603050405020304" pitchFamily="18" charset="0"/>
              </a:rPr>
              <a:t> з </a:t>
            </a:r>
            <a:r>
              <a:rPr lang="ru-RU" sz="2200" dirty="0" err="1">
                <a:latin typeface="Times New Roman" panose="02020603050405020304" pitchFamily="18" charset="0"/>
                <a:cs typeface="Times New Roman" panose="02020603050405020304" pitchFamily="18" charset="0"/>
              </a:rPr>
              <a:t>підтверджених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джерел</a:t>
            </a:r>
            <a:r>
              <a:rPr lang="ru-RU" sz="2200" dirty="0">
                <a:latin typeface="Times New Roman" panose="02020603050405020304" pitchFamily="18" charset="0"/>
                <a:cs typeface="Times New Roman" panose="02020603050405020304" pitchFamily="18" charset="0"/>
              </a:rPr>
              <a:t>.</a:t>
            </a:r>
          </a:p>
          <a:p>
            <a:pPr marL="0" indent="0" algn="just">
              <a:spcBef>
                <a:spcPts val="0"/>
              </a:spcBef>
              <a:buNone/>
            </a:pPr>
            <a:endParaRPr lang="uk-UA" sz="22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674597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9010" y="534154"/>
            <a:ext cx="9723421" cy="5939074"/>
          </a:xfrm>
        </p:spPr>
        <p:txBody>
          <a:bodyPr>
            <a:normAutofit/>
          </a:bodyPr>
          <a:lstStyle/>
          <a:p>
            <a:pPr marL="0" indent="0" algn="just">
              <a:spcBef>
                <a:spcPts val="0"/>
              </a:spcBef>
              <a:buNone/>
            </a:pPr>
            <a:endParaRPr lang="uk-UA" sz="2200" dirty="0" smtClean="0">
              <a:latin typeface="Times New Roman" panose="02020603050405020304" pitchFamily="18" charset="0"/>
              <a:cs typeface="Times New Roman" panose="02020603050405020304" pitchFamily="18" charset="0"/>
            </a:endParaRPr>
          </a:p>
          <a:p>
            <a:pPr marL="0" indent="0" algn="just">
              <a:spcBef>
                <a:spcPts val="0"/>
              </a:spcBef>
              <a:buNone/>
            </a:pPr>
            <a:endParaRPr lang="uk-UA" sz="2200" dirty="0">
              <a:latin typeface="Times New Roman" panose="02020603050405020304" pitchFamily="18" charset="0"/>
              <a:cs typeface="Times New Roman" panose="02020603050405020304" pitchFamily="18" charset="0"/>
            </a:endParaRPr>
          </a:p>
        </p:txBody>
      </p:sp>
      <p:pic>
        <p:nvPicPr>
          <p:cNvPr id="5" name="Рисунок 4"/>
          <p:cNvPicPr>
            <a:picLocks noChangeAspect="1"/>
          </p:cNvPicPr>
          <p:nvPr/>
        </p:nvPicPr>
        <p:blipFill>
          <a:blip r:embed="rId2"/>
          <a:stretch>
            <a:fillRect/>
          </a:stretch>
        </p:blipFill>
        <p:spPr>
          <a:xfrm>
            <a:off x="543208" y="534154"/>
            <a:ext cx="10121774" cy="5693497"/>
          </a:xfrm>
          <a:prstGeom prst="rect">
            <a:avLst/>
          </a:prstGeom>
        </p:spPr>
      </p:pic>
    </p:spTree>
    <p:extLst>
      <p:ext uri="{BB962C8B-B14F-4D97-AF65-F5344CB8AC3E}">
        <p14:creationId xmlns:p14="http://schemas.microsoft.com/office/powerpoint/2010/main" val="24140023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425513"/>
            <a:ext cx="9897114" cy="5993394"/>
          </a:xfrm>
        </p:spPr>
        <p:txBody>
          <a:bodyPr>
            <a:noAutofit/>
          </a:bodyPr>
          <a:lstStyle/>
          <a:p>
            <a:pPr marL="0" indent="0" algn="just">
              <a:spcBef>
                <a:spcPts val="0"/>
              </a:spcBef>
              <a:buNone/>
            </a:pPr>
            <a:r>
              <a:rPr lang="en-US" sz="2200" dirty="0" smtClean="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Вимоги </a:t>
            </a:r>
            <a:r>
              <a:rPr lang="uk-UA" sz="2200" dirty="0">
                <a:latin typeface="Times New Roman" panose="02020603050405020304" pitchFamily="18" charset="0"/>
                <a:cs typeface="Times New Roman" panose="02020603050405020304" pitchFamily="18" charset="0"/>
              </a:rPr>
              <a:t>щодо джерел формування та збільшення статутного капіталу </a:t>
            </a:r>
            <a:r>
              <a:rPr lang="uk-UA" sz="2200" dirty="0" smtClean="0">
                <a:latin typeface="Times New Roman" panose="02020603050405020304" pitchFamily="18" charset="0"/>
                <a:cs typeface="Times New Roman" panose="02020603050405020304" pitchFamily="18" charset="0"/>
              </a:rPr>
              <a:t>особи-заявника </a:t>
            </a:r>
            <a:r>
              <a:rPr lang="uk-UA" sz="2200" dirty="0">
                <a:latin typeface="Times New Roman" panose="02020603050405020304" pitchFamily="18" charset="0"/>
                <a:cs typeface="Times New Roman" panose="02020603050405020304" pitchFamily="18" charset="0"/>
              </a:rPr>
              <a:t>ломбарду та порядку їх підтвердження (перевірки) встановлюються </a:t>
            </a:r>
            <a:r>
              <a:rPr lang="uk-UA" sz="2200" dirty="0" smtClean="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Законом та нормативно-правовими актами Регулятора.</a:t>
            </a:r>
          </a:p>
          <a:p>
            <a:pPr marL="0" indent="0" algn="just">
              <a:spcBef>
                <a:spcPts val="0"/>
              </a:spcBef>
              <a:buNone/>
            </a:pPr>
            <a:r>
              <a:rPr lang="en-US" sz="2200" dirty="0" smtClean="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Формування </a:t>
            </a:r>
            <a:r>
              <a:rPr lang="uk-UA" sz="2200" dirty="0">
                <a:latin typeface="Times New Roman" panose="02020603050405020304" pitchFamily="18" charset="0"/>
                <a:cs typeface="Times New Roman" panose="02020603050405020304" pitchFamily="18" charset="0"/>
              </a:rPr>
              <a:t>та збільшення статутного капіталу </a:t>
            </a:r>
            <a:r>
              <a:rPr lang="uk-UA" sz="2200" dirty="0" smtClean="0">
                <a:latin typeface="Times New Roman" panose="02020603050405020304" pitchFamily="18" charset="0"/>
                <a:cs typeface="Times New Roman" panose="02020603050405020304" pitchFamily="18" charset="0"/>
              </a:rPr>
              <a:t>особи-заявника</a:t>
            </a:r>
            <a:r>
              <a:rPr lang="en-US" sz="2200" dirty="0" smtClean="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ломбарду </a:t>
            </a:r>
            <a:r>
              <a:rPr lang="uk-UA" sz="2200" dirty="0">
                <a:latin typeface="Times New Roman" panose="02020603050405020304" pitchFamily="18" charset="0"/>
                <a:cs typeface="Times New Roman" panose="02020603050405020304" pitchFamily="18" charset="0"/>
              </a:rPr>
              <a:t>відбувається виключно у грошовій формі, а кошти розміщуються на банківських рахунках.</a:t>
            </a:r>
          </a:p>
          <a:p>
            <a:pPr marL="0" indent="0" algn="just">
              <a:spcBef>
                <a:spcPts val="0"/>
              </a:spcBef>
              <a:buNone/>
            </a:pPr>
            <a:r>
              <a:rPr lang="en-US" sz="2200" dirty="0" smtClean="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Грошові </a:t>
            </a:r>
            <a:r>
              <a:rPr lang="uk-UA" sz="2200" dirty="0">
                <a:latin typeface="Times New Roman" panose="02020603050405020304" pitchFamily="18" charset="0"/>
                <a:cs typeface="Times New Roman" panose="02020603050405020304" pitchFamily="18" charset="0"/>
              </a:rPr>
              <a:t>внески для формування та збільшення статутного капіталу резиденти України здійснюють у гривнях, а нерезиденти - в іноземній валюті або у гривнях.</a:t>
            </a:r>
          </a:p>
          <a:p>
            <a:pPr marL="0" indent="0" algn="just">
              <a:spcBef>
                <a:spcPts val="0"/>
              </a:spcBef>
              <a:buNone/>
            </a:pPr>
            <a:r>
              <a:rPr lang="en-US" sz="2200" dirty="0" smtClean="0">
                <a:latin typeface="Times New Roman" panose="02020603050405020304" pitchFamily="18" charset="0"/>
                <a:cs typeface="Times New Roman" panose="02020603050405020304" pitchFamily="18" charset="0"/>
              </a:rPr>
              <a:t>	</a:t>
            </a:r>
            <a:r>
              <a:rPr lang="uk-UA" sz="2200" i="1" dirty="0" smtClean="0">
                <a:latin typeface="Times New Roman" panose="02020603050405020304" pitchFamily="18" charset="0"/>
                <a:cs typeface="Times New Roman" panose="02020603050405020304" pitchFamily="18" charset="0"/>
              </a:rPr>
              <a:t>Мінімальний </a:t>
            </a:r>
            <a:r>
              <a:rPr lang="uk-UA" sz="2200" i="1" dirty="0">
                <a:latin typeface="Times New Roman" panose="02020603050405020304" pitchFamily="18" charset="0"/>
                <a:cs typeface="Times New Roman" panose="02020603050405020304" pitchFamily="18" charset="0"/>
              </a:rPr>
              <a:t>розмір статутного капіталу особи-заявника</a:t>
            </a:r>
            <a:r>
              <a:rPr lang="uk-UA" sz="2200" dirty="0">
                <a:latin typeface="Times New Roman" panose="02020603050405020304" pitchFamily="18" charset="0"/>
                <a:cs typeface="Times New Roman" panose="02020603050405020304" pitchFamily="18" charset="0"/>
              </a:rPr>
              <a:t> не може бути меншим ніж:</a:t>
            </a:r>
          </a:p>
          <a:p>
            <a:pPr marL="0" indent="0" algn="just">
              <a:spcBef>
                <a:spcPts val="0"/>
              </a:spcBef>
              <a:buNone/>
            </a:pPr>
            <a:r>
              <a:rPr lang="en-US" sz="2200" dirty="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1 </a:t>
            </a:r>
            <a:r>
              <a:rPr lang="uk-UA" sz="2200" dirty="0">
                <a:latin typeface="Times New Roman" panose="02020603050405020304" pitchFamily="18" charset="0"/>
                <a:cs typeface="Times New Roman" panose="02020603050405020304" pitchFamily="18" charset="0"/>
              </a:rPr>
              <a:t>мільйон гривень - у разі якщо особа-заявник має намір здійснювати діяльність ломбарду та надавати виключно фінансову послугу з надання коштів та банківських металів у кредит відповідно до частини першої статті 30 Закону;</a:t>
            </a:r>
          </a:p>
          <a:p>
            <a:pPr marL="0" indent="0" algn="just">
              <a:spcBef>
                <a:spcPts val="0"/>
              </a:spcBef>
              <a:buNone/>
            </a:pPr>
            <a:r>
              <a:rPr lang="uk-UA" sz="2200" dirty="0">
                <a:latin typeface="Times New Roman" panose="02020603050405020304" pitchFamily="18" charset="0"/>
                <a:cs typeface="Times New Roman" panose="02020603050405020304" pitchFamily="18" charset="0"/>
              </a:rPr>
              <a:t>	5 мільйонів гривень - у разі якщо особа-заявник має намір здійснювати діяльність ломбарду та надавати всі чи будь-яку з фінансових послуг, передбачених частиною другою статті 30 Закону.</a:t>
            </a:r>
          </a:p>
          <a:p>
            <a:pPr marL="0" indent="0" algn="just">
              <a:spcBef>
                <a:spcPts val="0"/>
              </a:spcBef>
              <a:buNone/>
            </a:pP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726399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425513"/>
            <a:ext cx="9897114" cy="5993394"/>
          </a:xfrm>
        </p:spPr>
        <p:txBody>
          <a:bodyPr>
            <a:noAutofit/>
          </a:bodyPr>
          <a:lstStyle/>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У разі якщо законом встановлено вимогу до мінімального розміру статутного капіталу юридичної установи, створеної у певній організаційно-правовій формі, мінімальний розмір статутного капіталу особи-заявника на момент її державної реєстрації повинен бути не меншим за розмір, встановлений законом для юридичної особи, створеній у такій організаційно-правовій формі.</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Особа-заявник на дату подання заяви про видачу ліцензії, протягом строку розгляду такої заяви Регулятором, а ломбард - протягом всього строку дії такої ліцензії зобов’язані підтримувати розмір власного капіталу у розмірі не меншому, ніж встановлений частинами третьою і четвертою Закону розмір статутного капіталу.</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a:t>
            </a:r>
            <a:r>
              <a:rPr lang="uk-UA" sz="2200" i="1" dirty="0" smtClean="0">
                <a:latin typeface="Times New Roman" panose="02020603050405020304" pitchFamily="18" charset="0"/>
                <a:cs typeface="Times New Roman" panose="02020603050405020304" pitchFamily="18" charset="0"/>
              </a:rPr>
              <a:t>Ломбарди </a:t>
            </a:r>
            <a:r>
              <a:rPr lang="uk-UA" sz="2200" i="1" dirty="0">
                <a:latin typeface="Times New Roman" panose="02020603050405020304" pitchFamily="18" charset="0"/>
                <a:cs typeface="Times New Roman" panose="02020603050405020304" pitchFamily="18" charset="0"/>
              </a:rPr>
              <a:t>можуть створюватися у будь-якій організаційно-правовій формі, якщо інше не встановлено законом.</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Найменування ломбарду </a:t>
            </a:r>
            <a:r>
              <a:rPr lang="uk-UA" sz="2200" dirty="0">
                <a:latin typeface="Times New Roman" panose="02020603050405020304" pitchFamily="18" charset="0"/>
                <a:cs typeface="Times New Roman" panose="02020603050405020304" pitchFamily="18" charset="0"/>
              </a:rPr>
              <a:t>складається з організаційно-правової форми та назви </a:t>
            </a:r>
            <a:r>
              <a:rPr lang="uk-UA" sz="2200" dirty="0" smtClean="0">
                <a:latin typeface="Times New Roman" panose="02020603050405020304" pitchFamily="18" charset="0"/>
                <a:cs typeface="Times New Roman" panose="02020603050405020304" pitchFamily="18" charset="0"/>
              </a:rPr>
              <a:t>ломбарду</a:t>
            </a:r>
            <a:r>
              <a:rPr lang="uk-UA" sz="2200" dirty="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Ломбард </a:t>
            </a:r>
            <a:r>
              <a:rPr lang="uk-UA" sz="2200" dirty="0">
                <a:latin typeface="Times New Roman" panose="02020603050405020304" pitchFamily="18" charset="0"/>
                <a:cs typeface="Times New Roman" panose="02020603050405020304" pitchFamily="18" charset="0"/>
              </a:rPr>
              <a:t>має повне найменування українською мовою, а також може мати повне/скорочене найменування іноземною мовою та/або скорочене найменування українською мовою.</a:t>
            </a:r>
          </a:p>
          <a:p>
            <a:pPr marL="0" indent="0" algn="just">
              <a:spcBef>
                <a:spcPts val="0"/>
              </a:spcBef>
              <a:buNone/>
            </a:pPr>
            <a:endParaRPr lang="uk-UA" sz="2200" dirty="0" smtClean="0">
              <a:latin typeface="Times New Roman" panose="02020603050405020304" pitchFamily="18" charset="0"/>
              <a:cs typeface="Times New Roman" panose="02020603050405020304" pitchFamily="18" charset="0"/>
            </a:endParaRPr>
          </a:p>
          <a:p>
            <a:pPr marL="0" indent="0" algn="just">
              <a:spcBef>
                <a:spcPts val="0"/>
              </a:spcBef>
              <a:buNone/>
            </a:pPr>
            <a:endParaRPr lang="ru-RU"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86795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425513"/>
            <a:ext cx="9897114" cy="5993394"/>
          </a:xfrm>
        </p:spPr>
        <p:txBody>
          <a:bodyPr>
            <a:noAutofit/>
          </a:bodyPr>
          <a:lstStyle/>
          <a:p>
            <a:pPr marL="0" indent="0" algn="just">
              <a:spcBef>
                <a:spcPts val="0"/>
              </a:spcBef>
              <a:buNone/>
            </a:pPr>
            <a:r>
              <a:rPr lang="ru-RU" sz="2200" dirty="0" smtClean="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Назва ломбарду має містити слово "ломбард". Допускається використання слова "ломбард" у непрямих відмінках у найменуванні юридичних осіб, засновником яких є ломбарди.</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Вживання у найменуванні ломбарду слів "Україна", "національний" та похідних від них можливе лише за згодою Регулятора. Додавати до свого найменування слово "державний", використовувати зображення Державного Герба України, Державного Прапора України ломбарду забороняється, якщо власником такої установи не є держава.</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Забороняється використовувати для найменування ломбарду назву, яка повторює вже існуючу назву іншої фінансової установи, є тотожною назві іншої фінансової установи або може ввести в оману щодо видів діяльності, які здійснює ломбард.</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Ломбардам за відсутності на це законних підстав забороняється:</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1) використовувати торговельні марки, комерційні найменування інших фінансових установ, захищені в установленому законодавством порядку;</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2) імітувати, копіювати або в інший спосіб відтворювати торговельні марки, найменування (повні, скорочені, комерційні), тотожні існуючим торговельним</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035465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425513"/>
            <a:ext cx="9897114" cy="5993394"/>
          </a:xfrm>
        </p:spPr>
        <p:txBody>
          <a:bodyPr>
            <a:noAutofit/>
          </a:bodyPr>
          <a:lstStyle/>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маркам, найменуванням інших фінансових установ, зареєстровані в установленому законодавством порядку, а також похідні від найменувань, торгових марок, позначень чи словосполучень, зображувальних елементів та комбінацій кольорів, що є їх складовими частинами, якими володіють та/або користуються (та/або володіли, та/або користувалися протягом попередніх 12 місяців) інші фінансові установи та/або особи, які мали ліцензію Регулятора, якщо таке використання може призвести до змішування з діяльністю такої іншої фінансової установи та/або ввести в оману споживачів фінансових послуг чи інших осіб або може створити враження, що існує зв’язок між торговельною маркою, найменуванням такої фінансової компанії, ломбарду та існуючими торговельними марками, найменуваннями інших фінансових установ.</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Передбачені заборони не поширюються на випадки, якщо ломбард є правонаступниками вже існуючих юридичних осіб.</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Особам</a:t>
            </a:r>
            <a:r>
              <a:rPr lang="uk-UA" sz="2200" dirty="0">
                <a:latin typeface="Times New Roman" panose="02020603050405020304" pitchFamily="18" charset="0"/>
                <a:cs typeface="Times New Roman" panose="02020603050405020304" pitchFamily="18" charset="0"/>
              </a:rPr>
              <a:t>, які не є фінансовими компаніями, ломбардами та не мають наміру здійснювати діяльність фінансової компанії, ломбарду, забороняється вживати у своєму найменуванні, торговельній марці та/або комерційному найменуванні слова "фінансова компанія" та/або "ломбард" та/або похідні від них, а </a:t>
            </a:r>
            <a:r>
              <a:rPr lang="uk-UA" sz="2200" dirty="0" smtClean="0">
                <a:latin typeface="Times New Roman" panose="02020603050405020304" pitchFamily="18" charset="0"/>
                <a:cs typeface="Times New Roman" panose="02020603050405020304" pitchFamily="18" charset="0"/>
              </a:rPr>
              <a:t>також</a:t>
            </a:r>
            <a:endParaRPr lang="ru-RU"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798970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425513"/>
            <a:ext cx="9897114" cy="5993394"/>
          </a:xfrm>
        </p:spPr>
        <p:txBody>
          <a:bodyPr>
            <a:noAutofit/>
          </a:bodyPr>
          <a:lstStyle/>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забороняється використовувати найменування, торговельну марку та/або комерційне найменування, які вводять в оману щодо діяльності з надання фінансових послуг, яку здійснює така особа.</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У разі порушення вимог цієї норми Регулятор має право вимагати від ломбарду приведення найменування у відповідність з вимогами Закону або припинення неправомірного використання торговельної марки (знаку для товарів та послуг), комерційного (фірмового) найменування, а також позначень, які є тотожними або схожими настільки, що їх можна сплутати з торговельними марками, комерційними (фірмовими) найменуваннями інших фінансових установ, у визначений Регулятором строк.</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Юридична </a:t>
            </a:r>
            <a:r>
              <a:rPr lang="uk-UA" sz="2200" dirty="0">
                <a:latin typeface="Times New Roman" panose="02020603050405020304" pitchFamily="18" charset="0"/>
                <a:cs typeface="Times New Roman" panose="02020603050405020304" pitchFamily="18" charset="0"/>
              </a:rPr>
              <a:t>особа, яка має намір здійснювати діяльність </a:t>
            </a:r>
            <a:r>
              <a:rPr lang="uk-UA" sz="2200" dirty="0" smtClean="0">
                <a:latin typeface="Times New Roman" panose="02020603050405020304" pitchFamily="18" charset="0"/>
                <a:cs typeface="Times New Roman" panose="02020603050405020304" pitchFamily="18" charset="0"/>
              </a:rPr>
              <a:t>ломбарду</a:t>
            </a:r>
            <a:r>
              <a:rPr lang="uk-UA" sz="2200" dirty="0">
                <a:latin typeface="Times New Roman" panose="02020603050405020304" pitchFamily="18" charset="0"/>
                <a:cs typeface="Times New Roman" panose="02020603050405020304" pitchFamily="18" charset="0"/>
              </a:rPr>
              <a:t>, набуває статусу фінансової установи і права на здійснення діяльності з надання певних фінансових послуг </a:t>
            </a:r>
            <a:r>
              <a:rPr lang="uk-UA" sz="2200" i="1" dirty="0">
                <a:latin typeface="Times New Roman" panose="02020603050405020304" pitchFamily="18" charset="0"/>
                <a:cs typeface="Times New Roman" panose="02020603050405020304" pitchFamily="18" charset="0"/>
              </a:rPr>
              <a:t>після отримання </a:t>
            </a:r>
            <a:r>
              <a:rPr lang="uk-UA" sz="2200" i="1" dirty="0" smtClean="0">
                <a:latin typeface="Times New Roman" panose="02020603050405020304" pitchFamily="18" charset="0"/>
                <a:cs typeface="Times New Roman" panose="02020603050405020304" pitchFamily="18" charset="0"/>
              </a:rPr>
              <a:t>ліцензії</a:t>
            </a:r>
            <a:r>
              <a:rPr lang="uk-UA" sz="2200" dirty="0" smtClean="0">
                <a:latin typeface="Times New Roman" panose="02020603050405020304" pitchFamily="18" charset="0"/>
                <a:cs typeface="Times New Roman" panose="02020603050405020304" pitchFamily="18" charset="0"/>
              </a:rPr>
              <a:t>.</a:t>
            </a:r>
            <a:endParaRPr lang="uk-UA" sz="2200" dirty="0">
              <a:latin typeface="Times New Roman" panose="02020603050405020304" pitchFamily="18" charset="0"/>
              <a:cs typeface="Times New Roman" panose="02020603050405020304" pitchFamily="18" charset="0"/>
            </a:endParaRPr>
          </a:p>
          <a:p>
            <a:pPr marL="0" indent="0" algn="just">
              <a:spcBef>
                <a:spcPts val="0"/>
              </a:spcBef>
              <a:buNone/>
            </a:pPr>
            <a:r>
              <a:rPr lang="uk-UA" sz="2200" dirty="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У </a:t>
            </a:r>
            <a:r>
              <a:rPr lang="uk-UA" sz="2200" dirty="0">
                <a:latin typeface="Times New Roman" panose="02020603050405020304" pitchFamily="18" charset="0"/>
                <a:cs typeface="Times New Roman" panose="02020603050405020304" pitchFamily="18" charset="0"/>
              </a:rPr>
              <a:t>ліцензії зазначаються всі фінансові послуги, які дозволяється надавати </a:t>
            </a:r>
            <a:r>
              <a:rPr lang="uk-UA" sz="2200" dirty="0" smtClean="0">
                <a:latin typeface="Times New Roman" panose="02020603050405020304" pitchFamily="18" charset="0"/>
                <a:cs typeface="Times New Roman" panose="02020603050405020304" pitchFamily="18" charset="0"/>
              </a:rPr>
              <a:t>ломбарду </a:t>
            </a:r>
            <a:r>
              <a:rPr lang="uk-UA" sz="2200" dirty="0">
                <a:latin typeface="Times New Roman" panose="02020603050405020304" pitchFamily="18" charset="0"/>
                <a:cs typeface="Times New Roman" panose="02020603050405020304" pitchFamily="18" charset="0"/>
              </a:rPr>
              <a:t>на підставі такої ліцензії, крім випадків, встановлених законом</a:t>
            </a:r>
            <a:r>
              <a:rPr lang="uk-UA" sz="2200" dirty="0" smtClean="0">
                <a:latin typeface="Times New Roman" panose="02020603050405020304" pitchFamily="18" charset="0"/>
                <a:cs typeface="Times New Roman" panose="02020603050405020304" pitchFamily="18" charset="0"/>
              </a:rPr>
              <a:t>. Ліцензія </a:t>
            </a:r>
            <a:r>
              <a:rPr lang="uk-UA" sz="2200" dirty="0">
                <a:latin typeface="Times New Roman" panose="02020603050405020304" pitchFamily="18" charset="0"/>
                <a:cs typeface="Times New Roman" panose="02020603050405020304" pitchFamily="18" charset="0"/>
              </a:rPr>
              <a:t>не може відступатися чи передаватися іншій особі у будь-який спосіб, крім випадків, передбачених </a:t>
            </a:r>
            <a:r>
              <a:rPr lang="uk-UA" sz="2200" dirty="0" smtClean="0">
                <a:latin typeface="Times New Roman" panose="02020603050405020304" pitchFamily="18" charset="0"/>
                <a:cs typeface="Times New Roman" panose="02020603050405020304" pitchFamily="18" charset="0"/>
              </a:rPr>
              <a:t>Законом. </a:t>
            </a:r>
            <a:r>
              <a:rPr lang="uk-UA" sz="2200" dirty="0">
                <a:latin typeface="Times New Roman" panose="02020603050405020304" pitchFamily="18" charset="0"/>
                <a:cs typeface="Times New Roman" panose="02020603050405020304" pitchFamily="18" charset="0"/>
              </a:rPr>
              <a:t>Не є передачею ліцензії передача функцій та/або процесів за договором </a:t>
            </a:r>
            <a:r>
              <a:rPr lang="uk-UA" sz="2200" dirty="0" err="1">
                <a:latin typeface="Times New Roman" panose="02020603050405020304" pitchFamily="18" charset="0"/>
                <a:cs typeface="Times New Roman" panose="02020603050405020304" pitchFamily="18" charset="0"/>
              </a:rPr>
              <a:t>аутсорсингу</a:t>
            </a:r>
            <a:r>
              <a:rPr lang="uk-UA" sz="2200" dirty="0">
                <a:latin typeface="Times New Roman" panose="02020603050405020304" pitchFamily="18" charset="0"/>
                <a:cs typeface="Times New Roman" panose="02020603050405020304" pitchFamily="18" charset="0"/>
              </a:rPr>
              <a:t> відповідно </a:t>
            </a:r>
            <a:r>
              <a:rPr lang="uk-UA" sz="2200" dirty="0" smtClean="0">
                <a:latin typeface="Times New Roman" panose="02020603050405020304" pitchFamily="18" charset="0"/>
                <a:cs typeface="Times New Roman" panose="02020603050405020304" pitchFamily="18" charset="0"/>
              </a:rPr>
              <a:t>до </a:t>
            </a:r>
            <a:r>
              <a:rPr lang="uk-UA" sz="2200" dirty="0">
                <a:latin typeface="Times New Roman" panose="02020603050405020304" pitchFamily="18" charset="0"/>
                <a:cs typeface="Times New Roman" panose="02020603050405020304" pitchFamily="18" charset="0"/>
              </a:rPr>
              <a:t>Закону.</a:t>
            </a:r>
            <a:endParaRPr lang="uk-UA" sz="2200" dirty="0" smtClean="0">
              <a:latin typeface="Times New Roman" panose="02020603050405020304" pitchFamily="18" charset="0"/>
              <a:cs typeface="Times New Roman" panose="02020603050405020304" pitchFamily="18" charset="0"/>
            </a:endParaRPr>
          </a:p>
          <a:p>
            <a:pPr marL="0" indent="0" algn="just">
              <a:spcBef>
                <a:spcPts val="0"/>
              </a:spcBef>
              <a:buNone/>
            </a:pPr>
            <a:endParaRPr lang="uk-UA" sz="2200" dirty="0" smtClean="0">
              <a:latin typeface="Times New Roman" panose="02020603050405020304" pitchFamily="18" charset="0"/>
              <a:cs typeface="Times New Roman" panose="02020603050405020304" pitchFamily="18" charset="0"/>
            </a:endParaRPr>
          </a:p>
          <a:p>
            <a:pPr marL="0" indent="0" algn="just">
              <a:spcBef>
                <a:spcPts val="0"/>
              </a:spcBef>
              <a:buNone/>
            </a:pPr>
            <a:endParaRPr lang="ru-RU"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36619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425513"/>
            <a:ext cx="9897114" cy="5993394"/>
          </a:xfrm>
        </p:spPr>
        <p:txBody>
          <a:bodyPr>
            <a:noAutofit/>
          </a:bodyPr>
          <a:lstStyle/>
          <a:p>
            <a:pPr marL="0" indent="0" algn="just">
              <a:spcBef>
                <a:spcPts val="0"/>
              </a:spcBef>
              <a:buNone/>
            </a:pPr>
            <a:endParaRPr lang="ru-RU" dirty="0" smtClean="0">
              <a:latin typeface="Times New Roman" panose="02020603050405020304" pitchFamily="18" charset="0"/>
              <a:cs typeface="Times New Roman" panose="02020603050405020304" pitchFamily="18" charset="0"/>
            </a:endParaRPr>
          </a:p>
          <a:p>
            <a:pPr marL="0" indent="0" algn="just">
              <a:spcBef>
                <a:spcPts val="0"/>
              </a:spcBef>
              <a:buNone/>
            </a:pPr>
            <a:endParaRPr lang="ru-RU" dirty="0">
              <a:latin typeface="Times New Roman" panose="02020603050405020304" pitchFamily="18" charset="0"/>
              <a:cs typeface="Times New Roman" panose="02020603050405020304" pitchFamily="18" charset="0"/>
            </a:endParaRPr>
          </a:p>
          <a:p>
            <a:pPr marL="0" indent="0" algn="just">
              <a:spcBef>
                <a:spcPts val="0"/>
              </a:spcBef>
              <a:buNone/>
            </a:pPr>
            <a:endParaRPr lang="ru-RU" dirty="0" smtClean="0">
              <a:latin typeface="Times New Roman" panose="02020603050405020304" pitchFamily="18" charset="0"/>
              <a:cs typeface="Times New Roman" panose="02020603050405020304" pitchFamily="18" charset="0"/>
            </a:endParaRPr>
          </a:p>
          <a:p>
            <a:pPr marL="0" indent="0" algn="just">
              <a:spcBef>
                <a:spcPts val="0"/>
              </a:spcBef>
              <a:buNone/>
            </a:pPr>
            <a:endParaRPr lang="ru-RU" dirty="0">
              <a:latin typeface="Times New Roman" panose="02020603050405020304" pitchFamily="18" charset="0"/>
              <a:cs typeface="Times New Roman" panose="02020603050405020304" pitchFamily="18" charset="0"/>
            </a:endParaRPr>
          </a:p>
          <a:p>
            <a:pPr marL="0" indent="0" algn="just">
              <a:spcBef>
                <a:spcPts val="0"/>
              </a:spcBef>
              <a:buNone/>
            </a:pPr>
            <a:endParaRPr lang="ru-RU" dirty="0" smtClean="0">
              <a:latin typeface="Times New Roman" panose="02020603050405020304" pitchFamily="18" charset="0"/>
              <a:cs typeface="Times New Roman" panose="02020603050405020304" pitchFamily="18" charset="0"/>
            </a:endParaRPr>
          </a:p>
          <a:p>
            <a:pPr marL="0" indent="0" algn="just">
              <a:spcBef>
                <a:spcPts val="0"/>
              </a:spcBef>
              <a:buNone/>
            </a:pPr>
            <a:endParaRPr lang="ru-RU" dirty="0">
              <a:latin typeface="Times New Roman" panose="02020603050405020304" pitchFamily="18" charset="0"/>
              <a:cs typeface="Times New Roman" panose="02020603050405020304" pitchFamily="18" charset="0"/>
            </a:endParaRPr>
          </a:p>
          <a:p>
            <a:pPr marL="0" indent="0" algn="just">
              <a:spcBef>
                <a:spcPts val="0"/>
              </a:spcBef>
              <a:buNone/>
            </a:pPr>
            <a:r>
              <a:rPr lang="ru-RU" dirty="0" smtClean="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Забезпечення прозорої структури власності ломбардів буде однією із ключових вимог нового регулювання. Ломбарди будуть зобов’язані повідомляти Національний банк про всі зміни в структурі власності в установленому порядку.</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Національний банк матиме ефективні інструменти для перевірки достовірності та прозорості структури власності. Якщо Національний банк матиме підстави вважати структуру власності непрозорою або ділову репутацію власника істотної участі небездоганною, регулятор матиме право вчиняти ряд дій для приведення структури власності ломбарду у відповідність до вимог законодавства України.</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Пропонується </a:t>
            </a:r>
            <a:r>
              <a:rPr lang="uk-UA" sz="2200" dirty="0">
                <a:latin typeface="Times New Roman" panose="02020603050405020304" pitchFamily="18" charset="0"/>
                <a:cs typeface="Times New Roman" panose="02020603050405020304" pitchFamily="18" charset="0"/>
              </a:rPr>
              <a:t>зберегти процедуру погодження істотної участі для ломбардів як ключового елемента перевірки прозорості їх структур власності та бездоганної ділової репутації власників. Водночас пороги погодження </a:t>
            </a:r>
            <a:r>
              <a:rPr lang="uk-UA" sz="2200" dirty="0" smtClean="0">
                <a:latin typeface="Times New Roman" panose="02020603050405020304" pitchFamily="18" charset="0"/>
                <a:cs typeface="Times New Roman" panose="02020603050405020304" pitchFamily="18" charset="0"/>
              </a:rPr>
              <a:t>та</a:t>
            </a:r>
            <a:endParaRPr lang="uk-UA" sz="2200" dirty="0">
              <a:latin typeface="Times New Roman" panose="02020603050405020304" pitchFamily="18" charset="0"/>
              <a:cs typeface="Times New Roman" panose="02020603050405020304" pitchFamily="18" charset="0"/>
            </a:endParaRPr>
          </a:p>
        </p:txBody>
      </p:sp>
      <p:pic>
        <p:nvPicPr>
          <p:cNvPr id="2" name="Рисунок 1"/>
          <p:cNvPicPr>
            <a:picLocks noChangeAspect="1"/>
          </p:cNvPicPr>
          <p:nvPr/>
        </p:nvPicPr>
        <p:blipFill>
          <a:blip r:embed="rId2"/>
          <a:stretch>
            <a:fillRect/>
          </a:stretch>
        </p:blipFill>
        <p:spPr>
          <a:xfrm>
            <a:off x="1718016" y="425513"/>
            <a:ext cx="7815749" cy="1579001"/>
          </a:xfrm>
          <a:prstGeom prst="rect">
            <a:avLst/>
          </a:prstGeom>
        </p:spPr>
      </p:pic>
    </p:spTree>
    <p:extLst>
      <p:ext uri="{BB962C8B-B14F-4D97-AF65-F5344CB8AC3E}">
        <p14:creationId xmlns:p14="http://schemas.microsoft.com/office/powerpoint/2010/main" val="16402079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425513"/>
            <a:ext cx="9897114" cy="5993394"/>
          </a:xfrm>
        </p:spPr>
        <p:txBody>
          <a:bodyPr>
            <a:noAutofit/>
          </a:bodyPr>
          <a:lstStyle/>
          <a:p>
            <a:pPr marL="0" indent="0" algn="just">
              <a:spcBef>
                <a:spcPts val="0"/>
              </a:spcBef>
              <a:buNone/>
            </a:pPr>
            <a:r>
              <a:rPr lang="ru-RU" dirty="0" smtClean="0">
                <a:latin typeface="Times New Roman" panose="02020603050405020304" pitchFamily="18" charset="0"/>
                <a:cs typeface="Times New Roman" panose="02020603050405020304" pitchFamily="18" charset="0"/>
              </a:rPr>
              <a:t>	</a:t>
            </a:r>
            <a:endParaRPr lang="uk-UA" sz="2200" dirty="0" smtClean="0">
              <a:latin typeface="Times New Roman" panose="02020603050405020304" pitchFamily="18" charset="0"/>
              <a:cs typeface="Times New Roman" panose="02020603050405020304" pitchFamily="18" charset="0"/>
            </a:endParaRPr>
          </a:p>
          <a:p>
            <a:pPr marL="0" indent="0" algn="just">
              <a:spcBef>
                <a:spcPts val="0"/>
              </a:spcBef>
              <a:buNone/>
            </a:pPr>
            <a:r>
              <a:rPr lang="ru-RU" sz="2200" dirty="0" err="1" smtClean="0">
                <a:latin typeface="Times New Roman" panose="02020603050405020304" pitchFamily="18" charset="0"/>
                <a:cs typeface="Times New Roman" panose="02020603050405020304" pitchFamily="18" charset="0"/>
              </a:rPr>
              <a:t>глибина</a:t>
            </a:r>
            <a:r>
              <a:rPr lang="ru-RU" sz="2200" dirty="0" smtClean="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вивчення</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джерел</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коштів</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визначатиметься</a:t>
            </a:r>
            <a:r>
              <a:rPr lang="ru-RU" sz="2200" dirty="0">
                <a:latin typeface="Times New Roman" panose="02020603050405020304" pitchFamily="18" charset="0"/>
                <a:cs typeface="Times New Roman" panose="02020603050405020304" pitchFamily="18" charset="0"/>
              </a:rPr>
              <a:t> з </a:t>
            </a:r>
            <a:r>
              <a:rPr lang="ru-RU" sz="2200" dirty="0" err="1">
                <a:latin typeface="Times New Roman" panose="02020603050405020304" pitchFamily="18" charset="0"/>
                <a:cs typeface="Times New Roman" panose="02020603050405020304" pitchFamily="18" charset="0"/>
              </a:rPr>
              <a:t>урахуванням</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ризик-орієнтованого</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підходу</a:t>
            </a:r>
            <a:r>
              <a:rPr lang="ru-RU" sz="2200" dirty="0" smtClean="0">
                <a:latin typeface="Times New Roman" panose="02020603050405020304" pitchFamily="18" charset="0"/>
                <a:cs typeface="Times New Roman" panose="02020603050405020304" pitchFamily="18" charset="0"/>
              </a:rPr>
              <a:t>.</a:t>
            </a:r>
          </a:p>
          <a:p>
            <a:pPr marL="0" indent="0" algn="just">
              <a:spcBef>
                <a:spcPts val="0"/>
              </a:spcBef>
              <a:buNone/>
            </a:pPr>
            <a:r>
              <a:rPr lang="ru-RU" sz="2200" dirty="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Процес ліцензування передбачатиме оцінку Національним банком бізнес-плану ломбарду як передумову для надання ліцензії. Мета цієї оцінки — впевнитися, що засновник має достатні власні ресурси або може залучити додаткові ресурси для реалізації обраної бізнес-моделі, підтвердити спроможність заявника досягти запланованого обсягу клієнтів, доходу та інших цілей.</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Національний банк буде оцінювати бізнес-план з точки зору його реалістичності та можливості виконання. Бізнес-план має достатньо переконливо демонструвати, що ломбард спроможний підтримувати стійкий фінансовий стан і виконувати свої зобов’язання.</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Національний </a:t>
            </a:r>
            <a:r>
              <a:rPr lang="uk-UA" sz="2200" dirty="0">
                <a:latin typeface="Times New Roman" panose="02020603050405020304" pitchFamily="18" charset="0"/>
                <a:cs typeface="Times New Roman" panose="02020603050405020304" pitchFamily="18" charset="0"/>
              </a:rPr>
              <a:t>банк планує встановити кваліфікаційні вимоги до керівників ломбардів, у тому числі щодо їх бездоганної ділової репутації та професійної придатності, а також щодо бездоганної ділової репутації власників істотної участі.</a:t>
            </a:r>
          </a:p>
        </p:txBody>
      </p:sp>
    </p:spTree>
    <p:extLst>
      <p:ext uri="{BB962C8B-B14F-4D97-AF65-F5344CB8AC3E}">
        <p14:creationId xmlns:p14="http://schemas.microsoft.com/office/powerpoint/2010/main" val="22230844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425513"/>
            <a:ext cx="9897114" cy="5993394"/>
          </a:xfrm>
        </p:spPr>
        <p:txBody>
          <a:bodyPr>
            <a:noAutofit/>
          </a:bodyPr>
          <a:lstStyle/>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Розширення </a:t>
            </a:r>
            <a:r>
              <a:rPr lang="uk-UA" sz="2200" dirty="0">
                <a:latin typeface="Times New Roman" panose="02020603050405020304" pitchFamily="18" charset="0"/>
                <a:cs typeface="Times New Roman" panose="02020603050405020304" pitchFamily="18" charset="0"/>
              </a:rPr>
              <a:t>доступу до фінансування від третіх осіб для ломбардів стане одним із ключових пріоритетів майбутнього регулювання.</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Дозволятиметься </a:t>
            </a:r>
            <a:r>
              <a:rPr lang="uk-UA" sz="2200" dirty="0">
                <a:latin typeface="Times New Roman" panose="02020603050405020304" pitchFamily="18" charset="0"/>
                <a:cs typeface="Times New Roman" panose="02020603050405020304" pitchFamily="18" charset="0"/>
              </a:rPr>
              <a:t>залучення коштів:</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від </a:t>
            </a:r>
            <a:r>
              <a:rPr lang="uk-UA" sz="2200" dirty="0">
                <a:latin typeface="Times New Roman" panose="02020603050405020304" pitchFamily="18" charset="0"/>
                <a:cs typeface="Times New Roman" panose="02020603050405020304" pitchFamily="18" charset="0"/>
              </a:rPr>
              <a:t>учасників (акціонерів) та афілійованих осіб ломбарду;</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від </a:t>
            </a:r>
            <a:r>
              <a:rPr lang="uk-UA" sz="2200" dirty="0">
                <a:latin typeface="Times New Roman" panose="02020603050405020304" pitchFamily="18" charset="0"/>
                <a:cs typeface="Times New Roman" panose="02020603050405020304" pitchFamily="18" charset="0"/>
              </a:rPr>
              <a:t>інших надавачів фінансових послуг, а також міжнародних фінансових організацій;</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на </a:t>
            </a:r>
            <a:r>
              <a:rPr lang="uk-UA" sz="2200" dirty="0">
                <a:latin typeface="Times New Roman" panose="02020603050405020304" pitchFamily="18" charset="0"/>
                <a:cs typeface="Times New Roman" panose="02020603050405020304" pitchFamily="18" charset="0"/>
              </a:rPr>
              <a:t>умовах </a:t>
            </a:r>
            <a:r>
              <a:rPr lang="uk-UA" sz="2200" dirty="0" err="1">
                <a:latin typeface="Times New Roman" panose="02020603050405020304" pitchFamily="18" charset="0"/>
                <a:cs typeface="Times New Roman" panose="02020603050405020304" pitchFamily="18" charset="0"/>
              </a:rPr>
              <a:t>субординованого</a:t>
            </a:r>
            <a:r>
              <a:rPr lang="uk-UA" sz="2200" dirty="0">
                <a:latin typeface="Times New Roman" panose="02020603050405020304" pitchFamily="18" charset="0"/>
                <a:cs typeface="Times New Roman" panose="02020603050405020304" pitchFamily="18" charset="0"/>
              </a:rPr>
              <a:t> боргу від кваліфікованих інвесторів, у тому числі тих, що не є фінансовими установами;</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шляхом </a:t>
            </a:r>
            <a:r>
              <a:rPr lang="uk-UA" sz="2200" dirty="0">
                <a:latin typeface="Times New Roman" panose="02020603050405020304" pitchFamily="18" charset="0"/>
                <a:cs typeface="Times New Roman" panose="02020603050405020304" pitchFamily="18" charset="0"/>
              </a:rPr>
              <a:t>розміщення емісійних боргових цінних паперів, у тому числі шляхом публічної пропозиції корпоративних облігацій серед фізичних чи юридичних осіб за умови дотримання вимог, установлених Національною комісією з цінних паперів та фондового ринку і Національним банком.</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Надалі </a:t>
            </a:r>
            <a:r>
              <a:rPr lang="uk-UA" sz="2200" dirty="0">
                <a:latin typeface="Times New Roman" panose="02020603050405020304" pitchFamily="18" charset="0"/>
                <a:cs typeface="Times New Roman" panose="02020603050405020304" pitchFamily="18" charset="0"/>
              </a:rPr>
              <a:t>джерела фінансування можуть додатково розширюватися відповідно до рівня зрілості ринку. Основною метою Національного банку буде запобігання шахрайській діяльності щодо неправомірного залучення коштів від населення.</a:t>
            </a:r>
          </a:p>
        </p:txBody>
      </p:sp>
    </p:spTree>
    <p:extLst>
      <p:ext uri="{BB962C8B-B14F-4D97-AF65-F5344CB8AC3E}">
        <p14:creationId xmlns:p14="http://schemas.microsoft.com/office/powerpoint/2010/main" val="39679354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3"/>
            <a:ext cx="10186826" cy="5993394"/>
          </a:xfrm>
        </p:spPr>
        <p:txBody>
          <a:bodyPr>
            <a:normAutofit/>
          </a:bodyPr>
          <a:lstStyle/>
          <a:p>
            <a:pPr marL="0" indent="0" algn="ctr">
              <a:spcBef>
                <a:spcPts val="0"/>
              </a:spcBef>
              <a:buNone/>
            </a:pPr>
            <a:r>
              <a:rPr lang="ru-RU" sz="2200" dirty="0" smtClean="0">
                <a:latin typeface="Times New Roman" panose="02020603050405020304" pitchFamily="18" charset="0"/>
                <a:cs typeface="Times New Roman" panose="02020603050405020304" pitchFamily="18" charset="0"/>
              </a:rPr>
              <a:t>	</a:t>
            </a:r>
            <a:r>
              <a:rPr lang="uk-UA" sz="2400" b="1" dirty="0" smtClean="0">
                <a:latin typeface="Times New Roman" panose="02020603050405020304" pitchFamily="18" charset="0"/>
                <a:cs typeface="Times New Roman" panose="02020603050405020304" pitchFamily="18" charset="0"/>
              </a:rPr>
              <a:t>1. Зародження, розвиток та сучасний стан ринку послуг ломбардів</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Видача позики під заклад – угода, що становить зміст діяльності ломбардів – була відома всім стародавнім народам. Приклади послуг, подібних до тих, які надають ломбарди, знаходимо в історії Єгипту, Вавилону, Греції, Римської імперії. В Стародавній Греції міняли, які мали певні суми грошей, займалися лихварством. Вони видавали відсоткові позики під заставу різного роду майна. В V от. до н.е. лихварство досягло в Греції значного розвитку. Цьому сприяла відсутність оборотних засобів у ділових людей в умовах натурального в своїй основі господарства. В «Законах </a:t>
            </a:r>
            <a:r>
              <a:rPr lang="uk-UA" sz="2200" dirty="0" err="1" smtClean="0">
                <a:latin typeface="Times New Roman" panose="02020603050405020304" pitchFamily="18" charset="0"/>
                <a:cs typeface="Times New Roman" panose="02020603050405020304" pitchFamily="18" charset="0"/>
              </a:rPr>
              <a:t>Хаммурапі</a:t>
            </a:r>
            <a:r>
              <a:rPr lang="uk-UA" sz="2200" dirty="0" smtClean="0">
                <a:latin typeface="Times New Roman" panose="02020603050405020304" pitchFamily="18" charset="0"/>
                <a:cs typeface="Times New Roman" panose="02020603050405020304" pitchFamily="18" charset="0"/>
              </a:rPr>
              <a:t>» знаходимо приклади ломбардних угод. Землероби мали потребу в землі, збіжжі, худобі, ремісники – в сировині, дрібні торгівці – в товарах. Це змушувало їх брати позики, за умовами яких вони брали на себе зобов’язання оплачувати досить високі відсотки, від 20% до 30%. Якщо позичка надавалась зерном, виплачувались 30% річних, а при грошових – 20%. Боржник повинен був гарантувати виплату як позики, так і відсотків особливою заставою у вигляді як рухомого, так і нерухомого майна. Історія Стародавньої Палестини і Ново-</a:t>
            </a:r>
            <a:r>
              <a:rPr lang="uk-UA" sz="2200" dirty="0" err="1" smtClean="0">
                <a:latin typeface="Times New Roman" panose="02020603050405020304" pitchFamily="18" charset="0"/>
                <a:cs typeface="Times New Roman" panose="02020603050405020304" pitchFamily="18" charset="0"/>
              </a:rPr>
              <a:t>Вавілонського</a:t>
            </a:r>
            <a:r>
              <a:rPr lang="uk-UA" sz="2200" dirty="0" smtClean="0">
                <a:latin typeface="Times New Roman" panose="02020603050405020304" pitchFamily="18" charset="0"/>
                <a:cs typeface="Times New Roman" panose="02020603050405020304" pitchFamily="18" charset="0"/>
              </a:rPr>
              <a:t> царства подає відомості про угоди під різного роду застави.</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382753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425513"/>
            <a:ext cx="9897114" cy="5993394"/>
          </a:xfrm>
        </p:spPr>
        <p:txBody>
          <a:bodyPr>
            <a:noAutofit/>
          </a:bodyPr>
          <a:lstStyle/>
          <a:p>
            <a:pPr marL="0" indent="0" algn="ctr">
              <a:spcBef>
                <a:spcPts val="0"/>
              </a:spcBef>
              <a:buNone/>
            </a:pPr>
            <a:r>
              <a:rPr lang="ru-RU" sz="2400" b="1" dirty="0">
                <a:latin typeface="Times New Roman" panose="02020603050405020304" pitchFamily="18" charset="0"/>
                <a:cs typeface="Times New Roman" panose="02020603050405020304" pitchFamily="18" charset="0"/>
              </a:rPr>
              <a:t>3. </a:t>
            </a:r>
            <a:r>
              <a:rPr lang="ru-RU" sz="2400" b="1" dirty="0" err="1">
                <a:latin typeface="Times New Roman" panose="02020603050405020304" pitchFamily="18" charset="0"/>
                <a:cs typeface="Times New Roman" panose="02020603050405020304" pitchFamily="18" charset="0"/>
              </a:rPr>
              <a:t>Фінансові</a:t>
            </a:r>
            <a:r>
              <a:rPr lang="ru-RU" sz="2400" b="1" dirty="0">
                <a:latin typeface="Times New Roman" panose="02020603050405020304" pitchFamily="18" charset="0"/>
                <a:cs typeface="Times New Roman" panose="02020603050405020304" pitchFamily="18" charset="0"/>
              </a:rPr>
              <a:t> та </a:t>
            </a:r>
            <a:r>
              <a:rPr lang="ru-RU" sz="2400" b="1" dirty="0" err="1">
                <a:latin typeface="Times New Roman" panose="02020603050405020304" pitchFamily="18" charset="0"/>
                <a:cs typeface="Times New Roman" panose="02020603050405020304" pitchFamily="18" charset="0"/>
              </a:rPr>
              <a:t>супутні</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послуги</a:t>
            </a:r>
            <a:r>
              <a:rPr lang="ru-RU" sz="2400" b="1" dirty="0">
                <a:latin typeface="Times New Roman" panose="02020603050405020304" pitchFamily="18" charset="0"/>
                <a:cs typeface="Times New Roman" panose="02020603050405020304" pitchFamily="18" charset="0"/>
              </a:rPr>
              <a:t> </a:t>
            </a:r>
            <a:r>
              <a:rPr lang="ru-RU" sz="2400" b="1" dirty="0" smtClean="0">
                <a:latin typeface="Times New Roman" panose="02020603050405020304" pitchFamily="18" charset="0"/>
                <a:cs typeface="Times New Roman" panose="02020603050405020304" pitchFamily="18" charset="0"/>
              </a:rPr>
              <a:t>ломбарду</a:t>
            </a:r>
          </a:p>
          <a:p>
            <a:pPr marL="0" indent="0" algn="just">
              <a:spcBef>
                <a:spcPts val="0"/>
              </a:spcBef>
              <a:buNone/>
            </a:pPr>
            <a:endParaRPr lang="uk-UA" dirty="0">
              <a:latin typeface="Times New Roman" panose="02020603050405020304" pitchFamily="18" charset="0"/>
              <a:cs typeface="Times New Roman" panose="02020603050405020304" pitchFamily="18" charset="0"/>
            </a:endParaRPr>
          </a:p>
          <a:p>
            <a:pPr marL="0" indent="0" algn="just">
              <a:spcBef>
                <a:spcPts val="0"/>
              </a:spcBef>
              <a:buNone/>
            </a:pPr>
            <a:r>
              <a:rPr lang="ru-RU" dirty="0" smtClean="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Ломбард має право надавати фізичним особам також такі фінансові послуги:</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1) фінансові платіжні послуги з переказу коштів без відкриття рахунку та/або із здійснення еквайрингу платіжних інструментів;</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2) торгівля валютними цінностями в готівковій формі.</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Ломбард має право надавати фізичним особам фінансову платіжну послугу з переказу коштів без відкриття рахунку та/або із здійснення еквайрингу платіжних інструментів на підставі ліцензії на діяльність ломбарду лише за умови, що така фінансова послуга поєднується з основною діяльністю ломбарду, передбаченою частиною першою цієї статті.</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3. Ломбард має право надавати фінансову послугу з торгівлі валютними цінностями в готівковій формі та фінансові платіжні послуги, передбачені пунктом 1 частини другої статті Закону, якщо вони є валютними операціями, за умови отримання ліцензії Національного банку України на здійснення валютних операцій згідно з вимогами, встановленими Законом України "Про валюту і валютні операції".</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4. Для включення до ліцензії на діяльність ломбарду фінансової послуги</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85618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425513"/>
            <a:ext cx="9897114" cy="5993394"/>
          </a:xfrm>
        </p:spPr>
        <p:txBody>
          <a:bodyPr>
            <a:noAutofit/>
          </a:bodyPr>
          <a:lstStyle/>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такий ломбард повинен відповідати вимогам, встановленим законом та нормативно-правовими актами Регулятора, до діяльності з надання відповідної фінансової послуги.</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5. Зобов’язання позичальника за ломбардним кредитом при зверненні стягнення на предмет застави обмежуються вартістю предмета застави, визначеною в договорі про надання такого кредиту.</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6. Предметом застави (закладу) за ломбардним кредитом може бути будь-яке рухоме майно, яке має індивідуальні ознаки та належить позичальнику на праві власності, крім майна, визначеного частиною восьмою статті Закону. Предмет застави (закладу) підлягає передачі його власником (співвласником) у володіння та/або на збереження кредитору. Забороняється передача предметів застави (закладу) поштою (експрес-поштою).</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7. У межах договору про надання ломбардного кредиту:</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1) ломбард зобов’язаний здійснити ідентифікацію фізичної особи, яка бажає стати позичальником, відповідно до законодавства;</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2) предмет застави (закладу) позичальника може бути продано або передано у володіння третій особі без згоди позичальника виключно після спливу строку, встановленого договором з урахуванням вимог Закону.</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04728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425513"/>
            <a:ext cx="9897114" cy="5993394"/>
          </a:xfrm>
        </p:spPr>
        <p:txBody>
          <a:bodyPr>
            <a:noAutofit/>
          </a:bodyPr>
          <a:lstStyle/>
          <a:p>
            <a:pPr marL="0" indent="0" algn="just">
              <a:spcBef>
                <a:spcPts val="0"/>
              </a:spcBef>
              <a:buNone/>
            </a:pPr>
            <a:r>
              <a:rPr lang="ru-RU" dirty="0" smtClean="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8. Не можуть бути предметом застави в межах договору про надання ломбардного кредиту:</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1) нерухоме майно (включаючи землю), фінансові інструменти, корпоративні права, а також пов’язані з ними майнові права позичальника;</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2) кошти в національній або іноземних валютах (крім готівкових банкнот та монет, що мають нумізматичну цінність та вилучені з обігу в Україні);</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3) електронні гроші, віртуальні активи;</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4) об’єкти, зазначені у частині четвертій статті 576 Цивільного кодексу України.</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9. Предмет застави (закладу), переданий на зберігання ломбарду, повинен зберігатися у спеціально призначеному для цього місці. Таким місцем має бути окреме приміщення, окрема територія, інше місце з обмеженим доступом, що розташовані за місцезнаходженням ломбарду чи його відокремленого підрозділу або за іншою </a:t>
            </a:r>
            <a:r>
              <a:rPr lang="uk-UA" sz="2200" dirty="0" err="1" smtClean="0">
                <a:latin typeface="Times New Roman" panose="02020603050405020304" pitchFamily="18" charset="0"/>
                <a:cs typeface="Times New Roman" panose="02020603050405020304" pitchFamily="18" charset="0"/>
              </a:rPr>
              <a:t>адресою</a:t>
            </a:r>
            <a:r>
              <a:rPr lang="uk-UA" sz="2200" dirty="0" smtClean="0">
                <a:latin typeface="Times New Roman" panose="02020603050405020304" pitchFamily="18" charset="0"/>
                <a:cs typeface="Times New Roman" panose="02020603050405020304" pitchFamily="18" charset="0"/>
              </a:rPr>
              <a:t>, визначеною договором застави (закладу).</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10. Вимоги до приміщення ломбарду, відокремлених підрозділів ломбарду, місць зберігання предметів застави (закладу), а також вимоги до обліково-реєстраційної системи ломбарду встановлюються Законом та нормативно-правовими актами Регулятора.</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82423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425513"/>
            <a:ext cx="9897114" cy="5993394"/>
          </a:xfrm>
        </p:spPr>
        <p:txBody>
          <a:bodyPr>
            <a:noAutofit/>
          </a:bodyPr>
          <a:lstStyle/>
          <a:p>
            <a:pPr marL="0" indent="0" algn="just">
              <a:spcBef>
                <a:spcPts val="0"/>
              </a:spcBef>
              <a:buNone/>
            </a:pPr>
            <a:r>
              <a:rPr lang="ru-RU" sz="2200" dirty="0" smtClean="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11. Ломбарду забороняється користуватися та розпоряджатися предметом застави (закладу), крім випадків, визначених законом.</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12. Порядок звернення стягнення на предмет застави (закладу) визначається законом та умовами договору застави (закладу).</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13. Крім діяльності з надання фінансових послуг, ломбард має право:</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1) оплачувати за дорученням своїх клієнтів вартість товарів, робіт і послуг у межах наданих їм кредитів, якщо це передбачено кредитним договором;</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2) здійснювати посередницьку діяльність із страхування предмета застави, яким забезпечено зобов’язання за кредитним договором;</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3) здійснювати управління предметом застави в період до його реалізації в порядку звернення стягнення;</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4) здійснювати продаж предмета застави, на який ломбардом звернено стягнення;</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5) здійснювати передпродажну підготовку, ремонт, переробку майна, яке було предметом застави за кредитним договором та на яке ломбардом звернено стягнення;</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6) надавати послуги із зберігання майна;</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7) виключно з метою надання кредиту надавати послуги оцінки майна, що</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499918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425513"/>
            <a:ext cx="9897114" cy="5993394"/>
          </a:xfrm>
        </p:spPr>
        <p:txBody>
          <a:bodyPr>
            <a:noAutofit/>
          </a:bodyPr>
          <a:lstStyle/>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передається в заставу, з урахуванням встановлених законодавством України вимог щодо проведення оцінки окремих видів майна;</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8) здійснювати діяльність з надання в оренду (суборенду) майна, яке належить ломбарду на праві власності та/або користування та не використовується для здійснення діяльності ломбарду;</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9) інвестувати власні кошти.</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14. Ломбард має право вчиняти правочини, необхідні для надання ним фінансових послуг та здійснення іншої діяльності, визначеної цією статтею.</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15. Ломбард зобов’язаний мати свій веб-сайт (веб-сторінку) та розміщувати на ньому інформацію, визначену законом та нормативно-правовими актами Регулятора.</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7047322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425513"/>
            <a:ext cx="9897114" cy="5993394"/>
          </a:xfrm>
        </p:spPr>
        <p:txBody>
          <a:bodyPr>
            <a:noAutofit/>
          </a:bodyPr>
          <a:lstStyle/>
          <a:p>
            <a:pPr marL="0" indent="0" algn="ctr">
              <a:spcBef>
                <a:spcPts val="0"/>
              </a:spcBef>
              <a:buNone/>
            </a:pPr>
            <a:r>
              <a:rPr lang="uk-UA" sz="2400" b="1" dirty="0">
                <a:latin typeface="Times New Roman" panose="02020603050405020304" pitchFamily="18" charset="0"/>
                <a:cs typeface="Times New Roman" panose="02020603050405020304" pitchFamily="18" charset="0"/>
              </a:rPr>
              <a:t>4. Нагляд за діяльністю ломбардів та захист споживачів їх </a:t>
            </a:r>
            <a:r>
              <a:rPr lang="uk-UA" sz="2400" b="1" dirty="0" smtClean="0">
                <a:latin typeface="Times New Roman" panose="02020603050405020304" pitchFamily="18" charset="0"/>
                <a:cs typeface="Times New Roman" panose="02020603050405020304" pitchFamily="18" charset="0"/>
              </a:rPr>
              <a:t>послуг</a:t>
            </a:r>
          </a:p>
          <a:p>
            <a:pPr marL="0" indent="0" algn="just">
              <a:spcBef>
                <a:spcPts val="0"/>
              </a:spcBef>
              <a:buNone/>
            </a:pPr>
            <a:endParaRPr lang="uk-UA" sz="2400" b="1" dirty="0" smtClean="0">
              <a:latin typeface="Times New Roman" panose="02020603050405020304" pitchFamily="18" charset="0"/>
              <a:cs typeface="Times New Roman" panose="02020603050405020304" pitchFamily="18" charset="0"/>
            </a:endParaRPr>
          </a:p>
          <a:p>
            <a:pPr marL="0" indent="0" algn="just">
              <a:spcBef>
                <a:spcPts val="0"/>
              </a:spcBef>
              <a:buNone/>
            </a:pPr>
            <a:r>
              <a:rPr lang="uk-UA" sz="2400" b="1" dirty="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Під час нагляду за ломбардами Національний банк акцентуватиме увагу на нагляді за ринковою поведінкою. Зокрема, буде здійснюватися контроль за дотриманням таких критеріїв та вимог:</a:t>
            </a:r>
          </a:p>
          <a:p>
            <a:pPr marL="0" indent="0" algn="just">
              <a:spcBef>
                <a:spcPts val="0"/>
              </a:spcBef>
              <a:buNone/>
            </a:pPr>
            <a:endParaRPr lang="ru-RU" sz="2200" dirty="0">
              <a:latin typeface="Times New Roman" panose="02020603050405020304" pitchFamily="18" charset="0"/>
              <a:cs typeface="Times New Roman" panose="02020603050405020304" pitchFamily="18" charset="0"/>
            </a:endParaRPr>
          </a:p>
        </p:txBody>
      </p:sp>
      <p:pic>
        <p:nvPicPr>
          <p:cNvPr id="2" name="Рисунок 1"/>
          <p:cNvPicPr>
            <a:picLocks noChangeAspect="1"/>
          </p:cNvPicPr>
          <p:nvPr/>
        </p:nvPicPr>
        <p:blipFill>
          <a:blip r:embed="rId2"/>
          <a:stretch>
            <a:fillRect/>
          </a:stretch>
        </p:blipFill>
        <p:spPr>
          <a:xfrm>
            <a:off x="1494784" y="2354633"/>
            <a:ext cx="8262213" cy="3308230"/>
          </a:xfrm>
          <a:prstGeom prst="rect">
            <a:avLst/>
          </a:prstGeom>
        </p:spPr>
      </p:pic>
    </p:spTree>
    <p:extLst>
      <p:ext uri="{BB962C8B-B14F-4D97-AF65-F5344CB8AC3E}">
        <p14:creationId xmlns:p14="http://schemas.microsoft.com/office/powerpoint/2010/main" val="27539435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425513"/>
            <a:ext cx="9897114" cy="5993394"/>
          </a:xfrm>
        </p:spPr>
        <p:txBody>
          <a:bodyPr>
            <a:noAutofit/>
          </a:bodyPr>
          <a:lstStyle/>
          <a:p>
            <a:pPr marL="0" indent="0" algn="just">
              <a:spcBef>
                <a:spcPts val="0"/>
              </a:spcBef>
              <a:buNone/>
            </a:pPr>
            <a:r>
              <a:rPr lang="ru-RU" dirty="0" smtClean="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Національний банк усвідомлює наявність випадків прийняття ломбардами в заставу викраденого майна та розглядає можливість посилення вимог до перевірки ними майна, яке пропонується потенційним позичальником в заставу.</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НБУ слідкуватиме за дотриманням ломбардами законодавства під час розширення мережі із наданням так званої "франшизи". Залучення коштів від третіх осіб ломбардами для відкриття нових відділень повинно здійснюватися в порядку та в межах, чітко передбачених законодавством.</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НБУ </a:t>
            </a:r>
            <a:r>
              <a:rPr lang="uk-UA" sz="2200" dirty="0">
                <a:latin typeface="Times New Roman" panose="02020603050405020304" pitchFamily="18" charset="0"/>
                <a:cs typeface="Times New Roman" panose="02020603050405020304" pitchFamily="18" charset="0"/>
              </a:rPr>
              <a:t>буде здійснювати нагляд за діяльністю ломбардів у формі безвиїзного нагляду та інспекційних перевірок. Для цього </a:t>
            </a:r>
            <a:r>
              <a:rPr lang="uk-UA" sz="2200" dirty="0" smtClean="0">
                <a:latin typeface="Times New Roman" panose="02020603050405020304" pitchFamily="18" charset="0"/>
                <a:cs typeface="Times New Roman" panose="02020603050405020304" pitchFamily="18" charset="0"/>
              </a:rPr>
              <a:t>НБУ </a:t>
            </a:r>
            <a:r>
              <a:rPr lang="uk-UA" sz="2200" dirty="0">
                <a:latin typeface="Times New Roman" panose="02020603050405020304" pitchFamily="18" charset="0"/>
                <a:cs typeface="Times New Roman" panose="02020603050405020304" pitchFamily="18" charset="0"/>
              </a:rPr>
              <a:t>розробить власний порядок нагляду за небанківськими фінансовими установами, який передбачатиме порядок проведення безвиїзного нагляду, а також проведення перевірок на основі ризик-орієнтованого підходу.</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Зокрема</a:t>
            </a:r>
            <a:r>
              <a:rPr lang="uk-UA" sz="2200" dirty="0">
                <a:latin typeface="Times New Roman" panose="02020603050405020304" pitchFamily="18" charset="0"/>
                <a:cs typeface="Times New Roman" panose="02020603050405020304" pitchFamily="18" charset="0"/>
              </a:rPr>
              <a:t>, інспекційні перевірки будуть проводитися за потреби (</a:t>
            </a:r>
            <a:r>
              <a:rPr lang="en-US" sz="2200" dirty="0">
                <a:latin typeface="Times New Roman" panose="02020603050405020304" pitchFamily="18" charset="0"/>
                <a:cs typeface="Times New Roman" panose="02020603050405020304" pitchFamily="18" charset="0"/>
              </a:rPr>
              <a:t>ad hoc) </a:t>
            </a:r>
            <a:r>
              <a:rPr lang="uk-UA" sz="2200" dirty="0">
                <a:latin typeface="Times New Roman" panose="02020603050405020304" pitchFamily="18" charset="0"/>
                <a:cs typeface="Times New Roman" panose="02020603050405020304" pitchFamily="18" charset="0"/>
              </a:rPr>
              <a:t>за наявності обґрунтованих підстав з урахуванням ризик-орієнтованого підходу, який враховуватиме матеріальність (суттєвість) та систематичність прояву ризиків, недоліків у діяльності ломбардів, корпоративному управлінні, системах управління ризиками та внутрішнього контролю. Залежно від ступеня ризику </a:t>
            </a:r>
            <a:r>
              <a:rPr lang="uk-UA" sz="2200" dirty="0" smtClean="0">
                <a:latin typeface="Times New Roman" panose="02020603050405020304" pitchFamily="18" charset="0"/>
                <a:cs typeface="Times New Roman" panose="02020603050405020304" pitchFamily="18" charset="0"/>
              </a:rPr>
              <a:t>НБУ </a:t>
            </a:r>
            <a:r>
              <a:rPr lang="uk-UA" sz="2200" dirty="0">
                <a:latin typeface="Times New Roman" panose="02020603050405020304" pitchFamily="18" charset="0"/>
                <a:cs typeface="Times New Roman" panose="02020603050405020304" pitchFamily="18" charset="0"/>
              </a:rPr>
              <a:t>буде визначати інтенсивність заходів нагляду.</a:t>
            </a:r>
          </a:p>
        </p:txBody>
      </p:sp>
    </p:spTree>
    <p:extLst>
      <p:ext uri="{BB962C8B-B14F-4D97-AF65-F5344CB8AC3E}">
        <p14:creationId xmlns:p14="http://schemas.microsoft.com/office/powerpoint/2010/main" val="22276268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425513"/>
            <a:ext cx="9897114" cy="5993394"/>
          </a:xfrm>
        </p:spPr>
        <p:txBody>
          <a:bodyPr>
            <a:noAutofit/>
          </a:bodyPr>
          <a:lstStyle/>
          <a:p>
            <a:pPr marL="0" indent="0" algn="just">
              <a:spcBef>
                <a:spcPts val="0"/>
              </a:spcBef>
              <a:buNone/>
            </a:pPr>
            <a:r>
              <a:rPr lang="ru-RU" dirty="0" smtClean="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Орієнтовно критерії для оцінки необхідного ступеня нагляду за діяльністю ломбарду включатимуть, зокрема: </a:t>
            </a:r>
            <a:r>
              <a:rPr lang="uk-UA" sz="2200" i="1" dirty="0" smtClean="0">
                <a:latin typeface="Times New Roman" panose="02020603050405020304" pitchFamily="18" charset="0"/>
                <a:cs typeface="Times New Roman" panose="02020603050405020304" pitchFamily="18" charset="0"/>
              </a:rPr>
              <a:t>балансову вартість </a:t>
            </a:r>
            <a:r>
              <a:rPr lang="uk-UA" sz="2200" i="1" dirty="0" err="1" smtClean="0">
                <a:latin typeface="Times New Roman" panose="02020603050405020304" pitchFamily="18" charset="0"/>
                <a:cs typeface="Times New Roman" panose="02020603050405020304" pitchFamily="18" charset="0"/>
              </a:rPr>
              <a:t>активів;счастку</a:t>
            </a:r>
            <a:r>
              <a:rPr lang="uk-UA" sz="2200" i="1" dirty="0" smtClean="0">
                <a:latin typeface="Times New Roman" panose="02020603050405020304" pitchFamily="18" charset="0"/>
                <a:cs typeface="Times New Roman" panose="02020603050405020304" pitchFamily="18" charset="0"/>
              </a:rPr>
              <a:t> ломбарду на ринку; кількість попередніх порушень законодавства.</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Національний банк ініціюватиме проведення позапланових перевірок, зокрема за результатами аналізу звернень споживачів про порушення їх прав, у випадку неподання звітності в установлений строк, за наявності фактів, які свідчать про підвищення ступеня ризику від здійснюваної діяльності.</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Показниками діяльності, які відслідковуватиме Національний банк для оцінки ризиків та здійснення нагляду, можуть стати: затвердження, актуалізація та виконання бізнес-плану; утримання власного капіталу на належному рівні; запровадження належного корпоративного управління </a:t>
            </a:r>
            <a:r>
              <a:rPr lang="uk-UA" sz="2200" dirty="0" err="1" smtClean="0">
                <a:latin typeface="Times New Roman" panose="02020603050405020304" pitchFamily="18" charset="0"/>
                <a:cs typeface="Times New Roman" panose="02020603050405020304" pitchFamily="18" charset="0"/>
              </a:rPr>
              <a:t>тасистеми</a:t>
            </a:r>
            <a:r>
              <a:rPr lang="uk-UA" sz="2200" dirty="0" smtClean="0">
                <a:latin typeface="Times New Roman" panose="02020603050405020304" pitchFamily="18" charset="0"/>
                <a:cs typeface="Times New Roman" panose="02020603050405020304" pitchFamily="18" charset="0"/>
              </a:rPr>
              <a:t> внутрішнього контролю; запровадження системи управління ризиками (</a:t>
            </a:r>
            <a:r>
              <a:rPr lang="uk-UA" sz="2200" dirty="0" err="1" smtClean="0">
                <a:latin typeface="Times New Roman" panose="02020603050405020304" pitchFamily="18" charset="0"/>
                <a:cs typeface="Times New Roman" panose="02020603050405020304" pitchFamily="18" charset="0"/>
              </a:rPr>
              <a:t>відповідністьорганізаційної</a:t>
            </a:r>
            <a:r>
              <a:rPr lang="uk-UA" sz="2200" dirty="0" smtClean="0">
                <a:latin typeface="Times New Roman" panose="02020603050405020304" pitchFamily="18" charset="0"/>
                <a:cs typeface="Times New Roman" panose="02020603050405020304" pitchFamily="18" charset="0"/>
              </a:rPr>
              <a:t> структури, процесів, внутрішніх </a:t>
            </a:r>
            <a:r>
              <a:rPr lang="uk-UA" sz="2200" dirty="0" err="1" smtClean="0">
                <a:latin typeface="Times New Roman" panose="02020603050405020304" pitchFamily="18" charset="0"/>
                <a:cs typeface="Times New Roman" panose="02020603050405020304" pitchFamily="18" charset="0"/>
              </a:rPr>
              <a:t>документівщодо</a:t>
            </a:r>
            <a:r>
              <a:rPr lang="uk-UA" sz="2200" dirty="0" smtClean="0">
                <a:latin typeface="Times New Roman" panose="02020603050405020304" pitchFamily="18" charset="0"/>
                <a:cs typeface="Times New Roman" panose="02020603050405020304" pitchFamily="18" charset="0"/>
              </a:rPr>
              <a:t> управління властивими компанії ризиками); запровадження належної системи фінансового моніторингу; надання регулярної інформації Національному банку </a:t>
            </a:r>
            <a:r>
              <a:rPr lang="uk-UA" sz="2200" dirty="0" err="1" smtClean="0">
                <a:latin typeface="Times New Roman" panose="02020603050405020304" pitchFamily="18" charset="0"/>
                <a:cs typeface="Times New Roman" panose="02020603050405020304" pitchFamily="18" charset="0"/>
              </a:rPr>
              <a:t>вустановленому</a:t>
            </a:r>
            <a:r>
              <a:rPr lang="uk-UA" sz="2200" dirty="0" smtClean="0">
                <a:latin typeface="Times New Roman" panose="02020603050405020304" pitchFamily="18" charset="0"/>
                <a:cs typeface="Times New Roman" panose="02020603050405020304" pitchFamily="18" charset="0"/>
              </a:rPr>
              <a:t> форматі; розкриття інформації щодо діяльності на власному </a:t>
            </a:r>
            <a:r>
              <a:rPr lang="uk-UA" sz="2200" dirty="0" err="1" smtClean="0">
                <a:latin typeface="Times New Roman" panose="02020603050405020304" pitchFamily="18" charset="0"/>
                <a:cs typeface="Times New Roman" panose="02020603050405020304" pitchFamily="18" charset="0"/>
              </a:rPr>
              <a:t>вебсайтівідповідно</a:t>
            </a:r>
            <a:r>
              <a:rPr lang="uk-UA" sz="2200" dirty="0" smtClean="0">
                <a:latin typeface="Times New Roman" panose="02020603050405020304" pitchFamily="18" charset="0"/>
                <a:cs typeface="Times New Roman" panose="02020603050405020304" pitchFamily="18" charset="0"/>
              </a:rPr>
              <a:t> до вимог законодавства.</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4552620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425513"/>
            <a:ext cx="9897114" cy="5993394"/>
          </a:xfrm>
        </p:spPr>
        <p:txBody>
          <a:bodyPr>
            <a:noAutofit/>
          </a:bodyPr>
          <a:lstStyle/>
          <a:p>
            <a:pPr marL="0" indent="0" algn="just">
              <a:spcBef>
                <a:spcPts val="0"/>
              </a:spcBef>
              <a:buNone/>
            </a:pPr>
            <a:r>
              <a:rPr lang="ru-RU" dirty="0" smtClean="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Одним із завдань Національного банку буде забезпечення ефективного захисту прав споживачів. Загальні гарантії для споживачів ломбардних послуг передбачено в Законі про фінансові послуги та в законі про рекламу. Національний банк буде посилювати чинне регулювання з метою забезпечення належного рівня захисту прав споживачів.</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Національний банк розглядає можливість обмеження на рівні закону відповідальності клієнтів за кредитними договорами з ломбардами в межах вартості заставленого майна. Це </a:t>
            </a:r>
            <a:r>
              <a:rPr lang="uk-UA" sz="2200" dirty="0" err="1" smtClean="0">
                <a:latin typeface="Times New Roman" panose="02020603050405020304" pitchFamily="18" charset="0"/>
                <a:cs typeface="Times New Roman" panose="02020603050405020304" pitchFamily="18" charset="0"/>
              </a:rPr>
              <a:t>надасть</a:t>
            </a:r>
            <a:r>
              <a:rPr lang="uk-UA" sz="2200" dirty="0" smtClean="0">
                <a:latin typeface="Times New Roman" panose="02020603050405020304" pitchFamily="18" charset="0"/>
                <a:cs typeface="Times New Roman" panose="02020603050405020304" pitchFamily="18" charset="0"/>
              </a:rPr>
              <a:t> клієнтам впевненості в реальному розмірі їх майнової відповідальності за ломбардними кредитами.</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Основним ризиком клієнта під час отримання ломбардного кредиту має стати втрата предмета застави. За наявності обмеження відповідальності позичальника в межах вартості заставленого майна він матиме значно менші ризики у разі прострочення кредиту, незалежно від процентної ставки або неустойки за кредитом.</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813049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425513"/>
            <a:ext cx="9897114" cy="5993394"/>
          </a:xfrm>
        </p:spPr>
        <p:txBody>
          <a:bodyPr>
            <a:noAutofit/>
          </a:bodyPr>
          <a:lstStyle/>
          <a:p>
            <a:pPr marL="0" indent="0" algn="just">
              <a:spcBef>
                <a:spcPts val="0"/>
              </a:spcBef>
              <a:buNone/>
            </a:pPr>
            <a:r>
              <a:rPr lang="ru-RU" dirty="0" smtClean="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Також Національний банк розгляне можливість врегулювання обов’язку ломбардів повертати клієнту можливий надлишок, отриманий під час реалізації предмета застави, та встановлення обмеження розміру витрат на реалізацію майна, які відраховуються перед поверненням клієнту такого можливого надлишку. Таке обмеження потенційно може бути встановлене у формі граничного відсотка від суми, отриманої від реалізації майна, та/або фіксованої суми.</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Чинне законодавство встановлює вимоги щодо розміщення реклами фінансових послуг, зокрема щодо шрифту її викладення та сприйняття реклами. Закон про фінансові послуги також передбачає обов’язок розкриття ломбардом інформації клієнтові в місці надання послуг та/або на власному </a:t>
            </a:r>
            <a:r>
              <a:rPr lang="uk-UA" sz="2200" dirty="0" err="1" smtClean="0">
                <a:latin typeface="Times New Roman" panose="02020603050405020304" pitchFamily="18" charset="0"/>
                <a:cs typeface="Times New Roman" panose="02020603050405020304" pitchFamily="18" charset="0"/>
              </a:rPr>
              <a:t>вебсайті</a:t>
            </a:r>
            <a:r>
              <a:rPr lang="uk-UA" sz="2200" dirty="0" smtClean="0">
                <a:latin typeface="Times New Roman" panose="02020603050405020304" pitchFamily="18" charset="0"/>
                <a:cs typeface="Times New Roman" panose="02020603050405020304" pitchFamily="18" charset="0"/>
              </a:rPr>
              <a:t>. Додатково перед укладенням договору про надання фінансових послуг фінансова установа зобов’язана повідомити клієнта в письмовій або електронній формі (наприклад, шляхом розміщення інформації на </a:t>
            </a:r>
            <a:r>
              <a:rPr lang="uk-UA" sz="2200" dirty="0" err="1" smtClean="0">
                <a:latin typeface="Times New Roman" panose="02020603050405020304" pitchFamily="18" charset="0"/>
                <a:cs typeface="Times New Roman" panose="02020603050405020304" pitchFamily="18" charset="0"/>
              </a:rPr>
              <a:t>вебсайті</a:t>
            </a:r>
            <a:r>
              <a:rPr lang="uk-UA" sz="2200" dirty="0" smtClean="0">
                <a:latin typeface="Times New Roman" panose="02020603050405020304" pitchFamily="18" charset="0"/>
                <a:cs typeface="Times New Roman" panose="02020603050405020304" pitchFamily="18" charset="0"/>
              </a:rPr>
              <a:t>) про себе, фінансову послугу, основні умови договору та механізми захисту прав споживачів фінансових послуг.</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80255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425513"/>
            <a:ext cx="9897114" cy="5993394"/>
          </a:xfrm>
        </p:spPr>
        <p:txBody>
          <a:bodyPr>
            <a:noAutofit/>
          </a:bodyPr>
          <a:lstStyle/>
          <a:p>
            <a:pPr marL="0" indent="0" algn="just">
              <a:spcBef>
                <a:spcPts val="0"/>
              </a:spcBef>
              <a:buNone/>
            </a:pPr>
            <a:r>
              <a:rPr lang="ru-RU" dirty="0" smtClean="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Історію ломбардів у сучасному розумінні можна починати з другої половини XV ст. Термін “ломбард” походить від назви області в Італії – міняли з Ломбардії займались такими операціями ще у середньовіччі. Постійно зростаючий попит населення на дрібні позички спричинив декілька спроб організувати установи, подібні до сучасних ломбардів. Проте вони виявились невдалими, тому історію ломбардів у сучасному розумінні слід починати з 1462 р., коли в Італії виникла і встановилась кредитна установа з </a:t>
            </a:r>
            <a:r>
              <a:rPr lang="uk-UA" sz="2200" dirty="0" err="1" smtClean="0">
                <a:latin typeface="Times New Roman" panose="02020603050405020304" pitchFamily="18" charset="0"/>
                <a:cs typeface="Times New Roman" panose="02020603050405020304" pitchFamily="18" charset="0"/>
              </a:rPr>
              <a:t>видачею</a:t>
            </a:r>
            <a:r>
              <a:rPr lang="uk-UA" sz="2200" dirty="0" smtClean="0">
                <a:latin typeface="Times New Roman" panose="02020603050405020304" pitchFamily="18" charset="0"/>
                <a:cs typeface="Times New Roman" panose="02020603050405020304" pitchFamily="18" charset="0"/>
              </a:rPr>
              <a:t> позик під заставу. Засновником цього закладу був францисканський монах </a:t>
            </a:r>
            <a:r>
              <a:rPr lang="uk-UA" sz="2200" dirty="0" err="1" smtClean="0">
                <a:latin typeface="Times New Roman" panose="02020603050405020304" pitchFamily="18" charset="0"/>
                <a:cs typeface="Times New Roman" panose="02020603050405020304" pitchFamily="18" charset="0"/>
              </a:rPr>
              <a:t>Барнабе</a:t>
            </a:r>
            <a:r>
              <a:rPr lang="uk-UA" sz="2200" dirty="0" smtClean="0">
                <a:latin typeface="Times New Roman" panose="02020603050405020304" pitchFamily="18" charset="0"/>
                <a:cs typeface="Times New Roman" panose="02020603050405020304" pitchFamily="18" charset="0"/>
              </a:rPr>
              <a:t> де Терні, який запропонував провести збір на створення банку благодійного характеру. На зібрані кошти виникла банкірська контора для видачі невеликих позик без процентів, якій дали назву “</a:t>
            </a:r>
            <a:r>
              <a:rPr lang="uk-UA" sz="2200" dirty="0" err="1" smtClean="0">
                <a:latin typeface="Times New Roman" panose="02020603050405020304" pitchFamily="18" charset="0"/>
                <a:cs typeface="Times New Roman" panose="02020603050405020304" pitchFamily="18" charset="0"/>
              </a:rPr>
              <a:t>Mont</a:t>
            </a:r>
            <a:r>
              <a:rPr lang="uk-UA" sz="2200" dirty="0" smtClean="0">
                <a:latin typeface="Times New Roman" panose="02020603050405020304" pitchFamily="18" charset="0"/>
                <a:cs typeface="Times New Roman" panose="02020603050405020304" pitchFamily="18" charset="0"/>
              </a:rPr>
              <a:t> </a:t>
            </a:r>
            <a:r>
              <a:rPr lang="uk-UA" sz="2200" dirty="0" err="1" smtClean="0">
                <a:latin typeface="Times New Roman" panose="02020603050405020304" pitchFamily="18" charset="0"/>
                <a:cs typeface="Times New Roman" panose="02020603050405020304" pitchFamily="18" charset="0"/>
              </a:rPr>
              <a:t>de</a:t>
            </a:r>
            <a:r>
              <a:rPr lang="uk-UA" sz="2200" dirty="0" smtClean="0">
                <a:latin typeface="Times New Roman" panose="02020603050405020304" pitchFamily="18" charset="0"/>
                <a:cs typeface="Times New Roman" panose="02020603050405020304" pitchFamily="18" charset="0"/>
              </a:rPr>
              <a:t> </a:t>
            </a:r>
            <a:r>
              <a:rPr lang="uk-UA" sz="2200" dirty="0" err="1" smtClean="0">
                <a:latin typeface="Times New Roman" panose="02020603050405020304" pitchFamily="18" charset="0"/>
                <a:cs typeface="Times New Roman" panose="02020603050405020304" pitchFamily="18" charset="0"/>
              </a:rPr>
              <a:t>Piete</a:t>
            </a:r>
            <a:r>
              <a:rPr lang="uk-UA" sz="2200" dirty="0" smtClean="0">
                <a:latin typeface="Times New Roman" panose="02020603050405020304" pitchFamily="18" charset="0"/>
                <a:cs typeface="Times New Roman" panose="02020603050405020304" pitchFamily="18" charset="0"/>
              </a:rPr>
              <a:t>”. Завдяки старанням монастирів аналогічні контори для видачі дрібних безпроцентних позик відкрились у Савойї, </a:t>
            </a:r>
            <a:r>
              <a:rPr lang="uk-UA" sz="2200" dirty="0" err="1" smtClean="0">
                <a:latin typeface="Times New Roman" panose="02020603050405020304" pitchFamily="18" charset="0"/>
                <a:cs typeface="Times New Roman" panose="02020603050405020304" pitchFamily="18" charset="0"/>
              </a:rPr>
              <a:t>Мантуї</a:t>
            </a:r>
            <a:r>
              <a:rPr lang="uk-UA" sz="2200" dirty="0" smtClean="0">
                <a:latin typeface="Times New Roman" panose="02020603050405020304" pitchFamily="18" charset="0"/>
                <a:cs typeface="Times New Roman" panose="02020603050405020304" pitchFamily="18" charset="0"/>
              </a:rPr>
              <a:t> та Флоренції. Після 30 років, у 1493 р. францисканськими монахами були створені установи “</a:t>
            </a:r>
            <a:r>
              <a:rPr lang="uk-UA" sz="2200" dirty="0" err="1" smtClean="0">
                <a:latin typeface="Times New Roman" panose="02020603050405020304" pitchFamily="18" charset="0"/>
                <a:cs typeface="Times New Roman" panose="02020603050405020304" pitchFamily="18" charset="0"/>
              </a:rPr>
              <a:t>Mont</a:t>
            </a:r>
            <a:r>
              <a:rPr lang="uk-UA" sz="2200" dirty="0" smtClean="0">
                <a:latin typeface="Times New Roman" panose="02020603050405020304" pitchFamily="18" charset="0"/>
                <a:cs typeface="Times New Roman" panose="02020603050405020304" pitchFamily="18" charset="0"/>
              </a:rPr>
              <a:t> </a:t>
            </a:r>
            <a:r>
              <a:rPr lang="uk-UA" sz="2200" dirty="0" err="1" smtClean="0">
                <a:latin typeface="Times New Roman" panose="02020603050405020304" pitchFamily="18" charset="0"/>
                <a:cs typeface="Times New Roman" panose="02020603050405020304" pitchFamily="18" charset="0"/>
              </a:rPr>
              <a:t>de</a:t>
            </a:r>
            <a:r>
              <a:rPr lang="uk-UA" sz="2200" dirty="0" smtClean="0">
                <a:latin typeface="Times New Roman" panose="02020603050405020304" pitchFamily="18" charset="0"/>
                <a:cs typeface="Times New Roman" panose="02020603050405020304" pitchFamily="18" charset="0"/>
              </a:rPr>
              <a:t> </a:t>
            </a:r>
            <a:r>
              <a:rPr lang="uk-UA" sz="2200" dirty="0" err="1" smtClean="0">
                <a:latin typeface="Times New Roman" panose="02020603050405020304" pitchFamily="18" charset="0"/>
                <a:cs typeface="Times New Roman" panose="02020603050405020304" pitchFamily="18" charset="0"/>
              </a:rPr>
              <a:t>Piete</a:t>
            </a:r>
            <a:r>
              <a:rPr lang="uk-UA" sz="2200" dirty="0" smtClean="0">
                <a:latin typeface="Times New Roman" panose="02020603050405020304" pitchFamily="18" charset="0"/>
                <a:cs typeface="Times New Roman" panose="02020603050405020304" pitchFamily="18" charset="0"/>
              </a:rPr>
              <a:t>” у різних місцях Італії, але вже на більш широких основах. Оскільки існування цих контор вимагало витрат, то видача позик здійснювалась із утриманням біля 6% річних процентів. Внаслідок тяжких війн між </a:t>
            </a:r>
            <a:r>
              <a:rPr lang="uk-UA" sz="2200" dirty="0" err="1" smtClean="0">
                <a:latin typeface="Times New Roman" panose="02020603050405020304" pitchFamily="18" charset="0"/>
                <a:cs typeface="Times New Roman" panose="02020603050405020304" pitchFamily="18" charset="0"/>
              </a:rPr>
              <a:t>Гвельфами</a:t>
            </a:r>
            <a:r>
              <a:rPr lang="uk-UA" sz="2200" dirty="0" smtClean="0">
                <a:latin typeface="Times New Roman" panose="02020603050405020304" pitchFamily="18" charset="0"/>
                <a:cs typeface="Times New Roman" panose="02020603050405020304" pitchFamily="18" charset="0"/>
              </a:rPr>
              <a:t> та </a:t>
            </a:r>
            <a:r>
              <a:rPr lang="uk-UA" sz="2200" dirty="0" err="1" smtClean="0">
                <a:latin typeface="Times New Roman" panose="02020603050405020304" pitchFamily="18" charset="0"/>
                <a:cs typeface="Times New Roman" panose="02020603050405020304" pitchFamily="18" charset="0"/>
              </a:rPr>
              <a:t>Гібеллінами</a:t>
            </a:r>
            <a:r>
              <a:rPr lang="uk-UA" sz="2200" dirty="0" smtClean="0">
                <a:latin typeface="Times New Roman" panose="02020603050405020304" pitchFamily="18" charset="0"/>
                <a:cs typeface="Times New Roman" panose="02020603050405020304" pitchFamily="18" charset="0"/>
              </a:rPr>
              <a:t>, жителі Італії залишали свою батьківщину і розносили ідею створення “</a:t>
            </a:r>
            <a:r>
              <a:rPr lang="uk-UA" sz="2200" dirty="0" err="1" smtClean="0">
                <a:latin typeface="Times New Roman" panose="02020603050405020304" pitchFamily="18" charset="0"/>
                <a:cs typeface="Times New Roman" panose="02020603050405020304" pitchFamily="18" charset="0"/>
              </a:rPr>
              <a:t>Mont</a:t>
            </a:r>
            <a:r>
              <a:rPr lang="uk-UA" sz="2200" dirty="0" smtClean="0">
                <a:latin typeface="Times New Roman" panose="02020603050405020304" pitchFamily="18" charset="0"/>
                <a:cs typeface="Times New Roman" panose="02020603050405020304" pitchFamily="18" charset="0"/>
              </a:rPr>
              <a:t> </a:t>
            </a:r>
            <a:r>
              <a:rPr lang="uk-UA" sz="2200" dirty="0" err="1" smtClean="0">
                <a:latin typeface="Times New Roman" panose="02020603050405020304" pitchFamily="18" charset="0"/>
                <a:cs typeface="Times New Roman" panose="02020603050405020304" pitchFamily="18" charset="0"/>
              </a:rPr>
              <a:t>de</a:t>
            </a:r>
            <a:r>
              <a:rPr lang="uk-UA" sz="2200" dirty="0" smtClean="0">
                <a:latin typeface="Times New Roman" panose="02020603050405020304" pitchFamily="18" charset="0"/>
                <a:cs typeface="Times New Roman" panose="02020603050405020304" pitchFamily="18" charset="0"/>
              </a:rPr>
              <a:t> </a:t>
            </a:r>
            <a:r>
              <a:rPr lang="uk-UA" sz="2200" dirty="0" err="1" smtClean="0">
                <a:latin typeface="Times New Roman" panose="02020603050405020304" pitchFamily="18" charset="0"/>
                <a:cs typeface="Times New Roman" panose="02020603050405020304" pitchFamily="18" charset="0"/>
              </a:rPr>
              <a:t>Piete</a:t>
            </a:r>
            <a:r>
              <a:rPr lang="uk-UA" sz="2200" dirty="0" smtClean="0">
                <a:latin typeface="Times New Roman" panose="02020603050405020304" pitchFamily="18" charset="0"/>
                <a:cs typeface="Times New Roman" panose="02020603050405020304" pitchFamily="18" charset="0"/>
              </a:rPr>
              <a:t>” по усій Західній Європі. Проте заснування цих</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512338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425513"/>
            <a:ext cx="9897114" cy="5993394"/>
          </a:xfrm>
        </p:spPr>
        <p:txBody>
          <a:bodyPr>
            <a:noAutofit/>
          </a:bodyPr>
          <a:lstStyle/>
          <a:p>
            <a:pPr marL="0" indent="0" algn="just">
              <a:spcBef>
                <a:spcPts val="0"/>
              </a:spcBef>
              <a:buNone/>
            </a:pPr>
            <a:r>
              <a:rPr lang="ru-RU" dirty="0" smtClean="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Національний банк планує підвищити рівень інформування клієнтів про умови ломбардного кредитування шляхом запровадження обов'язкового надання їм ломбардного квитка чи встановлення додаткових вимог до договору з позичальником. Основна мета такого квитка чи додаткових вимог до договору — інформування клієнта про умови договору в стислій та доступній для прочитання формі. Ломбардний квиток може стати додатковою гарантією захисту прав клієнта та його поінформованості про умови кредитування ломбарду. Крім цього, ломбардний квиток слугуватиме додатковим підтвердженням застави майна3, адже в ньому буде описуватися предмет застави і відомості про </a:t>
            </a:r>
            <a:r>
              <a:rPr lang="uk-UA" sz="2200" dirty="0" err="1" smtClean="0">
                <a:latin typeface="Times New Roman" panose="02020603050405020304" pitchFamily="18" charset="0"/>
                <a:cs typeface="Times New Roman" panose="02020603050405020304" pitchFamily="18" charset="0"/>
              </a:rPr>
              <a:t>заставодавця</a:t>
            </a:r>
            <a:r>
              <a:rPr lang="uk-UA" sz="2200" dirty="0" smtClean="0">
                <a:latin typeface="Times New Roman" panose="02020603050405020304" pitchFamily="18" charset="0"/>
                <a:cs typeface="Times New Roman" panose="02020603050405020304" pitchFamily="18" charset="0"/>
              </a:rPr>
              <a:t>. Видача клієнту ломбардного квитка є поширеною практикою в світі для ломбардного бізнесу.</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До укладення кредитного договору ломбард буде зобов’язаний надати клієнту зразок ломбардного квитка в паперовому чи електронному вигляді з інформацією про основні умови потенційного кредиту (зокрема, щодо оціночної вартості майна, суми кредиту, строку погашення, процентної ставки тощо). Після укладення договору ломбард буде зобов’язаний надати клієнту оформлений ломбардний квиток.</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3441981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425513"/>
            <a:ext cx="9897114" cy="5993394"/>
          </a:xfrm>
        </p:spPr>
        <p:txBody>
          <a:bodyPr>
            <a:noAutofit/>
          </a:bodyPr>
          <a:lstStyle/>
          <a:p>
            <a:pPr marL="0" indent="0" algn="just">
              <a:spcBef>
                <a:spcPts val="0"/>
              </a:spcBef>
              <a:buNone/>
            </a:pPr>
            <a:r>
              <a:rPr lang="ru-RU" dirty="0" smtClean="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У ломбардів повинна бути можливість надавати ломбардні послуги (наприклад, консультування, оформлення документів, ідентифікацію клієнта чи оцінку предмета застави) як у відділенні, так і поза межами ломбарду. Немає необхідності здійснювати їх в приміщенні, оскільки такі дії можуть бути здійснені в інших місцях — відкритих майданчиках, у супермаркеті, магазині, за місцем перебування клієнта. Однак діяльність ломбарду в будь-якому випадку передбачає постійний обіг готівки та зберігання цінного майна. Тому важливим елементом діяльності ломбардів є забезпечення ними безпеки працівників та клієнтів, а також майна, що передається в заставу.</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За аналогією з іншими небанківськими фінансовими установами, вимоги до організації захисту приміщень ломбарди визначатимуть самостійно відповідно до власного рівня ризику. Вимоги щодо захисту приміщень ломбардів будуть загалом аналогічні вимогам до захисту приміщень небанківських установ, що отримали ліцензію Національного банку на здійснення валютних операцій.</a:t>
            </a:r>
          </a:p>
          <a:p>
            <a:pPr marL="0" indent="0" algn="just">
              <a:spcBef>
                <a:spcPts val="0"/>
              </a:spcBef>
              <a:buNone/>
            </a:pPr>
            <a:r>
              <a:rPr lang="ru-RU" sz="2200" dirty="0" smtClean="0">
                <a:latin typeface="Times New Roman" panose="02020603050405020304" pitchFamily="18" charset="0"/>
                <a:cs typeface="Times New Roman" panose="02020603050405020304" pitchFamily="18" charset="0"/>
              </a:rPr>
              <a:t>	</a:t>
            </a:r>
            <a:r>
              <a:rPr lang="ru-RU" sz="2200" dirty="0" err="1" smtClean="0">
                <a:latin typeface="Times New Roman" panose="02020603050405020304" pitchFamily="18" charset="0"/>
                <a:cs typeface="Times New Roman" panose="02020603050405020304" pitchFamily="18" charset="0"/>
              </a:rPr>
              <a:t>Водночас</a:t>
            </a:r>
            <a:r>
              <a:rPr lang="ru-RU" sz="2200" dirty="0" smtClean="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Національний</a:t>
            </a:r>
            <a:r>
              <a:rPr lang="ru-RU" sz="2200" dirty="0">
                <a:latin typeface="Times New Roman" panose="02020603050405020304" pitchFamily="18" charset="0"/>
                <a:cs typeface="Times New Roman" panose="02020603050405020304" pitchFamily="18" charset="0"/>
              </a:rPr>
              <a:t> банк </a:t>
            </a:r>
            <a:r>
              <a:rPr lang="ru-RU" sz="2200" dirty="0" err="1">
                <a:latin typeface="Times New Roman" panose="02020603050405020304" pitchFamily="18" charset="0"/>
                <a:cs typeface="Times New Roman" panose="02020603050405020304" pitchFamily="18" charset="0"/>
              </a:rPr>
              <a:t>вважає</a:t>
            </a:r>
            <a:r>
              <a:rPr lang="ru-RU" sz="2200" dirty="0">
                <a:latin typeface="Times New Roman" panose="02020603050405020304" pitchFamily="18" charset="0"/>
                <a:cs typeface="Times New Roman" panose="02020603050405020304" pitchFamily="18" charset="0"/>
              </a:rPr>
              <a:t> за </a:t>
            </a:r>
            <a:r>
              <a:rPr lang="ru-RU" sz="2200" dirty="0" err="1">
                <a:latin typeface="Times New Roman" panose="02020603050405020304" pitchFamily="18" charset="0"/>
                <a:cs typeface="Times New Roman" panose="02020603050405020304" pitchFamily="18" charset="0"/>
              </a:rPr>
              <a:t>доцільне</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залишити</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вимоги</a:t>
            </a:r>
            <a:r>
              <a:rPr lang="ru-RU" sz="2200" dirty="0">
                <a:latin typeface="Times New Roman" panose="02020603050405020304" pitchFamily="18" charset="0"/>
                <a:cs typeface="Times New Roman" panose="02020603050405020304" pitchFamily="18" charset="0"/>
              </a:rPr>
              <a:t> до </a:t>
            </a:r>
            <a:r>
              <a:rPr lang="ru-RU" sz="2200" dirty="0" err="1">
                <a:latin typeface="Times New Roman" panose="02020603050405020304" pitchFamily="18" charset="0"/>
                <a:cs typeface="Times New Roman" panose="02020603050405020304" pitchFamily="18" charset="0"/>
              </a:rPr>
              <a:t>захисту</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приміщень</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виключно</a:t>
            </a:r>
            <a:r>
              <a:rPr lang="ru-RU" sz="2200" dirty="0">
                <a:latin typeface="Times New Roman" panose="02020603050405020304" pitchFamily="18" charset="0"/>
                <a:cs typeface="Times New Roman" panose="02020603050405020304" pitchFamily="18" charset="0"/>
              </a:rPr>
              <a:t> для </a:t>
            </a:r>
            <a:r>
              <a:rPr lang="ru-RU" sz="2200" dirty="0" err="1">
                <a:latin typeface="Times New Roman" panose="02020603050405020304" pitchFamily="18" charset="0"/>
                <a:cs typeface="Times New Roman" panose="02020603050405020304" pitchFamily="18" charset="0"/>
              </a:rPr>
              <a:t>приміщень</a:t>
            </a:r>
            <a:r>
              <a:rPr lang="ru-RU" sz="2200" dirty="0">
                <a:latin typeface="Times New Roman" panose="02020603050405020304" pitchFamily="18" charset="0"/>
                <a:cs typeface="Times New Roman" panose="02020603050405020304" pitchFamily="18" charset="0"/>
              </a:rPr>
              <a:t>, де </a:t>
            </a:r>
            <a:r>
              <a:rPr lang="ru-RU" sz="2200" dirty="0" err="1">
                <a:latin typeface="Times New Roman" panose="02020603050405020304" pitchFamily="18" charset="0"/>
                <a:cs typeface="Times New Roman" panose="02020603050405020304" pitchFamily="18" charset="0"/>
              </a:rPr>
              <a:t>зберігається</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заставне</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майно</a:t>
            </a:r>
            <a:r>
              <a:rPr lang="ru-RU" sz="2200" dirty="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	</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605851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425513"/>
            <a:ext cx="9897114" cy="5993394"/>
          </a:xfrm>
        </p:spPr>
        <p:txBody>
          <a:bodyPr>
            <a:noAutofit/>
          </a:bodyPr>
          <a:lstStyle/>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Національний банк не вимагатиме обов’язкового страхування предмета застави – це має відбуватися за взаємною згодою сторін. Обов’язкове страхування призведе до подорожчання надання послуг, оскільки його оплата буде перекладена на споживача.</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Національний банк також вбачає за необхідність залишити заборону щодо розташування приміщень ломбарду в малих архітектурних формах, тимчасових або некапітальних спорудах.</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Національний </a:t>
            </a:r>
            <a:r>
              <a:rPr lang="uk-UA" sz="2200" dirty="0">
                <a:latin typeface="Times New Roman" panose="02020603050405020304" pitchFamily="18" charset="0"/>
                <a:cs typeface="Times New Roman" panose="02020603050405020304" pitchFamily="18" charset="0"/>
              </a:rPr>
              <a:t>банк планує розробити вимоги для ломбардів щодо роботи зі зверненнями та розгляду спорів із позичальниками.</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У </a:t>
            </a:r>
            <a:r>
              <a:rPr lang="uk-UA" sz="2200" dirty="0">
                <a:latin typeface="Times New Roman" panose="02020603050405020304" pitchFamily="18" charset="0"/>
                <a:cs typeface="Times New Roman" panose="02020603050405020304" pitchFamily="18" charset="0"/>
              </a:rPr>
              <a:t>ломбардів мають бути внутрішні правила та організаційна структура, які забезпечуватимуть належну роботу зі споживачами. Ломбарди зобов’язані будуть забезпечити наявність структурної одиниці, до компетенції якої належатиме розгляд звернень і скарг споживачів. Споживач повинен мати можливість подавати скарги до ломбарду в зручний для нього спосіб та очікувати на належний розгляд його звернення. Національний банк зі свого боку аналізуватиме звітність щодо кількості одержаних і розглянутих скарг із метою планування та здійснення нагляду.</a:t>
            </a:r>
          </a:p>
        </p:txBody>
      </p:sp>
    </p:spTree>
    <p:extLst>
      <p:ext uri="{BB962C8B-B14F-4D97-AF65-F5344CB8AC3E}">
        <p14:creationId xmlns:p14="http://schemas.microsoft.com/office/powerpoint/2010/main" val="63416675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425513"/>
            <a:ext cx="10335571" cy="5993394"/>
          </a:xfrm>
        </p:spPr>
        <p:txBody>
          <a:bodyPr>
            <a:noAutofit/>
          </a:bodyPr>
          <a:lstStyle/>
          <a:p>
            <a:pPr marL="0" indent="0">
              <a:spcBef>
                <a:spcPts val="0"/>
              </a:spcBef>
              <a:buNone/>
            </a:pPr>
            <a:r>
              <a:rPr lang="uk-UA" sz="2200" b="1" dirty="0">
                <a:latin typeface="Times New Roman" panose="02020603050405020304" pitchFamily="18" charset="0"/>
                <a:cs typeface="Times New Roman" panose="02020603050405020304" pitchFamily="18" charset="0"/>
              </a:rPr>
              <a:t>Використана література</a:t>
            </a:r>
            <a:r>
              <a:rPr lang="uk-UA" sz="2200" b="1" dirty="0" smtClean="0">
                <a:latin typeface="Times New Roman" panose="02020603050405020304" pitchFamily="18" charset="0"/>
                <a:cs typeface="Times New Roman" panose="02020603050405020304" pitchFamily="18" charset="0"/>
              </a:rPr>
              <a:t>:</a:t>
            </a:r>
          </a:p>
          <a:p>
            <a:pPr marL="0" indent="0" algn="just">
              <a:spcBef>
                <a:spcPts val="0"/>
              </a:spcBef>
              <a:buNone/>
            </a:pPr>
            <a:endParaRPr lang="ru-RU" sz="2200" dirty="0" smtClean="0">
              <a:latin typeface="Times New Roman" panose="02020603050405020304" pitchFamily="18" charset="0"/>
              <a:cs typeface="Times New Roman" panose="02020603050405020304" pitchFamily="18" charset="0"/>
            </a:endParaRPr>
          </a:p>
          <a:p>
            <a:pPr marL="0" indent="0" algn="just">
              <a:spcBef>
                <a:spcPts val="0"/>
              </a:spcBef>
              <a:buNone/>
            </a:pPr>
            <a:r>
              <a:rPr lang="ru-RU" sz="2200" dirty="0" smtClean="0">
                <a:latin typeface="Times New Roman" panose="02020603050405020304" pitchFamily="18" charset="0"/>
                <a:cs typeface="Times New Roman" panose="02020603050405020304" pitchFamily="18" charset="0"/>
              </a:rPr>
              <a:t>1. </a:t>
            </a:r>
            <a:r>
              <a:rPr lang="uk-UA" sz="2200" dirty="0" smtClean="0">
                <a:latin typeface="Times New Roman" panose="02020603050405020304" pitchFamily="18" charset="0"/>
                <a:cs typeface="Times New Roman" panose="02020603050405020304" pitchFamily="18" charset="0"/>
              </a:rPr>
              <a:t>Закон України «Про фінансові послуги та фінансові компанії» від 4.12.2021 року №  1953-IX</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2. </a:t>
            </a:r>
            <a:r>
              <a:rPr lang="ru-RU" sz="2200" dirty="0">
                <a:latin typeface="Times New Roman" panose="02020603050405020304" pitchFamily="18" charset="0"/>
                <a:cs typeface="Times New Roman" panose="02020603050405020304" pitchFamily="18" charset="0"/>
              </a:rPr>
              <a:t>Закону </a:t>
            </a:r>
            <a:r>
              <a:rPr lang="ru-RU" sz="2200" dirty="0" err="1">
                <a:latin typeface="Times New Roman" panose="02020603050405020304" pitchFamily="18" charset="0"/>
                <a:cs typeface="Times New Roman" panose="02020603050405020304" pitchFamily="18" charset="0"/>
              </a:rPr>
              <a:t>України</a:t>
            </a:r>
            <a:r>
              <a:rPr lang="ru-RU" sz="2200" dirty="0">
                <a:latin typeface="Times New Roman" panose="02020603050405020304" pitchFamily="18" charset="0"/>
                <a:cs typeface="Times New Roman" panose="02020603050405020304" pitchFamily="18" charset="0"/>
              </a:rPr>
              <a:t> "Про </a:t>
            </a:r>
            <a:r>
              <a:rPr lang="ru-RU" sz="2200" dirty="0" err="1">
                <a:latin typeface="Times New Roman" panose="02020603050405020304" pitchFamily="18" charset="0"/>
                <a:cs typeface="Times New Roman" panose="02020603050405020304" pitchFamily="18" charset="0"/>
              </a:rPr>
              <a:t>фінансові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послуги</a:t>
            </a:r>
            <a:r>
              <a:rPr lang="ru-RU" sz="2200" dirty="0">
                <a:latin typeface="Times New Roman" panose="02020603050405020304" pitchFamily="18" charset="0"/>
                <a:cs typeface="Times New Roman" panose="02020603050405020304" pitchFamily="18" charset="0"/>
              </a:rPr>
              <a:t> та </a:t>
            </a:r>
            <a:r>
              <a:rPr lang="ru-RU" sz="2200" dirty="0" err="1">
                <a:latin typeface="Times New Roman" panose="02020603050405020304" pitchFamily="18" charset="0"/>
                <a:cs typeface="Times New Roman" panose="02020603050405020304" pitchFamily="18" charset="0"/>
              </a:rPr>
              <a:t>державне</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регулювання</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ринків</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фінансових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послуг</a:t>
            </a:r>
            <a:r>
              <a:rPr lang="ru-RU" sz="2200" dirty="0">
                <a:latin typeface="Times New Roman" panose="02020603050405020304" pitchFamily="18" charset="0"/>
                <a:cs typeface="Times New Roman" panose="02020603050405020304" pitchFamily="18" charset="0"/>
              </a:rPr>
              <a:t>" № 2664-III </a:t>
            </a:r>
            <a:r>
              <a:rPr lang="ru-RU" sz="2200" dirty="0" err="1">
                <a:latin typeface="Times New Roman" panose="02020603050405020304" pitchFamily="18" charset="0"/>
                <a:cs typeface="Times New Roman" panose="02020603050405020304" pitchFamily="18" charset="0"/>
              </a:rPr>
              <a:t>від</a:t>
            </a:r>
            <a:r>
              <a:rPr lang="ru-RU" sz="2200" dirty="0">
                <a:latin typeface="Times New Roman" panose="02020603050405020304" pitchFamily="18" charset="0"/>
                <a:cs typeface="Times New Roman" panose="02020603050405020304" pitchFamily="18" charset="0"/>
              </a:rPr>
              <a:t> 12 </a:t>
            </a:r>
            <a:r>
              <a:rPr lang="ru-RU" sz="2200" dirty="0" err="1">
                <a:latin typeface="Times New Roman" panose="02020603050405020304" pitchFamily="18" charset="0"/>
                <a:cs typeface="Times New Roman" panose="02020603050405020304" pitchFamily="18" charset="0"/>
              </a:rPr>
              <a:t>липня</a:t>
            </a:r>
            <a:r>
              <a:rPr lang="ru-RU" sz="2200" dirty="0">
                <a:latin typeface="Times New Roman" panose="02020603050405020304" pitchFamily="18" charset="0"/>
                <a:cs typeface="Times New Roman" panose="02020603050405020304" pitchFamily="18" charset="0"/>
              </a:rPr>
              <a:t> 2001 </a:t>
            </a:r>
            <a:r>
              <a:rPr lang="ru-RU" sz="2200" dirty="0" smtClean="0">
                <a:latin typeface="Times New Roman" panose="02020603050405020304" pitchFamily="18" charset="0"/>
                <a:cs typeface="Times New Roman" panose="02020603050405020304" pitchFamily="18" charset="0"/>
              </a:rPr>
              <a:t>року</a:t>
            </a:r>
            <a:endParaRPr lang="en-US" sz="2200" dirty="0" smtClean="0">
              <a:latin typeface="Times New Roman" panose="02020603050405020304" pitchFamily="18" charset="0"/>
              <a:cs typeface="Times New Roman" panose="02020603050405020304" pitchFamily="18" charset="0"/>
            </a:endParaRPr>
          </a:p>
          <a:p>
            <a:pPr marL="0" indent="0" algn="just">
              <a:spcBef>
                <a:spcPts val="0"/>
              </a:spcBef>
              <a:buNone/>
            </a:pPr>
            <a:r>
              <a:rPr lang="en-US" sz="2200" dirty="0" smtClean="0">
                <a:latin typeface="Times New Roman" panose="02020603050405020304" pitchFamily="18" charset="0"/>
                <a:cs typeface="Times New Roman" panose="02020603050405020304" pitchFamily="18" charset="0"/>
              </a:rPr>
              <a:t>3.</a:t>
            </a:r>
            <a:r>
              <a:rPr lang="uk-UA" sz="2200" dirty="0" smtClean="0">
                <a:latin typeface="Times New Roman" panose="02020603050405020304" pitchFamily="18" charset="0"/>
                <a:cs typeface="Times New Roman" panose="02020603050405020304" pitchFamily="18" charset="0"/>
              </a:rPr>
              <a:t>«Положення про ліцензування та реєстрацію надавачів фінансових послуг та умови провадження ними діяльності з надання фінансових послуг», затверджене постановою Правління Національного банку </a:t>
            </a:r>
            <a:r>
              <a:rPr lang="uk-UA" sz="2200" dirty="0">
                <a:latin typeface="Times New Roman" panose="02020603050405020304" pitchFamily="18" charset="0"/>
                <a:cs typeface="Times New Roman" panose="02020603050405020304" pitchFamily="18" charset="0"/>
              </a:rPr>
              <a:t>У</a:t>
            </a:r>
            <a:r>
              <a:rPr lang="uk-UA" sz="2200" dirty="0" smtClean="0">
                <a:latin typeface="Times New Roman" panose="02020603050405020304" pitchFamily="18" charset="0"/>
                <a:cs typeface="Times New Roman" panose="02020603050405020304" pitchFamily="18" charset="0"/>
              </a:rPr>
              <a:t>країни від 24.12.2021 № 153.</a:t>
            </a:r>
          </a:p>
          <a:p>
            <a:pPr marL="0" indent="0" algn="just">
              <a:spcBef>
                <a:spcPts val="0"/>
              </a:spcBef>
              <a:buNone/>
            </a:pPr>
            <a:r>
              <a:rPr lang="en-US" sz="2200" dirty="0" smtClean="0">
                <a:latin typeface="Times New Roman" panose="02020603050405020304" pitchFamily="18" charset="0"/>
                <a:cs typeface="Times New Roman" panose="02020603050405020304" pitchFamily="18" charset="0"/>
              </a:rPr>
              <a:t>4</a:t>
            </a:r>
            <a:r>
              <a:rPr lang="uk-UA" sz="2200" dirty="0" smtClean="0">
                <a:latin typeface="Times New Roman" panose="02020603050405020304" pitchFamily="18" charset="0"/>
                <a:cs typeface="Times New Roman" panose="02020603050405020304" pitchFamily="18" charset="0"/>
              </a:rPr>
              <a:t>. «Положення про встановлення критеріїв, за якими оцінюється ступінь ризику від здійснення діяльності учасниками ринку небанківських фінансових послуг, їх суспільну важливість, на підставі яких визначається періодичність проведення планових інспекційних перевірок, та порядок їх застосування», затверджене постановою Правління Національного банку України від 11.12.2020  № 157.</a:t>
            </a:r>
          </a:p>
          <a:p>
            <a:pPr marL="0" indent="0">
              <a:spcBef>
                <a:spcPts val="0"/>
              </a:spcBef>
              <a:buNone/>
            </a:pPr>
            <a:endParaRPr lang="ru-RU" sz="2200" dirty="0">
              <a:latin typeface="Times New Roman" panose="02020603050405020304" pitchFamily="18" charset="0"/>
              <a:cs typeface="Times New Roman" panose="02020603050405020304" pitchFamily="18" charset="0"/>
            </a:endParaRPr>
          </a:p>
          <a:p>
            <a:pPr marL="0" indent="0">
              <a:spcBef>
                <a:spcPts val="0"/>
              </a:spcBef>
              <a:buNone/>
            </a:pPr>
            <a:endParaRPr lang="ru-RU"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582115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425513"/>
            <a:ext cx="9897114" cy="5993394"/>
          </a:xfrm>
        </p:spPr>
        <p:txBody>
          <a:bodyPr>
            <a:noAutofit/>
          </a:bodyPr>
          <a:lstStyle/>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закладів не завжди проходило без протидії. Суперечки продовжувались до Лютеранського собору (1512-1517 рр.), на якому “</a:t>
            </a:r>
            <a:r>
              <a:rPr lang="uk-UA" sz="2200" dirty="0" err="1" smtClean="0">
                <a:latin typeface="Times New Roman" panose="02020603050405020304" pitchFamily="18" charset="0"/>
                <a:cs typeface="Times New Roman" panose="02020603050405020304" pitchFamily="18" charset="0"/>
              </a:rPr>
              <a:t>Mont</a:t>
            </a:r>
            <a:r>
              <a:rPr lang="uk-UA" sz="2200" dirty="0" smtClean="0">
                <a:latin typeface="Times New Roman" panose="02020603050405020304" pitchFamily="18" charset="0"/>
                <a:cs typeface="Times New Roman" panose="02020603050405020304" pitchFamily="18" charset="0"/>
              </a:rPr>
              <a:t> </a:t>
            </a:r>
            <a:r>
              <a:rPr lang="uk-UA" sz="2200" dirty="0" err="1" smtClean="0">
                <a:latin typeface="Times New Roman" panose="02020603050405020304" pitchFamily="18" charset="0"/>
                <a:cs typeface="Times New Roman" panose="02020603050405020304" pitchFamily="18" charset="0"/>
              </a:rPr>
              <a:t>de</a:t>
            </a:r>
            <a:r>
              <a:rPr lang="uk-UA" sz="2200" dirty="0" smtClean="0">
                <a:latin typeface="Times New Roman" panose="02020603050405020304" pitchFamily="18" charset="0"/>
                <a:cs typeface="Times New Roman" panose="02020603050405020304" pitchFamily="18" charset="0"/>
              </a:rPr>
              <a:t> </a:t>
            </a:r>
            <a:r>
              <a:rPr lang="uk-UA" sz="2200" dirty="0" err="1" smtClean="0">
                <a:latin typeface="Times New Roman" panose="02020603050405020304" pitchFamily="18" charset="0"/>
                <a:cs typeface="Times New Roman" panose="02020603050405020304" pitchFamily="18" charset="0"/>
              </a:rPr>
              <a:t>Piete</a:t>
            </a:r>
            <a:r>
              <a:rPr lang="uk-UA" sz="2200" dirty="0" smtClean="0">
                <a:latin typeface="Times New Roman" panose="02020603050405020304" pitchFamily="18" charset="0"/>
                <a:cs typeface="Times New Roman" panose="02020603050405020304" pitchFamily="18" charset="0"/>
              </a:rPr>
              <a:t>” отримали папську санкцію. В папській буллі 1515 р. було зазначено, що утримувані проценти не повинні перевищувати витрат на адміністрацію та на ведення справи. У Німеччині ломбард відкривається у Нюрнберзі у 1498 році, хоча перші спроби робились ще у 1492. Поряд з 4 державними ломбардами, функціонувало 60 громадських, діяльність яких було жорстко регламентована. В Англії на початку XVIII ст. на розгляд уряду вноситься білль, в якому говориться про необхідність відкриття в країні казенного ломбарду. Саме так було запропоновано боротися з лихварями, які брали до 80% за позику. У 1708 році англійський уряд дозволив створити у країні ломбард.</a:t>
            </a:r>
          </a:p>
          <a:p>
            <a:pPr marL="0" indent="0" algn="just">
              <a:spcBef>
                <a:spcPts val="0"/>
              </a:spcBef>
              <a:buNone/>
            </a:pPr>
            <a:r>
              <a:rPr lang="ru-RU" sz="2200" dirty="0" smtClean="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В XIX ст. ломбарди виникають у багатьох європейських країнах і користуються значною популярністю. Більша частина ломбардів належить великим власникам, акціонерним товариствам і кредитним товариствам і лише незначна належить органам міського самоврядування – муніципалітетам і державі. Клієнтуру ломбардів складають, головним чином, робітники, службовці, ремісники і дрібні торгівці. Отримані в ломбарді позики дуже часто не покращують їх матеріального становища, а вчасна невиплата високих відсотків призводить до втрати залишеного під заставу майна. У Росії перші</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509986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425513"/>
            <a:ext cx="9897114" cy="5993394"/>
          </a:xfrm>
        </p:spPr>
        <p:txBody>
          <a:bodyPr>
            <a:noAutofit/>
          </a:bodyPr>
          <a:lstStyle/>
          <a:p>
            <a:pPr marL="0" indent="0" algn="just">
              <a:spcBef>
                <a:spcPts val="0"/>
              </a:spcBef>
              <a:buNone/>
            </a:pPr>
            <a:r>
              <a:rPr lang="uk-UA" sz="2200" dirty="0">
                <a:latin typeface="Times New Roman" panose="02020603050405020304" pitchFamily="18" charset="0"/>
                <a:cs typeface="Times New Roman" panose="02020603050405020304" pitchFamily="18" charset="0"/>
              </a:rPr>
              <a:t>заходи по </a:t>
            </a:r>
            <a:r>
              <a:rPr lang="uk-UA" sz="2200" dirty="0" smtClean="0">
                <a:latin typeface="Times New Roman" panose="02020603050405020304" pitchFamily="18" charset="0"/>
                <a:cs typeface="Times New Roman" panose="02020603050405020304" pitchFamily="18" charset="0"/>
              </a:rPr>
              <a:t>забезпеченню населення кредитами відносяться до часів цариці Анни </a:t>
            </a:r>
            <a:r>
              <a:rPr lang="uk-UA" sz="2200" dirty="0" err="1" smtClean="0">
                <a:latin typeface="Times New Roman" panose="02020603050405020304" pitchFamily="18" charset="0"/>
                <a:cs typeface="Times New Roman" panose="02020603050405020304" pitchFamily="18" charset="0"/>
              </a:rPr>
              <a:t>Іоанівни</a:t>
            </a:r>
            <a:r>
              <a:rPr lang="uk-UA" sz="2200" dirty="0" smtClean="0">
                <a:latin typeface="Times New Roman" panose="02020603050405020304" pitchFamily="18" charset="0"/>
                <a:cs typeface="Times New Roman" panose="02020603050405020304" pitchFamily="18" charset="0"/>
              </a:rPr>
              <a:t>: наказом від 1729 року монетні контори зобов’язувались видавати позики під заклад золотих та срібних речей під 8% річних. При Єлизаветі Петрівні був заснований позичковий банк, серед операцій якого була також видача позик під дорогоцінні застави. Пізніше виникають приватні акціонерні товариства і товариства, які приймали товари на зберігання і надавали під них грошові позики. Ці установи вже мають вигляд сучасних ломбардів. У 1772 році були відкриті Санкт-Петербурзька і Московська позичкові казни (державні ломбарди), які до 1790 року були єдиними установами дрібного речового кредиту (не враховуючи позичкові каси приватних осіб, які завжди стягували величезні проценти і майже завжди вище дозволених). Існували ще приватні позичкові каси, але вони вимагали оплати величезних процентів і майже завжди вищих за встановлені законом. У 1840 році в Санкт-Петербурзі відкрилась «Компанія для збереження і закладу різних </a:t>
            </a:r>
            <a:r>
              <a:rPr lang="uk-UA" sz="2200" dirty="0" err="1" smtClean="0">
                <a:latin typeface="Times New Roman" panose="02020603050405020304" pitchFamily="18" charset="0"/>
                <a:cs typeface="Times New Roman" panose="02020603050405020304" pitchFamily="18" charset="0"/>
              </a:rPr>
              <a:t>рухомостей</a:t>
            </a:r>
            <a:r>
              <a:rPr lang="uk-UA" sz="2200" dirty="0" smtClean="0">
                <a:latin typeface="Times New Roman" panose="02020603050405020304" pitchFamily="18" charset="0"/>
                <a:cs typeface="Times New Roman" panose="02020603050405020304" pitchFamily="18" charset="0"/>
              </a:rPr>
              <a:t> і товарів». Перший міський ломбард виник у Вологді 1886 року, після затвердження його уставу, що виявився прийнятним і для пізніше створених міських ломбардів. З часом цей устав перестав задовольняти потребам суспільної ломбардної справи: виникла потреба організувати при ломбардах зберігання речей без видачі позик та</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38195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425513"/>
            <a:ext cx="9897114" cy="5993394"/>
          </a:xfrm>
        </p:spPr>
        <p:txBody>
          <a:bodyPr>
            <a:noAutofit/>
          </a:bodyPr>
          <a:lstStyle/>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комісійний продаж рухомого майна. До 1909 р. в Росії діяло близько 90 міських ломбардів, переважно у столицях та великих містах. За період 1904-1918 рр. загальна кількість ломбардів у Росії виросла з 91 до 134. В XX ст. ломбардна справа, в основному, контролювалася монополіями, які знімали за ломбардні позички високі проценти, виплату яких собі не можуть дозволити малозабезпечені прошарки населення.</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В 1917 році в Москві нараховувалося 29 ломбардів, з яких 6 належали міській управі (міські ломбарди), а інші приватним особам, акціонерним і кредитним товариствам. Після жовтневого перевороту, 14 грудня 1917 року було видано декрет про націоналізацію всієї банківської оправи країни. Дещо згодом була прийнята ціла низка постанов і спеціальних розпоряджень за окремими видами кредитних установ. Проте, окрім розпоряджень про ліквідацію Московської та Петроградської позичкової казни (постанова Народного Комісара Фінансів від 29 квітня 1919 року), про установи ломбардного кредиту особливих розпоряджень не було прийнято. Але ще в 1918 році приватні ломбарди в Москві і інших містах були ліквідовані, а міські були закриті за розпорядженням місцевої влади. Новий етап в діяльності ломбардів починається в 1922-1923 роках. В цей час створюються державні ломбарди, що підпорядковувались</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42460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425513"/>
            <a:ext cx="9897114" cy="5993394"/>
          </a:xfrm>
        </p:spPr>
        <p:txBody>
          <a:bodyPr>
            <a:noAutofit/>
          </a:bodyPr>
          <a:lstStyle/>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місцевим радам та відносились до системи закладів побутового обслуговування населення. До кола їх діяльності входило надання населенню за невелику плату можливості зберігання предметів особистого користування і домашнього вжитку, а також отримання позик під заставу цих предметів. Прийняте майно страхувалося за рахунок позикодавця. Розмір позики міг досягати 75% оціночної вартості предмету, а у випадку виробів з дорогоцінних металів та з дорогоцінним камінням, перлам, золотим годинникам – 90%. Законом встановлювались максимальні розміри позик, які могли надаватися одній особі, розмір відсотків за позикою, час на який могла видаватися позика. Ломбарди користувались досить широкою популярністю населення Радянського Союзу. Так, обсяг виданих населенню країни позик у 1972 році становив 40 мільйонів карбованців. Ломбардам надавалось право для розвитку своїх операцій використовувати банківський кредит. У період, коли Україна перебувала в складі Радянського Союзу, всі її ломбарди були складовою загальної фінансово-кредитної системи країни. Лише після проголошення 24 серпня 1991 року незалежності України почався новий період розвитку в нашій державі системи ломбардних послуг. Перший недержавний ломбард – Повне товариство «Заставне товариство «Скарбниця» розпочав свою діяльність в Україні у 1992 році.</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120058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425513"/>
            <a:ext cx="9897114" cy="5993394"/>
          </a:xfrm>
        </p:spPr>
        <p:txBody>
          <a:bodyPr>
            <a:noAutofit/>
          </a:bodyPr>
          <a:lstStyle/>
          <a:p>
            <a:pPr marL="0" indent="0" algn="ctr">
              <a:spcBef>
                <a:spcPts val="0"/>
              </a:spcBef>
              <a:buNone/>
            </a:pPr>
            <a:r>
              <a:rPr lang="uk-UA" sz="2400" b="1" dirty="0" smtClean="0">
                <a:latin typeface="Times New Roman" panose="02020603050405020304" pitchFamily="18" charset="0"/>
                <a:cs typeface="Times New Roman" panose="02020603050405020304" pitchFamily="18" charset="0"/>
              </a:rPr>
              <a:t>2. Поняття ломбарду та основні вимоги щодо його діяльності</a:t>
            </a:r>
          </a:p>
          <a:p>
            <a:pPr marL="0" indent="0" algn="just">
              <a:spcBef>
                <a:spcPts val="0"/>
              </a:spcBef>
              <a:buNone/>
            </a:pPr>
            <a:endParaRPr lang="uk-UA" sz="2200" dirty="0" smtClean="0">
              <a:latin typeface="Times New Roman" panose="02020603050405020304" pitchFamily="18" charset="0"/>
              <a:cs typeface="Times New Roman" panose="02020603050405020304" pitchFamily="18" charset="0"/>
            </a:endParaRP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Ломбард -  це фінансова установа, яка на підставі ліцензії на діяльність ломбарду має право надавати фізичним особам фінансові послуги з надання коштів та банківських металів у кредит у вигляді ломбардних кредитів.</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Україна є країною з економікою, що розвивається, зі значною частиною населення з низькими доходами або нестабільним джерелом заробітку. Діяльність ломбардів орієнтована саме на фізичних осіб з низьким рівнем доходів і здатна задовольняти базові потреби людей у кризових ситуаціях, у тому </a:t>
            </a:r>
            <a:r>
              <a:rPr lang="uk-UA" sz="2200" dirty="0">
                <a:latin typeface="Times New Roman" panose="02020603050405020304" pitchFamily="18" charset="0"/>
                <a:cs typeface="Times New Roman" panose="02020603050405020304" pitchFamily="18" charset="0"/>
              </a:rPr>
              <a:t>числі покриття витрат на харчування, житло чи оплату комунальних послуг. 	</a:t>
            </a:r>
            <a:r>
              <a:rPr lang="uk-UA" sz="2200" dirty="0" smtClean="0">
                <a:latin typeface="Times New Roman" panose="02020603050405020304" pitchFamily="18" charset="0"/>
                <a:cs typeface="Times New Roman" panose="02020603050405020304" pitchFamily="18" charset="0"/>
              </a:rPr>
              <a:t>Основною метою реалізації кредитної діяльності у ломбардів і фінансових компаній є отримання доходу. За рахунок встановлених високих процентних ставок такі фінансові установи покривають свої витрати та забезпечують високу рентабельність свого бізнесу. Так, середні процентні ставки за ломбардними кредитами та позиками фінансових компаній можуть доходити до 1-2% на день.</a:t>
            </a:r>
          </a:p>
          <a:p>
            <a:pPr marL="0" indent="0" algn="just">
              <a:spcBef>
                <a:spcPts val="0"/>
              </a:spcBef>
              <a:buNone/>
            </a:pP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0696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425513"/>
            <a:ext cx="9897114" cy="5993394"/>
          </a:xfrm>
        </p:spPr>
        <p:txBody>
          <a:bodyPr>
            <a:noAutofit/>
          </a:bodyPr>
          <a:lstStyle/>
          <a:p>
            <a:pPr marL="0" indent="0" algn="just">
              <a:spcBef>
                <a:spcPts val="0"/>
              </a:spcBef>
              <a:buNone/>
            </a:pPr>
            <a:r>
              <a:rPr lang="ru-RU" dirty="0" smtClean="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Ломбардами опанований окремий сектор кредитного ринку, на якому сформована пропозиція короткострокових готівкових кредитів, що пропонуються населенню під заставу коштовних речей, таких як вироби з дорогоцінних металів і дорогоцінного каміння, побутова техніка, автомобілі, цінні папери тощо.</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Ломбардні кредити є цікавими для прошарку громадян з невисокими доходами, або для тих у кого виникла потреба негайно одержати готівку для покриття споживчих витрат.</a:t>
            </a:r>
          </a:p>
          <a:p>
            <a:pPr marL="0" indent="0" algn="just">
              <a:spcBef>
                <a:spcPts val="0"/>
              </a:spcBef>
              <a:buNone/>
            </a:pPr>
            <a:r>
              <a:rPr lang="uk-UA" sz="2200" dirty="0" smtClean="0">
                <a:latin typeface="Times New Roman" panose="02020603050405020304" pitchFamily="18" charset="0"/>
                <a:cs typeface="Times New Roman" panose="02020603050405020304" pitchFamily="18" charset="0"/>
              </a:rPr>
              <a:t>	Кредитні ризики, що супроводжують надання ломбардних кредитів, є значно вищими у порівнянні з банківськими, тому клієнти ломбардів є нецікавими для банків. Ломбардні кредитні продукти на відміну від банківських характеризуються більшою гнучкістю, оперативністю проте менш різноманітні за своїм змістом. Ломбардні установи не висувають вимог до кредитоспроможності позичальників внаслідок того, що закладене майно, яке є обов’язковим при кредитуванні, виступає засобом покриття ризиків ломбардної установи. В разі неповернення кредиту заставлене майно переходить у власність ломбардної установи і підлягає продажу, що дозволяє покрити витрати ломбарду за таким кредитом. Стандартний термін ломбардного кредитування в Україні не</a:t>
            </a:r>
          </a:p>
          <a:p>
            <a:pPr marL="0" indent="0" algn="just">
              <a:spcBef>
                <a:spcPts val="0"/>
              </a:spcBef>
              <a:buNone/>
            </a:pPr>
            <a:r>
              <a:rPr lang="ru-RU" sz="2200" dirty="0">
                <a:latin typeface="Times New Roman" panose="02020603050405020304" pitchFamily="18" charset="0"/>
                <a:cs typeface="Times New Roman" panose="02020603050405020304" pitchFamily="18" charset="0"/>
              </a:rPr>
              <a:t>	</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71226860"/>
      </p:ext>
    </p:extLst>
  </p:cSld>
  <p:clrMapOvr>
    <a:masterClrMapping/>
  </p:clrMapOvr>
  <p:timing>
    <p:tnLst>
      <p:par>
        <p:cTn id="1" dur="indefinite" restart="never" nodeType="tmRoot"/>
      </p:par>
    </p:tnLst>
  </p:timing>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8167</TotalTime>
  <Words>1080</Words>
  <Application>Microsoft Office PowerPoint</Application>
  <PresentationFormat>Широкоэкранный</PresentationFormat>
  <Paragraphs>137</Paragraphs>
  <Slides>33</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33</vt:i4>
      </vt:variant>
    </vt:vector>
  </HeadingPairs>
  <TitlesOfParts>
    <vt:vector size="39" baseType="lpstr">
      <vt:lpstr>Arial</vt:lpstr>
      <vt:lpstr>Calibri</vt:lpstr>
      <vt:lpstr>Times New Roman</vt:lpstr>
      <vt:lpstr>Trebuchet MS</vt:lpstr>
      <vt:lpstr>Wingdings 3</vt:lpstr>
      <vt:lpstr>Грань</vt:lpstr>
      <vt:lpstr>Тема. Порядок надання фінансових послуг ломбардами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Dell</dc:creator>
  <cp:lastModifiedBy>Dell</cp:lastModifiedBy>
  <cp:revision>489</cp:revision>
  <dcterms:created xsi:type="dcterms:W3CDTF">2022-02-07T14:59:41Z</dcterms:created>
  <dcterms:modified xsi:type="dcterms:W3CDTF">2022-09-24T17:24:45Z</dcterms:modified>
</cp:coreProperties>
</file>