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0" r:id="rId1"/>
  </p:sldMasterIdLst>
  <p:notesMasterIdLst>
    <p:notesMasterId r:id="rId40"/>
  </p:notesMasterIdLst>
  <p:sldIdLst>
    <p:sldId id="256" r:id="rId2"/>
    <p:sldId id="257" r:id="rId3"/>
    <p:sldId id="258" r:id="rId4"/>
    <p:sldId id="315" r:id="rId5"/>
    <p:sldId id="259" r:id="rId6"/>
    <p:sldId id="260" r:id="rId7"/>
    <p:sldId id="262" r:id="rId8"/>
    <p:sldId id="349" r:id="rId9"/>
    <p:sldId id="316" r:id="rId10"/>
    <p:sldId id="317" r:id="rId11"/>
    <p:sldId id="356" r:id="rId12"/>
    <p:sldId id="357" r:id="rId13"/>
    <p:sldId id="358" r:id="rId14"/>
    <p:sldId id="359" r:id="rId15"/>
    <p:sldId id="360" r:id="rId16"/>
    <p:sldId id="361" r:id="rId17"/>
    <p:sldId id="362" r:id="rId18"/>
    <p:sldId id="363" r:id="rId19"/>
    <p:sldId id="364" r:id="rId20"/>
    <p:sldId id="373" r:id="rId21"/>
    <p:sldId id="375" r:id="rId22"/>
    <p:sldId id="376" r:id="rId23"/>
    <p:sldId id="377" r:id="rId24"/>
    <p:sldId id="378" r:id="rId25"/>
    <p:sldId id="379" r:id="rId26"/>
    <p:sldId id="380" r:id="rId27"/>
    <p:sldId id="381" r:id="rId28"/>
    <p:sldId id="382" r:id="rId29"/>
    <p:sldId id="383" r:id="rId30"/>
    <p:sldId id="384" r:id="rId31"/>
    <p:sldId id="385" r:id="rId32"/>
    <p:sldId id="386" r:id="rId33"/>
    <p:sldId id="387" r:id="rId34"/>
    <p:sldId id="388" r:id="rId35"/>
    <p:sldId id="389" r:id="rId36"/>
    <p:sldId id="390" r:id="rId37"/>
    <p:sldId id="391" r:id="rId38"/>
    <p:sldId id="374" r:id="rId3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4660"/>
  </p:normalViewPr>
  <p:slideViewPr>
    <p:cSldViewPr snapToGrid="0">
      <p:cViewPr varScale="1">
        <p:scale>
          <a:sx n="95" d="100"/>
          <a:sy n="95" d="100"/>
        </p:scale>
        <p:origin x="19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FFAAE-3DBF-414A-AB9A-CCF876DDFF09}" type="datetimeFigureOut">
              <a:rPr lang="ru-RU" smtClean="0"/>
              <a:t>05.05.2023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21A584-6F0B-4CEB-A84F-B7B9BC1DF468}" type="slidenum">
              <a:rPr lang="ru-RU" smtClean="0"/>
              <a:t>‹#›</a:t>
            </a:fld>
            <a:endParaRPr lang="ru-RU"/>
          </a:p>
        </p:txBody>
      </p:sp>
    </p:spTree>
    <p:extLst>
      <p:ext uri="{BB962C8B-B14F-4D97-AF65-F5344CB8AC3E}">
        <p14:creationId xmlns:p14="http://schemas.microsoft.com/office/powerpoint/2010/main" val="2167550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05.05.2023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126811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05.05.2023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457129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05.05.2023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30383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05.05.2023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930977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05.05.2023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18284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05.05.2023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188961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05.05.2023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898211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05.05.2023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644070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05.05.2023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099748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05.05.2023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009667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1514D21-26B9-4DE5-8051-EAF4C6F39A4C}" type="datetimeFigureOut">
              <a:rPr lang="ru-RU" smtClean="0"/>
              <a:t>05.05.2023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802854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1514D21-26B9-4DE5-8051-EAF4C6F39A4C}" type="datetimeFigureOut">
              <a:rPr lang="ru-RU" smtClean="0"/>
              <a:t>05.05.2023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125063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1514D21-26B9-4DE5-8051-EAF4C6F39A4C}" type="datetimeFigureOut">
              <a:rPr lang="ru-RU" smtClean="0"/>
              <a:t>05.05.2023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73735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14D21-26B9-4DE5-8051-EAF4C6F39A4C}" type="datetimeFigureOut">
              <a:rPr lang="ru-RU" smtClean="0"/>
              <a:t>05.05.2023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930335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514D21-26B9-4DE5-8051-EAF4C6F39A4C}" type="datetimeFigureOut">
              <a:rPr lang="ru-RU" smtClean="0"/>
              <a:t>05.05.2023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169661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514D21-26B9-4DE5-8051-EAF4C6F39A4C}" type="datetimeFigureOut">
              <a:rPr lang="ru-RU" smtClean="0"/>
              <a:t>05.05.2023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689353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514D21-26B9-4DE5-8051-EAF4C6F39A4C}" type="datetimeFigureOut">
              <a:rPr lang="ru-RU" smtClean="0"/>
              <a:t>05.05.2023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2486F48-BCFD-4577-9587-B3B04C7FB16D}" type="slidenum">
              <a:rPr lang="ru-RU" smtClean="0"/>
              <a:t>‹#›</a:t>
            </a:fld>
            <a:endParaRPr lang="ru-RU"/>
          </a:p>
        </p:txBody>
      </p:sp>
    </p:spTree>
    <p:extLst>
      <p:ext uri="{BB962C8B-B14F-4D97-AF65-F5344CB8AC3E}">
        <p14:creationId xmlns:p14="http://schemas.microsoft.com/office/powerpoint/2010/main" val="3862825572"/>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82842" y="470780"/>
            <a:ext cx="9705474" cy="1883121"/>
          </a:xfrm>
        </p:spPr>
        <p:txBody>
          <a:bodyPr/>
          <a:lstStyle/>
          <a:p>
            <a:pPr algn="ctr"/>
            <a:r>
              <a:rPr lang="ru-RU" sz="4800" dirty="0" smtClean="0">
                <a:latin typeface="Times New Roman" panose="02020603050405020304" pitchFamily="18" charset="0"/>
                <a:cs typeface="Times New Roman" panose="02020603050405020304" pitchFamily="18" charset="0"/>
              </a:rPr>
              <a:t>Тема</a:t>
            </a:r>
            <a:r>
              <a:rPr lang="uk-UA" sz="4800" dirty="0" smtClean="0">
                <a:latin typeface="Times New Roman" panose="02020603050405020304" pitchFamily="18" charset="0"/>
                <a:cs typeface="Times New Roman" panose="02020603050405020304" pitchFamily="18" charset="0"/>
              </a:rPr>
              <a:t>. 16. Нетрадиційні банківські операції і послуги</a:t>
            </a:r>
            <a:endParaRPr lang="uk-UA" sz="48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013988" y="2353901"/>
            <a:ext cx="9774328" cy="3748135"/>
          </a:xfrm>
        </p:spPr>
        <p:txBody>
          <a:bodyPr>
            <a:normAutofit fontScale="62500" lnSpcReduction="20000"/>
          </a:bodyPr>
          <a:lstStyle/>
          <a:p>
            <a:pPr algn="just">
              <a:lnSpc>
                <a:spcPct val="120000"/>
              </a:lnSpc>
              <a:spcBef>
                <a:spcPts val="0"/>
              </a:spcBef>
            </a:pPr>
            <a:r>
              <a:rPr lang="uk-UA" sz="6400" b="1" dirty="0" smtClean="0">
                <a:solidFill>
                  <a:schemeClr val="tx1">
                    <a:lumMod val="75000"/>
                    <a:lumOff val="25000"/>
                  </a:schemeClr>
                </a:solidFill>
                <a:latin typeface="Times New Roman" panose="02020603050405020304" pitchFamily="18" charset="0"/>
                <a:cs typeface="Times New Roman" panose="02020603050405020304" pitchFamily="18" charset="0"/>
              </a:rPr>
              <a:t>1. Банківські гарантії та поручительства</a:t>
            </a:r>
          </a:p>
          <a:p>
            <a:pPr algn="just">
              <a:lnSpc>
                <a:spcPct val="120000"/>
              </a:lnSpc>
              <a:spcBef>
                <a:spcPts val="0"/>
              </a:spcBef>
            </a:pPr>
            <a:r>
              <a:rPr lang="uk-UA" sz="6400" b="1" dirty="0" smtClean="0">
                <a:solidFill>
                  <a:schemeClr val="tx1">
                    <a:lumMod val="75000"/>
                    <a:lumOff val="25000"/>
                  </a:schemeClr>
                </a:solidFill>
                <a:latin typeface="Times New Roman" panose="02020603050405020304" pitchFamily="18" charset="0"/>
                <a:cs typeface="Times New Roman" panose="02020603050405020304" pitchFamily="18" charset="0"/>
              </a:rPr>
              <a:t>2. Трастові послуги. Послуги банків зі</a:t>
            </a:r>
          </a:p>
          <a:p>
            <a:pPr algn="just">
              <a:lnSpc>
                <a:spcPct val="120000"/>
              </a:lnSpc>
              <a:spcBef>
                <a:spcPts val="0"/>
              </a:spcBef>
            </a:pPr>
            <a:r>
              <a:rPr lang="uk-UA" sz="6400" b="1" dirty="0" smtClean="0">
                <a:solidFill>
                  <a:schemeClr val="tx1">
                    <a:lumMod val="75000"/>
                    <a:lumOff val="25000"/>
                  </a:schemeClr>
                </a:solidFill>
                <a:latin typeface="Times New Roman" panose="02020603050405020304" pitchFamily="18" charset="0"/>
                <a:cs typeface="Times New Roman" panose="02020603050405020304" pitchFamily="18" charset="0"/>
              </a:rPr>
              <a:t>зберігання цінностей</a:t>
            </a:r>
          </a:p>
          <a:p>
            <a:pPr algn="just">
              <a:lnSpc>
                <a:spcPct val="120000"/>
              </a:lnSpc>
              <a:spcBef>
                <a:spcPts val="0"/>
              </a:spcBef>
            </a:pPr>
            <a:r>
              <a:rPr lang="uk-UA" sz="6400" b="1" dirty="0" smtClean="0">
                <a:solidFill>
                  <a:schemeClr val="tx1">
                    <a:lumMod val="75000"/>
                    <a:lumOff val="25000"/>
                  </a:schemeClr>
                </a:solidFill>
                <a:latin typeface="Times New Roman" panose="02020603050405020304" pitchFamily="18" charset="0"/>
                <a:cs typeface="Times New Roman" panose="02020603050405020304" pitchFamily="18" charset="0"/>
              </a:rPr>
              <a:t>3. Інформаційні та консультаційні послуги банків</a:t>
            </a:r>
          </a:p>
          <a:p>
            <a:endParaRPr lang="ru-RU" dirty="0"/>
          </a:p>
        </p:txBody>
      </p:sp>
    </p:spTree>
    <p:extLst>
      <p:ext uri="{BB962C8B-B14F-4D97-AF65-F5344CB8AC3E}">
        <p14:creationId xmlns:p14="http://schemas.microsoft.com/office/powerpoint/2010/main" val="3937568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775300" cy="6065821"/>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поручительства може бути кредитор за основним зобов’язанням або інша особа, включаючи боржника.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Відповідно до ст. 554 Цивільного кодексу України боржник і поручитель відповідають перед кредитором солідарно. Особливість поручительства полягає в тому, що зобов’язання за договором поруки має характер додаткового (акцесорного) по відношенню до основного зобов’язання. Це означає, що припинення основного зобов’язання одночасно припиняє дію договору поруки.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 вітчизняній банківській практиці при кредитуванні фізичних осіб (споживче, іпотечне кредитування) банки з метою додаткового забезпечення наданого кредиту можуть залучати поручителів боржника для солідарної відповідальності в разі неможливості виконання основним позичальником своїх зобов’язань. Зазвичай, такими поручителями стають близькі родичі або друзі позичальника, яким останній не сплачує ніяких коштів.</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6365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711925" cy="5993394"/>
          </a:xfrm>
        </p:spPr>
        <p:txBody>
          <a:bodyPr>
            <a:noAutofit/>
          </a:bodyPr>
          <a:lstStyle/>
          <a:p>
            <a:pPr marL="0" indent="0" algn="ctr">
              <a:spcBef>
                <a:spcPts val="0"/>
              </a:spcBef>
              <a:buNone/>
            </a:pPr>
            <a:r>
              <a:rPr lang="uk-UA" sz="2400" b="1" dirty="0">
                <a:latin typeface="Times New Roman" panose="02020603050405020304" pitchFamily="18" charset="0"/>
                <a:cs typeface="Times New Roman" panose="02020603050405020304" pitchFamily="18" charset="0"/>
              </a:rPr>
              <a:t>2</a:t>
            </a:r>
            <a:r>
              <a:rPr lang="uk-UA" sz="2400" b="1" dirty="0" smtClean="0">
                <a:latin typeface="Times New Roman" panose="02020603050405020304" pitchFamily="18" charset="0"/>
                <a:cs typeface="Times New Roman" panose="02020603050405020304" pitchFamily="18" charset="0"/>
              </a:rPr>
              <a:t>. Трастові послуги. Послуги банків зі</a:t>
            </a:r>
          </a:p>
          <a:p>
            <a:pPr marL="0" indent="0" algn="ctr">
              <a:spcBef>
                <a:spcPts val="0"/>
              </a:spcBef>
              <a:buNone/>
            </a:pPr>
            <a:r>
              <a:rPr lang="uk-UA" sz="2400" b="1" dirty="0" smtClean="0">
                <a:latin typeface="Times New Roman" panose="02020603050405020304" pitchFamily="18" charset="0"/>
                <a:cs typeface="Times New Roman" panose="02020603050405020304" pitchFamily="18" charset="0"/>
              </a:rPr>
              <a:t>зберігання цінностей</a:t>
            </a: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Правові основи надання банками трастових послуг та послуг зі зберігання цінностей трактуються у Законі України «Про банки і банківську діяльність» № 2121–III від 07.12.2000 р., Цивільному кодексі України № 435–IV від 16.01.2003 р. та Правилах з організації захисту приміщень банків в Україні, затверджених Постановою НБУ № 63 від 10.02.2016 р.</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Трастові (довірчі) послуги - це послуги банків з управління майном і фондовими цінностями, на правах довіреної особи. Трастові послуги засновано на довірчих правовідносинах, коли одна особа (засновник) передає своє майно у розпорядження іншій особі (</a:t>
            </a:r>
            <a:r>
              <a:rPr lang="uk-UA" sz="2200" dirty="0" err="1" smtClean="0">
                <a:latin typeface="Times New Roman" panose="02020603050405020304" pitchFamily="18" charset="0"/>
                <a:cs typeface="Times New Roman" panose="02020603050405020304" pitchFamily="18" charset="0"/>
              </a:rPr>
              <a:t>довірительному</a:t>
            </a:r>
            <a:r>
              <a:rPr lang="uk-UA" sz="2200" dirty="0" smtClean="0">
                <a:latin typeface="Times New Roman" panose="02020603050405020304" pitchFamily="18" charset="0"/>
                <a:cs typeface="Times New Roman" panose="02020603050405020304" pitchFamily="18" charset="0"/>
              </a:rPr>
              <a:t> власнику) для управління в інтересах третьої особи (</a:t>
            </a:r>
            <a:r>
              <a:rPr lang="uk-UA" sz="2200" dirty="0" err="1" smtClean="0">
                <a:latin typeface="Times New Roman" panose="02020603050405020304" pitchFamily="18" charset="0"/>
                <a:cs typeface="Times New Roman" panose="02020603050405020304" pitchFamily="18" charset="0"/>
              </a:rPr>
              <a:t>бенефіціара</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 трастовій операції беруть участь три сторони: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довіритель майна (засновник трасту) – юридична або фізична особа, яка заснувала траст та/або передала </a:t>
            </a:r>
            <a:r>
              <a:rPr lang="uk-UA" sz="2200" dirty="0" err="1" smtClean="0">
                <a:latin typeface="Times New Roman" panose="02020603050405020304" pitchFamily="18" charset="0"/>
                <a:cs typeface="Times New Roman" panose="02020603050405020304" pitchFamily="18" charset="0"/>
              </a:rPr>
              <a:t>довірительному</a:t>
            </a:r>
            <a:r>
              <a:rPr lang="uk-UA" sz="2200" dirty="0" smtClean="0">
                <a:latin typeface="Times New Roman" panose="02020603050405020304" pitchFamily="18" charset="0"/>
                <a:cs typeface="Times New Roman" panose="02020603050405020304" pitchFamily="18" charset="0"/>
              </a:rPr>
              <a:t> власнику повноваження</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0840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580242"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власника належного їй майна відповідно до умов укладеного між ними договору;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довірительний</a:t>
            </a:r>
            <a:r>
              <a:rPr lang="uk-UA" sz="2200" dirty="0" smtClean="0">
                <a:latin typeface="Times New Roman" panose="02020603050405020304" pitchFamily="18" charset="0"/>
                <a:cs typeface="Times New Roman" panose="02020603050405020304" pitchFamily="18" charset="0"/>
              </a:rPr>
              <a:t> власник (траст) - сторона, яка здійснює управління майном. Ним можуть бути спеціалізовані трастові компанії (довірчі товариства) або комерційні банки;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бенефіціар</a:t>
            </a:r>
            <a:r>
              <a:rPr lang="uk-UA" sz="2200" dirty="0" smtClean="0">
                <a:latin typeface="Times New Roman" panose="02020603050405020304" pitchFamily="18" charset="0"/>
                <a:cs typeface="Times New Roman" panose="02020603050405020304" pitchFamily="18" charset="0"/>
              </a:rPr>
              <a:t> - особа, на користь та в інтересах якої надаються довірчі послуги. Ним може бути сам довіритель майна або третя особа.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Види трастових послуг в залежності від характеру розпорядження майном класифікуються таким чином: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активні операції - власність на майно, що знаходиться в довірчому управлінні, може відчужуватись шляхом продажу, надання застави без згоди довірителя;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пасивні операції - коли майно, передане в довірче управління, не може використовуватись без згоди довірителя.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 Законі України «Про банки і банківську діяльність» зазначено, що банки можуть здійснювати лише довірче управління коштами та цінними паперами за договорами з юридичними та фізичними особами.</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288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712561" cy="5993394"/>
          </a:xfrm>
        </p:spPr>
        <p:txBody>
          <a:bodyPr>
            <a:no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Залежно від категорії довірителя майна розрізняють трастові послуги: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 користь фізичних осіб:</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1. Розпорядження спадщиною, або заповідальний траст, тобто розпорядження майном клієнта після його смерті, може здійснюватися відповідно до письмового заповіту, залишеного померлим, в якому зазначений виконавець заповіту, або за рішенням суду, коли заповіт не був складений.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2. Управління майном передбачає прийняття рішень щодо його розміщення, оформлення страхування і внесення страхових платежів, депозитні операції з готівкою, облікові операції, виплату доходів </a:t>
            </a:r>
            <a:r>
              <a:rPr lang="uk-UA" sz="2200" dirty="0" err="1" smtClean="0">
                <a:latin typeface="Times New Roman" panose="02020603050405020304" pitchFamily="18" charset="0"/>
                <a:cs typeface="Times New Roman" panose="02020603050405020304" pitchFamily="18" charset="0"/>
              </a:rPr>
              <a:t>бенефіціару</a:t>
            </a:r>
            <a:r>
              <a:rPr lang="uk-UA" sz="2200" dirty="0" smtClean="0">
                <a:latin typeface="Times New Roman" panose="02020603050405020304" pitchFamily="18" charset="0"/>
                <a:cs typeface="Times New Roman" panose="02020603050405020304" pitchFamily="18" charset="0"/>
              </a:rPr>
              <a:t>, аналіз ефективності використання майна тощо.</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3. Опікунство та забезпечення зберігання майна передбачає набір операцій, аналогічний управлінню майном. Зазначений вид трастових послуг поширюється переважно на неповнолітніх, які вважаються недієздатними для управління та володіння майном. Якщо неповнолітній дістав у спадщину майно, то в цьому разі призначається опікун, який розпоряджається ним в інтересах спадкоємця.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5068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80477" cy="5993394"/>
          </a:xfrm>
        </p:spPr>
        <p:txBody>
          <a:bodyPr>
            <a:no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Опікунство та забезпечення зберігання майна існує в двох формах:</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опікунства індивіда (неповнолітнього, недієздатного);</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опікунства майна - у випадку, якщо власник майна фізично неспроможний самостійно здійснювати управління ним.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4. Агентські послуги характеризуються тим, що одна особа (агент) учиняє як юридичні, так і фактичні дії за дорученням і за рахунок іншої особи (принципала). Кінцевою метою агентських послуг є встановлення договірних зобов’язань між принципалом і третьою особою. Агентські послуги включають, зокрема: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збереження активів, наприклад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одержання доходів за ними та повідомлення клієнта;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купівлю-продаж цінних паперів та доставку їх до клієнта;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обмін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погашення облігацій;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сплату податків;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оформлення страхових полісів;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оплату рахунків;</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3503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24330"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укладання від імені клієнта договорів;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отримування кредитів;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купівлю-продаж іноземної валюти і дорогоцінних металів.</a:t>
            </a:r>
          </a:p>
          <a:p>
            <a:pPr marL="0" indent="0" algn="just">
              <a:spcBef>
                <a:spcPts val="0"/>
              </a:spcBef>
              <a:buNone/>
            </a:pPr>
            <a:r>
              <a:rPr lang="uk-UA" sz="2200" i="1" dirty="0" smtClean="0">
                <a:latin typeface="Times New Roman" panose="02020603050405020304" pitchFamily="18" charset="0"/>
                <a:cs typeface="Times New Roman" panose="02020603050405020304" pitchFamily="18" charset="0"/>
              </a:rPr>
              <a:t>	на </a:t>
            </a:r>
            <a:r>
              <a:rPr lang="uk-UA" sz="2200" i="1" dirty="0">
                <a:latin typeface="Times New Roman" panose="02020603050405020304" pitchFamily="18" charset="0"/>
                <a:cs typeface="Times New Roman" panose="02020603050405020304" pitchFamily="18" charset="0"/>
              </a:rPr>
              <a:t>користь юридичних осіб:</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обслуговування облігаційної позики, що </a:t>
            </a:r>
            <a:r>
              <a:rPr lang="uk-UA" sz="2200" dirty="0" smtClean="0">
                <a:latin typeface="Times New Roman" panose="02020603050405020304" pitchFamily="18" charset="0"/>
                <a:cs typeface="Times New Roman" panose="02020603050405020304" pitchFamily="18" charset="0"/>
              </a:rPr>
              <a:t>супроводжується </a:t>
            </a:r>
            <a:r>
              <a:rPr lang="uk-UA" sz="2200" dirty="0">
                <a:latin typeface="Times New Roman" panose="02020603050405020304" pitchFamily="18" charset="0"/>
                <a:cs typeface="Times New Roman" panose="02020603050405020304" pitchFamily="18" charset="0"/>
              </a:rPr>
              <a:t>переданням довіреній особі права </a:t>
            </a:r>
            <a:r>
              <a:rPr lang="uk-UA" sz="2200" dirty="0" smtClean="0">
                <a:latin typeface="Times New Roman" panose="02020603050405020304" pitchFamily="18" charset="0"/>
                <a:cs typeface="Times New Roman" panose="02020603050405020304" pitchFamily="18" charset="0"/>
              </a:rPr>
              <a:t>розпорядження майном</a:t>
            </a:r>
            <a:r>
              <a:rPr lang="uk-UA" sz="2200" dirty="0">
                <a:latin typeface="Times New Roman" panose="02020603050405020304" pitchFamily="18" charset="0"/>
                <a:cs typeface="Times New Roman" panose="02020603050405020304" pitchFamily="18" charset="0"/>
              </a:rPr>
              <a:t>, яке слугує забезпеченням позики</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агентські послуги;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створення фондів погашення заборгованості, з яких</a:t>
            </a:r>
            <a:r>
              <a:rPr lang="uk-UA" sz="2200" dirty="0" smtClean="0">
                <a:latin typeface="Times New Roman" panose="02020603050405020304" pitchFamily="18" charset="0"/>
                <a:cs typeface="Times New Roman" panose="02020603050405020304" pitchFamily="18" charset="0"/>
              </a:rPr>
              <a:t>, відповідно </a:t>
            </a:r>
            <a:r>
              <a:rPr lang="uk-UA" sz="2200" dirty="0">
                <a:latin typeface="Times New Roman" panose="02020603050405020304" pitchFamily="18" charset="0"/>
                <a:cs typeface="Times New Roman" panose="02020603050405020304" pitchFamily="18" charset="0"/>
              </a:rPr>
              <a:t>до умов договору, може </a:t>
            </a:r>
            <a:r>
              <a:rPr lang="uk-UA" sz="2200" dirty="0" err="1">
                <a:latin typeface="Times New Roman" panose="02020603050405020304" pitchFamily="18" charset="0"/>
                <a:cs typeface="Times New Roman" panose="02020603050405020304" pitchFamily="18" charset="0"/>
              </a:rPr>
              <a:t>здійснюватись</a:t>
            </a:r>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погашення боргів</a:t>
            </a:r>
            <a:r>
              <a:rPr lang="uk-UA" sz="2200" dirty="0">
                <a:latin typeface="Times New Roman" panose="02020603050405020304" pitchFamily="18" charset="0"/>
                <a:cs typeface="Times New Roman" panose="02020603050405020304" pitchFamily="18" charset="0"/>
              </a:rPr>
              <a:t>, сплата відсотків, викуп облігацій; виплата </a:t>
            </a:r>
            <a:r>
              <a:rPr lang="uk-UA" sz="2200" dirty="0" smtClean="0">
                <a:latin typeface="Times New Roman" panose="02020603050405020304" pitchFamily="18" charset="0"/>
                <a:cs typeface="Times New Roman" panose="02020603050405020304" pitchFamily="18" charset="0"/>
              </a:rPr>
              <a:t>дивідендів акціонерам </a:t>
            </a:r>
            <a:r>
              <a:rPr lang="uk-UA" sz="2200" dirty="0">
                <a:latin typeface="Times New Roman" panose="02020603050405020304" pitchFamily="18" charset="0"/>
                <a:cs typeface="Times New Roman" panose="02020603050405020304" pitchFamily="18" charset="0"/>
              </a:rPr>
              <a:t>тощо;</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тимчасове управління справами компанії у випадку </a:t>
            </a:r>
            <a:r>
              <a:rPr lang="uk-UA" sz="2200" dirty="0" smtClean="0">
                <a:latin typeface="Times New Roman" panose="02020603050405020304" pitchFamily="18" charset="0"/>
                <a:cs typeface="Times New Roman" panose="02020603050405020304" pitchFamily="18" charset="0"/>
              </a:rPr>
              <a:t>її реорганізації </a:t>
            </a:r>
            <a:r>
              <a:rPr lang="uk-UA" sz="2200" dirty="0">
                <a:latin typeface="Times New Roman" panose="02020603050405020304" pitchFamily="18" charset="0"/>
                <a:cs typeface="Times New Roman" panose="02020603050405020304" pitchFamily="18" charset="0"/>
              </a:rPr>
              <a:t>чи ліквідації;</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послуги депозитарію (зберігання акцій, за якими </a:t>
            </a:r>
            <a:r>
              <a:rPr lang="uk-UA" sz="2200" dirty="0" smtClean="0">
                <a:latin typeface="Times New Roman" panose="02020603050405020304" pitchFamily="18" charset="0"/>
                <a:cs typeface="Times New Roman" panose="02020603050405020304" pitchFamily="18" charset="0"/>
              </a:rPr>
              <a:t>акціонери </a:t>
            </a:r>
            <a:r>
              <a:rPr lang="uk-UA" sz="2200" dirty="0">
                <a:latin typeface="Times New Roman" panose="02020603050405020304" pitchFamily="18" charset="0"/>
                <a:cs typeface="Times New Roman" panose="02020603050405020304" pitchFamily="18" charset="0"/>
              </a:rPr>
              <a:t>передали право голосу уповноваженим представникам);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розпорядження активами, включаючи </a:t>
            </a:r>
            <a:r>
              <a:rPr lang="uk-UA" sz="2200" dirty="0" smtClean="0">
                <a:latin typeface="Times New Roman" panose="02020603050405020304" pitchFamily="18" charset="0"/>
                <a:cs typeface="Times New Roman" panose="02020603050405020304" pitchFamily="18" charset="0"/>
              </a:rPr>
              <a:t>управління нерухомістю </a:t>
            </a:r>
            <a:r>
              <a:rPr lang="uk-UA" sz="2200" dirty="0">
                <a:latin typeface="Times New Roman" panose="02020603050405020304" pitchFamily="18" charset="0"/>
                <a:cs typeface="Times New Roman" panose="02020603050405020304" pitchFamily="18" charset="0"/>
              </a:rPr>
              <a:t>як всередині країни, так і за кордоном</a:t>
            </a:r>
            <a:r>
              <a:rPr lang="uk-UA"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2067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80478" cy="5993394"/>
          </a:xfrm>
        </p:spPr>
        <p:txBody>
          <a:bodyPr>
            <a:noAutofit/>
          </a:bodyPr>
          <a:lstStyle/>
          <a:p>
            <a:pPr marL="0" indent="0" algn="just">
              <a:spcBef>
                <a:spcPts val="0"/>
              </a:spcBef>
              <a:buNone/>
            </a:pPr>
            <a:r>
              <a:rPr lang="uk-UA" sz="2200" dirty="0">
                <a:latin typeface="Times New Roman" panose="02020603050405020304" pitchFamily="18" charset="0"/>
                <a:cs typeface="Times New Roman" panose="02020603050405020304" pitchFamily="18" charset="0"/>
              </a:rPr>
              <a:t>− обслуговування працівників компанії. У цьому разі траст-відділи надають послуги в інтересах працівників, здійснюючи управління фондами компаній, призначеними для виплати пенсій, різних винагород та допомог;</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інвестування коштів клієнта у визначені ним види активів;</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управління коштами благодійних фондів.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Однією </a:t>
            </a:r>
            <a:r>
              <a:rPr lang="uk-UA" sz="2200" dirty="0">
                <a:latin typeface="Times New Roman" panose="02020603050405020304" pitchFamily="18" charset="0"/>
                <a:cs typeface="Times New Roman" panose="02020603050405020304" pitchFamily="18" charset="0"/>
              </a:rPr>
              <a:t>з довірчих послуг; яку надають комерційні </a:t>
            </a:r>
            <a:r>
              <a:rPr lang="uk-UA" sz="2200" dirty="0" smtClean="0">
                <a:latin typeface="Times New Roman" panose="02020603050405020304" pitchFamily="18" charset="0"/>
                <a:cs typeface="Times New Roman" panose="02020603050405020304" pitchFamily="18" charset="0"/>
              </a:rPr>
              <a:t>банки фізичним </a:t>
            </a:r>
            <a:r>
              <a:rPr lang="uk-UA" sz="2200" dirty="0">
                <a:latin typeface="Times New Roman" panose="02020603050405020304" pitchFamily="18" charset="0"/>
                <a:cs typeface="Times New Roman" panose="02020603050405020304" pitchFamily="18" charset="0"/>
              </a:rPr>
              <a:t>і юридичним особам, є </a:t>
            </a:r>
            <a:r>
              <a:rPr lang="uk-UA" sz="2200" b="1" dirty="0">
                <a:latin typeface="Times New Roman" panose="02020603050405020304" pitchFamily="18" charset="0"/>
                <a:cs typeface="Times New Roman" panose="02020603050405020304" pitchFamily="18" charset="0"/>
              </a:rPr>
              <a:t>послуги щодо </a:t>
            </a:r>
            <a:r>
              <a:rPr lang="uk-UA" sz="2200" b="1" dirty="0" smtClean="0">
                <a:latin typeface="Times New Roman" panose="02020603050405020304" pitchFamily="18" charset="0"/>
                <a:cs typeface="Times New Roman" panose="02020603050405020304" pitchFamily="18" charset="0"/>
              </a:rPr>
              <a:t>зберігання цінностей</a:t>
            </a:r>
            <a:r>
              <a:rPr lang="uk-UA" sz="2200" dirty="0">
                <a:latin typeface="Times New Roman" panose="02020603050405020304" pitchFamily="18" charset="0"/>
                <a:cs typeface="Times New Roman" panose="02020603050405020304" pitchFamily="18" charset="0"/>
              </a:rPr>
              <a:t>. Основною рисою надання таких послуг є те, </a:t>
            </a:r>
            <a:r>
              <a:rPr lang="uk-UA" sz="2200" dirty="0" smtClean="0">
                <a:latin typeface="Times New Roman" panose="02020603050405020304" pitchFamily="18" charset="0"/>
                <a:cs typeface="Times New Roman" panose="02020603050405020304" pitchFamily="18" charset="0"/>
              </a:rPr>
              <a:t>що комерційні </a:t>
            </a:r>
            <a:r>
              <a:rPr lang="uk-UA" sz="2200" dirty="0">
                <a:latin typeface="Times New Roman" panose="02020603050405020304" pitchFamily="18" charset="0"/>
                <a:cs typeface="Times New Roman" panose="02020603050405020304" pitchFamily="18" charset="0"/>
              </a:rPr>
              <a:t>банки мають відповідні спеціальні приміщення </a:t>
            </a:r>
            <a:r>
              <a:rPr lang="uk-UA" sz="2200" dirty="0" smtClean="0">
                <a:latin typeface="Times New Roman" panose="02020603050405020304" pitchFamily="18" charset="0"/>
                <a:cs typeface="Times New Roman" panose="02020603050405020304" pitchFamily="18" charset="0"/>
              </a:rPr>
              <a:t>чи спеціальне </a:t>
            </a:r>
            <a:r>
              <a:rPr lang="uk-UA" sz="2200" dirty="0">
                <a:latin typeface="Times New Roman" panose="02020603050405020304" pitchFamily="18" charset="0"/>
                <a:cs typeface="Times New Roman" panose="02020603050405020304" pitchFamily="18" charset="0"/>
              </a:rPr>
              <a:t>обладнання, які виключають випадкову втрату </a:t>
            </a:r>
            <a:r>
              <a:rPr lang="uk-UA" sz="2200" dirty="0" smtClean="0">
                <a:latin typeface="Times New Roman" panose="02020603050405020304" pitchFamily="18" charset="0"/>
                <a:cs typeface="Times New Roman" panose="02020603050405020304" pitchFamily="18" charset="0"/>
              </a:rPr>
              <a:t>або пошкодження </a:t>
            </a:r>
            <a:r>
              <a:rPr lang="uk-UA" sz="2200" dirty="0">
                <a:latin typeface="Times New Roman" panose="02020603050405020304" pitchFamily="18" charset="0"/>
                <a:cs typeface="Times New Roman" panose="02020603050405020304" pitchFamily="18" charset="0"/>
              </a:rPr>
              <a:t>цінностей, прийнятих на зберігання.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Послуги </a:t>
            </a:r>
            <a:r>
              <a:rPr lang="uk-UA" sz="2200" dirty="0">
                <a:latin typeface="Times New Roman" panose="02020603050405020304" pitchFamily="18" charset="0"/>
                <a:cs typeface="Times New Roman" panose="02020603050405020304" pitchFamily="18" charset="0"/>
              </a:rPr>
              <a:t>щодо зберігання цінностей</a:t>
            </a:r>
            <a:r>
              <a:rPr lang="uk-UA" sz="2200" b="1"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надаються комерційними </a:t>
            </a:r>
            <a:r>
              <a:rPr lang="uk-UA" sz="2200" dirty="0">
                <a:latin typeface="Times New Roman" panose="02020603050405020304" pitchFamily="18" charset="0"/>
                <a:cs typeface="Times New Roman" panose="02020603050405020304" pitchFamily="18" charset="0"/>
              </a:rPr>
              <a:t>банками у трьох формах: зберігання </a:t>
            </a:r>
            <a:r>
              <a:rPr lang="uk-UA" sz="2200" dirty="0" smtClean="0">
                <a:latin typeface="Times New Roman" panose="02020603050405020304" pitchFamily="18" charset="0"/>
                <a:cs typeface="Times New Roman" panose="02020603050405020304" pitchFamily="18" charset="0"/>
              </a:rPr>
              <a:t>цінностей клієнтів </a:t>
            </a:r>
            <a:r>
              <a:rPr lang="uk-UA" sz="2200" dirty="0">
                <a:latin typeface="Times New Roman" panose="02020603050405020304" pitchFamily="18" charset="0"/>
                <a:cs typeface="Times New Roman" panose="02020603050405020304" pitchFamily="18" charset="0"/>
              </a:rPr>
              <a:t>у сховищі; надання клієнтам сейфів у </a:t>
            </a:r>
            <a:r>
              <a:rPr lang="uk-UA" sz="2200" dirty="0" smtClean="0">
                <a:latin typeface="Times New Roman" panose="02020603050405020304" pitchFamily="18" charset="0"/>
                <a:cs typeface="Times New Roman" panose="02020603050405020304" pitchFamily="18" charset="0"/>
              </a:rPr>
              <a:t>приміщенні банку</a:t>
            </a:r>
            <a:r>
              <a:rPr lang="uk-UA" sz="2200" dirty="0">
                <a:latin typeface="Times New Roman" panose="02020603050405020304" pitchFamily="18" charset="0"/>
                <a:cs typeface="Times New Roman" panose="02020603050405020304" pitchFamily="18" charset="0"/>
              </a:rPr>
              <a:t>; надання нічних сейфів клієнтам.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Індивідуальні </a:t>
            </a:r>
            <a:r>
              <a:rPr lang="uk-UA" sz="2200" dirty="0">
                <a:latin typeface="Times New Roman" panose="02020603050405020304" pitchFamily="18" charset="0"/>
                <a:cs typeface="Times New Roman" panose="02020603050405020304" pitchFamily="18" charset="0"/>
              </a:rPr>
              <a:t>банківські сейфи є одним з </a:t>
            </a:r>
            <a:r>
              <a:rPr lang="uk-UA" sz="2200" dirty="0" smtClean="0">
                <a:latin typeface="Times New Roman" panose="02020603050405020304" pitchFamily="18" charset="0"/>
                <a:cs typeface="Times New Roman" panose="02020603050405020304" pitchFamily="18" charset="0"/>
              </a:rPr>
              <a:t>найбезпечніших та </a:t>
            </a:r>
            <a:r>
              <a:rPr lang="uk-UA" sz="2200" dirty="0">
                <a:latin typeface="Times New Roman" panose="02020603050405020304" pitchFamily="18" charset="0"/>
                <a:cs typeface="Times New Roman" panose="02020603050405020304" pitchFamily="18" charset="0"/>
              </a:rPr>
              <a:t>найбільш популярним способом зберігання цінностей</a:t>
            </a:r>
            <a:r>
              <a:rPr lang="uk-UA" sz="2200" dirty="0" smtClean="0">
                <a:latin typeface="Times New Roman" panose="02020603050405020304" pitchFamily="18" charset="0"/>
                <a:cs typeface="Times New Roman" panose="02020603050405020304" pitchFamily="18" charset="0"/>
              </a:rPr>
              <a:t>. Індивідуальні </a:t>
            </a:r>
            <a:r>
              <a:rPr lang="uk-UA" sz="2200" dirty="0">
                <a:latin typeface="Times New Roman" panose="02020603050405020304" pitchFamily="18" charset="0"/>
                <a:cs typeface="Times New Roman" panose="02020603050405020304" pitchFamily="18" charset="0"/>
              </a:rPr>
              <a:t>банківські сейфи розташовуються в </a:t>
            </a:r>
            <a:r>
              <a:rPr lang="uk-UA" sz="2200" dirty="0" smtClean="0">
                <a:latin typeface="Times New Roman" panose="02020603050405020304" pitchFamily="18" charset="0"/>
                <a:cs typeface="Times New Roman" panose="02020603050405020304" pitchFamily="18" charset="0"/>
              </a:rPr>
              <a:t>надійно захищених </a:t>
            </a:r>
            <a:r>
              <a:rPr lang="uk-UA" sz="2200" dirty="0">
                <a:latin typeface="Times New Roman" panose="02020603050405020304" pitchFamily="18" charset="0"/>
                <a:cs typeface="Times New Roman" panose="02020603050405020304" pitchFamily="18" charset="0"/>
              </a:rPr>
              <a:t>сховищах банку і повинні відповідати </a:t>
            </a:r>
            <a:r>
              <a:rPr lang="uk-UA" sz="2200" dirty="0" smtClean="0">
                <a:latin typeface="Times New Roman" panose="02020603050405020304" pitchFamily="18" charset="0"/>
                <a:cs typeface="Times New Roman" panose="02020603050405020304" pitchFamily="18" charset="0"/>
              </a:rPr>
              <a:t>вимогам українського </a:t>
            </a:r>
            <a:r>
              <a:rPr lang="uk-UA" sz="2200" dirty="0">
                <a:latin typeface="Times New Roman" panose="02020603050405020304" pitchFamily="18" charset="0"/>
                <a:cs typeface="Times New Roman" panose="02020603050405020304" pitchFamily="18" charset="0"/>
              </a:rPr>
              <a:t>законодавства, які постійно підвищуються</a:t>
            </a:r>
            <a:r>
              <a:rPr lang="uk-UA"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1539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768709"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Такі банківські сховища оснащені системами безперебійного енергопостачання, сучасними засобами відеоспостереження та контролю, охоронним і газовим пожежогасінням тощо.</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Вартість оренди сейфа є диференційованою в залежності від його розмірів і регіону. Сейфи діляться на вісім категорій за обсягом, кожному з яких присвоюється певний тариф. Також на вартість оренди впливає термін оренди індивідуального сейфа.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Банки стягують плату кожен день використання сейфа. Середній тариф складає 15–20 грн. на день для невеликих сейфів, 20–30 грн. – для сейфів середнього обсягу (від 30 до 50 л) та 30–50 грн. – для скриньок, у яких поміщаються габаритні предмети. У деяких випадках плата може сягати 100 грн. в день. Якщо перевести денний тариф до місячної плати, то вийде десь від 450 до 1500 грн. користування сейфом.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Послуга </a:t>
            </a:r>
            <a:r>
              <a:rPr lang="uk-UA" sz="2200" dirty="0">
                <a:latin typeface="Times New Roman" panose="02020603050405020304" pitchFamily="18" charset="0"/>
                <a:cs typeface="Times New Roman" panose="02020603050405020304" pitchFamily="18" charset="0"/>
              </a:rPr>
              <a:t>оренди індивідуального сейфа надається </a:t>
            </a:r>
            <a:r>
              <a:rPr lang="uk-UA" sz="2200" dirty="0" smtClean="0">
                <a:latin typeface="Times New Roman" panose="02020603050405020304" pitchFamily="18" charset="0"/>
                <a:cs typeface="Times New Roman" panose="02020603050405020304" pitchFamily="18" charset="0"/>
              </a:rPr>
              <a:t>тільки клієнтам </a:t>
            </a:r>
            <a:r>
              <a:rPr lang="uk-UA" sz="2200" dirty="0">
                <a:latin typeface="Times New Roman" panose="02020603050405020304" pitchFamily="18" charset="0"/>
                <a:cs typeface="Times New Roman" panose="02020603050405020304" pitchFamily="18" charset="0"/>
              </a:rPr>
              <a:t>банку, які мають активні рахунки. Для оренди </a:t>
            </a:r>
            <a:r>
              <a:rPr lang="uk-UA" sz="2200" dirty="0" smtClean="0">
                <a:latin typeface="Times New Roman" panose="02020603050405020304" pitchFamily="18" charset="0"/>
                <a:cs typeface="Times New Roman" panose="02020603050405020304" pitchFamily="18" charset="0"/>
              </a:rPr>
              <a:t>індивідуального </a:t>
            </a:r>
            <a:r>
              <a:rPr lang="uk-UA" sz="2200" dirty="0">
                <a:latin typeface="Times New Roman" panose="02020603050405020304" pitchFamily="18" charset="0"/>
                <a:cs typeface="Times New Roman" panose="02020603050405020304" pitchFamily="18" charset="0"/>
              </a:rPr>
              <a:t>сейфа необхідно звернутися у відділення банку</a:t>
            </a:r>
            <a:r>
              <a:rPr lang="uk-UA" sz="2200" dirty="0" smtClean="0">
                <a:latin typeface="Times New Roman" panose="02020603050405020304" pitchFamily="18" charset="0"/>
                <a:cs typeface="Times New Roman" panose="02020603050405020304" pitchFamily="18" charset="0"/>
              </a:rPr>
              <a:t>, обладнане </a:t>
            </a:r>
            <a:r>
              <a:rPr lang="uk-UA" sz="2200" dirty="0">
                <a:latin typeface="Times New Roman" panose="02020603050405020304" pitchFamily="18" charset="0"/>
                <a:cs typeface="Times New Roman" panose="02020603050405020304" pitchFamily="18" charset="0"/>
              </a:rPr>
              <a:t>сховищем індивідуальних сейфів, і надати </a:t>
            </a:r>
            <a:r>
              <a:rPr lang="uk-UA" sz="2200" dirty="0" smtClean="0">
                <a:latin typeface="Times New Roman" panose="02020603050405020304" pitchFamily="18" charset="0"/>
                <a:cs typeface="Times New Roman" panose="02020603050405020304" pitchFamily="18" charset="0"/>
              </a:rPr>
              <a:t>працівнику </a:t>
            </a:r>
            <a:r>
              <a:rPr lang="uk-UA" sz="2200" dirty="0">
                <a:latin typeface="Times New Roman" panose="02020603050405020304" pitchFamily="18" charset="0"/>
                <a:cs typeface="Times New Roman" panose="02020603050405020304" pitchFamily="18" charset="0"/>
              </a:rPr>
              <a:t>банку паспорт або інший документ, що засвідчує особу, а</a:t>
            </a:r>
          </a:p>
          <a:p>
            <a:pPr marL="0" indent="0" algn="just">
              <a:spcBef>
                <a:spcPts val="0"/>
              </a:spcBef>
              <a:buNone/>
            </a:pPr>
            <a:r>
              <a:rPr lang="uk-UA" sz="2200" dirty="0">
                <a:latin typeface="Times New Roman" panose="02020603050405020304" pitchFamily="18" charset="0"/>
                <a:cs typeface="Times New Roman" panose="02020603050405020304" pitchFamily="18" charset="0"/>
              </a:rPr>
              <a:t>також довідку про присвоєння ІПН</a:t>
            </a:r>
            <a:r>
              <a:rPr lang="uk-UA"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91427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736624" cy="5993394"/>
          </a:xfrm>
        </p:spPr>
        <p:txBody>
          <a:bodyPr>
            <a:noAutofit/>
          </a:bodyPr>
          <a:lstStyle/>
          <a:p>
            <a:pPr marL="0" indent="0" algn="just">
              <a:spcBef>
                <a:spcPts val="0"/>
              </a:spcBef>
              <a:buNone/>
            </a:pPr>
            <a:r>
              <a:rPr lang="ru-RU" sz="2200" dirty="0" err="1">
                <a:latin typeface="Times New Roman" panose="02020603050405020304" pitchFamily="18" charset="0"/>
                <a:cs typeface="Times New Roman" panose="02020603050405020304" pitchFamily="18" charset="0"/>
              </a:rPr>
              <a:t>Після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цього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укладається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договір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оренди</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індивідуального</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банківського</a:t>
            </a: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сейфа, вноситься </a:t>
            </a:r>
            <a:r>
              <a:rPr lang="ru-RU" sz="2200" dirty="0" err="1">
                <a:latin typeface="Times New Roman" panose="02020603050405020304" pitchFamily="18" charset="0"/>
                <a:cs typeface="Times New Roman" panose="02020603050405020304" pitchFamily="18" charset="0"/>
              </a:rPr>
              <a:t>орендна</a:t>
            </a:r>
            <a:r>
              <a:rPr lang="ru-RU" sz="2200" dirty="0">
                <a:latin typeface="Times New Roman" panose="02020603050405020304" pitchFamily="18" charset="0"/>
                <a:cs typeface="Times New Roman" panose="02020603050405020304" pitchFamily="18" charset="0"/>
              </a:rPr>
              <a:t> плата, сума </a:t>
            </a:r>
            <a:r>
              <a:rPr lang="ru-RU" sz="2200" dirty="0" err="1" smtClean="0">
                <a:latin typeface="Times New Roman" panose="02020603050405020304" pitchFamily="18" charset="0"/>
                <a:cs typeface="Times New Roman" panose="02020603050405020304" pitchFamily="18" charset="0"/>
              </a:rPr>
              <a:t>застави</a:t>
            </a:r>
            <a:r>
              <a:rPr lang="ru-RU" sz="2200" dirty="0" smtClean="0">
                <a:latin typeface="Times New Roman" panose="02020603050405020304" pitchFamily="18" charset="0"/>
                <a:cs typeface="Times New Roman" panose="02020603050405020304" pitchFamily="18" charset="0"/>
              </a:rPr>
              <a:t> за </a:t>
            </a:r>
            <a:r>
              <a:rPr lang="ru-RU" sz="2200" dirty="0">
                <a:latin typeface="Times New Roman" panose="02020603050405020304" pitchFamily="18" charset="0"/>
                <a:cs typeface="Times New Roman" panose="02020603050405020304" pitchFamily="18" charset="0"/>
              </a:rPr>
              <a:t>ключ. </a:t>
            </a:r>
            <a:r>
              <a:rPr lang="ru-RU" sz="2200" dirty="0" err="1">
                <a:latin typeface="Times New Roman" panose="02020603050405020304" pitchFamily="18" charset="0"/>
                <a:cs typeface="Times New Roman" panose="02020603050405020304" pitchFamily="18" charset="0"/>
              </a:rPr>
              <a:t>Договір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оренди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індивідуального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банківського</a:t>
            </a:r>
            <a:r>
              <a:rPr lang="ru-RU" sz="2200" dirty="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сейфа в </a:t>
            </a:r>
            <a:r>
              <a:rPr lang="ru-RU" sz="2200" dirty="0">
                <a:latin typeface="Times New Roman" panose="02020603050405020304" pitchFamily="18" charset="0"/>
                <a:cs typeface="Times New Roman" panose="02020603050405020304" pitchFamily="18" charset="0"/>
              </a:rPr>
              <a:t>банку </a:t>
            </a:r>
            <a:r>
              <a:rPr lang="ru-RU" sz="2200" dirty="0" err="1">
                <a:latin typeface="Times New Roman" panose="02020603050405020304" pitchFamily="18" charset="0"/>
                <a:cs typeface="Times New Roman" panose="02020603050405020304" pitchFamily="18" charset="0"/>
              </a:rPr>
              <a:t>може</a:t>
            </a:r>
            <a:r>
              <a:rPr lang="ru-RU" sz="2200" dirty="0">
                <a:latin typeface="Times New Roman" panose="02020603050405020304" pitchFamily="18" charset="0"/>
                <a:cs typeface="Times New Roman" panose="02020603050405020304" pitchFamily="18" charset="0"/>
              </a:rPr>
              <a:t> бути оформлений </a:t>
            </a:r>
            <a:r>
              <a:rPr lang="ru-RU" sz="2200" dirty="0" err="1">
                <a:latin typeface="Times New Roman" panose="02020603050405020304" pitchFamily="18" charset="0"/>
                <a:cs typeface="Times New Roman" panose="02020603050405020304" pitchFamily="18" charset="0"/>
              </a:rPr>
              <a:t>фізичними</a:t>
            </a:r>
            <a:r>
              <a:rPr lang="ru-RU" sz="2200" dirty="0">
                <a:latin typeface="Times New Roman" panose="02020603050405020304" pitchFamily="18" charset="0"/>
                <a:cs typeface="Times New Roman" panose="02020603050405020304" pitchFamily="18" charset="0"/>
              </a:rPr>
              <a:t> та </a:t>
            </a:r>
            <a:r>
              <a:rPr lang="ru-RU" sz="2200" dirty="0" err="1" smtClean="0">
                <a:latin typeface="Times New Roman" panose="02020603050405020304" pitchFamily="18" charset="0"/>
                <a:cs typeface="Times New Roman" panose="02020603050405020304" pitchFamily="18" charset="0"/>
              </a:rPr>
              <a:t>юридичними</a:t>
            </a:r>
            <a:r>
              <a:rPr lang="ru-RU" sz="2200" dirty="0" smtClean="0">
                <a:latin typeface="Times New Roman" panose="02020603050405020304" pitchFamily="18" charset="0"/>
                <a:cs typeface="Times New Roman" panose="02020603050405020304" pitchFamily="18" charset="0"/>
              </a:rPr>
              <a:t> особами </a:t>
            </a:r>
            <a:r>
              <a:rPr lang="ru-RU" sz="2200" dirty="0">
                <a:latin typeface="Times New Roman" panose="02020603050405020304" pitchFamily="18" charset="0"/>
                <a:cs typeface="Times New Roman" panose="02020603050405020304" pitchFamily="18" charset="0"/>
              </a:rPr>
              <a:t>на </a:t>
            </a:r>
            <a:r>
              <a:rPr lang="ru-RU" sz="2200" dirty="0" err="1">
                <a:latin typeface="Times New Roman" panose="02020603050405020304" pitchFamily="18" charset="0"/>
                <a:cs typeface="Times New Roman" panose="02020603050405020304" pitchFamily="18" charset="0"/>
              </a:rPr>
              <a:t>термін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a:t>
            </a:r>
            <a:r>
              <a:rPr lang="ru-RU" sz="2200" dirty="0">
                <a:latin typeface="Times New Roman" panose="02020603050405020304" pitchFamily="18" charset="0"/>
                <a:cs typeface="Times New Roman" panose="02020603050405020304" pitchFamily="18" charset="0"/>
              </a:rPr>
              <a:t> одного дня до року.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Користуватися </a:t>
            </a:r>
            <a:r>
              <a:rPr lang="uk-UA" sz="2200" dirty="0">
                <a:latin typeface="Times New Roman" panose="02020603050405020304" pitchFamily="18" charset="0"/>
                <a:cs typeface="Times New Roman" panose="02020603050405020304" pitchFamily="18" charset="0"/>
              </a:rPr>
              <a:t>індивідуальним банківським сейфом </a:t>
            </a:r>
            <a:r>
              <a:rPr lang="uk-UA" sz="2200" dirty="0" smtClean="0">
                <a:latin typeface="Times New Roman" panose="02020603050405020304" pitchFamily="18" charset="0"/>
                <a:cs typeface="Times New Roman" panose="02020603050405020304" pitchFamily="18" charset="0"/>
              </a:rPr>
              <a:t>може тільки </a:t>
            </a:r>
            <a:r>
              <a:rPr lang="uk-UA" sz="2200" dirty="0">
                <a:latin typeface="Times New Roman" panose="02020603050405020304" pitchFamily="18" charset="0"/>
                <a:cs typeface="Times New Roman" panose="02020603050405020304" pitchFamily="18" charset="0"/>
              </a:rPr>
              <a:t>особа, яка орендувала у банку сейф, або її </a:t>
            </a:r>
            <a:r>
              <a:rPr lang="uk-UA" sz="2200" dirty="0" smtClean="0">
                <a:latin typeface="Times New Roman" panose="02020603050405020304" pitchFamily="18" charset="0"/>
                <a:cs typeface="Times New Roman" panose="02020603050405020304" pitchFamily="18" charset="0"/>
              </a:rPr>
              <a:t>довірена особа</a:t>
            </a:r>
            <a:r>
              <a:rPr lang="uk-UA" sz="2200" dirty="0">
                <a:latin typeface="Times New Roman" panose="02020603050405020304" pitchFamily="18" charset="0"/>
                <a:cs typeface="Times New Roman" panose="02020603050405020304" pitchFamily="18" charset="0"/>
              </a:rPr>
              <a:t>, але тільки на підставі належним чином </a:t>
            </a:r>
            <a:r>
              <a:rPr lang="uk-UA" sz="2200" dirty="0" smtClean="0">
                <a:latin typeface="Times New Roman" panose="02020603050405020304" pitchFamily="18" charset="0"/>
                <a:cs typeface="Times New Roman" panose="02020603050405020304" pitchFamily="18" charset="0"/>
              </a:rPr>
              <a:t>оформленої нотаріальної </a:t>
            </a:r>
            <a:r>
              <a:rPr lang="uk-UA" sz="2200" dirty="0">
                <a:latin typeface="Times New Roman" panose="02020603050405020304" pitchFamily="18" charset="0"/>
                <a:cs typeface="Times New Roman" panose="02020603050405020304" pitchFamily="18" charset="0"/>
              </a:rPr>
              <a:t>довіреності або довіреності, оформленої в банку.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Для </a:t>
            </a:r>
            <a:r>
              <a:rPr lang="uk-UA" sz="2200" dirty="0">
                <a:latin typeface="Times New Roman" panose="02020603050405020304" pitchFamily="18" charset="0"/>
                <a:cs typeface="Times New Roman" panose="02020603050405020304" pitchFamily="18" charset="0"/>
              </a:rPr>
              <a:t>доступу в приміщення сховища потрібно </a:t>
            </a:r>
            <a:r>
              <a:rPr lang="uk-UA" sz="2200" dirty="0" smtClean="0">
                <a:latin typeface="Times New Roman" panose="02020603050405020304" pitchFamily="18" charset="0"/>
                <a:cs typeface="Times New Roman" panose="02020603050405020304" pitchFamily="18" charset="0"/>
              </a:rPr>
              <a:t>звернутися у </a:t>
            </a:r>
            <a:r>
              <a:rPr lang="uk-UA" sz="2200" dirty="0">
                <a:latin typeface="Times New Roman" panose="02020603050405020304" pitchFamily="18" charset="0"/>
                <a:cs typeface="Times New Roman" panose="02020603050405020304" pitchFamily="18" charset="0"/>
              </a:rPr>
              <a:t>відділення банку, в якому орендується сейф, і </a:t>
            </a:r>
            <a:r>
              <a:rPr lang="uk-UA" sz="2200" dirty="0" smtClean="0">
                <a:latin typeface="Times New Roman" panose="02020603050405020304" pitchFamily="18" charset="0"/>
                <a:cs typeface="Times New Roman" panose="02020603050405020304" pitchFamily="18" charset="0"/>
              </a:rPr>
              <a:t>пред'явити працівнику </a:t>
            </a:r>
            <a:r>
              <a:rPr lang="uk-UA" sz="2200" dirty="0">
                <a:latin typeface="Times New Roman" panose="02020603050405020304" pitchFamily="18" charset="0"/>
                <a:cs typeface="Times New Roman" panose="02020603050405020304" pitchFamily="18" charset="0"/>
              </a:rPr>
              <a:t>відділення оригінал паспорта для </a:t>
            </a:r>
            <a:r>
              <a:rPr lang="uk-UA" sz="2200" dirty="0" smtClean="0">
                <a:latin typeface="Times New Roman" panose="02020603050405020304" pitchFamily="18" charset="0"/>
                <a:cs typeface="Times New Roman" panose="02020603050405020304" pitchFamily="18" charset="0"/>
              </a:rPr>
              <a:t>ідентифікації.</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Доходи </a:t>
            </a:r>
            <a:r>
              <a:rPr lang="uk-UA" sz="2200" dirty="0">
                <a:latin typeface="Times New Roman" panose="02020603050405020304" pitchFamily="18" charset="0"/>
                <a:cs typeface="Times New Roman" panose="02020603050405020304" pitchFamily="18" charset="0"/>
              </a:rPr>
              <a:t>від трастових послуг формуються за </a:t>
            </a:r>
            <a:r>
              <a:rPr lang="uk-UA" sz="2200" dirty="0" smtClean="0">
                <a:latin typeface="Times New Roman" panose="02020603050405020304" pitchFamily="18" charset="0"/>
                <a:cs typeface="Times New Roman" panose="02020603050405020304" pitchFamily="18" charset="0"/>
              </a:rPr>
              <a:t>рахунок комісійних </a:t>
            </a:r>
            <a:r>
              <a:rPr lang="uk-UA" sz="2200" dirty="0">
                <a:latin typeface="Times New Roman" panose="02020603050405020304" pitchFamily="18" charset="0"/>
                <a:cs typeface="Times New Roman" panose="02020603050405020304" pitchFamily="18" charset="0"/>
              </a:rPr>
              <a:t>винагород (щорічні відрахування від </a:t>
            </a:r>
            <a:r>
              <a:rPr lang="uk-UA" sz="2200" dirty="0" smtClean="0">
                <a:latin typeface="Times New Roman" panose="02020603050405020304" pitchFamily="18" charset="0"/>
                <a:cs typeface="Times New Roman" panose="02020603050405020304" pitchFamily="18" charset="0"/>
              </a:rPr>
              <a:t>доходів трасту</a:t>
            </a:r>
            <a:r>
              <a:rPr lang="uk-UA" sz="2200" dirty="0">
                <a:latin typeface="Times New Roman" panose="02020603050405020304" pitchFamily="18" charset="0"/>
                <a:cs typeface="Times New Roman" panose="02020603050405020304" pitchFamily="18" charset="0"/>
              </a:rPr>
              <a:t>, щорічний внесок з первинної суми трасту тощо</a:t>
            </a:r>
            <a:r>
              <a:rPr lang="uk-UA" sz="2200" dirty="0" smtClean="0">
                <a:latin typeface="Times New Roman" panose="02020603050405020304" pitchFamily="18" charset="0"/>
                <a:cs typeface="Times New Roman" panose="02020603050405020304" pitchFamily="18" charset="0"/>
              </a:rPr>
              <a:t>). 	Ставки </a:t>
            </a:r>
            <a:r>
              <a:rPr lang="uk-UA" sz="2200" dirty="0">
                <a:latin typeface="Times New Roman" panose="02020603050405020304" pitchFamily="18" charset="0"/>
                <a:cs typeface="Times New Roman" panose="02020603050405020304" pitchFamily="18" charset="0"/>
              </a:rPr>
              <a:t>внесків диференційовані залежно від видів трастів </a:t>
            </a:r>
            <a:r>
              <a:rPr lang="uk-UA" sz="2200" dirty="0" smtClean="0">
                <a:latin typeface="Times New Roman" panose="02020603050405020304" pitchFamily="18" charset="0"/>
                <a:cs typeface="Times New Roman" panose="02020603050405020304" pitchFamily="18" charset="0"/>
              </a:rPr>
              <a:t>та </a:t>
            </a:r>
            <a:r>
              <a:rPr lang="uk-UA" sz="2200" dirty="0" err="1" smtClean="0">
                <a:latin typeface="Times New Roman" panose="02020603050405020304" pitchFamily="18" charset="0"/>
                <a:cs typeface="Times New Roman" panose="02020603050405020304" pitchFamily="18" charset="0"/>
              </a:rPr>
              <a:t>пов</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a:t>
            </a:r>
            <a:r>
              <a:rPr lang="uk-UA" sz="2200" dirty="0" err="1">
                <a:latin typeface="Times New Roman" panose="02020603050405020304" pitchFamily="18" charset="0"/>
                <a:cs typeface="Times New Roman" panose="02020603050405020304" pitchFamily="18" charset="0"/>
              </a:rPr>
              <a:t>язаних</a:t>
            </a:r>
            <a:r>
              <a:rPr lang="uk-UA" sz="2200" dirty="0">
                <a:latin typeface="Times New Roman" panose="02020603050405020304" pitchFamily="18" charset="0"/>
                <a:cs typeface="Times New Roman" panose="02020603050405020304" pitchFamily="18" charset="0"/>
              </a:rPr>
              <a:t> з ними послуг по управлінню трастами. За </a:t>
            </a:r>
            <a:r>
              <a:rPr lang="uk-UA" sz="2200" dirty="0" smtClean="0">
                <a:latin typeface="Times New Roman" panose="02020603050405020304" pitchFamily="18" charset="0"/>
                <a:cs typeface="Times New Roman" panose="02020603050405020304" pitchFamily="18" charset="0"/>
              </a:rPr>
              <a:t>надання довірчих </a:t>
            </a:r>
            <a:r>
              <a:rPr lang="uk-UA" sz="2200" dirty="0">
                <a:latin typeface="Times New Roman" panose="02020603050405020304" pitchFamily="18" charset="0"/>
                <a:cs typeface="Times New Roman" panose="02020603050405020304" pitchFamily="18" charset="0"/>
              </a:rPr>
              <a:t>послуг банк стягує плату, розмір якої </a:t>
            </a:r>
            <a:r>
              <a:rPr lang="uk-UA" sz="2200" dirty="0" smtClean="0">
                <a:latin typeface="Times New Roman" panose="02020603050405020304" pitchFamily="18" charset="0"/>
                <a:cs typeface="Times New Roman" panose="02020603050405020304" pitchFamily="18" charset="0"/>
              </a:rPr>
              <a:t>встановлюється в </a:t>
            </a:r>
            <a:r>
              <a:rPr lang="uk-UA" sz="2200" dirty="0">
                <a:latin typeface="Times New Roman" panose="02020603050405020304" pitchFamily="18" charset="0"/>
                <a:cs typeface="Times New Roman" panose="02020603050405020304" pitchFamily="18" charset="0"/>
              </a:rPr>
              <a:t>договорі між банком та клієнтом.</a:t>
            </a:r>
          </a:p>
        </p:txBody>
      </p:sp>
    </p:spTree>
    <p:extLst>
      <p:ext uri="{BB962C8B-B14F-4D97-AF65-F5344CB8AC3E}">
        <p14:creationId xmlns:p14="http://schemas.microsoft.com/office/powerpoint/2010/main" val="692858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704541"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Переваги</a:t>
            </a:r>
            <a:r>
              <a:rPr lang="uk-UA" sz="2200" i="1" dirty="0">
                <a:latin typeface="Times New Roman" panose="02020603050405020304" pitchFamily="18" charset="0"/>
                <a:cs typeface="Times New Roman" panose="02020603050405020304" pitchFamily="18" charset="0"/>
              </a:rPr>
              <a:t>, що генерують трастові послуги:</a:t>
            </a:r>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можливість </a:t>
            </a:r>
            <a:r>
              <a:rPr lang="uk-UA" sz="2200" dirty="0">
                <a:latin typeface="Times New Roman" panose="02020603050405020304" pitchFamily="18" charset="0"/>
                <a:cs typeface="Times New Roman" panose="02020603050405020304" pitchFamily="18" charset="0"/>
              </a:rPr>
              <a:t>кваліфікованого управління та зниження </a:t>
            </a:r>
            <a:r>
              <a:rPr lang="uk-UA" sz="2200" dirty="0" smtClean="0">
                <a:latin typeface="Times New Roman" panose="02020603050405020304" pitchFamily="18" charset="0"/>
                <a:cs typeface="Times New Roman" panose="02020603050405020304" pitchFamily="18" charset="0"/>
              </a:rPr>
              <a:t>фінансових ризиків</a:t>
            </a:r>
            <a:r>
              <a:rPr lang="uk-UA" sz="2200" dirty="0">
                <a:latin typeface="Times New Roman" panose="02020603050405020304" pitchFamily="18" charset="0"/>
                <a:cs typeface="Times New Roman" panose="02020603050405020304" pitchFamily="18" charset="0"/>
              </a:rPr>
              <a:t>, що забезпечить високі прибутки </a:t>
            </a:r>
            <a:r>
              <a:rPr lang="uk-UA" sz="2200" dirty="0" smtClean="0">
                <a:latin typeface="Times New Roman" panose="02020603050405020304" pitchFamily="18" charset="0"/>
                <a:cs typeface="Times New Roman" panose="02020603050405020304" pitchFamily="18" charset="0"/>
              </a:rPr>
              <a:t>для </a:t>
            </a:r>
            <a:r>
              <a:rPr lang="uk-UA" sz="2200" dirty="0">
                <a:latin typeface="Times New Roman" panose="02020603050405020304" pitchFamily="18" charset="0"/>
                <a:cs typeface="Times New Roman" panose="02020603050405020304" pitchFamily="18" charset="0"/>
              </a:rPr>
              <a:t>юридичних осіб</a:t>
            </a:r>
            <a:r>
              <a:rPr lang="uk-UA" sz="2200" dirty="0" smtClean="0">
                <a:latin typeface="Times New Roman" panose="02020603050405020304" pitchFamily="18" charset="0"/>
                <a:cs typeface="Times New Roman" panose="02020603050405020304" pitchFamily="18" charset="0"/>
              </a:rPr>
              <a:t>; можливість </a:t>
            </a:r>
            <a:r>
              <a:rPr lang="uk-UA" sz="2200" dirty="0">
                <a:latin typeface="Times New Roman" panose="02020603050405020304" pitchFamily="18" charset="0"/>
                <a:cs typeface="Times New Roman" panose="02020603050405020304" pitchFamily="18" charset="0"/>
              </a:rPr>
              <a:t>кваліфікованого розпорядження та </a:t>
            </a:r>
            <a:r>
              <a:rPr lang="uk-UA" sz="2200" dirty="0" smtClean="0">
                <a:latin typeface="Times New Roman" panose="02020603050405020304" pitchFamily="18" charset="0"/>
                <a:cs typeface="Times New Roman" panose="02020603050405020304" pitchFamily="18" charset="0"/>
              </a:rPr>
              <a:t>управління спадщиною </a:t>
            </a:r>
            <a:r>
              <a:rPr lang="uk-UA" sz="2200" dirty="0">
                <a:latin typeface="Times New Roman" panose="02020603050405020304" pitchFamily="18" charset="0"/>
                <a:cs typeface="Times New Roman" panose="02020603050405020304" pitchFamily="18" charset="0"/>
              </a:rPr>
              <a:t>для фізичних осіб та зниження їх фінансових ризиків; можливість опікунства та кваліфікованого </a:t>
            </a:r>
            <a:r>
              <a:rPr lang="uk-UA" sz="2200" dirty="0" smtClean="0">
                <a:latin typeface="Times New Roman" panose="02020603050405020304" pitchFamily="18" charset="0"/>
                <a:cs typeface="Times New Roman" panose="02020603050405020304" pitchFamily="18" charset="0"/>
              </a:rPr>
              <a:t>збереження майна </a:t>
            </a:r>
            <a:r>
              <a:rPr lang="uk-UA" sz="2200" dirty="0">
                <a:latin typeface="Times New Roman" panose="02020603050405020304" pitchFamily="18" charset="0"/>
                <a:cs typeface="Times New Roman" panose="02020603050405020304" pitchFamily="18" charset="0"/>
              </a:rPr>
              <a:t>недієздатних осіб; велика ніша та поле діяльності </a:t>
            </a:r>
            <a:r>
              <a:rPr lang="uk-UA" sz="2200" dirty="0" smtClean="0">
                <a:latin typeface="Times New Roman" panose="02020603050405020304" pitchFamily="18" charset="0"/>
                <a:cs typeface="Times New Roman" panose="02020603050405020304" pitchFamily="18" charset="0"/>
              </a:rPr>
              <a:t>для вітчизняних </a:t>
            </a:r>
            <a:r>
              <a:rPr lang="uk-UA" sz="2200" dirty="0">
                <a:latin typeface="Times New Roman" panose="02020603050405020304" pitchFamily="18" charset="0"/>
                <a:cs typeface="Times New Roman" panose="02020603050405020304" pitchFamily="18" charset="0"/>
              </a:rPr>
              <a:t>банків, диверсифікація їх діяльності, </a:t>
            </a:r>
            <a:r>
              <a:rPr lang="uk-UA" sz="2200" dirty="0" smtClean="0">
                <a:latin typeface="Times New Roman" panose="02020603050405020304" pitchFamily="18" charset="0"/>
                <a:cs typeface="Times New Roman" panose="02020603050405020304" pitchFamily="18" charset="0"/>
              </a:rPr>
              <a:t>розширення клієнтської </a:t>
            </a:r>
            <a:r>
              <a:rPr lang="uk-UA" sz="2200" dirty="0">
                <a:latin typeface="Times New Roman" panose="02020603050405020304" pitchFamily="18" charset="0"/>
                <a:cs typeface="Times New Roman" panose="02020603050405020304" pitchFamily="18" charset="0"/>
              </a:rPr>
              <a:t>бази, що забезпечить додаткові прибутки; </a:t>
            </a:r>
            <a:r>
              <a:rPr lang="uk-UA" sz="2200" dirty="0" smtClean="0">
                <a:latin typeface="Times New Roman" panose="02020603050405020304" pitchFamily="18" charset="0"/>
                <a:cs typeface="Times New Roman" panose="02020603050405020304" pitchFamily="18" charset="0"/>
              </a:rPr>
              <a:t>банк може </a:t>
            </a:r>
            <a:r>
              <a:rPr lang="uk-UA" sz="2200" dirty="0">
                <a:latin typeface="Times New Roman" panose="02020603050405020304" pitchFamily="18" charset="0"/>
                <a:cs typeface="Times New Roman" panose="02020603050405020304" pitchFamily="18" charset="0"/>
              </a:rPr>
              <a:t>забезпечити посередництво в організації випуску </a:t>
            </a:r>
            <a:r>
              <a:rPr lang="uk-UA" sz="2200" dirty="0" smtClean="0">
                <a:latin typeface="Times New Roman" panose="02020603050405020304" pitchFamily="18" charset="0"/>
                <a:cs typeface="Times New Roman" panose="02020603050405020304" pitchFamily="18" charset="0"/>
              </a:rPr>
              <a:t>цінних паперів</a:t>
            </a:r>
            <a:r>
              <a:rPr lang="uk-UA" sz="2200" dirty="0">
                <a:latin typeface="Times New Roman" panose="02020603050405020304" pitchFamily="18" charset="0"/>
                <a:cs typeface="Times New Roman" panose="02020603050405020304" pitchFamily="18" charset="0"/>
              </a:rPr>
              <a:t>; можливість формування інвестиційного портфеля </a:t>
            </a:r>
            <a:r>
              <a:rPr lang="uk-UA" sz="2200" dirty="0" smtClean="0">
                <a:latin typeface="Times New Roman" panose="02020603050405020304" pitchFamily="18" charset="0"/>
                <a:cs typeface="Times New Roman" panose="02020603050405020304" pitchFamily="18" charset="0"/>
              </a:rPr>
              <a:t>за допомогою </a:t>
            </a:r>
            <a:r>
              <a:rPr lang="uk-UA" sz="2200" dirty="0">
                <a:latin typeface="Times New Roman" panose="02020603050405020304" pitchFamily="18" charset="0"/>
                <a:cs typeface="Times New Roman" panose="02020603050405020304" pitchFamily="18" charset="0"/>
              </a:rPr>
              <a:t>працівників банків, підбір об’єктів інвестування.</a:t>
            </a:r>
          </a:p>
          <a:p>
            <a:pPr marL="0" indent="0" algn="just">
              <a:spcBef>
                <a:spcPts val="0"/>
              </a:spcBef>
              <a:buNone/>
            </a:pPr>
            <a:r>
              <a:rPr lang="uk-UA" sz="2200" i="1" dirty="0" smtClean="0">
                <a:latin typeface="Times New Roman" panose="02020603050405020304" pitchFamily="18" charset="0"/>
                <a:cs typeface="Times New Roman" panose="02020603050405020304" pitchFamily="18" charset="0"/>
              </a:rPr>
              <a:t>	Недоліки </a:t>
            </a:r>
            <a:r>
              <a:rPr lang="uk-UA" sz="2200" i="1" dirty="0">
                <a:latin typeface="Times New Roman" panose="02020603050405020304" pitchFamily="18" charset="0"/>
                <a:cs typeface="Times New Roman" panose="02020603050405020304" pitchFamily="18" charset="0"/>
              </a:rPr>
              <a:t>та фінансові ризики, що </a:t>
            </a:r>
            <a:r>
              <a:rPr lang="uk-UA" sz="2200" i="1" dirty="0" smtClean="0">
                <a:latin typeface="Times New Roman" panose="02020603050405020304" pitchFamily="18" charset="0"/>
                <a:cs typeface="Times New Roman" panose="02020603050405020304" pitchFamily="18" charset="0"/>
              </a:rPr>
              <a:t>генерують трастові </a:t>
            </a:r>
            <a:r>
              <a:rPr lang="uk-UA" sz="2200" i="1" dirty="0">
                <a:latin typeface="Times New Roman" panose="02020603050405020304" pitchFamily="18" charset="0"/>
                <a:cs typeface="Times New Roman" panose="02020603050405020304" pitchFamily="18" charset="0"/>
              </a:rPr>
              <a:t>послуги:</a:t>
            </a:r>
            <a:r>
              <a:rPr lang="uk-UA" sz="2200" dirty="0">
                <a:latin typeface="Times New Roman" panose="02020603050405020304" pitchFamily="18" charset="0"/>
                <a:cs typeface="Times New Roman" panose="02020603050405020304" pitchFamily="18" charset="0"/>
              </a:rPr>
              <a:t> низький рівень розповсюдження </a:t>
            </a:r>
            <a:r>
              <a:rPr lang="uk-UA" sz="2200" dirty="0" smtClean="0">
                <a:latin typeface="Times New Roman" panose="02020603050405020304" pitchFamily="18" charset="0"/>
                <a:cs typeface="Times New Roman" panose="02020603050405020304" pitchFamily="18" charset="0"/>
              </a:rPr>
              <a:t>серед банків </a:t>
            </a:r>
            <a:r>
              <a:rPr lang="uk-UA" sz="2200" dirty="0">
                <a:latin typeface="Times New Roman" panose="02020603050405020304" pitchFamily="18" charset="0"/>
                <a:cs typeface="Times New Roman" panose="02020603050405020304" pitchFamily="18" charset="0"/>
              </a:rPr>
              <a:t>України та фактично монополізація трастових </a:t>
            </a:r>
            <a:r>
              <a:rPr lang="uk-UA" sz="2200" dirty="0" smtClean="0">
                <a:latin typeface="Times New Roman" panose="02020603050405020304" pitchFamily="18" charset="0"/>
                <a:cs typeface="Times New Roman" panose="02020603050405020304" pitchFamily="18" charset="0"/>
              </a:rPr>
              <a:t>послуг декількома </a:t>
            </a:r>
            <a:r>
              <a:rPr lang="uk-UA" sz="2200" dirty="0">
                <a:latin typeface="Times New Roman" panose="02020603050405020304" pitchFamily="18" charset="0"/>
                <a:cs typeface="Times New Roman" panose="02020603050405020304" pitchFamily="18" charset="0"/>
              </a:rPr>
              <a:t>банками; ризик для клієнта у змові банка з </a:t>
            </a:r>
            <a:r>
              <a:rPr lang="uk-UA" sz="2200" dirty="0" smtClean="0">
                <a:latin typeface="Times New Roman" panose="02020603050405020304" pitchFamily="18" charset="0"/>
                <a:cs typeface="Times New Roman" panose="02020603050405020304" pitchFamily="18" charset="0"/>
              </a:rPr>
              <a:t>іншими кредитно-фінансовими </a:t>
            </a:r>
            <a:r>
              <a:rPr lang="uk-UA" sz="2200" dirty="0">
                <a:latin typeface="Times New Roman" panose="02020603050405020304" pitchFamily="18" charset="0"/>
                <a:cs typeface="Times New Roman" panose="02020603050405020304" pitchFamily="18" charset="0"/>
              </a:rPr>
              <a:t>інституціями, що може </a:t>
            </a:r>
            <a:r>
              <a:rPr lang="uk-UA" sz="2200" dirty="0" smtClean="0">
                <a:latin typeface="Times New Roman" panose="02020603050405020304" pitchFamily="18" charset="0"/>
                <a:cs typeface="Times New Roman" panose="02020603050405020304" pitchFamily="18" charset="0"/>
              </a:rPr>
              <a:t>призвести до </a:t>
            </a:r>
            <a:r>
              <a:rPr lang="uk-UA" sz="2200" dirty="0">
                <a:latin typeface="Times New Roman" panose="02020603050405020304" pitchFamily="18" charset="0"/>
                <a:cs typeface="Times New Roman" panose="02020603050405020304" pitchFamily="18" charset="0"/>
              </a:rPr>
              <a:t>втрати бізнесу клієнта; ризик втрати майна </a:t>
            </a:r>
            <a:r>
              <a:rPr lang="uk-UA" sz="2200" dirty="0" smtClean="0">
                <a:latin typeface="Times New Roman" panose="02020603050405020304" pitchFamily="18" charset="0"/>
                <a:cs typeface="Times New Roman" panose="02020603050405020304" pitchFamily="18" charset="0"/>
              </a:rPr>
              <a:t>внаслідок некваліфікованого </a:t>
            </a:r>
            <a:r>
              <a:rPr lang="uk-UA" sz="2200" dirty="0">
                <a:latin typeface="Times New Roman" panose="02020603050405020304" pitchFamily="18" charset="0"/>
                <a:cs typeface="Times New Roman" panose="02020603050405020304" pitchFamily="18" charset="0"/>
              </a:rPr>
              <a:t>управління; відсутність чіткої </a:t>
            </a:r>
            <a:r>
              <a:rPr lang="uk-UA" sz="2200" dirty="0" smtClean="0">
                <a:latin typeface="Times New Roman" panose="02020603050405020304" pitchFamily="18" charset="0"/>
                <a:cs typeface="Times New Roman" panose="02020603050405020304" pitchFamily="18" charset="0"/>
              </a:rPr>
              <a:t>законодавчої бази </a:t>
            </a:r>
            <a:r>
              <a:rPr lang="uk-UA" sz="2200" dirty="0">
                <a:latin typeface="Times New Roman" panose="02020603050405020304" pitchFamily="18" charset="0"/>
                <a:cs typeface="Times New Roman" panose="02020603050405020304" pitchFamily="18" charset="0"/>
              </a:rPr>
              <a:t>з приводу надання трастових послуг </a:t>
            </a:r>
            <a:r>
              <a:rPr lang="uk-UA" sz="2200" dirty="0" smtClean="0">
                <a:latin typeface="Times New Roman" panose="02020603050405020304" pitchFamily="18" charset="0"/>
                <a:cs typeface="Times New Roman" panose="02020603050405020304" pitchFamily="18" charset="0"/>
              </a:rPr>
              <a:t>банківськими установами</a:t>
            </a:r>
            <a:r>
              <a:rPr lang="uk-UA" sz="2200" dirty="0">
                <a:latin typeface="Times New Roman" panose="02020603050405020304" pitchFamily="18" charset="0"/>
                <a:cs typeface="Times New Roman" panose="02020603050405020304" pitchFamily="18" charset="0"/>
              </a:rPr>
              <a:t>, що генерує ризик правової незахищеності, як </a:t>
            </a:r>
            <a:r>
              <a:rPr lang="uk-UA" sz="2200" dirty="0" smtClean="0">
                <a:latin typeface="Times New Roman" panose="02020603050405020304" pitchFamily="18" charset="0"/>
                <a:cs typeface="Times New Roman" panose="02020603050405020304" pitchFamily="18" charset="0"/>
              </a:rPr>
              <a:t>для банків</a:t>
            </a:r>
            <a:r>
              <a:rPr lang="uk-UA" sz="2200" dirty="0">
                <a:latin typeface="Times New Roman" panose="02020603050405020304" pitchFamily="18" charset="0"/>
                <a:cs typeface="Times New Roman" panose="02020603050405020304" pitchFamily="18" charset="0"/>
              </a:rPr>
              <a:t>, так і для його клієнтів.</a:t>
            </a:r>
          </a:p>
        </p:txBody>
      </p:sp>
    </p:spTree>
    <p:extLst>
      <p:ext uri="{BB962C8B-B14F-4D97-AF65-F5344CB8AC3E}">
        <p14:creationId xmlns:p14="http://schemas.microsoft.com/office/powerpoint/2010/main" val="2927933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525101"/>
            <a:ext cx="10684766" cy="5758004"/>
          </a:xfrm>
        </p:spPr>
        <p:txBody>
          <a:bodyPr>
            <a:normAutofit/>
          </a:bodyPr>
          <a:lstStyle/>
          <a:p>
            <a:pPr marL="0" indent="0" algn="ctr">
              <a:spcBef>
                <a:spcPts val="0"/>
              </a:spcBef>
              <a:buNone/>
            </a:pPr>
            <a:r>
              <a:rPr lang="uk-UA" sz="2200" dirty="0" smtClean="0">
                <a:latin typeface="Times New Roman" panose="02020603050405020304" pitchFamily="18" charset="0"/>
                <a:cs typeface="Times New Roman" panose="02020603050405020304" pitchFamily="18" charset="0"/>
              </a:rPr>
              <a:t>	</a:t>
            </a:r>
            <a:r>
              <a:rPr lang="uk-UA" sz="2400" b="1" dirty="0" smtClean="0">
                <a:latin typeface="Times New Roman" panose="02020603050405020304" pitchFamily="18" charset="0"/>
                <a:cs typeface="Times New Roman" panose="02020603050405020304" pitchFamily="18" charset="0"/>
              </a:rPr>
              <a:t>1. Банківські гарантії та поручительства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Гарантія згідно зі ст. 546 Цивільного кодексу України (ЦК) є видом забезпечення виконання зобов’язання і одночасно регулюється як фінансова послуга. Стаття 560 ЦК України передбачає, що гарантію може надавати банк, інша фінансова установа, страхова організація, що підтверджує її визначення як фінансової послуги у ст. 4 Закону «Про фінансові послуги». Утім крім визначення гарантії як фінансової послуги поняття банківської гарантії чітко закріплюється в ч. 1 ст. 200 ГК України, що підкреслює запозичення в господарське законодавство регламентування гарантії як банківської операції.</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Гарантія - безвідкличне письмове зобов’язання банку-гаранта перед отримувачем гарантії (</a:t>
            </a:r>
            <a:r>
              <a:rPr lang="uk-UA" sz="2200" dirty="0" err="1" smtClean="0">
                <a:latin typeface="Times New Roman" panose="02020603050405020304" pitchFamily="18" charset="0"/>
                <a:cs typeface="Times New Roman" panose="02020603050405020304" pitchFamily="18" charset="0"/>
              </a:rPr>
              <a:t>бенефіціаром</a:t>
            </a:r>
            <a:r>
              <a:rPr lang="uk-UA" sz="2200" dirty="0" smtClean="0">
                <a:latin typeface="Times New Roman" panose="02020603050405020304" pitchFamily="18" charset="0"/>
                <a:cs typeface="Times New Roman" panose="02020603050405020304" pitchFamily="18" charset="0"/>
              </a:rPr>
              <a:t>) сплатити гарантовану суму за </a:t>
            </a:r>
            <a:r>
              <a:rPr lang="uk-UA" sz="2200" dirty="0" err="1" smtClean="0">
                <a:latin typeface="Times New Roman" panose="02020603050405020304" pitchFamily="18" charset="0"/>
                <a:cs typeface="Times New Roman" panose="02020603050405020304" pitchFamily="18" charset="0"/>
              </a:rPr>
              <a:t>наказодавця</a:t>
            </a:r>
            <a:r>
              <a:rPr lang="uk-UA" sz="2200" dirty="0" smtClean="0">
                <a:latin typeface="Times New Roman" panose="02020603050405020304" pitchFamily="18" charset="0"/>
                <a:cs typeface="Times New Roman" panose="02020603050405020304" pitchFamily="18" charset="0"/>
              </a:rPr>
              <a:t> (принципала) проти письмової вимоги </a:t>
            </a:r>
            <a:r>
              <a:rPr lang="uk-UA" sz="2200" dirty="0" err="1" smtClean="0">
                <a:latin typeface="Times New Roman" panose="02020603050405020304" pitchFamily="18" charset="0"/>
                <a:cs typeface="Times New Roman" panose="02020603050405020304" pitchFamily="18" charset="0"/>
              </a:rPr>
              <a:t>бенефіціара</a:t>
            </a:r>
            <a:r>
              <a:rPr lang="uk-UA" sz="2200" dirty="0" smtClean="0">
                <a:latin typeface="Times New Roman" panose="02020603050405020304" pitchFamily="18" charset="0"/>
                <a:cs typeface="Times New Roman" panose="02020603050405020304" pitchFamily="18" charset="0"/>
              </a:rPr>
              <a:t>, у випадку невиконання принципалом контрактних зобов’язань перед </a:t>
            </a:r>
            <a:r>
              <a:rPr lang="uk-UA" sz="2200" dirty="0" err="1" smtClean="0">
                <a:latin typeface="Times New Roman" panose="02020603050405020304" pitchFamily="18" charset="0"/>
                <a:cs typeface="Times New Roman" panose="02020603050405020304" pitchFamily="18" charset="0"/>
              </a:rPr>
              <a:t>бенефіціаром</a:t>
            </a:r>
            <a:r>
              <a:rPr lang="uk-UA" sz="2200" dirty="0" smtClean="0">
                <a:latin typeface="Times New Roman" panose="02020603050405020304" pitchFamily="18" charset="0"/>
                <a:cs typeface="Times New Roman" panose="02020603050405020304" pitchFamily="18" charset="0"/>
              </a:rPr>
              <a:t>. </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Таким </a:t>
            </a:r>
            <a:r>
              <a:rPr lang="ru-RU" sz="2200" dirty="0">
                <a:latin typeface="Times New Roman" panose="02020603050405020304" pitchFamily="18" charset="0"/>
                <a:cs typeface="Times New Roman" panose="02020603050405020304" pitchFamily="18" charset="0"/>
              </a:rPr>
              <a:t>чином, у </a:t>
            </a:r>
            <a:r>
              <a:rPr lang="ru-RU" sz="2200" dirty="0" err="1">
                <a:latin typeface="Times New Roman" panose="02020603050405020304" pitchFamily="18" charset="0"/>
                <a:cs typeface="Times New Roman" panose="02020603050405020304" pitchFamily="18" charset="0"/>
              </a:rPr>
              <a:t>відносинах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пов’язаних</a:t>
            </a:r>
            <a:r>
              <a:rPr lang="ru-RU" sz="2200" dirty="0">
                <a:latin typeface="Times New Roman" panose="02020603050405020304" pitchFamily="18" charset="0"/>
                <a:cs typeface="Times New Roman" panose="02020603050405020304" pitchFamily="18" charset="0"/>
              </a:rPr>
              <a:t> з </a:t>
            </a:r>
            <a:r>
              <a:rPr lang="ru-RU" sz="2200" dirty="0" err="1">
                <a:latin typeface="Times New Roman" panose="02020603050405020304" pitchFamily="18" charset="0"/>
                <a:cs typeface="Times New Roman" panose="02020603050405020304" pitchFamily="18" charset="0"/>
              </a:rPr>
              <a:t>оформленням</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банківської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гарантії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беруть</a:t>
            </a:r>
            <a:r>
              <a:rPr lang="ru-RU" sz="2200" dirty="0">
                <a:latin typeface="Times New Roman" panose="02020603050405020304" pitchFamily="18" charset="0"/>
                <a:cs typeface="Times New Roman" panose="02020603050405020304" pitchFamily="18" charset="0"/>
              </a:rPr>
              <a:t> участь як </a:t>
            </a:r>
            <a:r>
              <a:rPr lang="ru-RU" sz="2200" dirty="0" err="1">
                <a:latin typeface="Times New Roman" panose="02020603050405020304" pitchFamily="18" charset="0"/>
                <a:cs typeface="Times New Roman" panose="02020603050405020304" pitchFamily="18" charset="0"/>
              </a:rPr>
              <a:t>мінімум</a:t>
            </a:r>
            <a:r>
              <a:rPr lang="ru-RU" sz="2200" dirty="0">
                <a:latin typeface="Times New Roman" panose="02020603050405020304" pitchFamily="18" charset="0"/>
                <a:cs typeface="Times New Roman" panose="02020603050405020304" pitchFamily="18" charset="0"/>
              </a:rPr>
              <a:t>:</a:t>
            </a: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8275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9845" cy="5993394"/>
          </a:xfrm>
        </p:spPr>
        <p:txBody>
          <a:bodyPr>
            <a:noAutofit/>
          </a:bodyPr>
          <a:lstStyle/>
          <a:p>
            <a:pPr marL="0" indent="0" algn="ctr">
              <a:spcBef>
                <a:spcPts val="0"/>
              </a:spcBef>
              <a:buNone/>
            </a:pPr>
            <a:r>
              <a:rPr lang="uk-UA" sz="2400" b="1" dirty="0" smtClean="0">
                <a:latin typeface="Times New Roman" panose="02020603050405020304" pitchFamily="18" charset="0"/>
                <a:cs typeface="Times New Roman" panose="02020603050405020304" pitchFamily="18" charset="0"/>
              </a:rPr>
              <a:t>3. Інформаційні та консультаційні послуги банків</a:t>
            </a:r>
          </a:p>
          <a:p>
            <a:pPr marL="0" indent="0" algn="ctr">
              <a:spcBef>
                <a:spcPts val="0"/>
              </a:spcBef>
              <a:buNone/>
            </a:pPr>
            <a:endParaRPr lang="uk-UA" sz="2400" b="1"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200" dirty="0">
                <a:latin typeface="Times New Roman" panose="02020603050405020304" pitchFamily="18" charset="0"/>
                <a:cs typeface="Times New Roman" panose="02020603050405020304" pitchFamily="18" charset="0"/>
              </a:rPr>
              <a:t>	У світі консультаційні та інформаційні послуги фізичним та юридичним особам давно увійшли в практику банківського бізнесу, </a:t>
            </a:r>
            <a:r>
              <a:rPr lang="uk-UA" sz="2200" dirty="0" smtClean="0">
                <a:latin typeface="Times New Roman" panose="02020603050405020304" pitchFamily="18" charset="0"/>
                <a:cs typeface="Times New Roman" panose="02020603050405020304" pitchFamily="18" charset="0"/>
              </a:rPr>
              <a:t>тобто </a:t>
            </a:r>
            <a:r>
              <a:rPr lang="uk-UA" sz="2200" dirty="0">
                <a:latin typeface="Times New Roman" panose="02020603050405020304" pitchFamily="18" charset="0"/>
                <a:cs typeface="Times New Roman" panose="02020603050405020304" pitchFamily="18" charset="0"/>
              </a:rPr>
              <a:t>стали необхідною складовою банківської діяльності. Даючи характеристику динаміки трансформації сфери банківських послуг, зарубіжні фахівці найчастіше згадують саме консультаційні послуги. Вони відносяться до так званих </a:t>
            </a:r>
            <a:r>
              <a:rPr lang="uk-UA" sz="2200" dirty="0" smtClean="0">
                <a:latin typeface="Times New Roman" panose="02020603050405020304" pitchFamily="18" charset="0"/>
                <a:cs typeface="Times New Roman" panose="02020603050405020304" pitchFamily="18" charset="0"/>
              </a:rPr>
              <a:t>поза балансових </a:t>
            </a:r>
            <a:r>
              <a:rPr lang="uk-UA" sz="2200" dirty="0">
                <a:latin typeface="Times New Roman" panose="02020603050405020304" pitchFamily="18" charset="0"/>
                <a:cs typeface="Times New Roman" panose="02020603050405020304" pitchFamily="18" charset="0"/>
              </a:rPr>
              <a:t>операцій, які представляють собою нові джерела зростання економічного потенціалу кредитних </a:t>
            </a:r>
            <a:r>
              <a:rPr lang="uk-UA" sz="2200" dirty="0" smtClean="0">
                <a:latin typeface="Times New Roman" panose="02020603050405020304" pitchFamily="18" charset="0"/>
                <a:cs typeface="Times New Roman" panose="02020603050405020304" pitchFamily="18" charset="0"/>
              </a:rPr>
              <a:t>установ. </a:t>
            </a:r>
            <a:r>
              <a:rPr lang="uk-UA" sz="2200" dirty="0">
                <a:latin typeface="Times New Roman" panose="02020603050405020304" pitchFamily="18" charset="0"/>
                <a:cs typeface="Times New Roman" panose="02020603050405020304" pitchFamily="18" charset="0"/>
              </a:rPr>
              <a:t>Такі послуги не виражаються в наданні кредиту </a:t>
            </a:r>
            <a:r>
              <a:rPr lang="uk-UA" sz="2200" dirty="0" smtClean="0">
                <a:latin typeface="Times New Roman" panose="02020603050405020304" pitchFamily="18" charset="0"/>
                <a:cs typeface="Times New Roman" panose="02020603050405020304" pitchFamily="18" charset="0"/>
              </a:rPr>
              <a:t>або </a:t>
            </a:r>
            <a:r>
              <a:rPr lang="uk-UA" sz="2200" dirty="0">
                <a:latin typeface="Times New Roman" panose="02020603050405020304" pitchFamily="18" charset="0"/>
                <a:cs typeface="Times New Roman" panose="02020603050405020304" pitchFamily="18" charset="0"/>
              </a:rPr>
              <a:t>подібних операціях і не ведуть до зростання активів або пасивів, тобто знаходяться </a:t>
            </a:r>
            <a:r>
              <a:rPr lang="uk-UA" sz="2200" dirty="0" smtClean="0">
                <a:latin typeface="Times New Roman" panose="02020603050405020304" pitchFamily="18" charset="0"/>
                <a:cs typeface="Times New Roman" panose="02020603050405020304" pitchFamily="18" charset="0"/>
              </a:rPr>
              <a:t>«поза балансом», </a:t>
            </a:r>
            <a:r>
              <a:rPr lang="uk-UA" sz="2200" dirty="0">
                <a:latin typeface="Times New Roman" panose="02020603050405020304" pitchFamily="18" charset="0"/>
                <a:cs typeface="Times New Roman" panose="02020603050405020304" pitchFamily="18" charset="0"/>
              </a:rPr>
              <a:t>а оплачуються у формі гонорару або комісій. До речі, консультування сьогодні вважається за кордоном одним з найбільш високооплачуваних видів професійної діяльності</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З іншого боку ст. 56 Закону </a:t>
            </a:r>
            <a:r>
              <a:rPr lang="uk-UA" sz="2200" dirty="0">
                <a:latin typeface="Times New Roman" panose="02020603050405020304" pitchFamily="18" charset="0"/>
                <a:cs typeface="Times New Roman" panose="02020603050405020304" pitchFamily="18" charset="0"/>
              </a:rPr>
              <a:t>України «Про банки та банківську діяльність» </a:t>
            </a:r>
            <a:r>
              <a:rPr lang="uk-UA" sz="2200" dirty="0" smtClean="0">
                <a:latin typeface="Times New Roman" panose="02020603050405020304" pitchFamily="18" charset="0"/>
                <a:cs typeface="Times New Roman" panose="02020603050405020304" pitchFamily="18" charset="0"/>
              </a:rPr>
              <a:t>врегульовані питання мінімального обсягу обов’язкових інформаційних послуг і способів їх надання. Згідно зазначеного </a:t>
            </a:r>
            <a:r>
              <a:rPr lang="uk-UA" sz="2200" dirty="0">
                <a:latin typeface="Times New Roman" panose="02020603050405020304" pitchFamily="18" charset="0"/>
                <a:cs typeface="Times New Roman" panose="02020603050405020304" pitchFamily="18" charset="0"/>
              </a:rPr>
              <a:t>нормативного акту Клієнт має право доступу до інформації щодо діяльності банку. Банки </a:t>
            </a:r>
            <a:r>
              <a:rPr lang="uk-UA" sz="2200" dirty="0" smtClean="0">
                <a:latin typeface="Times New Roman" panose="02020603050405020304" pitchFamily="18" charset="0"/>
                <a:cs typeface="Times New Roman" panose="02020603050405020304" pitchFamily="18" charset="0"/>
              </a:rPr>
              <a:t>зобов’язані </a:t>
            </a:r>
            <a:r>
              <a:rPr lang="uk-UA" sz="2200" dirty="0">
                <a:latin typeface="Times New Roman" panose="02020603050405020304" pitchFamily="18" charset="0"/>
                <a:cs typeface="Times New Roman" panose="02020603050405020304" pitchFamily="18" charset="0"/>
              </a:rPr>
              <a:t>на вимогу клієнта </a:t>
            </a:r>
            <a:r>
              <a:rPr lang="uk-UA" sz="2200" dirty="0" smtClean="0">
                <a:latin typeface="Times New Roman" panose="02020603050405020304" pitchFamily="18" charset="0"/>
                <a:cs typeface="Times New Roman" panose="02020603050405020304" pitchFamily="18" charset="0"/>
              </a:rPr>
              <a:t>надати</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8211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9845"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таку інформацію:</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1) відомості, які підлягають обов’язковій публікації, про фінансові показники діяльності банку та його економічний стан;</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2) перелік керівників банку та його відокремлених підрозділів, а також фізичних та юридичних осіб, які мають істотну участь у банку;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3) перелік послуг, що надаються банком;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4) ціну банківських послуг;</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5) іншу інформацію та консультації з питань надання банківських послуг;</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6) щодо кількості акцій (паїв) банку, які знаходяться у власності членів виконавчого органу банку, та інформацію в обсязі, визначеному Національним банком України, про осіб, частки яких у статутному капіталі банку перевищують 5 відсотків;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7) інформацію, обов’язковість надання якої передбачена законом.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 зобов’язаний мати власний веб-сайт та розміщувати на ньому інформацію, визначену законами, нормативно-правовими актами НБУ, а також нормативно-правовими актами Національної комісії з цінних паперів та фондового ринку. Банк несе відповідальність за актуальність та достовірність </a:t>
            </a:r>
            <a:r>
              <a:rPr lang="ru-RU" sz="2200" dirty="0" err="1">
                <a:latin typeface="Times New Roman" panose="02020603050405020304" pitchFamily="18" charset="0"/>
                <a:cs typeface="Times New Roman" panose="02020603050405020304" pitchFamily="18" charset="0"/>
              </a:rPr>
              <a:t>інформації</a:t>
            </a:r>
            <a:r>
              <a:rPr lang="ru-RU" sz="2200" dirty="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6190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9845" cy="5993394"/>
          </a:xfrm>
        </p:spPr>
        <p:txBody>
          <a:bodyPr>
            <a:noAutofit/>
          </a:bodyPr>
          <a:lstStyle/>
          <a:p>
            <a:pPr marL="0" indent="0" algn="just">
              <a:spcBef>
                <a:spcPts val="0"/>
              </a:spcBef>
              <a:buNone/>
            </a:pPr>
            <a:r>
              <a:rPr lang="ru-RU" sz="2200" dirty="0" err="1" smtClean="0">
                <a:latin typeface="Times New Roman" panose="02020603050405020304" pitchFamily="18" charset="0"/>
                <a:cs typeface="Times New Roman" panose="02020603050405020304" pitchFamily="18" charset="0"/>
              </a:rPr>
              <a:t>розміщеної</a:t>
            </a: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на </a:t>
            </a:r>
            <a:r>
              <a:rPr lang="ru-RU" sz="2200" dirty="0" err="1">
                <a:latin typeface="Times New Roman" panose="02020603050405020304" pitchFamily="18" charset="0"/>
                <a:cs typeface="Times New Roman" panose="02020603050405020304" pitchFamily="18" charset="0"/>
              </a:rPr>
              <a:t>його</a:t>
            </a:r>
            <a:r>
              <a:rPr lang="ru-RU" sz="2200" dirty="0">
                <a:latin typeface="Times New Roman" panose="02020603050405020304" pitchFamily="18" charset="0"/>
                <a:cs typeface="Times New Roman" panose="02020603050405020304" pitchFamily="18" charset="0"/>
              </a:rPr>
              <a:t> веб-</a:t>
            </a:r>
            <a:r>
              <a:rPr lang="ru-RU" sz="2200" dirty="0" err="1">
                <a:latin typeface="Times New Roman" panose="02020603050405020304" pitchFamily="18" charset="0"/>
                <a:cs typeface="Times New Roman" panose="02020603050405020304" pitchFamily="18" charset="0"/>
              </a:rPr>
              <a:t>сайті</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Банк розміщує на своєму веб-сайті відомості про боржників, які є пов’язаними з банком особами, що прострочили виконання зобов’язань (за основною сумою та процентами) перед таким банком на строк понад 180 днів, а також вимоги банку до таких боржників. Відомості про таких боржників містять таку інформацію:</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1</a:t>
            </a:r>
            <a:r>
              <a:rPr lang="uk-UA" sz="2200" dirty="0">
                <a:latin typeface="Times New Roman" panose="02020603050405020304" pitchFamily="18" charset="0"/>
                <a:cs typeface="Times New Roman" panose="02020603050405020304" pitchFamily="18" charset="0"/>
              </a:rPr>
              <a:t>) для фізичних осіб - прізвище, ім’я та по батькові, розмір простроченого зобов’язання, кількість днів прострочення;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2</a:t>
            </a:r>
            <a:r>
              <a:rPr lang="uk-UA" sz="2200" dirty="0">
                <a:latin typeface="Times New Roman" panose="02020603050405020304" pitchFamily="18" charset="0"/>
                <a:cs typeface="Times New Roman" panose="02020603050405020304" pitchFamily="18" charset="0"/>
              </a:rPr>
              <a:t>) для юридичних осіб - повне найменування, ідентифікаційний код у Єдиному державному реєстрі юридичних осіб, фізичних осіб - підприємців та громадських формувань, розмір простроченого зобов’язання, кількість днів прострочення.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 </a:t>
            </a:r>
            <a:r>
              <a:rPr lang="uk-UA" sz="2200" dirty="0">
                <a:latin typeface="Times New Roman" panose="02020603050405020304" pitchFamily="18" charset="0"/>
                <a:cs typeface="Times New Roman" panose="02020603050405020304" pitchFamily="18" charset="0"/>
              </a:rPr>
              <a:t>зобов’язаний щомісяця оновлювати відомості, зазначені у частині третій цієї статті, станом на перший робочий день місяця, наступного за звітним, упродовж усього часу, протягом якого боржник - фізична особа, яка є пов’язаною з банком особою, прострочив виконання зобов’язання перед банком. Опублікування таких відомостей не потребує отримання на це згоди боржника - фізичної особи, яка є пов’язаною з банком особою. Банк видаляє відомості, зазначені у частині третій цієї статті, про боржників, які є пов’язаними з банком особами, які станом на </a:t>
            </a:r>
            <a:r>
              <a:rPr lang="uk-UA" sz="2200" dirty="0" smtClean="0">
                <a:latin typeface="Times New Roman" panose="02020603050405020304" pitchFamily="18" charset="0"/>
                <a:cs typeface="Times New Roman" panose="02020603050405020304" pitchFamily="18" charset="0"/>
              </a:rPr>
              <a:t>день</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1130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9845"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оновлення відомостей виконали свої зобов’язання перед таким банком або їх зобов’язання припинені.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НБУ має право визначати мінімальний обсяг інформації, яка повинна надаватися споживачу фінансових послуг щодо кожного виду банківської послуги, якщо такий мінімальний обсяг інформації не встановлений законом.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 загальному значенні консультаційні (консалтингові) послуги банку можна визначити як вид інтелектуальної діяльності, пов'язаний з аналізом, дослідженням і </a:t>
            </a:r>
            <a:r>
              <a:rPr lang="uk-UA" sz="2200" dirty="0" err="1" smtClean="0">
                <a:latin typeface="Times New Roman" panose="02020603050405020304" pitchFamily="18" charset="0"/>
                <a:cs typeface="Times New Roman" panose="02020603050405020304" pitchFamily="18" charset="0"/>
              </a:rPr>
              <a:t>видачею</a:t>
            </a:r>
            <a:r>
              <a:rPr lang="uk-UA" sz="2200" dirty="0" smtClean="0">
                <a:latin typeface="Times New Roman" panose="02020603050405020304" pitchFamily="18" charset="0"/>
                <a:cs typeface="Times New Roman" panose="02020603050405020304" pitchFamily="18" charset="0"/>
              </a:rPr>
              <a:t> інформації, порад і рекомендацій з широкого кола питань як у сфері банківської діяльності, так і за її межами.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Продукт (результат, ефект) консультаційної діяльності відрізняється не тільки від виробленого в промисловості, а й в інших галузях сфери послуг. Особливість консультаційних послуг полягає в тому, що будь-яку з них клієнт може (а в багатьох випадках повинен) отримати заздалегідь. Інакше кажучи, має місце значний часовий розрив між моментом придбання більшості пропонованих послуг та отриманням покупцем очікуваного ефекту. Прикладом консультаційних послуг, які надані в даний час, а будуть використані в майбутньому, можуть служити розроблені консультантами багатоваріантні стратегії розвитку в різних ситуаціях, прогнози, юридичні консультації перед початком масштабних перетворень підприємства.</a:t>
            </a:r>
          </a:p>
        </p:txBody>
      </p:sp>
    </p:spTree>
    <p:extLst>
      <p:ext uri="{BB962C8B-B14F-4D97-AF65-F5344CB8AC3E}">
        <p14:creationId xmlns:p14="http://schemas.microsoft.com/office/powerpoint/2010/main" val="87969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9845" cy="5993394"/>
          </a:xfrm>
        </p:spPr>
        <p:txBody>
          <a:bodyPr>
            <a:no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Крім</a:t>
            </a: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того, </a:t>
            </a:r>
            <a:r>
              <a:rPr lang="ru-RU" sz="2200" dirty="0" err="1">
                <a:latin typeface="Times New Roman" panose="02020603050405020304" pitchFamily="18" charset="0"/>
                <a:cs typeface="Times New Roman" panose="02020603050405020304" pitchFamily="18" charset="0"/>
              </a:rPr>
              <a:t>ефект</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консультаційних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послуг</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багато</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чому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залежить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компетенції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користувачів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цілому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ряді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випадків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зумовлює</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необхідність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прямої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участі</a:t>
            </a:r>
            <a:r>
              <a:rPr lang="ru-RU" sz="2200" dirty="0">
                <a:latin typeface="Times New Roman" panose="02020603050405020304" pitchFamily="18" charset="0"/>
                <a:cs typeface="Times New Roman" panose="02020603050405020304" pitchFamily="18" charset="0"/>
              </a:rPr>
              <a:t> консультанта в </a:t>
            </a:r>
            <a:r>
              <a:rPr lang="ru-RU" sz="2200" dirty="0" err="1">
                <a:latin typeface="Times New Roman" panose="02020603050405020304" pitchFamily="18" charset="0"/>
                <a:cs typeface="Times New Roman" panose="02020603050405020304" pitchFamily="18" charset="0"/>
              </a:rPr>
              <a:t>процесі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практичної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реалізації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власних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рекомендацій</a:t>
            </a:r>
            <a:r>
              <a:rPr lang="ru-RU" sz="2200" dirty="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Всю </a:t>
            </a:r>
            <a:r>
              <a:rPr lang="ru-RU" sz="2200" dirty="0" err="1">
                <a:latin typeface="Times New Roman" panose="02020603050405020304" pitchFamily="18" charset="0"/>
                <a:cs typeface="Times New Roman" panose="02020603050405020304" pitchFamily="18" charset="0"/>
              </a:rPr>
              <a:t>сукупність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консультаційних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послуг</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які</a:t>
            </a:r>
            <a:r>
              <a:rPr lang="ru-RU" sz="2200" dirty="0">
                <a:latin typeface="Times New Roman" panose="02020603050405020304" pitchFamily="18" charset="0"/>
                <a:cs typeface="Times New Roman" panose="02020603050405020304" pitchFamily="18" charset="0"/>
              </a:rPr>
              <a:t> банки </a:t>
            </a:r>
            <a:r>
              <a:rPr lang="ru-RU" sz="2200" dirty="0" err="1">
                <a:latin typeface="Times New Roman" panose="02020603050405020304" pitchFamily="18" charset="0"/>
                <a:cs typeface="Times New Roman" panose="02020603050405020304" pitchFamily="18" charset="0"/>
              </a:rPr>
              <a:t>можуть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надавати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клієнтам</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доцільно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розділити</a:t>
            </a:r>
            <a:r>
              <a:rPr lang="ru-RU" sz="2200" dirty="0">
                <a:latin typeface="Times New Roman" panose="02020603050405020304" pitchFamily="18" charset="0"/>
                <a:cs typeface="Times New Roman" panose="02020603050405020304" pitchFamily="18" charset="0"/>
              </a:rPr>
              <a:t> на два блоки: </a:t>
            </a:r>
            <a:r>
              <a:rPr lang="ru-RU" sz="2200" dirty="0" err="1">
                <a:latin typeface="Times New Roman" panose="02020603050405020304" pitchFamily="18" charset="0"/>
                <a:cs typeface="Times New Roman" panose="02020603050405020304" pitchFamily="18" charset="0"/>
              </a:rPr>
              <a:t>послуги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загального</a:t>
            </a:r>
            <a:r>
              <a:rPr lang="ru-RU" sz="2200" dirty="0">
                <a:latin typeface="Times New Roman" panose="02020603050405020304" pitchFamily="18" charset="0"/>
                <a:cs typeface="Times New Roman" panose="02020603050405020304" pitchFamily="18" charset="0"/>
              </a:rPr>
              <a:t> характеру і </a:t>
            </a:r>
            <a:r>
              <a:rPr lang="ru-RU" sz="2200" dirty="0" err="1">
                <a:latin typeface="Times New Roman" panose="02020603050405020304" pitchFamily="18" charset="0"/>
                <a:cs typeface="Times New Roman" panose="02020603050405020304" pitchFamily="18" charset="0"/>
              </a:rPr>
              <a:t>послуги</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спеціальні</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Консультаційні послуги загального характеру не є </a:t>
            </a:r>
            <a:r>
              <a:rPr lang="uk-UA" sz="2200" dirty="0" smtClean="0">
                <a:latin typeface="Times New Roman" panose="02020603050405020304" pitchFamily="18" charset="0"/>
                <a:cs typeface="Times New Roman" panose="02020603050405020304" pitchFamily="18" charset="0"/>
              </a:rPr>
              <a:t>буквально </a:t>
            </a:r>
            <a:r>
              <a:rPr lang="uk-UA" sz="2200" dirty="0">
                <a:latin typeface="Times New Roman" panose="02020603050405020304" pitchFamily="18" charset="0"/>
                <a:cs typeface="Times New Roman" panose="02020603050405020304" pitchFamily="18" charset="0"/>
              </a:rPr>
              <a:t>банківськими операціями (угодами), так як самі по собі не припускають будь-які дії з грошима (прийом, видачу, переклад і </a:t>
            </a:r>
            <a:r>
              <a:rPr lang="uk-UA" sz="2200" dirty="0" err="1">
                <a:latin typeface="Times New Roman" panose="02020603050405020304" pitchFamily="18" charset="0"/>
                <a:cs typeface="Times New Roman" panose="02020603050405020304" pitchFamily="18" charset="0"/>
              </a:rPr>
              <a:t>т.п</a:t>
            </a:r>
            <a:r>
              <a:rPr lang="uk-UA" sz="2200" dirty="0">
                <a:latin typeface="Times New Roman" panose="02020603050405020304" pitchFamily="18" charset="0"/>
                <a:cs typeface="Times New Roman" panose="02020603050405020304" pitchFamily="18" charset="0"/>
              </a:rPr>
              <a:t>.) в будь-якій їх формі. У той же час вони </a:t>
            </a:r>
            <a:r>
              <a:rPr lang="uk-UA" sz="2200" dirty="0" smtClean="0">
                <a:latin typeface="Times New Roman" panose="02020603050405020304" pitchFamily="18" charset="0"/>
                <a:cs typeface="Times New Roman" panose="02020603050405020304" pitchFamily="18" charset="0"/>
              </a:rPr>
              <a:t>є видом </a:t>
            </a:r>
            <a:r>
              <a:rPr lang="uk-UA" sz="2200" dirty="0">
                <a:latin typeface="Times New Roman" panose="02020603050405020304" pitchFamily="18" charset="0"/>
                <a:cs typeface="Times New Roman" panose="02020603050405020304" pitchFamily="18" charset="0"/>
              </a:rPr>
              <a:t>супутніх послуг (за класифікацією, прийнятою в даній книзі), причому всіх операціях банків: базовим (кредитним, депозитним та ін.), </a:t>
            </a:r>
            <a:r>
              <a:rPr lang="uk-UA" sz="2200" dirty="0" smtClean="0">
                <a:latin typeface="Times New Roman" panose="02020603050405020304" pitchFamily="18" charset="0"/>
                <a:cs typeface="Times New Roman" panose="02020603050405020304" pitchFamily="18" charset="0"/>
              </a:rPr>
              <a:t>загальним </a:t>
            </a:r>
            <a:r>
              <a:rPr lang="uk-UA" sz="2200" dirty="0">
                <a:latin typeface="Times New Roman" panose="02020603050405020304" pitchFamily="18" charset="0"/>
                <a:cs typeface="Times New Roman" panose="02020603050405020304" pitchFamily="18" charset="0"/>
              </a:rPr>
              <a:t>(лізинговими, довірчого управління та ін.), Допоміжним і навіть супутнім базовим. Іншими словами, дані послуги пронизують практично всі напрямки діяльності будь-якого банку, нормально спілкується з клієнтами.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Крім </a:t>
            </a:r>
            <a:r>
              <a:rPr lang="uk-UA" sz="2200" dirty="0">
                <a:latin typeface="Times New Roman" panose="02020603050405020304" pitchFamily="18" charset="0"/>
                <a:cs typeface="Times New Roman" panose="02020603050405020304" pitchFamily="18" charset="0"/>
              </a:rPr>
              <a:t>того, банки надають деякі консультаційні послуги спеціального характеру, які пов'язані з банківськими операціями (угодами) для конкретних клієнтів лише опосередковано і до того ж не можуть вважатися загальнопоширеними. Головна їхня відмінність від консультаційних послуг загального характеру полягає в тому, що </a:t>
            </a:r>
            <a:r>
              <a:rPr lang="uk-UA" sz="2200" dirty="0" smtClean="0">
                <a:latin typeface="Times New Roman" panose="02020603050405020304" pitchFamily="18" charset="0"/>
                <a:cs typeface="Times New Roman" panose="02020603050405020304" pitchFamily="18" charset="0"/>
              </a:rPr>
              <a:t>вони</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08751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9845"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не є, як правило, супутніми, технологічно підтримуючими перераховані вище види операцій, а являють собою самостійний предмет відносин (договорів) між банками і клієнтами.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Банківські консультаційні послуги загального характеру за змістом можна розділити на: технологічні; правові; інформаційно-довідкові.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Крім того, з інших підстав їх можна представляти як послуги: надаються на постійній або тимчасовій основі; платні і безкоштовні.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Отримання клієнтом від банку будь-якої послуги пов’язано з інформацією, тому перш ніж вирішити, з яким банком взагалі слід укласти той чи інший договір, потенційний клієнт знайомиться з інформацією в ЗМІ, на рекламних стендах в офісах банків (відомості про деякі з них і про умови, на яких вони обслуговують клієнтів, плакати та буклети, зразки заповнення банківських документів тощо). Ці дані необхідні клієнту навіть для укладення самого простого договору з банком.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Банки зацікавлені в консультуванні клієнтів з цілого ряду причин, серед яких в якості основних можна відзначити наступні: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 утримання наявних клієнтів (вони повинні бути задоволені тим, як з ними працює банк);</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3671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9845"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демонстрація рівня професіоналізму службовців та їх готовності до розвитку партнерських відносин з клієнтами, створення позитивного іміджу банку;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зростання банківської кваліфікації клієнтів (їх представників), що полегшує спілкування і підвищує ефективність взаємодії сторін;</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залучення нових клієнтів (якщо це відповідає політиці банку);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збільшення обсягу реалізації основних послуг і в кінцевому рахунку отримання більшого прибутку.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Найбільш ефективним з точки зору фінансового результату буде комплексне консультаційне обслуговування клієнта, інтегроване з традиційними банківськими продуктами.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 числа консультаційних послуг загального характеру, пов'язаних з базовими банківськими операціями, можна віднести, наприклад, консультації:</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1) про порядок відкриття та ведення розрахункових, поточних та інших рахунків;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2) про правила ведення кредитних, депозитних, розрахунково-платіжних і касових операцій та їх найбільш доцільних варіантах застосування;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3) про операції з цінними паперами;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4) про операції з іноземною валютою;</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6202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9845"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5) про оформлення банківських розрахунково-платіжних документів.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Подібні послуги - необхідна частина діяльності будь-якого банку. Досить часто їх надають рядові спеціалісту) банку у формі порад, рекомендацій, в режимі «запитання – відповідь» і без оплати. У цьому випадку консультації носять разовий характер і нетривалі за часом.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Ряд консультаційних послуг дозволяє підвищити авторитет банку, зробити йому додаткову рекламу, по не обов'язково приносить пряму комерційну вигоду.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Так, деякі банки для підвищення якості обслуговування пропонують своїм клієнтам послуги персонального менеджера, через якого і відбувається спілкування клієнта з банком. Персональні менеджери намагаються з'ясувати, які потреби клієнта, в чому конкретно йому необхідно сприяння, і надають відповідні інформаційні та консультаційні послуги. Послуги персональних менеджерів, як правило, надаються безкоштовно.</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Однак проконсультувати клієнта подібним чином можна не завжди. Наприклад, консультації з приводу випуску та обігу цінних паперів вимагають великого обсягу роботи і, відповідно, значних витрат часу. Можливі види робіт тут такі:</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4407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9845"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аналіз ринку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правове консультування;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професійне навчання співробітників клієнта;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оцінка ліквідності та перспективності конкретних цінних паперів;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покупка-продаж контрольного пакета акцій, його консолідація;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інформаційне обслуговування.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Індустрія цінних паперів вельми </a:t>
            </a:r>
            <a:r>
              <a:rPr lang="uk-UA" sz="2200" dirty="0">
                <a:latin typeface="Times New Roman" panose="02020603050405020304" pitchFamily="18" charset="0"/>
                <a:cs typeface="Times New Roman" panose="02020603050405020304" pitchFamily="18" charset="0"/>
              </a:rPr>
              <a:t>складна, продукти (інструменти) фондового ринку різноманітні, обстановка на ньому міняється швидко, присутня безліч ризиків. Все це не дозволяє клієнту самому розібратися як слід в цих проблемах і, отже, спонукає його звернутися до банківських фахівців. Працівник банку повинен володіти вмінням отримати від клієнта великий обсяг різноманітної інформації, щоб з широкого спектру рішень вибрати </a:t>
            </a:r>
            <a:r>
              <a:rPr lang="uk-UA" sz="2200" dirty="0" err="1">
                <a:latin typeface="Times New Roman" panose="02020603050405020304" pitchFamily="18" charset="0"/>
                <a:cs typeface="Times New Roman" panose="02020603050405020304" pitchFamily="18" charset="0"/>
              </a:rPr>
              <a:t>тс</a:t>
            </a:r>
            <a:r>
              <a:rPr lang="uk-UA" sz="2200" dirty="0">
                <a:latin typeface="Times New Roman" panose="02020603050405020304" pitchFamily="18" charset="0"/>
                <a:cs typeface="Times New Roman" panose="02020603050405020304" pitchFamily="18" charset="0"/>
              </a:rPr>
              <a:t>, які найбільшою мірою відповідають його бажанням і можливостям. Насамперед консультанту необхідно ясно уявити цілі, яких клієнт розраховує досягти в результаті вкладення коштів, мотиви, які спонукають його до цього, а також ступінь ризику, яку він готовий прийняти.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Отримує </a:t>
            </a:r>
            <a:r>
              <a:rPr lang="uk-UA" sz="2200" dirty="0">
                <a:latin typeface="Times New Roman" panose="02020603050405020304" pitchFamily="18" charset="0"/>
                <a:cs typeface="Times New Roman" panose="02020603050405020304" pitchFamily="18" charset="0"/>
              </a:rPr>
              <a:t>розвиток консультування через Інтернет. Інакше кажучи, за допомогою Мережі реалізуються інструменти </a:t>
            </a:r>
            <a:r>
              <a:rPr lang="uk-UA" sz="2200" dirty="0" smtClean="0">
                <a:latin typeface="Times New Roman" panose="02020603050405020304" pitchFamily="18" charset="0"/>
                <a:cs typeface="Times New Roman" panose="02020603050405020304" pitchFamily="18" charset="0"/>
              </a:rPr>
              <a:t>«</a:t>
            </a:r>
            <a:r>
              <a:rPr lang="uk-UA" sz="2200" dirty="0" err="1" smtClean="0">
                <a:latin typeface="Times New Roman" panose="02020603050405020304" pitchFamily="18" charset="0"/>
                <a:cs typeface="Times New Roman" panose="02020603050405020304" pitchFamily="18" charset="0"/>
              </a:rPr>
              <a:t>самоконсультування</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коли на </a:t>
            </a:r>
            <a:r>
              <a:rPr lang="uk-UA" sz="2200" dirty="0" smtClean="0">
                <a:latin typeface="Times New Roman" panose="02020603050405020304" pitchFamily="18" charset="0"/>
                <a:cs typeface="Times New Roman" panose="02020603050405020304" pitchFamily="18" charset="0"/>
              </a:rPr>
              <a:t>базі</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06220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9845"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структурованого алгоритму «запитання – відповідь» користувач автоматично отримує рекомендації, що стосуються, наприклад, структури інвестицій. Поширювані за допомогою Інтернету інструменти є стандартними рекомендаціями з управління активами без урахування структури депозитів конкретного клієнта. Через це така порада може суперечити рекомендацій консультанта з найближчої філії цього ж банку.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Щоб уникнути подібної суперечки необхідно, щоб всі канали консультування (електронні канали, консультування по телефону та ін.) «Говорили» на одній мові незалежно від способу подання консультації. Природно, це вимагає створення єдиних методик отримання, обробки та видачі інформації і рекомендацій, а також постійного задоволення потреб інвесторів в інформаційній базі банку про ринок і про кожного клієнта. Головна мета полягає в тому, щоб визначення профілю клієнта дозволяло отримувати однаковий результат незалежно від того, який консультант і через який канал працював. Побудована таким чином процедура консультування дає клієнтам можливість самостійно і більш усвідомлено аналізувати і актуалізувати інформацію про свої активи за допомогою Інтернету, а також укладати необхідні угоди.</a:t>
            </a: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9456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720979" cy="5884752"/>
          </a:xfrm>
        </p:spPr>
        <p:txBody>
          <a:bodyPr>
            <a:noAutofit/>
          </a:bodyPr>
          <a:lstStyle/>
          <a:p>
            <a:pPr marL="0" indent="0" algn="just">
              <a:spcBef>
                <a:spcPts val="0"/>
              </a:spcBef>
              <a:buNone/>
            </a:pPr>
            <a:r>
              <a:rPr lang="ru-RU"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принципал за банківською гарантією - боржник за основним зобов'язанням, на прохання якого гарант видає банківську гарантію. Принципалом може виступати будь-яка особа;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бенефіціар</a:t>
            </a:r>
            <a:r>
              <a:rPr lang="uk-UA" sz="2200" dirty="0" smtClean="0">
                <a:latin typeface="Times New Roman" panose="02020603050405020304" pitchFamily="18" charset="0"/>
                <a:cs typeface="Times New Roman" panose="02020603050405020304" pitchFamily="18" charset="0"/>
              </a:rPr>
              <a:t> банківської гарантії - кредитор підпри</a:t>
            </a:r>
            <a:r>
              <a:rPr lang="uk-UA" sz="2200" dirty="0">
                <a:latin typeface="Times New Roman" panose="02020603050405020304" pitchFamily="18" charset="0"/>
                <a:cs typeface="Times New Roman" panose="02020603050405020304" pitchFamily="18" charset="0"/>
              </a:rPr>
              <a:t>є</a:t>
            </a:r>
            <a:r>
              <a:rPr lang="uk-UA" sz="2200" dirty="0" smtClean="0">
                <a:latin typeface="Times New Roman" panose="02020603050405020304" pitchFamily="18" charset="0"/>
                <a:cs typeface="Times New Roman" panose="02020603050405020304" pitchFamily="18" charset="0"/>
              </a:rPr>
              <a:t>мця за основним зобов'язанням, на користь якого гарант видає банківську гарантію. У ролі </a:t>
            </a:r>
            <a:r>
              <a:rPr lang="uk-UA" sz="2200" dirty="0" err="1" smtClean="0">
                <a:latin typeface="Times New Roman" panose="02020603050405020304" pitchFamily="18" charset="0"/>
                <a:cs typeface="Times New Roman" panose="02020603050405020304" pitchFamily="18" charset="0"/>
              </a:rPr>
              <a:t>бенефіціара</a:t>
            </a:r>
            <a:r>
              <a:rPr lang="uk-UA" sz="2200" dirty="0" smtClean="0">
                <a:latin typeface="Times New Roman" panose="02020603050405020304" pitchFamily="18" charset="0"/>
                <a:cs typeface="Times New Roman" panose="02020603050405020304" pitchFamily="18" charset="0"/>
              </a:rPr>
              <a:t> може виступати будь-яка фізична або юридична особа, а також державні, податкові та митні органи.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гарант - виступають банки, кредитні установи або страхові організації.</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Банки займаються випуском і обслуговуванням власних гарантій, а також обслуговуванням отриманих в інтересах клієнта гарантій. Найбільш поширені види гарантій, які пропонують банки, такі:</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тендерні гарантії - забезпечують виконання учасником тендера своїх тендерних </a:t>
            </a:r>
            <a:r>
              <a:rPr lang="uk-UA" sz="2200" dirty="0" err="1" smtClean="0">
                <a:latin typeface="Times New Roman" panose="02020603050405020304" pitchFamily="18" charset="0"/>
                <a:cs typeface="Times New Roman" panose="02020603050405020304" pitchFamily="18" charset="0"/>
              </a:rPr>
              <a:t>зобо’вязань</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 платіжні гарантії - забезпечують виконання платежу за контрактом. Гарантія платежу дозволяє покупцеві отримати відстрочку платежу за </a:t>
            </a:r>
            <a:r>
              <a:rPr lang="ru-RU" sz="2200" dirty="0">
                <a:latin typeface="Times New Roman" panose="02020603050405020304" pitchFamily="18" charset="0"/>
                <a:cs typeface="Times New Roman" panose="02020603050405020304" pitchFamily="18" charset="0"/>
              </a:rPr>
              <a:t>контрактом за </a:t>
            </a:r>
            <a:r>
              <a:rPr lang="ru-RU" sz="2200" dirty="0" err="1">
                <a:latin typeface="Times New Roman" panose="02020603050405020304" pitchFamily="18" charset="0"/>
                <a:cs typeface="Times New Roman" panose="02020603050405020304" pitchFamily="18" charset="0"/>
              </a:rPr>
              <a:t>відвантажений</a:t>
            </a:r>
            <a:r>
              <a:rPr lang="ru-RU" sz="2200" dirty="0">
                <a:latin typeface="Times New Roman" panose="02020603050405020304" pitchFamily="18" charset="0"/>
                <a:cs typeface="Times New Roman" panose="02020603050405020304" pitchFamily="18" charset="0"/>
              </a:rPr>
              <a:t> товар (</a:t>
            </a:r>
            <a:r>
              <a:rPr lang="ru-RU" sz="2200" dirty="0" err="1">
                <a:latin typeface="Times New Roman" panose="02020603050405020304" pitchFamily="18" charset="0"/>
                <a:cs typeface="Times New Roman" panose="02020603050405020304" pitchFamily="18" charset="0"/>
              </a:rPr>
              <a:t>наприклад</a:t>
            </a:r>
            <a:r>
              <a:rPr lang="ru-RU" sz="2200" dirty="0">
                <a:latin typeface="Times New Roman" panose="02020603050405020304" pitchFamily="18" charset="0"/>
                <a:cs typeface="Times New Roman" panose="02020603050405020304" pitchFamily="18" charset="0"/>
              </a:rPr>
              <a:t>, на 30 </a:t>
            </a:r>
            <a:r>
              <a:rPr lang="ru-RU" sz="2200" dirty="0" err="1">
                <a:latin typeface="Times New Roman" panose="02020603050405020304" pitchFamily="18" charset="0"/>
                <a:cs typeface="Times New Roman" panose="02020603050405020304" pitchFamily="18" charset="0"/>
              </a:rPr>
              <a:t>або</a:t>
            </a:r>
            <a:r>
              <a:rPr lang="ru-RU" sz="2200" dirty="0">
                <a:latin typeface="Times New Roman" panose="02020603050405020304" pitchFamily="18" charset="0"/>
                <a:cs typeface="Times New Roman" panose="02020603050405020304" pitchFamily="18" charset="0"/>
              </a:rPr>
              <a:t> 60 </a:t>
            </a:r>
            <a:r>
              <a:rPr lang="ru-RU" sz="2200" dirty="0" err="1">
                <a:latin typeface="Times New Roman" panose="02020603050405020304" pitchFamily="18" charset="0"/>
                <a:cs typeface="Times New Roman" panose="02020603050405020304" pitchFamily="18" charset="0"/>
              </a:rPr>
              <a:t>днів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або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гарантує</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своєчасне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отримання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платежів</a:t>
            </a:r>
            <a:r>
              <a:rPr lang="ru-RU" sz="2200" dirty="0">
                <a:latin typeface="Times New Roman" panose="02020603050405020304" pitchFamily="18" charset="0"/>
                <a:cs typeface="Times New Roman" panose="02020603050405020304" pitchFamily="18" charset="0"/>
              </a:rPr>
              <a:t> за договорами </a:t>
            </a:r>
            <a:r>
              <a:rPr lang="ru-RU" sz="2200" dirty="0" err="1">
                <a:latin typeface="Times New Roman" panose="02020603050405020304" pitchFamily="18" charset="0"/>
                <a:cs typeface="Times New Roman" panose="02020603050405020304" pitchFamily="18" charset="0"/>
              </a:rPr>
              <a:t>оренди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або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лізингу</a:t>
            </a:r>
            <a:r>
              <a:rPr lang="ru-RU" sz="2200" dirty="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51233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9845"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 даний час комерційні банки здебільшого володіють сучасними засобами комунікації, комп'ютерним зв’язком, що забезпечує клієнтові можливість цілодобового доступу до «електронного інформатору» та отримання стандартної банківської інформації двох видів: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загальнодоступні відомості (про послуги банку, про котирування різних фінансових інструментів, включаючи дані про курси валют, про значущі політичних, економічних і фінансових подіях);</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інформація про стан рахунку, призначена тільки для даного конкретного клієнта і доступна виключно йому.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Впровадження автоматизованої інформаційної системи, можливо, не приносить банку великої матеріальної вигоди (наприклад, за користування такою системою, до речі, аж ніяк не дешевою, деякі банки не беруть комісійні). Однак в умовах конкурентної боротьби банк за рахунок розширення спектра послуг має можливість залучити нових клієнтів і в підсумку виграти на обсязі основних операцій.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Для успішного розвитку сфери консультаційних послуг як загального, так і спеціального характеру банк повинен сформувати стратегію свого господарського поведінки на даному ринку, що відображає його пріоритети у сфері:</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3850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9845" cy="5993394"/>
          </a:xfrm>
        </p:spPr>
        <p:txBody>
          <a:bodyPr>
            <a:no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складу </a:t>
            </a:r>
            <a:r>
              <a:rPr lang="ru-RU" sz="2200" dirty="0" err="1">
                <a:latin typeface="Times New Roman" panose="02020603050405020304" pitchFamily="18" charset="0"/>
                <a:cs typeface="Times New Roman" panose="02020603050405020304" pitchFamily="18" charset="0"/>
              </a:rPr>
              <a:t>клієнтури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обслуговується</a:t>
            </a:r>
            <a:r>
              <a:rPr lang="ru-RU" sz="2200" dirty="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номенклатури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надаваних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консультаційних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послуг</a:t>
            </a:r>
            <a:r>
              <a:rPr lang="ru-RU" sz="2200" dirty="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програмно-технічних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комплектів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використовуваних</a:t>
            </a:r>
            <a:r>
              <a:rPr lang="ru-RU" sz="2200" dirty="0">
                <a:latin typeface="Times New Roman" panose="02020603050405020304" pitchFamily="18" charset="0"/>
                <a:cs typeface="Times New Roman" panose="02020603050405020304" pitchFamily="18" charset="0"/>
              </a:rPr>
              <a:t> при </a:t>
            </a:r>
            <a:r>
              <a:rPr lang="ru-RU" sz="2200" dirty="0" err="1">
                <a:latin typeface="Times New Roman" panose="02020603050405020304" pitchFamily="18" charset="0"/>
                <a:cs typeface="Times New Roman" panose="02020603050405020304" pitchFamily="18" charset="0"/>
              </a:rPr>
              <a:t>наданні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даних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послуг</a:t>
            </a:r>
            <a:r>
              <a:rPr lang="ru-RU" sz="2200" dirty="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підходів</a:t>
            </a:r>
            <a:r>
              <a:rPr lang="ru-RU" sz="2200" dirty="0">
                <a:latin typeface="Times New Roman" panose="02020603050405020304" pitchFamily="18" charset="0"/>
                <a:cs typeface="Times New Roman" panose="02020603050405020304" pitchFamily="18" charset="0"/>
              </a:rPr>
              <a:t> до </a:t>
            </a:r>
            <a:r>
              <a:rPr lang="ru-RU" sz="2200" dirty="0" err="1">
                <a:latin typeface="Times New Roman" panose="02020603050405020304" pitchFamily="18" charset="0"/>
                <a:cs typeface="Times New Roman" panose="02020603050405020304" pitchFamily="18" charset="0"/>
              </a:rPr>
              <a:t>ціноутворення</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свої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послуги</a:t>
            </a:r>
            <a:r>
              <a:rPr lang="ru-RU" sz="2200" dirty="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підходів</a:t>
            </a:r>
            <a:r>
              <a:rPr lang="ru-RU" sz="2200" dirty="0">
                <a:latin typeface="Times New Roman" panose="02020603050405020304" pitchFamily="18" charset="0"/>
                <a:cs typeface="Times New Roman" panose="02020603050405020304" pitchFamily="18" charset="0"/>
              </a:rPr>
              <a:t> до </a:t>
            </a:r>
            <a:r>
              <a:rPr lang="ru-RU" sz="2200" dirty="0" err="1">
                <a:latin typeface="Times New Roman" panose="02020603050405020304" pitchFamily="18" charset="0"/>
                <a:cs typeface="Times New Roman" panose="02020603050405020304" pitchFamily="18" charset="0"/>
              </a:rPr>
              <a:t>організації</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оплаті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праці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своїх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консультантів</a:t>
            </a:r>
            <a:r>
              <a:rPr lang="ru-RU" sz="2200" dirty="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Сучасні комерційні банки в країнах з розвиненою ринковою економікою пропонують своїм клієнтам широкий спектр консультаційних послуг не тільки з банківських питань, але і з цілої низки інших проблем (юридичних, бухгалтерських, аудиторських, аналітичних). Фахівці банків проводять консультації з різних питань фінансового планування та контролю, зокрема, зі складання кошторисів господарської діяльності підприємств, обчисленню собівартості продукції, питань ціноутворення, експертними оцінками щодо інвестування коштів, прогнозам руху ліквідності, управлінню поточними активами і </a:t>
            </a:r>
            <a:r>
              <a:rPr lang="uk-UA" sz="2200" dirty="0" err="1">
                <a:latin typeface="Times New Roman" panose="02020603050405020304" pitchFamily="18" charset="0"/>
                <a:cs typeface="Times New Roman" panose="02020603050405020304" pitchFamily="18" charset="0"/>
              </a:rPr>
              <a:t>т.п</a:t>
            </a:r>
            <a:r>
              <a:rPr lang="uk-UA" sz="2200" dirty="0">
                <a:latin typeface="Times New Roman" panose="02020603050405020304" pitchFamily="18" charset="0"/>
                <a:cs typeface="Times New Roman" panose="02020603050405020304" pitchFamily="18" charset="0"/>
              </a:rPr>
              <a:t>. Крім того, банківські фахівці консультують з глобальних питань стратегії бізнесу, таким як реорганізація компанії, збільшення обсягу капіталу, купівля інших компаній та ін.</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Таким </a:t>
            </a:r>
            <a:r>
              <a:rPr lang="uk-UA" sz="2200" dirty="0">
                <a:latin typeface="Times New Roman" panose="02020603050405020304" pitchFamily="18" charset="0"/>
                <a:cs typeface="Times New Roman" panose="02020603050405020304" pitchFamily="18" charset="0"/>
              </a:rPr>
              <a:t>чином, інформаційно-аналітичні послуги включають в себе:</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1</a:t>
            </a:r>
            <a:r>
              <a:rPr lang="uk-UA" sz="2200" dirty="0">
                <a:latin typeface="Times New Roman" panose="02020603050405020304" pitchFamily="18" charset="0"/>
                <a:cs typeface="Times New Roman" panose="02020603050405020304" pitchFamily="18" charset="0"/>
              </a:rPr>
              <a:t>) аналіз господарської діяльності та окремих її складових</a:t>
            </a:r>
            <a:r>
              <a:rPr lang="uk-UA"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73515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9845" cy="5993394"/>
          </a:xfrm>
        </p:spPr>
        <p:txBody>
          <a:bodyPr>
            <a:noAutofit/>
          </a:bodyPr>
          <a:lstStyle/>
          <a:p>
            <a:pPr marL="0" indent="0" algn="just">
              <a:spcBef>
                <a:spcPts val="0"/>
              </a:spcBef>
              <a:buNone/>
            </a:pPr>
            <a:r>
              <a:rPr lang="ru-RU" sz="2200" dirty="0">
                <a:latin typeface="Times New Roman" panose="02020603050405020304" pitchFamily="18" charset="0"/>
                <a:cs typeface="Times New Roman" panose="02020603050405020304" pitchFamily="18" charset="0"/>
              </a:rPr>
              <a:t>2) </a:t>
            </a:r>
            <a:r>
              <a:rPr lang="ru-RU" sz="2200" dirty="0" err="1">
                <a:latin typeface="Times New Roman" panose="02020603050405020304" pitchFamily="18" charset="0"/>
                <a:cs typeface="Times New Roman" panose="02020603050405020304" pitchFamily="18" charset="0"/>
              </a:rPr>
              <a:t>здійснення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науково-технічної</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економічної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експертизи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проектів</a:t>
            </a:r>
            <a:r>
              <a:rPr lang="ru-RU" sz="2200" dirty="0">
                <a:latin typeface="Times New Roman" panose="02020603050405020304" pitchFamily="18" charset="0"/>
                <a:cs typeface="Times New Roman" panose="02020603050405020304" pitchFamily="18" charset="0"/>
              </a:rPr>
              <a:t> і </a:t>
            </a:r>
            <a:r>
              <a:rPr lang="ru-RU" sz="2200" dirty="0" err="1">
                <a:latin typeface="Times New Roman" panose="02020603050405020304" pitchFamily="18" charset="0"/>
                <a:cs typeface="Times New Roman" panose="02020603050405020304" pitchFamily="18" charset="0"/>
              </a:rPr>
              <a:t>рішень</a:t>
            </a:r>
            <a:r>
              <a:rPr lang="ru-RU" sz="2200" dirty="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a:latin typeface="Times New Roman" panose="02020603050405020304" pitchFamily="18" charset="0"/>
                <a:cs typeface="Times New Roman" panose="02020603050405020304" pitchFamily="18" charset="0"/>
              </a:rPr>
              <a:t>3) </a:t>
            </a:r>
            <a:r>
              <a:rPr lang="ru-RU" sz="2200" dirty="0" err="1">
                <a:latin typeface="Times New Roman" panose="02020603050405020304" pitchFamily="18" charset="0"/>
                <a:cs typeface="Times New Roman" panose="02020603050405020304" pitchFamily="18" charset="0"/>
              </a:rPr>
              <a:t>допомога</a:t>
            </a:r>
            <a:r>
              <a:rPr lang="ru-RU" sz="2200" dirty="0">
                <a:latin typeface="Times New Roman" panose="02020603050405020304" pitchFamily="18" charset="0"/>
                <a:cs typeface="Times New Roman" panose="02020603050405020304" pitchFamily="18" charset="0"/>
              </a:rPr>
              <a:t> при </a:t>
            </a:r>
            <a:r>
              <a:rPr lang="ru-RU" sz="2200" dirty="0" err="1">
                <a:latin typeface="Times New Roman" panose="02020603050405020304" pitchFamily="18" charset="0"/>
                <a:cs typeface="Times New Roman" panose="02020603050405020304" pitchFamily="18" charset="0"/>
              </a:rPr>
              <a:t>проведенні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внутрішніх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ревізій</a:t>
            </a:r>
            <a:r>
              <a:rPr lang="ru-RU" sz="2200" dirty="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a:latin typeface="Times New Roman" panose="02020603050405020304" pitchFamily="18" charset="0"/>
                <a:cs typeface="Times New Roman" panose="02020603050405020304" pitchFamily="18" charset="0"/>
              </a:rPr>
              <a:t>4) </a:t>
            </a:r>
            <a:r>
              <a:rPr lang="ru-RU" sz="2200" dirty="0" err="1">
                <a:latin typeface="Times New Roman" panose="02020603050405020304" pitchFamily="18" charset="0"/>
                <a:cs typeface="Times New Roman" panose="02020603050405020304" pitchFamily="18" charset="0"/>
              </a:rPr>
              <a:t>перевірку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достовірності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звітних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даних</a:t>
            </a:r>
            <a:r>
              <a:rPr lang="ru-RU" sz="2200" dirty="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a:latin typeface="Times New Roman" panose="02020603050405020304" pitchFamily="18" charset="0"/>
                <a:cs typeface="Times New Roman" panose="02020603050405020304" pitchFamily="18" charset="0"/>
              </a:rPr>
              <a:t>5) </a:t>
            </a:r>
            <a:r>
              <a:rPr lang="ru-RU" sz="2200" dirty="0" err="1">
                <a:latin typeface="Times New Roman" panose="02020603050405020304" pitchFamily="18" charset="0"/>
                <a:cs typeface="Times New Roman" panose="02020603050405020304" pitchFamily="18" charset="0"/>
              </a:rPr>
              <a:t>перевірку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платіжних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документів</a:t>
            </a:r>
            <a:r>
              <a:rPr lang="ru-RU" sz="2200" dirty="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a:latin typeface="Times New Roman" panose="02020603050405020304" pitchFamily="18" charset="0"/>
                <a:cs typeface="Times New Roman" panose="02020603050405020304" pitchFamily="18" charset="0"/>
              </a:rPr>
              <a:t>6) </a:t>
            </a:r>
            <a:r>
              <a:rPr lang="ru-RU" sz="2200" dirty="0" err="1">
                <a:latin typeface="Times New Roman" panose="02020603050405020304" pitchFamily="18" charset="0"/>
                <a:cs typeface="Times New Roman" panose="02020603050405020304" pitchFamily="18" charset="0"/>
              </a:rPr>
              <a:t>економічний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аналіз</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контрактів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правильності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встановлення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цін</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інших</a:t>
            </a:r>
            <a:r>
              <a:rPr lang="ru-RU" sz="2200" dirty="0">
                <a:latin typeface="Times New Roman" panose="02020603050405020304" pitchFamily="18" charset="0"/>
                <a:cs typeface="Times New Roman" panose="02020603050405020304" pitchFamily="18" charset="0"/>
              </a:rPr>
              <a:t> умов.</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Банки можуть надавати послуги </a:t>
            </a:r>
            <a:r>
              <a:rPr lang="uk-UA" sz="2200" dirty="0" smtClean="0">
                <a:latin typeface="Times New Roman" panose="02020603050405020304" pitchFamily="18" charset="0"/>
                <a:cs typeface="Times New Roman" panose="02020603050405020304" pitchFamily="18" charset="0"/>
              </a:rPr>
              <a:t>у сфері </a:t>
            </a:r>
            <a:r>
              <a:rPr lang="uk-UA" sz="2200" dirty="0">
                <a:latin typeface="Times New Roman" panose="02020603050405020304" pitchFamily="18" charset="0"/>
                <a:cs typeface="Times New Roman" panose="02020603050405020304" pitchFamily="18" charset="0"/>
              </a:rPr>
              <a:t>обліку і складання звітності </a:t>
            </a:r>
            <a:r>
              <a:rPr lang="uk-UA" sz="2200" dirty="0" smtClean="0">
                <a:latin typeface="Times New Roman" panose="02020603050405020304" pitchFamily="18" charset="0"/>
                <a:cs typeface="Times New Roman" panose="02020603050405020304" pitchFamily="18" charset="0"/>
              </a:rPr>
              <a:t>підприємств й </a:t>
            </a:r>
            <a:r>
              <a:rPr lang="uk-UA" sz="2200" dirty="0">
                <a:latin typeface="Times New Roman" panose="02020603050405020304" pitchFamily="18" charset="0"/>
                <a:cs typeface="Times New Roman" panose="02020603050405020304" pitchFamily="18" charset="0"/>
              </a:rPr>
              <a:t>їх підрозділів</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Велике значення мають правові послуги, в тому числі з питань застосування господарського законодавства, організації кредитно-розрахункових відносин, бухгалтерського обліку та фінансово-економічної роботи на підприємстві. Договори про консультування можуть укладатися на весь період діяльності клієнтів чи час реалізації укладених ними великих угод (наприклад, зовнішньоекономічних). 	Юридична служба банку може надавати послуги, що стосуються:</a:t>
            </a:r>
          </a:p>
          <a:p>
            <a:pPr marL="0" indent="0" algn="just">
              <a:spcBef>
                <a:spcPts val="0"/>
              </a:spcBef>
              <a:buNone/>
            </a:pPr>
            <a:r>
              <a:rPr lang="uk-UA" sz="2200" dirty="0">
                <a:latin typeface="Times New Roman" panose="02020603050405020304" pitchFamily="18" charset="0"/>
                <a:cs typeface="Times New Roman" panose="02020603050405020304" pitchFamily="18" charset="0"/>
              </a:rPr>
              <a:t>1) законодавства, що поширюється на банківську справу;</a:t>
            </a:r>
          </a:p>
          <a:p>
            <a:pPr marL="0" indent="0" algn="just">
              <a:spcBef>
                <a:spcPts val="0"/>
              </a:spcBef>
              <a:buNone/>
            </a:pPr>
            <a:r>
              <a:rPr lang="uk-UA" sz="2200" dirty="0">
                <a:latin typeface="Times New Roman" panose="02020603050405020304" pitchFamily="18" charset="0"/>
                <a:cs typeface="Times New Roman" panose="02020603050405020304" pitchFamily="18" charset="0"/>
              </a:rPr>
              <a:t>2) зовнішньоекономічної діяльності, фінансів та валютного регулювання як у нашій країні, так і за кордоном;</a:t>
            </a:r>
          </a:p>
          <a:p>
            <a:pPr marL="0" indent="0" algn="just">
              <a:spcBef>
                <a:spcPts val="0"/>
              </a:spcBef>
              <a:buNone/>
            </a:pPr>
            <a:r>
              <a:rPr lang="uk-UA" sz="2200" dirty="0">
                <a:latin typeface="Times New Roman" panose="02020603050405020304" pitchFamily="18" charset="0"/>
                <a:cs typeface="Times New Roman" panose="02020603050405020304" pitchFamily="18" charset="0"/>
              </a:rPr>
              <a:t>3) податкового обліку</a:t>
            </a:r>
            <a:r>
              <a:rPr lang="uk-UA"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2500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9845"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4) відносин власності, землекористування;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5) організації спільних і малих підприємств, акціонерних товариств і товариств з обмеженою відповідальністю;</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6) законодавства зарубіжних країн;</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7) підготовки пакетів установчих документів;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8) підготовки і ведення арбітражних справ, у тому числі в зовнішньоторговельному арбітражі.</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Номенклатура спеціальних інформаційно-довідкових послуг є доволі широкою. У неї можуть входити:</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надання копій документів;</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наведення довідок в архіві банку;</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надання довідкової неконфіденційної інформації про клієнтів;</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посередницькі послуги з підбору учасників різних угод,</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утворення банків даних з обладнання для надання його в лізинг і </a:t>
            </a:r>
            <a:r>
              <a:rPr lang="uk-UA" sz="2200" dirty="0" err="1">
                <a:latin typeface="Times New Roman" panose="02020603050405020304" pitchFamily="18" charset="0"/>
                <a:cs typeface="Times New Roman" panose="02020603050405020304" pitchFamily="18" charset="0"/>
              </a:rPr>
              <a:t>т.д</a:t>
            </a:r>
            <a:r>
              <a:rPr lang="uk-UA" sz="2200" dirty="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Наприклад</a:t>
            </a:r>
            <a:r>
              <a:rPr lang="uk-UA" sz="2200" dirty="0">
                <a:latin typeface="Times New Roman" panose="02020603050405020304" pitchFamily="18" charset="0"/>
                <a:cs typeface="Times New Roman" panose="02020603050405020304" pitchFamily="18" charset="0"/>
              </a:rPr>
              <a:t>, деякі банки обґрунтовано бачать свій успіх в тому, що їх постійні корпоративні та приватні клієнти розглядають їх як партнерів і радників у прийнятті правильних фінансових рішень і в залученні коштів для їх реалізації, регулярно</a:t>
            </a:r>
          </a:p>
        </p:txBody>
      </p:sp>
    </p:spTree>
    <p:extLst>
      <p:ext uri="{BB962C8B-B14F-4D97-AF65-F5344CB8AC3E}">
        <p14:creationId xmlns:p14="http://schemas.microsoft.com/office/powerpoint/2010/main" val="34979393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9845"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консультуються </a:t>
            </a:r>
            <a:r>
              <a:rPr lang="uk-UA" sz="2200" dirty="0">
                <a:latin typeface="Times New Roman" panose="02020603050405020304" pitchFamily="18" charset="0"/>
                <a:cs typeface="Times New Roman" panose="02020603050405020304" pitchFamily="18" charset="0"/>
              </a:rPr>
              <a:t>з банками з питань організації свого бізнесу. Ця роль вкрай важлива при побудові довгострокових довірчих відносин з клієнтом. Помітною її складової, зокрема, є допомога клієнтам в підборі ділових партнерів з числа інших його клієнтів, що </a:t>
            </a:r>
            <a:r>
              <a:rPr lang="uk-UA" sz="2200" dirty="0" smtClean="0">
                <a:latin typeface="Times New Roman" panose="02020603050405020304" pitchFamily="18" charset="0"/>
                <a:cs typeface="Times New Roman" panose="02020603050405020304" pitchFamily="18" charset="0"/>
              </a:rPr>
              <a:t>сприяє полегшенню вирішення їх комерційних і фінансових проблем. Надаючи подібного роду послуги, банк одночасно вирішує і власні проблеми, оскільки у нього з’являються додаткові можливості залучити до себе на обслуговування контрагентів своїх клієнтів.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Банки</a:t>
            </a:r>
            <a:r>
              <a:rPr lang="uk-UA" sz="2200" dirty="0" smtClean="0">
                <a:latin typeface="Times New Roman" panose="02020603050405020304" pitchFamily="18" charset="0"/>
                <a:cs typeface="Times New Roman" panose="02020603050405020304" pitchFamily="18" charset="0"/>
              </a:rPr>
              <a:t>, що обслуговують експортерів, в сучасних умовах змушені не тільки контролювати їх діяльність, а й надавати їм консалтингові послуги. У більшості випадків проблема полягає в невмінні експортерів юридично </a:t>
            </a:r>
            <a:r>
              <a:rPr lang="uk-UA" sz="2200" dirty="0" err="1" smtClean="0">
                <a:latin typeface="Times New Roman" panose="02020603050405020304" pitchFamily="18" charset="0"/>
                <a:cs typeface="Times New Roman" panose="02020603050405020304" pitchFamily="18" charset="0"/>
              </a:rPr>
              <a:t>грамотно</a:t>
            </a:r>
            <a:r>
              <a:rPr lang="uk-UA" sz="2200" dirty="0" smtClean="0">
                <a:latin typeface="Times New Roman" panose="02020603050405020304" pitchFamily="18" charset="0"/>
                <a:cs typeface="Times New Roman" panose="02020603050405020304" pitchFamily="18" charset="0"/>
              </a:rPr>
              <a:t> скласти контракт.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Важливим напрямком консультаційної діяльності зарубіжних банків є складання на замовлення клієнтів довідок про різних фізичних і юридичних осіб, їх фінансове становище (якщо це не заборонено національним законодавством). Однак навіть у тих країнах, де складання таких довідок дозволено законом, з метою збереження комерційної таємниці клієнтів банки дотримуються певних правил. Зокрема, вони складають довідки лише за запитами банків та фірм, що мають спеціальний дозвіл на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0656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9845"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отримання такої інформації (Великобританія). Банки не відповідають на запити приватних осіб і на анонімні запити.</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Законодавство більшості країн містить </a:t>
            </a:r>
            <a:r>
              <a:rPr lang="uk-UA" sz="2200" dirty="0" smtClean="0">
                <a:latin typeface="Times New Roman" panose="02020603050405020304" pitchFamily="18" charset="0"/>
                <a:cs typeface="Times New Roman" panose="02020603050405020304" pitchFamily="18" charset="0"/>
              </a:rPr>
              <a:t>окрему вимогу, </a:t>
            </a:r>
            <a:r>
              <a:rPr lang="uk-UA" sz="2200" dirty="0">
                <a:latin typeface="Times New Roman" panose="02020603050405020304" pitchFamily="18" charset="0"/>
                <a:cs typeface="Times New Roman" panose="02020603050405020304" pitchFamily="18" charset="0"/>
              </a:rPr>
              <a:t>щоб відповіді на запити складалися ретельно і в тактовної формі. У разі неможливості видати однозначно позитивний відгук банки воліють використовувати формулювання, які точним чином відображають стан справ, але не підривають довіри до </a:t>
            </a:r>
            <a:r>
              <a:rPr lang="uk-UA" sz="2200" dirty="0" smtClean="0">
                <a:latin typeface="Times New Roman" panose="02020603050405020304" pitchFamily="18" charset="0"/>
                <a:cs typeface="Times New Roman" panose="02020603050405020304" pitchFamily="18" charset="0"/>
              </a:rPr>
              <a:t>клієнт</a:t>
            </a:r>
            <a:r>
              <a:rPr lang="uk-UA" sz="2200" dirty="0">
                <a:latin typeface="Times New Roman" panose="02020603050405020304" pitchFamily="18" charset="0"/>
                <a:cs typeface="Times New Roman" panose="02020603050405020304" pitchFamily="18" charset="0"/>
              </a:rPr>
              <a:t>у</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У всіх випадках вони включають в довідку думку свого фахівця і керівництва</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Окремим </a:t>
            </a:r>
            <a:r>
              <a:rPr lang="uk-UA" sz="2200" dirty="0">
                <a:latin typeface="Times New Roman" panose="02020603050405020304" pitchFamily="18" charset="0"/>
                <a:cs typeface="Times New Roman" panose="02020603050405020304" pitchFamily="18" charset="0"/>
              </a:rPr>
              <a:t>видом консультаційних послуг є опублікування банками різних довідково-аналітичних та довідкових матеріалів для торгово-промислової клієнтури банків, спеціальних кредитно-фінансових інститутів та інших користувачів. Робиться це, зокрема, у формі періодичних випусків так званих торгових бюлетенів. У цих бюлетенях міститься поточна інформація з різних аспектів національної та міжнародної торгівлі, вказуються зміни в правилах оформлення документів, дається інформація про потенційних постачальників (експортерах) тих чи інших товарів. Крім того, і експортери, і імпортери нерідко звертаються в свої банки з проханням допомогти знайти продавців (або покупців) цікавих їм товарів.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Спеціальні </a:t>
            </a:r>
            <a:r>
              <a:rPr lang="uk-UA" sz="2200" dirty="0">
                <a:latin typeface="Times New Roman" panose="02020603050405020304" pitchFamily="18" charset="0"/>
                <a:cs typeface="Times New Roman" panose="02020603050405020304" pitchFamily="18" charset="0"/>
              </a:rPr>
              <a:t>відділи солідних банків, що займаються </a:t>
            </a:r>
            <a:r>
              <a:rPr lang="uk-UA" sz="2200" dirty="0" smtClean="0">
                <a:latin typeface="Times New Roman" panose="02020603050405020304" pitchFamily="18" charset="0"/>
                <a:cs typeface="Times New Roman" panose="02020603050405020304" pitchFamily="18" charset="0"/>
              </a:rPr>
              <a:t>економічними</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50741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9845"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дослідженнями, складають докладні аналітичні огляди по різних галузях економіки своєї країни, а також багатьох держав світу. У таких оглядах зазвичай присутні загальна інформація про країну, економічні та політичні факти, обмеження на ведення торговельних операцій, порядок оформлення документів і </a:t>
            </a:r>
            <a:r>
              <a:rPr lang="uk-UA" sz="2200" dirty="0" err="1" smtClean="0">
                <a:latin typeface="Times New Roman" panose="02020603050405020304" pitchFamily="18" charset="0"/>
                <a:cs typeface="Times New Roman" panose="02020603050405020304" pitchFamily="18" charset="0"/>
              </a:rPr>
              <a:t>т.п</a:t>
            </a:r>
            <a:r>
              <a:rPr lang="uk-UA" sz="2200" dirty="0" smtClean="0">
                <a:latin typeface="Times New Roman" panose="02020603050405020304" pitchFamily="18" charset="0"/>
                <a:cs typeface="Times New Roman" panose="02020603050405020304" pitchFamily="18" charset="0"/>
              </a:rPr>
              <a:t>. Особливу увагу останнім часом приділяється складанню прогнозів на базі моделей оцінки можливих ризиків і найбільш ефективних способів їх страхування. Такі прогнози також доводяться до клієнтури.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 числа послуг, які отримують подальший розвиток в даний час, відноситься фінансове консультування. До банків традиційно звертаються за фінансовими порадами їхні клієнти, особливо коли стоїть питання про оптимальне використання кредиту, заощаджень або інвестуванні коштів. Багато банків в паші дні пропонують фінансово-консультативні послуги, починаючи з допомоги в складанні податкових декларацій і бізнес-планів і закінчуючи консультаціями але маркетинговим дослідженням на внутрішньому і зовнішніх ринках.</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Якісне планування підприємством своїх грошових потоків вимагає багато часу і великих коштів, тому під силу лише великим і частково середнім підприємствам. </a:t>
            </a: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48812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9845"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Банки за помірну плату можуть запропонувати менш сильним організаціям спирається на електронно-обчислювальну техніку систему планування грошових ресурсів на трьох рівнях: довгостроковому (до 5 років), середньостроковому (на рік) і короткостроковому. На основі даних про надходження та платежі підприємства банк дає рекомендації про найбільш раціональне їх комбінуванні.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Банки також надають різні послуги консультаційного характеру малому бізнесу, чиї представники стикаються з великою кількістю фінансових та управлінських проблем. Об’єктами консультацій можуть </a:t>
            </a:r>
            <a:r>
              <a:rPr lang="uk-UA" sz="2200" dirty="0">
                <a:latin typeface="Times New Roman" panose="02020603050405020304" pitchFamily="18" charset="0"/>
                <a:cs typeface="Times New Roman" panose="02020603050405020304" pitchFamily="18" charset="0"/>
              </a:rPr>
              <a:t>бути питання технічного оновлення виробництва, підвищення ефективності використання обладнання, сировини і робочої сили, а також впровадження сучасних систем управління комерційною діяльністю.</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 </a:t>
            </a:r>
            <a:r>
              <a:rPr lang="uk-UA" sz="2200" dirty="0">
                <a:latin typeface="Times New Roman" panose="02020603050405020304" pitchFamily="18" charset="0"/>
                <a:cs typeface="Times New Roman" panose="02020603050405020304" pitchFamily="18" charset="0"/>
              </a:rPr>
              <a:t>цілому в розвитку консультаційних послуг, наданих банками провідних західних країн, слід відзначити тенденцію до універсалізації. Так, якщо в 60-70-і рр. минулого століття банки надавали консультаційні послуги в основному у сфері грошового обігу та кредиту, то надалі істотно було розширено коло питань, а також зростає кількість клієнтів, що звертаються в банки з заявками на отримання консультацій. Сьогодні багато банків (особливо великі) надають консультаційні послуги не тільки </a:t>
            </a:r>
            <a:r>
              <a:rPr lang="uk-UA" sz="2200" dirty="0" smtClean="0">
                <a:latin typeface="Times New Roman" panose="02020603050405020304" pitchFamily="18" charset="0"/>
                <a:cs typeface="Times New Roman" panose="02020603050405020304" pitchFamily="18" charset="0"/>
              </a:rPr>
              <a:t>торгово-промисловій клієнтурі, </a:t>
            </a:r>
            <a:r>
              <a:rPr lang="uk-UA" sz="2200" dirty="0">
                <a:latin typeface="Times New Roman" panose="02020603050405020304" pitchFamily="18" charset="0"/>
                <a:cs typeface="Times New Roman" panose="02020603050405020304" pitchFamily="18" charset="0"/>
              </a:rPr>
              <a:t>а й самим різним </a:t>
            </a:r>
            <a:r>
              <a:rPr lang="uk-UA" sz="2200" dirty="0" smtClean="0">
                <a:latin typeface="Times New Roman" panose="02020603050405020304" pitchFamily="18" charset="0"/>
                <a:cs typeface="Times New Roman" panose="02020603050405020304" pitchFamily="18" charset="0"/>
              </a:rPr>
              <a:t>підприємствам.</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16727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439845" cy="5993394"/>
          </a:xfrm>
        </p:spPr>
        <p:txBody>
          <a:bodyPr>
            <a:noAutofit/>
          </a:bodyPr>
          <a:lstStyle/>
          <a:p>
            <a:pPr marL="0" indent="0">
              <a:spcBef>
                <a:spcPts val="0"/>
              </a:spcBef>
              <a:buNone/>
            </a:pPr>
            <a:r>
              <a:rPr lang="uk-UA" sz="2200" b="1" dirty="0">
                <a:latin typeface="Times New Roman" panose="02020603050405020304" pitchFamily="18" charset="0"/>
                <a:cs typeface="Times New Roman" panose="02020603050405020304" pitchFamily="18" charset="0"/>
              </a:rPr>
              <a:t>Використана література: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1. Закон України «Про банки та банківську діяльність» від 7 грудня 2000 р. № 2121.</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2. Цивільний кодекс України (стаття 200). </a:t>
            </a:r>
            <a:r>
              <a:rPr lang="en-US" sz="2200" dirty="0" smtClean="0">
                <a:latin typeface="Times New Roman" panose="02020603050405020304" pitchFamily="18" charset="0"/>
                <a:cs typeface="Times New Roman" panose="02020603050405020304" pitchFamily="18" charset="0"/>
              </a:rPr>
              <a:t>URL</a:t>
            </a:r>
            <a:r>
              <a:rPr lang="uk-UA"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https://zakon.rada.gov.ua/laws/show/435-15#Text</a:t>
            </a: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3. Господарський кодекс України. </a:t>
            </a:r>
            <a:r>
              <a:rPr lang="en-US" sz="2200" dirty="0">
                <a:latin typeface="Times New Roman" panose="02020603050405020304" pitchFamily="18" charset="0"/>
                <a:cs typeface="Times New Roman" panose="02020603050405020304" pitchFamily="18" charset="0"/>
              </a:rPr>
              <a:t>URL</a:t>
            </a:r>
            <a:r>
              <a:rPr lang="uk-UA"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https://zakon.rada.gov.ua/laws/show/436-15#Text</a:t>
            </a: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4. Уніфіковані правила для гарантій за вимогою. Публікація Міжнародної торгової палати № 758, 2010 рік. URL: https://ips.ligazakon.net/document/MU92214P</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5. Положення про порядок здійснення банками операцій за гарантіями в національній та іноземних валютах, затвердженого постановою Правління Національного банку України від 15 грудня 2004 року, № 639.</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6. Про затвердження форми та умов банківської гарантії. затвердженого постановою Правління Національного банку України від 03.08.2021,  № 82.</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7. Банківські операції [текст]: </a:t>
            </a:r>
            <a:r>
              <a:rPr lang="uk-UA" sz="2200" dirty="0" err="1" smtClean="0">
                <a:latin typeface="Times New Roman" panose="02020603050405020304" pitchFamily="18" charset="0"/>
                <a:cs typeface="Times New Roman" panose="02020603050405020304" pitchFamily="18" charset="0"/>
              </a:rPr>
              <a:t>навч</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посіб</a:t>
            </a:r>
            <a:r>
              <a:rPr lang="uk-UA" sz="2200" dirty="0" smtClean="0">
                <a:latin typeface="Times New Roman" panose="02020603050405020304" pitchFamily="18" charset="0"/>
                <a:cs typeface="Times New Roman" panose="02020603050405020304" pitchFamily="18" charset="0"/>
              </a:rPr>
              <a:t>. Н.І. Демчук, О.В. </a:t>
            </a:r>
            <a:r>
              <a:rPr lang="uk-UA" sz="2200" dirty="0" err="1" smtClean="0">
                <a:latin typeface="Times New Roman" panose="02020603050405020304" pitchFamily="18" charset="0"/>
                <a:cs typeface="Times New Roman" panose="02020603050405020304" pitchFamily="18" charset="0"/>
              </a:rPr>
              <a:t>Довгаль</a:t>
            </a:r>
            <a:r>
              <a:rPr lang="uk-UA" sz="2200" dirty="0" smtClean="0">
                <a:latin typeface="Times New Roman" panose="02020603050405020304" pitchFamily="18" charset="0"/>
                <a:cs typeface="Times New Roman" panose="02020603050405020304" pitchFamily="18" charset="0"/>
              </a:rPr>
              <a:t>, Ю.П. Владика. Дніпро: Пороги, 2017.</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8. Банківська система: навчальний посібник / за </a:t>
            </a:r>
            <a:r>
              <a:rPr lang="uk-UA" sz="2200" dirty="0" err="1" smtClean="0">
                <a:latin typeface="Times New Roman" panose="02020603050405020304" pitchFamily="18" charset="0"/>
                <a:cs typeface="Times New Roman" panose="02020603050405020304" pitchFamily="18" charset="0"/>
              </a:rPr>
              <a:t>заг</a:t>
            </a:r>
            <a:r>
              <a:rPr lang="uk-UA" sz="2200" dirty="0" smtClean="0">
                <a:latin typeface="Times New Roman" panose="02020603050405020304" pitchFamily="18" charset="0"/>
                <a:cs typeface="Times New Roman" panose="02020603050405020304" pitchFamily="18" charset="0"/>
              </a:rPr>
              <a:t>. ред. Н. С. Ситник. Львів: ЛНУ імені Івана Франка, 2020. 580 с.</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0348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9010" y="534153"/>
            <a:ext cx="10692142" cy="5857593"/>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гарантії авансового платежу – забезпечують повернення суми авансу покупцю в разі невиконання продавцем зобов’язань за контрактом;</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гарантії виконання зобов'язань за контрактом - забезпечують поставку товару (або виконання робіт, надання послуг) відповідно до контракту;</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гарантії забезпечення кредиту, які забезпечують повернення кредитору суми кредиту та / або відсотків по кредиту згідно з договором;</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туристична гарантія (гарантії цивільної відповідальності туроператора / </a:t>
            </a:r>
            <a:r>
              <a:rPr lang="uk-UA" sz="2200" dirty="0" err="1">
                <a:latin typeface="Times New Roman" panose="02020603050405020304" pitchFamily="18" charset="0"/>
                <a:cs typeface="Times New Roman" panose="02020603050405020304" pitchFamily="18" charset="0"/>
              </a:rPr>
              <a:t>турагента</a:t>
            </a:r>
            <a:r>
              <a:rPr lang="uk-UA" sz="2200" dirty="0">
                <a:latin typeface="Times New Roman" panose="02020603050405020304" pitchFamily="18" charset="0"/>
                <a:cs typeface="Times New Roman" panose="02020603050405020304" pitchFamily="18" charset="0"/>
              </a:rPr>
              <a:t>) - забезпечує виконання зобов’язань </a:t>
            </a:r>
            <a:r>
              <a:rPr lang="uk-UA" sz="2200" dirty="0" err="1">
                <a:latin typeface="Times New Roman" panose="02020603050405020304" pitchFamily="18" charset="0"/>
                <a:cs typeface="Times New Roman" panose="02020603050405020304" pitchFamily="18" charset="0"/>
              </a:rPr>
              <a:t>турагентів</a:t>
            </a:r>
            <a:r>
              <a:rPr lang="uk-UA" sz="2200" dirty="0">
                <a:latin typeface="Times New Roman" panose="02020603050405020304" pitchFamily="18" charset="0"/>
                <a:cs typeface="Times New Roman" panose="02020603050405020304" pitchFamily="18" charset="0"/>
              </a:rPr>
              <a:t> (туроператорів) перед громадянами України за договорами на туристичне обслуговування. </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Окремим різновидом цього продукту можна назвати гарантію, яка обслуговує угоду на загальну суму, що в декілька разів перевищує суму гарантії. Такий різновид використовується тільки в тому випадку, коли передбачається відвантаження товару частинами. В цьому випадку банківська гарантія відкривається на суму, рівну максимальній сумі одного </a:t>
            </a:r>
            <a:r>
              <a:rPr lang="uk-UA" sz="2200" dirty="0" smtClean="0">
                <a:latin typeface="Times New Roman" panose="02020603050405020304" pitchFamily="18" charset="0"/>
                <a:cs typeface="Times New Roman" panose="02020603050405020304" pitchFamily="18" charset="0"/>
              </a:rPr>
              <a:t>відвантаження, </a:t>
            </a:r>
            <a:r>
              <a:rPr lang="uk-UA" sz="2200" dirty="0">
                <a:latin typeface="Times New Roman" panose="02020603050405020304" pitchFamily="18" charset="0"/>
                <a:cs typeface="Times New Roman" panose="02020603050405020304" pitchFamily="18" charset="0"/>
              </a:rPr>
              <a:t>але діє на всі відвантаження: протягом всього терміну дії </a:t>
            </a:r>
            <a:r>
              <a:rPr lang="uk-UA" sz="2200" dirty="0" smtClean="0">
                <a:latin typeface="Times New Roman" panose="02020603050405020304" pitchFamily="18" charset="0"/>
                <a:cs typeface="Times New Roman" panose="02020603050405020304" pitchFamily="18" charset="0"/>
              </a:rPr>
              <a:t>контракту.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Найбільш </a:t>
            </a:r>
            <a:r>
              <a:rPr lang="uk-UA" sz="2200" dirty="0">
                <a:latin typeface="Times New Roman" panose="02020603050405020304" pitchFamily="18" charset="0"/>
                <a:cs typeface="Times New Roman" panose="02020603050405020304" pitchFamily="18" charset="0"/>
              </a:rPr>
              <a:t>поширені тендерні гарантії. Законодавство України щодо проведення державних </a:t>
            </a:r>
            <a:r>
              <a:rPr lang="uk-UA" sz="2200" dirty="0" err="1">
                <a:latin typeface="Times New Roman" panose="02020603050405020304" pitchFamily="18" charset="0"/>
                <a:cs typeface="Times New Roman" panose="02020603050405020304" pitchFamily="18" charset="0"/>
              </a:rPr>
              <a:t>закупівель</a:t>
            </a:r>
            <a:r>
              <a:rPr lang="uk-UA" sz="2200" dirty="0">
                <a:latin typeface="Times New Roman" panose="02020603050405020304" pitchFamily="18" charset="0"/>
                <a:cs typeface="Times New Roman" panose="02020603050405020304" pitchFamily="18" charset="0"/>
              </a:rPr>
              <a:t> передбачає надання тендерних гарантій учасниками торгів.</a:t>
            </a:r>
          </a:p>
        </p:txBody>
      </p:sp>
    </p:spTree>
    <p:extLst>
      <p:ext uri="{BB962C8B-B14F-4D97-AF65-F5344CB8AC3E}">
        <p14:creationId xmlns:p14="http://schemas.microsoft.com/office/powerpoint/2010/main" val="2155431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711925" cy="5993394"/>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Такий вид гарантій виступає надійним забезпеченням зобов’язань, взятих на себе учасниками тендеру, в разі зняття своєї пропозиції до закінчення торгів, відмови переможця торгів від укладення угоди, неможливості або небажання надати забезпечення виконання робіт за контрактом.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 сфері тендерних гарантій організатора тендера або торгів називають </a:t>
            </a:r>
            <a:r>
              <a:rPr lang="uk-UA" sz="2200" dirty="0" err="1" smtClean="0">
                <a:latin typeface="Times New Roman" panose="02020603050405020304" pitchFamily="18" charset="0"/>
                <a:cs typeface="Times New Roman" panose="02020603050405020304" pitchFamily="18" charset="0"/>
              </a:rPr>
              <a:t>бенефіціаром</a:t>
            </a:r>
            <a:r>
              <a:rPr lang="uk-UA" sz="2200" dirty="0" smtClean="0">
                <a:latin typeface="Times New Roman" panose="02020603050405020304" pitchFamily="18" charset="0"/>
                <a:cs typeface="Times New Roman" panose="02020603050405020304" pitchFamily="18" charset="0"/>
              </a:rPr>
              <a:t>, компанію-заявника, яка бажає брати участь в тендері - принципалом, а банк або небанківську </a:t>
            </a:r>
            <a:r>
              <a:rPr lang="uk-UA" sz="2200" dirty="0" err="1" smtClean="0">
                <a:latin typeface="Times New Roman" panose="02020603050405020304" pitchFamily="18" charset="0"/>
                <a:cs typeface="Times New Roman" panose="02020603050405020304" pitchFamily="18" charset="0"/>
              </a:rPr>
              <a:t>фінустанову</a:t>
            </a:r>
            <a:r>
              <a:rPr lang="uk-UA" sz="2200" dirty="0" smtClean="0">
                <a:latin typeface="Times New Roman" panose="02020603050405020304" pitchFamily="18" charset="0"/>
                <a:cs typeface="Times New Roman" panose="02020603050405020304" pitchFamily="18" charset="0"/>
              </a:rPr>
              <a:t>, яка видає гарантії - гарантом.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 огляду на те, що проведення тендерів - трудомісткий і витратний процес - </a:t>
            </a:r>
            <a:r>
              <a:rPr lang="uk-UA" sz="2200" dirty="0" err="1" smtClean="0">
                <a:latin typeface="Times New Roman" panose="02020603050405020304" pitchFamily="18" charset="0"/>
                <a:cs typeface="Times New Roman" panose="02020603050405020304" pitchFamily="18" charset="0"/>
              </a:rPr>
              <a:t>бенефіціарам</a:t>
            </a:r>
            <a:r>
              <a:rPr lang="uk-UA" sz="2200" dirty="0" smtClean="0">
                <a:latin typeface="Times New Roman" panose="02020603050405020304" pitchFamily="18" charset="0"/>
                <a:cs typeface="Times New Roman" panose="02020603050405020304" pitchFamily="18" charset="0"/>
              </a:rPr>
              <a:t>, особливо з числа державних установ і компаній, властиво при проведенні тендерів вимагати собі грошових компенсацій на випадок несумлінної поведінки принципалів. Роль цієї потенційної компенсації і грає банківська гарантія забезпечення тендерної пропозиції, вона ж конкурсна гарантія (</a:t>
            </a:r>
            <a:r>
              <a:rPr lang="uk-UA" sz="2200" dirty="0" err="1" smtClean="0">
                <a:latin typeface="Times New Roman" panose="02020603050405020304" pitchFamily="18" charset="0"/>
                <a:cs typeface="Times New Roman" panose="02020603050405020304" pitchFamily="18" charset="0"/>
              </a:rPr>
              <a:t>Bid</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Bond</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Її суть полягає в тому, що гарант </a:t>
            </a:r>
            <a:r>
              <a:rPr lang="uk-UA" sz="2200" dirty="0" err="1">
                <a:latin typeface="Times New Roman" panose="02020603050405020304" pitchFamily="18" charset="0"/>
                <a:cs typeface="Times New Roman" panose="02020603050405020304" pitchFamily="18" charset="0"/>
              </a:rPr>
              <a:t>зобов</a:t>
            </a:r>
            <a:r>
              <a:rPr lang="ru-RU" sz="2200" dirty="0">
                <a:latin typeface="Times New Roman" panose="02020603050405020304" pitchFamily="18" charset="0"/>
                <a:cs typeface="Times New Roman" panose="02020603050405020304" pitchFamily="18" charset="0"/>
              </a:rPr>
              <a:t>’</a:t>
            </a:r>
            <a:r>
              <a:rPr lang="uk-UA" sz="2200" dirty="0" err="1">
                <a:latin typeface="Times New Roman" panose="02020603050405020304" pitchFamily="18" charset="0"/>
                <a:cs typeface="Times New Roman" panose="02020603050405020304" pitchFamily="18" charset="0"/>
              </a:rPr>
              <a:t>язується</a:t>
            </a:r>
            <a:r>
              <a:rPr lang="uk-UA" sz="2200" dirty="0">
                <a:latin typeface="Times New Roman" panose="02020603050405020304" pitchFamily="18" charset="0"/>
                <a:cs typeface="Times New Roman" panose="02020603050405020304" pitchFamily="18" charset="0"/>
              </a:rPr>
              <a:t> виплатити </a:t>
            </a:r>
            <a:r>
              <a:rPr lang="uk-UA" sz="2200" dirty="0" err="1">
                <a:latin typeface="Times New Roman" panose="02020603050405020304" pitchFamily="18" charset="0"/>
                <a:cs typeface="Times New Roman" panose="02020603050405020304" pitchFamily="18" charset="0"/>
              </a:rPr>
              <a:t>бенефіціару</a:t>
            </a:r>
            <a:r>
              <a:rPr lang="uk-UA" sz="2200" dirty="0">
                <a:latin typeface="Times New Roman" panose="02020603050405020304" pitchFamily="18" charset="0"/>
                <a:cs typeface="Times New Roman" panose="02020603050405020304" pitchFamily="18" charset="0"/>
              </a:rPr>
              <a:t> обумовлену останнім в умовах тендера суму, якщо принципал порушить певні умови тендерної документації. У більшості випадків під такими «певними умовами» маються на увазі рівно три ситуації</a:t>
            </a:r>
            <a:r>
              <a:rPr lang="uk-UA"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6405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52673"/>
            <a:ext cx="10720980" cy="5939074"/>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якщо принципал зняв з тендеру свою пропозицію або вирішив її змінити після дати, до якої це робити було дозволено (тобто коли на розгляд пропозиції принципала </a:t>
            </a:r>
            <a:r>
              <a:rPr lang="uk-UA" sz="2200" dirty="0" err="1" smtClean="0">
                <a:latin typeface="Times New Roman" panose="02020603050405020304" pitchFamily="18" charset="0"/>
                <a:cs typeface="Times New Roman" panose="02020603050405020304" pitchFamily="18" charset="0"/>
              </a:rPr>
              <a:t>бенефіціар</a:t>
            </a:r>
            <a:r>
              <a:rPr lang="uk-UA" sz="2200" dirty="0" smtClean="0">
                <a:latin typeface="Times New Roman" panose="02020603050405020304" pitchFamily="18" charset="0"/>
                <a:cs typeface="Times New Roman" panose="02020603050405020304" pitchFamily="18" charset="0"/>
              </a:rPr>
              <a:t> вже міг витратити час);</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якщо принципал, отримавши від </a:t>
            </a:r>
            <a:r>
              <a:rPr lang="uk-UA" sz="2200" dirty="0" err="1" smtClean="0">
                <a:latin typeface="Times New Roman" panose="02020603050405020304" pitchFamily="18" charset="0"/>
                <a:cs typeface="Times New Roman" panose="02020603050405020304" pitchFamily="18" charset="0"/>
              </a:rPr>
              <a:t>бенефіціара</a:t>
            </a:r>
            <a:r>
              <a:rPr lang="uk-UA" sz="2200" dirty="0" smtClean="0">
                <a:latin typeface="Times New Roman" panose="02020603050405020304" pitchFamily="18" charset="0"/>
                <a:cs typeface="Times New Roman" panose="02020603050405020304" pitchFamily="18" charset="0"/>
              </a:rPr>
              <a:t> звання переможця тендера, відмовився укласти договір, про який йшла мова в тендері; </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якщо принципал, отримавши від </a:t>
            </a:r>
            <a:r>
              <a:rPr lang="uk-UA" sz="2200" dirty="0" err="1" smtClean="0">
                <a:latin typeface="Times New Roman" panose="02020603050405020304" pitchFamily="18" charset="0"/>
                <a:cs typeface="Times New Roman" panose="02020603050405020304" pitchFamily="18" charset="0"/>
              </a:rPr>
              <a:t>бенефіціара</a:t>
            </a:r>
            <a:r>
              <a:rPr lang="uk-UA" sz="2200" dirty="0" smtClean="0">
                <a:latin typeface="Times New Roman" panose="02020603050405020304" pitchFamily="18" charset="0"/>
                <a:cs typeface="Times New Roman" panose="02020603050405020304" pitchFamily="18" charset="0"/>
              </a:rPr>
              <a:t> звання переможця тендера і уклавши договір, відмовився надати нову гарантію, зазвичай більш довгострокову – </a:t>
            </a:r>
            <a:r>
              <a:rPr lang="uk-UA" sz="2200" dirty="0" err="1" smtClean="0">
                <a:latin typeface="Times New Roman" panose="02020603050405020304" pitchFamily="18" charset="0"/>
                <a:cs typeface="Times New Roman" panose="02020603050405020304" pitchFamily="18" charset="0"/>
              </a:rPr>
              <a:t>посттендерну</a:t>
            </a:r>
            <a:r>
              <a:rPr lang="uk-UA" sz="2200" dirty="0" smtClean="0">
                <a:latin typeface="Times New Roman" panose="02020603050405020304" pitchFamily="18" charset="0"/>
                <a:cs typeface="Times New Roman" panose="02020603050405020304" pitchFamily="18" charset="0"/>
              </a:rPr>
              <a:t> гарантію, вона ж гарантія виконання зобов’язань (</a:t>
            </a:r>
            <a:r>
              <a:rPr lang="uk-UA" sz="2200" dirty="0" err="1" smtClean="0">
                <a:latin typeface="Times New Roman" panose="02020603050405020304" pitchFamily="18" charset="0"/>
                <a:cs typeface="Times New Roman" panose="02020603050405020304" pitchFamily="18" charset="0"/>
              </a:rPr>
              <a:t>Performance</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Bond</a:t>
            </a:r>
            <a:r>
              <a:rPr lang="uk-UA" sz="2200" dirty="0" smtClean="0">
                <a:latin typeface="Times New Roman" panose="02020603050405020304" pitchFamily="18" charset="0"/>
                <a:cs typeface="Times New Roman" panose="02020603050405020304" pitchFamily="18" charset="0"/>
              </a:rPr>
              <a:t>) - по якій банк доручається, що принципал-переможець точно виконає договір, укладений ним з </a:t>
            </a:r>
            <a:r>
              <a:rPr lang="uk-UA" sz="2200" dirty="0" err="1" smtClean="0">
                <a:latin typeface="Times New Roman" panose="02020603050405020304" pitchFamily="18" charset="0"/>
                <a:cs typeface="Times New Roman" panose="02020603050405020304" pitchFamily="18" charset="0"/>
              </a:rPr>
              <a:t>бенефіціаром</a:t>
            </a:r>
            <a:r>
              <a:rPr lang="uk-UA"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Тендерні гарантії, що включають в себе </a:t>
            </a:r>
            <a:r>
              <a:rPr lang="uk-UA" sz="2200" dirty="0" err="1" smtClean="0">
                <a:latin typeface="Times New Roman" panose="02020603050405020304" pitchFamily="18" charset="0"/>
                <a:cs typeface="Times New Roman" panose="02020603050405020304" pitchFamily="18" charset="0"/>
              </a:rPr>
              <a:t>посттендерне</a:t>
            </a:r>
            <a:r>
              <a:rPr lang="uk-UA" sz="2200" dirty="0" smtClean="0">
                <a:latin typeface="Times New Roman" panose="02020603050405020304" pitchFamily="18" charset="0"/>
                <a:cs typeface="Times New Roman" panose="02020603050405020304" pitchFamily="18" charset="0"/>
              </a:rPr>
              <a:t> гарантування, зазвичай видаються на термін до 6-12 місяців - найчастіше, цього достатньо для виконання будь-яких поставок товарів, послуг або робіт. А ось суто конкурсні гарантії, що не включають в себе </a:t>
            </a:r>
            <a:r>
              <a:rPr lang="uk-UA" sz="2200" dirty="0" err="1" smtClean="0">
                <a:latin typeface="Times New Roman" panose="02020603050405020304" pitchFamily="18" charset="0"/>
                <a:cs typeface="Times New Roman" panose="02020603050405020304" pitchFamily="18" charset="0"/>
              </a:rPr>
              <a:t>посттендерне</a:t>
            </a:r>
            <a:r>
              <a:rPr lang="uk-UA" sz="2200" dirty="0" smtClean="0">
                <a:latin typeface="Times New Roman" panose="02020603050405020304" pitchFamily="18" charset="0"/>
                <a:cs typeface="Times New Roman" panose="02020603050405020304" pitchFamily="18" charset="0"/>
              </a:rPr>
              <a:t> гарантування, можуть видаватися і строго до дати підбиття підсумків тендеру.</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2574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512749" cy="6065821"/>
          </a:xfrm>
        </p:spPr>
        <p:txBody>
          <a:bodyPr>
            <a:normAutofit/>
          </a:bodyPr>
          <a:lstStyle/>
          <a:p>
            <a:pPr marL="0" indent="0" algn="just">
              <a:spcBef>
                <a:spcPts val="0"/>
              </a:spcBef>
              <a:buNone/>
            </a:pPr>
            <a:r>
              <a:rPr lang="ru-RU" sz="2200" dirty="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Тарифи за обслуговування </a:t>
            </a:r>
            <a:r>
              <a:rPr lang="uk-UA" sz="2200" dirty="0" smtClean="0">
                <a:latin typeface="Times New Roman" panose="02020603050405020304" pitchFamily="18" charset="0"/>
                <a:cs typeface="Times New Roman" panose="02020603050405020304" pitchFamily="18" charset="0"/>
              </a:rPr>
              <a:t>тендерних гарантій найчастіше обчислюються у відсотках річних - 1% -5% річних; а в середньому по ринку - 3% річних (з щомісячною виплатою). Крім того, приблизно половина гравців використовує</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одноразові комісії за видачу гарантій - в розмірі 0,1% -0,25% від суми гарантії. В рідкісних випадках, коли мова йде про річну або піврічну тендерну + </a:t>
            </a:r>
            <a:r>
              <a:rPr lang="uk-UA" sz="2200" dirty="0" err="1" smtClean="0">
                <a:latin typeface="Times New Roman" panose="02020603050405020304" pitchFamily="18" charset="0"/>
                <a:cs typeface="Times New Roman" panose="02020603050405020304" pitchFamily="18" charset="0"/>
              </a:rPr>
              <a:t>посттендерну</a:t>
            </a:r>
            <a:r>
              <a:rPr lang="uk-UA" sz="2200" dirty="0" smtClean="0">
                <a:latin typeface="Times New Roman" panose="02020603050405020304" pitchFamily="18" charset="0"/>
                <a:cs typeface="Times New Roman" panose="02020603050405020304" pitchFamily="18" charset="0"/>
              </a:rPr>
              <a:t> гарантію, обидва види тарифів документарних операцій об'єднуються в один платіж - банк стягує одноразово 2% -3% від суми гарантії без подальших щомісячних виплат.</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677334" y="3041964"/>
            <a:ext cx="10569377" cy="3259248"/>
          </a:xfrm>
          <a:prstGeom prst="rect">
            <a:avLst/>
          </a:prstGeom>
        </p:spPr>
      </p:pic>
    </p:spTree>
    <p:extLst>
      <p:ext uri="{BB962C8B-B14F-4D97-AF65-F5344CB8AC3E}">
        <p14:creationId xmlns:p14="http://schemas.microsoft.com/office/powerpoint/2010/main" val="3612435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677863" y="558080"/>
            <a:ext cx="9959959" cy="5711286"/>
          </a:xfrm>
          <a:prstGeom prst="rect">
            <a:avLst/>
          </a:prstGeom>
        </p:spPr>
      </p:pic>
    </p:spTree>
    <p:extLst>
      <p:ext uri="{BB962C8B-B14F-4D97-AF65-F5344CB8AC3E}">
        <p14:creationId xmlns:p14="http://schemas.microsoft.com/office/powerpoint/2010/main" val="3824384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802460" cy="6065821"/>
          </a:xfrm>
        </p:spPr>
        <p:txBody>
          <a:bodyPr>
            <a:normAutofit/>
          </a:bodyPr>
          <a:lstStyle/>
          <a:p>
            <a:pPr marL="0" indent="0" algn="just">
              <a:spcBef>
                <a:spcPts val="0"/>
              </a:spcBef>
              <a:buNone/>
            </a:pPr>
            <a:r>
              <a:rPr lang="ru-RU" sz="2200" b="1" dirty="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Головними перевагами банківської гарантії є:</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невисока вартість банківської гарантії;</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−можливість ефективного вирішення питання з оплати зобов’язань без вивільнення грошових коштів з обороту або їх прямого запозичення в кредитних установах.</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−може розглядатися як додатковий стимул виконати взяті зобов’язання за договором (поставити товар, виконати роботу та надати послугу).</a:t>
            </a:r>
          </a:p>
          <a:p>
            <a:pPr marL="0" indent="0" algn="just">
              <a:spcBef>
                <a:spcPts val="0"/>
              </a:spcBef>
              <a:buNone/>
            </a:pPr>
            <a:r>
              <a:rPr lang="uk-UA" sz="2200" b="1" dirty="0" smtClean="0">
                <a:latin typeface="Times New Roman" panose="02020603050405020304" pitchFamily="18" charset="0"/>
                <a:cs typeface="Times New Roman" panose="02020603050405020304" pitchFamily="18" charset="0"/>
              </a:rPr>
              <a:t>	Поручительство (</a:t>
            </a:r>
            <a:r>
              <a:rPr lang="uk-UA" sz="2200" b="1" dirty="0" err="1" smtClean="0">
                <a:latin typeface="Times New Roman" panose="02020603050405020304" pitchFamily="18" charset="0"/>
                <a:cs typeface="Times New Roman" panose="02020603050405020304" pitchFamily="18" charset="0"/>
              </a:rPr>
              <a:t>guarantee</a:t>
            </a:r>
            <a:r>
              <a:rPr lang="uk-UA" sz="2200" b="1" dirty="0" smtClean="0">
                <a:latin typeface="Times New Roman" panose="02020603050405020304" pitchFamily="18" charset="0"/>
                <a:cs typeface="Times New Roman" panose="02020603050405020304" pitchFamily="18" charset="0"/>
              </a:rPr>
              <a:t>)</a:t>
            </a:r>
            <a:r>
              <a:rPr lang="uk-UA" sz="2200" dirty="0" smtClean="0">
                <a:latin typeface="Times New Roman" panose="02020603050405020304" pitchFamily="18" charset="0"/>
                <a:cs typeface="Times New Roman" panose="02020603050405020304" pitchFamily="18" charset="0"/>
              </a:rPr>
              <a:t> – спосіб забезпечення виконання зобов’язань, відповідно до якого поручитель повністю або частково бере на себе відповідальність у разі настання передбаченого випадку виконати перед кредитором зобов’язання боржника.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Поручительство можна розглядати як різновид фінансової гарантії. Відношення при поручительстві регулюються положеннями розділу «Зобов’язальне право» Цивільного кодексу України, згідно з яким договір поруки укладається між поручителем, боржником і кредитором виключно в письмовому вигляді.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Відносини поручительства оформлюються шляхом укладання договору. З правової точки зору договір поруки створює зобов’язання для поручителя, а тому його зобов’язальною стороною є саме поручитель. Іншою стороною </a:t>
            </a:r>
            <a:r>
              <a:rPr lang="uk-UA" sz="2200" dirty="0" smtClean="0">
                <a:latin typeface="Times New Roman" panose="02020603050405020304" pitchFamily="18" charset="0"/>
                <a:cs typeface="Times New Roman" panose="02020603050405020304" pitchFamily="18" charset="0"/>
              </a:rPr>
              <a:t>договору</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9210342"/>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9144</TotalTime>
  <Words>1244</Words>
  <Application>Microsoft Office PowerPoint</Application>
  <PresentationFormat>Широкоэкранный</PresentationFormat>
  <Paragraphs>214</Paragraphs>
  <Slides>38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38</vt:i4>
      </vt:variant>
    </vt:vector>
  </HeadingPairs>
  <TitlesOfParts>
    <vt:vector size="44" baseType="lpstr">
      <vt:lpstr>Arial</vt:lpstr>
      <vt:lpstr>Calibri</vt:lpstr>
      <vt:lpstr>Times New Roman</vt:lpstr>
      <vt:lpstr>Trebuchet MS</vt:lpstr>
      <vt:lpstr>Wingdings 3</vt:lpstr>
      <vt:lpstr>Грань</vt:lpstr>
      <vt:lpstr>Тема. 16. Нетрадиційні банківські операції і послуги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459</cp:revision>
  <dcterms:created xsi:type="dcterms:W3CDTF">2022-02-07T14:59:41Z</dcterms:created>
  <dcterms:modified xsi:type="dcterms:W3CDTF">2023-05-05T10:38:08Z</dcterms:modified>
</cp:coreProperties>
</file>