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40" r:id="rId1"/>
  </p:sldMasterIdLst>
  <p:notesMasterIdLst>
    <p:notesMasterId r:id="rId26"/>
  </p:notesMasterIdLst>
  <p:sldIdLst>
    <p:sldId id="256" r:id="rId2"/>
    <p:sldId id="257" r:id="rId3"/>
    <p:sldId id="258" r:id="rId4"/>
    <p:sldId id="315" r:id="rId5"/>
    <p:sldId id="259" r:id="rId6"/>
    <p:sldId id="260" r:id="rId7"/>
    <p:sldId id="262" r:id="rId8"/>
    <p:sldId id="263" r:id="rId9"/>
    <p:sldId id="264" r:id="rId10"/>
    <p:sldId id="266" r:id="rId11"/>
    <p:sldId id="267" r:id="rId12"/>
    <p:sldId id="268" r:id="rId13"/>
    <p:sldId id="269" r:id="rId14"/>
    <p:sldId id="328" r:id="rId15"/>
    <p:sldId id="329" r:id="rId16"/>
    <p:sldId id="330" r:id="rId17"/>
    <p:sldId id="270" r:id="rId18"/>
    <p:sldId id="331" r:id="rId19"/>
    <p:sldId id="332" r:id="rId20"/>
    <p:sldId id="333" r:id="rId21"/>
    <p:sldId id="334" r:id="rId22"/>
    <p:sldId id="335" r:id="rId23"/>
    <p:sldId id="336" r:id="rId24"/>
    <p:sldId id="326" r:id="rId2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98" d="100"/>
          <a:sy n="98" d="100"/>
        </p:scale>
        <p:origin x="53" y="1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4FFAAE-3DBF-414A-AB9A-CCF876DDFF09}" type="datetimeFigureOut">
              <a:rPr lang="ru-RU" smtClean="0"/>
              <a:t>24.04.2023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21A584-6F0B-4CEB-A84F-B7B9BC1DF468}" type="slidenum">
              <a:rPr lang="ru-RU" smtClean="0"/>
              <a:t>‹#›</a:t>
            </a:fld>
            <a:endParaRPr lang="ru-RU"/>
          </a:p>
        </p:txBody>
      </p:sp>
    </p:spTree>
    <p:extLst>
      <p:ext uri="{BB962C8B-B14F-4D97-AF65-F5344CB8AC3E}">
        <p14:creationId xmlns:p14="http://schemas.microsoft.com/office/powerpoint/2010/main" val="2167550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1514D21-26B9-4DE5-8051-EAF4C6F39A4C}" type="datetimeFigureOut">
              <a:rPr lang="ru-RU" smtClean="0"/>
              <a:t>24.04.2023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126811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24.04.2023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457129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24.04.2023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30383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24.04.2023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930977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24.04.2023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18284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24.04.2023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31889614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514D21-26B9-4DE5-8051-EAF4C6F39A4C}" type="datetimeFigureOut">
              <a:rPr lang="ru-RU" smtClean="0"/>
              <a:t>24.04.2023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8982110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514D21-26B9-4DE5-8051-EAF4C6F39A4C}" type="datetimeFigureOut">
              <a:rPr lang="ru-RU" smtClean="0"/>
              <a:t>24.04.2023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3644070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514D21-26B9-4DE5-8051-EAF4C6F39A4C}" type="datetimeFigureOut">
              <a:rPr lang="ru-RU" smtClean="0"/>
              <a:t>24.04.2023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099748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24.04.2023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3009667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1514D21-26B9-4DE5-8051-EAF4C6F39A4C}" type="datetimeFigureOut">
              <a:rPr lang="ru-RU" smtClean="0"/>
              <a:t>24.04.2023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802854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1514D21-26B9-4DE5-8051-EAF4C6F39A4C}" type="datetimeFigureOut">
              <a:rPr lang="ru-RU" smtClean="0"/>
              <a:t>24.04.2023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125063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1514D21-26B9-4DE5-8051-EAF4C6F39A4C}" type="datetimeFigureOut">
              <a:rPr lang="ru-RU" smtClean="0"/>
              <a:t>24.04.2023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737353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14D21-26B9-4DE5-8051-EAF4C6F39A4C}" type="datetimeFigureOut">
              <a:rPr lang="ru-RU" smtClean="0"/>
              <a:t>24.04.2023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930335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1514D21-26B9-4DE5-8051-EAF4C6F39A4C}" type="datetimeFigureOut">
              <a:rPr lang="ru-RU" smtClean="0"/>
              <a:t>24.04.2023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169661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1514D21-26B9-4DE5-8051-EAF4C6F39A4C}" type="datetimeFigureOut">
              <a:rPr lang="ru-RU" smtClean="0"/>
              <a:t>24.04.2023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689353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1514D21-26B9-4DE5-8051-EAF4C6F39A4C}" type="datetimeFigureOut">
              <a:rPr lang="ru-RU" smtClean="0"/>
              <a:t>24.04.2023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2486F48-BCFD-4577-9587-B3B04C7FB16D}" type="slidenum">
              <a:rPr lang="ru-RU" smtClean="0"/>
              <a:t>‹#›</a:t>
            </a:fld>
            <a:endParaRPr lang="ru-RU"/>
          </a:p>
        </p:txBody>
      </p:sp>
    </p:spTree>
    <p:extLst>
      <p:ext uri="{BB962C8B-B14F-4D97-AF65-F5344CB8AC3E}">
        <p14:creationId xmlns:p14="http://schemas.microsoft.com/office/powerpoint/2010/main" val="3862825572"/>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privatbank.ua/term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6770" y="470780"/>
            <a:ext cx="9084180" cy="1883121"/>
          </a:xfrm>
        </p:spPr>
        <p:txBody>
          <a:bodyPr/>
          <a:lstStyle/>
          <a:p>
            <a:pPr algn="ctr"/>
            <a:r>
              <a:rPr lang="uk-UA" sz="3600" b="1" dirty="0" smtClean="0">
                <a:latin typeface="Times New Roman" panose="02020603050405020304" pitchFamily="18" charset="0"/>
                <a:cs typeface="Times New Roman" panose="02020603050405020304" pitchFamily="18" charset="0"/>
              </a:rPr>
              <a:t>Тема. 15</a:t>
            </a:r>
            <a:br>
              <a:rPr lang="uk-UA" sz="3600" b="1" dirty="0" smtClean="0">
                <a:latin typeface="Times New Roman" panose="02020603050405020304" pitchFamily="18" charset="0"/>
                <a:cs typeface="Times New Roman" panose="02020603050405020304" pitchFamily="18" charset="0"/>
              </a:rPr>
            </a:br>
            <a:r>
              <a:rPr lang="uk-UA" sz="3600" b="1" dirty="0" smtClean="0"/>
              <a:t>Операції банків в іноземній валюті на міжбанківському ринку</a:t>
            </a:r>
            <a:endParaRPr lang="uk-UA" sz="36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013988" y="2353901"/>
            <a:ext cx="9984449" cy="3748135"/>
          </a:xfrm>
        </p:spPr>
        <p:txBody>
          <a:bodyPr>
            <a:normAutofit/>
          </a:bodyPr>
          <a:lstStyle/>
          <a:p>
            <a:pPr algn="just">
              <a:spcBef>
                <a:spcPts val="0"/>
              </a:spcBef>
            </a:pPr>
            <a:endParaRPr lang="uk-UA" sz="2800" b="1"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algn="just">
              <a:spcBef>
                <a:spcPts val="0"/>
              </a:spcBef>
            </a:pPr>
            <a:r>
              <a:rPr lang="uk-UA" sz="3200" b="1" dirty="0" smtClean="0">
                <a:solidFill>
                  <a:schemeClr val="tx1">
                    <a:lumMod val="75000"/>
                    <a:lumOff val="25000"/>
                  </a:schemeClr>
                </a:solidFill>
                <a:latin typeface="Times New Roman" panose="02020603050405020304" pitchFamily="18" charset="0"/>
                <a:cs typeface="Times New Roman" panose="02020603050405020304" pitchFamily="18" charset="0"/>
              </a:rPr>
              <a:t>1</a:t>
            </a:r>
            <a:r>
              <a:rPr lang="uk-UA" sz="32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uk-UA" sz="3200" b="1" dirty="0" smtClean="0">
                <a:solidFill>
                  <a:schemeClr val="tx1">
                    <a:lumMod val="75000"/>
                    <a:lumOff val="25000"/>
                  </a:schemeClr>
                </a:solidFill>
                <a:latin typeface="Times New Roman" panose="02020603050405020304" pitchFamily="18" charset="0"/>
                <a:cs typeface="Times New Roman" panose="02020603050405020304" pitchFamily="18" charset="0"/>
              </a:rPr>
              <a:t>Поняття та особливості функціонування валютного ринку в Україні</a:t>
            </a:r>
            <a:endParaRPr lang="uk-UA" sz="3200" b="1" dirty="0">
              <a:solidFill>
                <a:schemeClr val="tx1">
                  <a:lumMod val="75000"/>
                  <a:lumOff val="25000"/>
                </a:schemeClr>
              </a:solidFill>
              <a:latin typeface="Times New Roman" panose="02020603050405020304" pitchFamily="18" charset="0"/>
              <a:cs typeface="Times New Roman" panose="02020603050405020304" pitchFamily="18" charset="0"/>
            </a:endParaRPr>
          </a:p>
          <a:p>
            <a:pPr algn="just">
              <a:spcBef>
                <a:spcPts val="0"/>
              </a:spcBef>
            </a:pPr>
            <a:r>
              <a:rPr lang="uk-UA" sz="3200" b="1" dirty="0">
                <a:solidFill>
                  <a:schemeClr val="tx1">
                    <a:lumMod val="75000"/>
                    <a:lumOff val="25000"/>
                  </a:schemeClr>
                </a:solidFill>
                <a:latin typeface="Times New Roman" panose="02020603050405020304" pitchFamily="18" charset="0"/>
                <a:cs typeface="Times New Roman" panose="02020603050405020304" pitchFamily="18" charset="0"/>
              </a:rPr>
              <a:t>2</a:t>
            </a:r>
            <a:r>
              <a:rPr lang="uk-UA" sz="3200" b="1" dirty="0" smtClean="0">
                <a:solidFill>
                  <a:schemeClr val="tx1">
                    <a:lumMod val="75000"/>
                    <a:lumOff val="25000"/>
                  </a:schemeClr>
                </a:solidFill>
                <a:latin typeface="Times New Roman" panose="02020603050405020304" pitchFamily="18" charset="0"/>
                <a:cs typeface="Times New Roman" panose="02020603050405020304" pitchFamily="18" charset="0"/>
              </a:rPr>
              <a:t>. Операції комерційних банків на валютного ринку України</a:t>
            </a:r>
            <a:endParaRPr lang="uk-UA" sz="2800" b="1" dirty="0">
              <a:solidFill>
                <a:schemeClr val="tx1">
                  <a:lumMod val="75000"/>
                  <a:lumOff val="25000"/>
                </a:schemeClr>
              </a:solidFill>
              <a:latin typeface="Times New Roman" panose="02020603050405020304" pitchFamily="18" charset="0"/>
              <a:cs typeface="Times New Roman" panose="02020603050405020304" pitchFamily="18" charset="0"/>
            </a:endParaRPr>
          </a:p>
          <a:p>
            <a:pPr algn="just">
              <a:spcBef>
                <a:spcPts val="0"/>
              </a:spcBef>
            </a:pPr>
            <a:r>
              <a:rPr lang="uk-UA" sz="3200" b="1" dirty="0" smtClean="0">
                <a:solidFill>
                  <a:schemeClr val="tx1">
                    <a:lumMod val="75000"/>
                    <a:lumOff val="25000"/>
                  </a:schemeClr>
                </a:solidFill>
                <a:latin typeface="Times New Roman" panose="02020603050405020304" pitchFamily="18" charset="0"/>
                <a:cs typeface="Times New Roman" panose="02020603050405020304" pitchFamily="18" charset="0"/>
              </a:rPr>
              <a:t>3. Інструменти валютного регулювання та валютний ринок</a:t>
            </a:r>
            <a:endParaRPr lang="ru-RU" sz="3200" dirty="0"/>
          </a:p>
        </p:txBody>
      </p:sp>
    </p:spTree>
    <p:extLst>
      <p:ext uri="{BB962C8B-B14F-4D97-AF65-F5344CB8AC3E}">
        <p14:creationId xmlns:p14="http://schemas.microsoft.com/office/powerpoint/2010/main" val="3937568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620207" cy="5993394"/>
          </a:xfrm>
        </p:spPr>
        <p:txBody>
          <a:bodyPr>
            <a:noAutofit/>
          </a:bodyPr>
          <a:lstStyle/>
          <a:p>
            <a:pPr marL="0" indent="0" algn="just">
              <a:spcBef>
                <a:spcPts val="0"/>
              </a:spcBef>
              <a:buNone/>
            </a:pPr>
            <a:r>
              <a:rPr lang="uk-UA" sz="2200" dirty="0">
                <a:latin typeface="Times New Roman" panose="02020603050405020304" pitchFamily="18" charset="0"/>
                <a:cs typeface="Times New Roman" panose="02020603050405020304" pitchFamily="18" charset="0"/>
              </a:rPr>
              <a:t>договору</a:t>
            </a:r>
            <a:r>
              <a:rPr lang="uk-UA"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валютна операція на умовах «</a:t>
            </a:r>
            <a:r>
              <a:rPr lang="uk-UA" sz="2200" dirty="0" err="1" smtClean="0">
                <a:latin typeface="Times New Roman" panose="02020603050405020304" pitchFamily="18" charset="0"/>
                <a:cs typeface="Times New Roman" panose="02020603050405020304" pitchFamily="18" charset="0"/>
              </a:rPr>
              <a:t>спот</a:t>
            </a:r>
            <a:r>
              <a:rPr lang="uk-UA" sz="2200" dirty="0" smtClean="0">
                <a:latin typeface="Times New Roman" panose="02020603050405020304" pitchFamily="18" charset="0"/>
                <a:cs typeface="Times New Roman" panose="02020603050405020304" pitchFamily="18" charset="0"/>
              </a:rPr>
              <a:t>» - валютна операція за договором, умови якого передбачають виконання цієї операції на другий робочий день після дня укладення договору.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Ринок поточних конверсійних «</a:t>
            </a:r>
            <a:r>
              <a:rPr lang="uk-UA" sz="2200" dirty="0" err="1" smtClean="0">
                <a:latin typeface="Times New Roman" panose="02020603050405020304" pitchFamily="18" charset="0"/>
                <a:cs typeface="Times New Roman" panose="02020603050405020304" pitchFamily="18" charset="0"/>
              </a:rPr>
              <a:t>спотових</a:t>
            </a:r>
            <a:r>
              <a:rPr lang="uk-UA" sz="2200" dirty="0" smtClean="0">
                <a:latin typeface="Times New Roman" panose="02020603050405020304" pitchFamily="18" charset="0"/>
                <a:cs typeface="Times New Roman" panose="02020603050405020304" pitchFamily="18" charset="0"/>
              </a:rPr>
              <a:t>» операцій дає можливість контрагентам здійснювати конвертацію однієї валюти в іншу для оплати реальних угод, пов’язаних з рухом товарів і капіталів між різними країнами (експортно-імпортні контракти та інші).</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Угоди «</a:t>
            </a:r>
            <a:r>
              <a:rPr lang="uk-UA" sz="2200" dirty="0" err="1" smtClean="0">
                <a:latin typeface="Times New Roman" panose="02020603050405020304" pitchFamily="18" charset="0"/>
                <a:cs typeface="Times New Roman" panose="02020603050405020304" pitchFamily="18" charset="0"/>
              </a:rPr>
              <a:t>спот</a:t>
            </a:r>
            <a:r>
              <a:rPr lang="uk-UA" sz="2200" dirty="0" smtClean="0">
                <a:latin typeface="Times New Roman" panose="02020603050405020304" pitchFamily="18" charset="0"/>
                <a:cs typeface="Times New Roman" panose="02020603050405020304" pitchFamily="18" charset="0"/>
              </a:rPr>
              <a:t>» можуть укладатися за телефоном, факсом, Інтернет торговим терміналом Рейтер-</a:t>
            </a:r>
            <a:r>
              <a:rPr lang="uk-UA" sz="2200" dirty="0" err="1" smtClean="0">
                <a:latin typeface="Times New Roman" panose="02020603050405020304" pitchFamily="18" charset="0"/>
                <a:cs typeface="Times New Roman" panose="02020603050405020304" pitchFamily="18" charset="0"/>
              </a:rPr>
              <a:t>дилінг</a:t>
            </a:r>
            <a:r>
              <a:rPr lang="uk-UA" sz="2200" dirty="0" smtClean="0">
                <a:latin typeface="Times New Roman" panose="02020603050405020304" pitchFamily="18" charset="0"/>
                <a:cs typeface="Times New Roman" panose="02020603050405020304" pitchFamily="18" charset="0"/>
              </a:rPr>
              <a:t> або безпосередньо на валютному ринку, а розрахунки здійснюються банківськими переказами електронною поштою. В міжнародній практиці використовують електронну систему «SWIFT» – Товариство міжнародних міжбанківських фінансових комунікацій),</a:t>
            </a:r>
            <a:r>
              <a:rPr lang="en-US"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членом </a:t>
            </a:r>
            <a:r>
              <a:rPr lang="uk-UA" sz="2200" dirty="0">
                <a:latin typeface="Times New Roman" panose="02020603050405020304" pitchFamily="18" charset="0"/>
                <a:cs typeface="Times New Roman" panose="02020603050405020304" pitchFamily="18" charset="0"/>
              </a:rPr>
              <a:t>якої є НБУ і провідні банки України</a:t>
            </a:r>
            <a:r>
              <a:rPr lang="uk-UA"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Обмінний курс продажу чи купівлі, який використовується для валютних операцій без будь-якої попередньої угоди для здійснення майбутньої конверсії (купівлі / продажу) – називається </a:t>
            </a:r>
            <a:r>
              <a:rPr lang="uk-UA" sz="2200" dirty="0" err="1">
                <a:latin typeface="Times New Roman" panose="02020603050405020304" pitchFamily="18" charset="0"/>
                <a:cs typeface="Times New Roman" panose="02020603050405020304" pitchFamily="18" charset="0"/>
              </a:rPr>
              <a:t>спот</a:t>
            </a:r>
            <a:r>
              <a:rPr lang="uk-UA" sz="2200" dirty="0">
                <a:latin typeface="Times New Roman" panose="02020603050405020304" pitchFamily="18" charset="0"/>
                <a:cs typeface="Times New Roman" panose="02020603050405020304" pitchFamily="18" charset="0"/>
              </a:rPr>
              <a:t>-курсом. Це базовий курс для крос-курсів</a:t>
            </a: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курсів форвардних і ф›ючерсних угод, тому що при зміні курсу </a:t>
            </a:r>
            <a:r>
              <a:rPr lang="uk-UA" sz="2200" dirty="0" err="1">
                <a:latin typeface="Times New Roman" panose="02020603050405020304" pitchFamily="18" charset="0"/>
                <a:cs typeface="Times New Roman" panose="02020603050405020304" pitchFamily="18" charset="0"/>
              </a:rPr>
              <a:t>спот</a:t>
            </a:r>
            <a:r>
              <a:rPr lang="uk-UA" sz="2200" dirty="0">
                <a:latin typeface="Times New Roman" panose="02020603050405020304" pitchFamily="18" charset="0"/>
                <a:cs typeface="Times New Roman" panose="02020603050405020304" pitchFamily="18" charset="0"/>
              </a:rPr>
              <a:t> змінюється котирування угод із деривативами</a:t>
            </a:r>
            <a:r>
              <a:rPr lang="uk-UA" sz="2200" dirty="0" smtClean="0">
                <a:latin typeface="Times New Roman" panose="02020603050405020304" pitchFamily="18" charset="0"/>
                <a:cs typeface="Times New Roman" panose="02020603050405020304" pitchFamily="18" charset="0"/>
              </a:rPr>
              <a:t>.</a:t>
            </a:r>
            <a:endParaRPr lang="uk-UA" sz="2200" dirty="0">
              <a:latin typeface="Times New Roman" panose="02020603050405020304" pitchFamily="18" charset="0"/>
              <a:cs typeface="Times New Roman" panose="02020603050405020304" pitchFamily="18" charset="0"/>
            </a:endParaRPr>
          </a:p>
          <a:p>
            <a:pPr marL="0" indent="0" algn="just">
              <a:spcBef>
                <a:spcPts val="0"/>
              </a:spcBef>
              <a:buNone/>
            </a:pP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6734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88887"/>
            <a:ext cx="10756939" cy="5884753"/>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Для банків та їхніх клієнтів – міжнародних торговців, експортерів та імпортерів дуже важливо знати не тільки курс конвертації валют, а й дату, коли на їх рахунок зарахують валютні гроші.</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Здійснюючи будь-яку валютну операцію, слід розрізняти дві дати: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дату укладання угоди (дата угоди) – дата досягнення сторонами угоди домовленості щодо всіх суттєвих умов, передбачених чинним законодавством та міжнародною практикою (назва обмінних валют, курс обміну, сума обмінних коштів, дата валютування, платіжні інструменти) та всіх інші умов, відносно яких згідно із заявою однієї із сторін потрібно досягти домовленості;</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дату валютування – дата здійснення поставки коштів на рахунок контрагента згідно з угодою.</a:t>
            </a:r>
          </a:p>
          <a:p>
            <a:pPr marL="0" indent="0" algn="just">
              <a:spcBef>
                <a:spcPts val="0"/>
              </a:spcBef>
              <a:buNone/>
            </a:pPr>
            <a:r>
              <a:rPr lang="en-US" sz="22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Для безготівкових конверсійних операцій датою</a:t>
            </a:r>
            <a:r>
              <a:rPr lang="en-US" sz="22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валютування є календарне число здійснення реального обміну</a:t>
            </a:r>
            <a:r>
              <a:rPr lang="en-US" sz="22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грошових коштів у вигляді отримання купленої валюти та</a:t>
            </a:r>
            <a:r>
              <a:rPr lang="en-US" sz="22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поставки контрагенту угоди проданої валюти</a:t>
            </a:r>
            <a:r>
              <a:rPr lang="uk-UA"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Для </a:t>
            </a:r>
            <a:r>
              <a:rPr lang="uk-UA" sz="2200" dirty="0">
                <a:latin typeface="Times New Roman" panose="02020603050405020304" pitchFamily="18" charset="0"/>
                <a:cs typeface="Times New Roman" panose="02020603050405020304" pitchFamily="18" charset="0"/>
              </a:rPr>
              <a:t>депозитних операцій датою валютування буде</a:t>
            </a:r>
            <a:r>
              <a:rPr lang="en-US" sz="22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дата початку депозиту, тобто дата надходження коштів</a:t>
            </a:r>
            <a:r>
              <a:rPr lang="en-US" sz="22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на банківський рахунок позичальника. Датою </a:t>
            </a:r>
            <a:r>
              <a:rPr lang="uk-UA" sz="2200" dirty="0" smtClean="0">
                <a:latin typeface="Times New Roman" panose="02020603050405020304" pitchFamily="18" charset="0"/>
                <a:cs typeface="Times New Roman" panose="02020603050405020304" pitchFamily="18" charset="0"/>
              </a:rPr>
              <a:t>закінчення </a:t>
            </a:r>
            <a:r>
              <a:rPr lang="uk-UA" sz="2200" dirty="0">
                <a:latin typeface="Times New Roman" panose="02020603050405020304" pitchFamily="18" charset="0"/>
                <a:cs typeface="Times New Roman" panose="02020603050405020304" pitchFamily="18" charset="0"/>
              </a:rPr>
              <a:t>депозиту є дата повернення основної суми на рахунок</a:t>
            </a:r>
            <a:r>
              <a:rPr lang="en-US" sz="22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кредитора. </a:t>
            </a:r>
          </a:p>
          <a:p>
            <a:pPr marL="0" indent="0" algn="just">
              <a:spcBef>
                <a:spcPts val="0"/>
              </a:spcBef>
              <a:buNone/>
            </a:pP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6185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662935" cy="5993394"/>
          </a:xfrm>
        </p:spPr>
        <p:txBody>
          <a:bodyPr>
            <a:norm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Датами валютування та датами закінчення угоди є</a:t>
            </a:r>
            <a:r>
              <a:rPr lang="en-US"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тільки робочі дні банку, тобто всі дні за винятком вихідних і</a:t>
            </a:r>
            <a:r>
              <a:rPr lang="en-US"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святкових днів для даної валюти.</a:t>
            </a:r>
          </a:p>
          <a:p>
            <a:pPr marL="0" indent="0" algn="just">
              <a:spcBef>
                <a:spcPts val="0"/>
              </a:spcBef>
              <a:buNone/>
            </a:pPr>
            <a:r>
              <a:rPr lang="en-US"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З </a:t>
            </a:r>
            <a:r>
              <a:rPr lang="uk-UA" sz="2200" dirty="0">
                <a:latin typeface="Times New Roman" panose="02020603050405020304" pitchFamily="18" charset="0"/>
                <a:cs typeface="Times New Roman" panose="02020603050405020304" pitchFamily="18" charset="0"/>
              </a:rPr>
              <a:t>розширенням валютних операцій на валютних </a:t>
            </a:r>
            <a:r>
              <a:rPr lang="uk-UA" sz="2200" dirty="0" smtClean="0">
                <a:latin typeface="Times New Roman" panose="02020603050405020304" pitchFamily="18" charset="0"/>
                <a:cs typeface="Times New Roman" panose="02020603050405020304" pitchFamily="18" charset="0"/>
              </a:rPr>
              <a:t>ринках</a:t>
            </a:r>
            <a:r>
              <a:rPr lang="en-US"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актуальною </a:t>
            </a:r>
            <a:r>
              <a:rPr lang="uk-UA" sz="2200" dirty="0">
                <a:latin typeface="Times New Roman" panose="02020603050405020304" pitchFamily="18" charset="0"/>
                <a:cs typeface="Times New Roman" panose="02020603050405020304" pitchFamily="18" charset="0"/>
              </a:rPr>
              <a:t>ставала потреба в страхуванні ризиків, </a:t>
            </a:r>
            <a:r>
              <a:rPr lang="uk-UA" sz="2200" dirty="0" smtClean="0">
                <a:latin typeface="Times New Roman" panose="02020603050405020304" pitchFamily="18" charset="0"/>
                <a:cs typeface="Times New Roman" panose="02020603050405020304" pitchFamily="18" charset="0"/>
              </a:rPr>
              <a:t>зв’язаних</a:t>
            </a:r>
            <a:r>
              <a:rPr lang="en-US"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з </a:t>
            </a:r>
            <a:r>
              <a:rPr lang="uk-UA" sz="2200" dirty="0">
                <a:latin typeface="Times New Roman" panose="02020603050405020304" pitchFamily="18" charset="0"/>
                <a:cs typeface="Times New Roman" panose="02020603050405020304" pitchFamily="18" charset="0"/>
              </a:rPr>
              <a:t>курсовими коливаннями. Система заходів щодо </a:t>
            </a:r>
            <a:r>
              <a:rPr lang="uk-UA" sz="2200" dirty="0" smtClean="0">
                <a:latin typeface="Times New Roman" panose="02020603050405020304" pitchFamily="18" charset="0"/>
                <a:cs typeface="Times New Roman" panose="02020603050405020304" pitchFamily="18" charset="0"/>
              </a:rPr>
              <a:t>зменшення</a:t>
            </a:r>
            <a:r>
              <a:rPr lang="en-US"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валютних </a:t>
            </a:r>
            <a:r>
              <a:rPr lang="uk-UA" sz="2200" dirty="0">
                <a:latin typeface="Times New Roman" panose="02020603050405020304" pitchFamily="18" charset="0"/>
                <a:cs typeface="Times New Roman" panose="02020603050405020304" pitchFamily="18" charset="0"/>
              </a:rPr>
              <a:t>витрат називається «хеджуванням». Форварди</a:t>
            </a:r>
            <a:r>
              <a:rPr lang="uk-UA" sz="22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опціони</a:t>
            </a:r>
            <a:r>
              <a:rPr lang="uk-UA" sz="2200" dirty="0">
                <a:latin typeface="Times New Roman" panose="02020603050405020304" pitchFamily="18" charset="0"/>
                <a:cs typeface="Times New Roman" panose="02020603050405020304" pitchFamily="18" charset="0"/>
              </a:rPr>
              <a:t>, ф’ючерси – служать природними </a:t>
            </a:r>
            <a:r>
              <a:rPr lang="uk-UA" sz="2200" dirty="0" smtClean="0">
                <a:latin typeface="Times New Roman" panose="02020603050405020304" pitchFamily="18" charset="0"/>
                <a:cs typeface="Times New Roman" panose="02020603050405020304" pitchFamily="18" charset="0"/>
              </a:rPr>
              <a:t>методами</a:t>
            </a:r>
            <a:r>
              <a:rPr lang="en-US"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короткострокового </a:t>
            </a:r>
            <a:r>
              <a:rPr lang="uk-UA" sz="2200" dirty="0">
                <a:latin typeface="Times New Roman" panose="02020603050405020304" pitchFamily="18" charset="0"/>
                <a:cs typeface="Times New Roman" panose="02020603050405020304" pitchFamily="18" charset="0"/>
              </a:rPr>
              <a:t>хеджування. Це закладено в самій </a:t>
            </a:r>
            <a:r>
              <a:rPr lang="uk-UA" sz="2200" dirty="0" smtClean="0">
                <a:latin typeface="Times New Roman" panose="02020603050405020304" pitchFamily="18" charset="0"/>
                <a:cs typeface="Times New Roman" panose="02020603050405020304" pitchFamily="18" charset="0"/>
              </a:rPr>
              <a:t>двоякій</a:t>
            </a:r>
            <a:r>
              <a:rPr lang="en-US"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ролі </a:t>
            </a:r>
            <a:r>
              <a:rPr lang="uk-UA" sz="2200" dirty="0">
                <a:latin typeface="Times New Roman" panose="02020603050405020304" pitchFamily="18" charset="0"/>
                <a:cs typeface="Times New Roman" panose="02020603050405020304" pitchFamily="18" charset="0"/>
              </a:rPr>
              <a:t>валютних операцій - одержання прибутку і </a:t>
            </a:r>
            <a:r>
              <a:rPr lang="uk-UA" sz="2200" dirty="0" smtClean="0">
                <a:latin typeface="Times New Roman" panose="02020603050405020304" pitchFamily="18" charset="0"/>
                <a:cs typeface="Times New Roman" panose="02020603050405020304" pitchFamily="18" charset="0"/>
              </a:rPr>
              <a:t>страхування</a:t>
            </a:r>
            <a:r>
              <a:rPr lang="en-US"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від збитків.</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Строкові </a:t>
            </a:r>
            <a:r>
              <a:rPr lang="uk-UA" sz="2200" dirty="0">
                <a:latin typeface="Times New Roman" panose="02020603050405020304" pitchFamily="18" charset="0"/>
                <a:cs typeface="Times New Roman" panose="02020603050405020304" pitchFamily="18" charset="0"/>
              </a:rPr>
              <a:t>валютні операції полягають у купівлі-продажу</a:t>
            </a:r>
            <a:r>
              <a:rPr lang="en-US" sz="22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валютних цінностей з відстрочкою поставки їх на термін,</a:t>
            </a:r>
            <a:r>
              <a:rPr lang="en-US" sz="22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що перевищує два робочі дні. Ці операції, у свою чергу,</a:t>
            </a:r>
            <a:r>
              <a:rPr lang="en-US" sz="22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підрозділяються на кілька видів залежно від механізму їх</a:t>
            </a:r>
            <a:r>
              <a:rPr lang="en-US" sz="22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здійснення: форвардні, ф’ючерсні, опціонні та їх похідні.</a:t>
            </a:r>
          </a:p>
          <a:p>
            <a:pPr marL="0" indent="0" algn="just">
              <a:spcBef>
                <a:spcPts val="0"/>
              </a:spcBef>
              <a:buNone/>
            </a:pPr>
            <a:r>
              <a:rPr lang="en-US" sz="2200" dirty="0">
                <a:latin typeface="Times New Roman" panose="02020603050405020304" pitchFamily="18" charset="0"/>
                <a:cs typeface="Times New Roman" panose="02020603050405020304" pitchFamily="18" charset="0"/>
              </a:rPr>
              <a:t>	</a:t>
            </a:r>
            <a:r>
              <a:rPr lang="uk-UA" sz="2200" i="1" dirty="0">
                <a:latin typeface="Times New Roman" panose="02020603050405020304" pitchFamily="18" charset="0"/>
                <a:cs typeface="Times New Roman" panose="02020603050405020304" pitchFamily="18" charset="0"/>
              </a:rPr>
              <a:t>Ф’ючерсні операції</a:t>
            </a:r>
            <a:r>
              <a:rPr lang="uk-UA" sz="2200" dirty="0">
                <a:latin typeface="Times New Roman" panose="02020603050405020304" pitchFamily="18" charset="0"/>
                <a:cs typeface="Times New Roman" panose="02020603050405020304" pitchFamily="18" charset="0"/>
              </a:rPr>
              <a:t> - це теж різновид строкових операцій,</a:t>
            </a:r>
            <a:r>
              <a:rPr lang="en-US" sz="22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в яких два контрагенти зобов’язуються купити або продати</a:t>
            </a:r>
            <a:r>
              <a:rPr lang="en-US" sz="22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певну суму валюти в певний час за курсом, установленим</a:t>
            </a:r>
            <a:r>
              <a:rPr lang="en-US" sz="22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у момент укладання угоди (купівлі-продажу ф›ючерсного</a:t>
            </a:r>
            <a:r>
              <a:rPr lang="en-US" sz="22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контракту). Відмінності їх від форвардних операцій зводяться</a:t>
            </a:r>
            <a:r>
              <a:rPr lang="en-US" sz="22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до такого: вони здійснюються тільки на біржах, під їх</a:t>
            </a:r>
            <a:r>
              <a:rPr lang="en-US" sz="22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контролем, а форма і умови контрактів чітко уніфіковані</a:t>
            </a:r>
            <a:r>
              <a:rPr lang="uk-UA" sz="2200" dirty="0" smtClean="0">
                <a:latin typeface="Times New Roman" panose="02020603050405020304" pitchFamily="18" charset="0"/>
                <a:cs typeface="Times New Roman" panose="02020603050405020304" pitchFamily="18" charset="0"/>
              </a:rPr>
              <a:t>.</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6945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748393" cy="5848538"/>
          </a:xfrm>
        </p:spPr>
        <p:txBody>
          <a:bodyPr>
            <a:noAutofit/>
          </a:bodyPr>
          <a:lstStyle/>
          <a:p>
            <a:pPr marL="0" indent="0" algn="just">
              <a:spcBef>
                <a:spcPts val="0"/>
              </a:spcBef>
              <a:buNone/>
            </a:pPr>
            <a:r>
              <a:rPr lang="en-US"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Серед особливостей ф’ючерсних угод виділяють:</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будь-яка сторона ф’ючерсного контракту має право відмовитися від його виконання виключно за наявності згоди іншої сторони контракту;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покупець ф’ючерсного контракту має право продати такий контракт протягом строку його дії іншим особам без погодження умов такого продажу з продавцем контракту;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стандартизована форма валютних контрактів зі спеціально обумовленою сумою валюти та стандартизованими датами валютування;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правила випуску та обігу валютних деривативів поширюються також на ф’ючерсні валютні контракти;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торгівля ф’ючерсами здійснюється тільки на біржовому ринку.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Опціонні операції</a:t>
            </a:r>
            <a:r>
              <a:rPr lang="uk-UA" sz="2200" dirty="0" smtClean="0">
                <a:latin typeface="Times New Roman" panose="02020603050405020304" pitchFamily="18" charset="0"/>
                <a:cs typeface="Times New Roman" panose="02020603050405020304" pitchFamily="18" charset="0"/>
              </a:rPr>
              <a:t> - це різновид строкових операцій, за яких між учасниками укладається особлива угода, що надає одному з них право (але не обов’язок) купити чи продати другому певну суму валюти в установлений строк (чи протягом певного строку) і за узгодженим сторонами курсом. Така угода називається опціон.</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Розрізняють два види опціонів: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1. Опціон </a:t>
            </a:r>
            <a:r>
              <a:rPr lang="uk-UA" sz="2200" dirty="0" err="1" smtClean="0">
                <a:latin typeface="Times New Roman" panose="02020603050405020304" pitchFamily="18" charset="0"/>
                <a:cs typeface="Times New Roman" panose="02020603050405020304" pitchFamily="18" charset="0"/>
              </a:rPr>
              <a:t>колл</a:t>
            </a:r>
            <a:r>
              <a:rPr lang="uk-UA" sz="2200" dirty="0" smtClean="0">
                <a:latin typeface="Times New Roman" panose="02020603050405020304" pitchFamily="18" charset="0"/>
                <a:cs typeface="Times New Roman" panose="02020603050405020304" pitchFamily="18" charset="0"/>
              </a:rPr>
              <a:t> ( </a:t>
            </a:r>
            <a:r>
              <a:rPr lang="uk-UA" sz="2200" dirty="0" err="1" smtClean="0">
                <a:latin typeface="Times New Roman" panose="02020603050405020304" pitchFamily="18" charset="0"/>
                <a:cs typeface="Times New Roman" panose="02020603050405020304" pitchFamily="18" charset="0"/>
              </a:rPr>
              <a:t>call</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контракт, що надає покупцеві</a:t>
            </a:r>
            <a:r>
              <a:rPr lang="en-US" sz="22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право купити стандартну кількість базового активу; продавець</a:t>
            </a:r>
            <a:r>
              <a:rPr lang="en-US" sz="22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опціону зобов’язаний продати цей актив (за ціною, </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5423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654389" cy="5848538"/>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визначеною в момент здійснення угоди). Тобто тут можливі дві операції купівлі/продажу: - придбання опціону </a:t>
            </a:r>
            <a:r>
              <a:rPr lang="uk-UA" sz="2200" dirty="0" err="1" smtClean="0">
                <a:latin typeface="Times New Roman" panose="02020603050405020304" pitchFamily="18" charset="0"/>
                <a:cs typeface="Times New Roman" panose="02020603050405020304" pitchFamily="18" charset="0"/>
              </a:rPr>
              <a:t>Call</a:t>
            </a:r>
            <a:r>
              <a:rPr lang="uk-UA" sz="2200" dirty="0" smtClean="0">
                <a:latin typeface="Times New Roman" panose="02020603050405020304" pitchFamily="18" charset="0"/>
                <a:cs typeface="Times New Roman" panose="02020603050405020304" pitchFamily="18" charset="0"/>
              </a:rPr>
              <a:t>; - придбання базового активу у продавця опціону згідно з його умовами.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Друга операція не обов’язкова (здійснюється за бажанням покупця опціону).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2. Опціон пут (</a:t>
            </a:r>
            <a:r>
              <a:rPr lang="uk-UA" sz="2200" dirty="0" err="1" smtClean="0">
                <a:latin typeface="Times New Roman" panose="02020603050405020304" pitchFamily="18" charset="0"/>
                <a:cs typeface="Times New Roman" panose="02020603050405020304" pitchFamily="18" charset="0"/>
              </a:rPr>
              <a:t>Put</a:t>
            </a:r>
            <a:r>
              <a:rPr lang="uk-UA" sz="2200" dirty="0" smtClean="0">
                <a:latin typeface="Times New Roman" panose="02020603050405020304" pitchFamily="18" charset="0"/>
                <a:cs typeface="Times New Roman" panose="02020603050405020304" pitchFamily="18" charset="0"/>
              </a:rPr>
              <a:t>) – контракт, що надає покупцеві опціону право продати стандартну кількість базового активу;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продавець – зобов’язаний купити актив за встановленою в момент здійснення угоди ціною. Тут також можливі дві операції купівлі/продажу: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придбання опціону </a:t>
            </a:r>
            <a:r>
              <a:rPr lang="uk-UA" sz="2200" dirty="0" err="1" smtClean="0">
                <a:latin typeface="Times New Roman" panose="02020603050405020304" pitchFamily="18" charset="0"/>
                <a:cs typeface="Times New Roman" panose="02020603050405020304" pitchFamily="18" charset="0"/>
              </a:rPr>
              <a:t>Put</a:t>
            </a:r>
            <a:r>
              <a:rPr lang="uk-UA"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продаж базового активу продавцеві опціону (не обов’язкова операція, а здійснюється за бажанням покупця опціону). Таким чином, покупець опціону може набувати права купівлі (</a:t>
            </a:r>
            <a:r>
              <a:rPr lang="uk-UA" sz="2200" dirty="0" err="1" smtClean="0">
                <a:latin typeface="Times New Roman" panose="02020603050405020304" pitchFamily="18" charset="0"/>
                <a:cs typeface="Times New Roman" panose="02020603050405020304" pitchFamily="18" charset="0"/>
              </a:rPr>
              <a:t>call</a:t>
            </a:r>
            <a:r>
              <a:rPr lang="uk-UA" sz="2200" dirty="0" smtClean="0">
                <a:latin typeface="Times New Roman" panose="02020603050405020304" pitchFamily="18" charset="0"/>
                <a:cs typeface="Times New Roman" panose="02020603050405020304" pitchFamily="18" charset="0"/>
              </a:rPr>
              <a:t>) та права продажу (</a:t>
            </a:r>
            <a:r>
              <a:rPr lang="uk-UA" sz="2200" dirty="0" err="1" smtClean="0">
                <a:latin typeface="Times New Roman" panose="02020603050405020304" pitchFamily="18" charset="0"/>
                <a:cs typeface="Times New Roman" panose="02020603050405020304" pitchFamily="18" charset="0"/>
              </a:rPr>
              <a:t>put</a:t>
            </a:r>
            <a:r>
              <a:rPr lang="uk-UA" sz="2200" dirty="0" smtClean="0">
                <a:latin typeface="Times New Roman" panose="02020603050405020304" pitchFamily="18" charset="0"/>
                <a:cs typeface="Times New Roman" panose="02020603050405020304" pitchFamily="18" charset="0"/>
              </a:rPr>
              <a:t>) базового активу.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На сьогодні банки в Україні можуть пропонувати клієнтам </a:t>
            </a:r>
            <a:r>
              <a:rPr lang="uk-UA" sz="2200" dirty="0" err="1" smtClean="0">
                <a:latin typeface="Times New Roman" panose="02020603050405020304" pitchFamily="18" charset="0"/>
                <a:cs typeface="Times New Roman" panose="02020603050405020304" pitchFamily="18" charset="0"/>
              </a:rPr>
              <a:t>хеджувати</a:t>
            </a:r>
            <a:r>
              <a:rPr lang="uk-UA" sz="2200" dirty="0" smtClean="0">
                <a:latin typeface="Times New Roman" panose="02020603050405020304" pitchFamily="18" charset="0"/>
                <a:cs typeface="Times New Roman" panose="02020603050405020304" pitchFamily="18" charset="0"/>
              </a:rPr>
              <a:t> валютні ризики через купівлю або продаж валюти на форварді.  Таким чином курс фіксується на одному рівні на будь-який період за домовленістю банка та клієнта.</a:t>
            </a:r>
          </a:p>
          <a:p>
            <a:pPr marL="0" indent="0" algn="just">
              <a:spcBef>
                <a:spcPts val="0"/>
              </a:spcBef>
              <a:buNone/>
            </a:pPr>
            <a:r>
              <a:rPr lang="en-US" sz="22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Існують і більш оптимальні механізми хеджування з використанням опціонів та стратегій їх комбінації, але їх використання в Україні наразі не практикується</a:t>
            </a:r>
            <a:r>
              <a:rPr lang="uk-UA"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027502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671481" cy="5848538"/>
          </a:xfrm>
        </p:spPr>
        <p:txBody>
          <a:bodyPr>
            <a:noAutofit/>
          </a:bodyPr>
          <a:lstStyle/>
          <a:p>
            <a:pPr marL="0" indent="0" algn="just">
              <a:spcBef>
                <a:spcPts val="0"/>
              </a:spcBef>
              <a:buNone/>
            </a:pPr>
            <a:r>
              <a:rPr lang="en-US"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Положенням про структуру валютного ринку України, умови та порядок торгівлі іноземною валютою та банківськими металами на валютному ринку України (Постанова НБУ №1 від 02.01.2019 р.) встановлено:</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Форвардні операції </a:t>
            </a:r>
            <a:r>
              <a:rPr lang="uk-UA" sz="2200" dirty="0" smtClean="0">
                <a:latin typeface="Times New Roman" panose="02020603050405020304" pitchFamily="18" charset="0"/>
                <a:cs typeface="Times New Roman" panose="02020603050405020304" pitchFamily="18" charset="0"/>
              </a:rPr>
              <a:t>- це різновид строкових операцій, що полягає в купівлі-продажу валюти між двома суб’єктами з наступною передачею валюти в обумовлений строк і за курсом, визначеним у момент укладання контракту.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Форвардний договір – стандартний документ, який засвідчує зобов’язання особи придбати (продати) іноземну валюту/банківські метали у визначений час та на визначених умовах у майбутньому з фіксацією цін такого продажу під час укладення такого договору.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На валютному ринку найбільш розповсюджені два види форвардних валютних угод:</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звичайні форвардні угоди, які також носять назву форварди «аутрайт» (</a:t>
            </a:r>
            <a:r>
              <a:rPr lang="uk-UA" sz="2200" dirty="0" err="1" smtClean="0">
                <a:latin typeface="Times New Roman" panose="02020603050405020304" pitchFamily="18" charset="0"/>
                <a:cs typeface="Times New Roman" panose="02020603050405020304" pitchFamily="18" charset="0"/>
              </a:rPr>
              <a:t>forward</a:t>
            </a: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outright</a:t>
            </a:r>
            <a:r>
              <a:rPr lang="uk-UA" sz="2200" dirty="0" smtClean="0">
                <a:latin typeface="Times New Roman" panose="02020603050405020304" pitchFamily="18" charset="0"/>
                <a:cs typeface="Times New Roman" panose="02020603050405020304" pitchFamily="18" charset="0"/>
              </a:rPr>
              <a:t>) - це укладена сьогодні валютна угода на купівлю однієї валюти за іншу за узгодженим сьогодні курсом з поставкою на певну дату в майбутньому. 	До цієї дати обмін грошовими коштами не здійснюється.</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58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671481" cy="5848538"/>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Форвард «аутрайт» являє собою </a:t>
            </a:r>
            <a:r>
              <a:rPr lang="uk-UA" sz="2200" dirty="0" err="1" smtClean="0">
                <a:latin typeface="Times New Roman" panose="02020603050405020304" pitchFamily="18" charset="0"/>
                <a:cs typeface="Times New Roman" panose="02020603050405020304" pitchFamily="18" charset="0"/>
              </a:rPr>
              <a:t>незворотню</a:t>
            </a:r>
            <a:r>
              <a:rPr lang="uk-UA" sz="2200" dirty="0" smtClean="0">
                <a:latin typeface="Times New Roman" panose="02020603050405020304" pitchFamily="18" charset="0"/>
                <a:cs typeface="Times New Roman" panose="02020603050405020304" pitchFamily="18" charset="0"/>
              </a:rPr>
              <a:t> позабіржову угоду, обов›язкову для виконання. Звичайно такими угодами користуються учасники зовнішньоекономічної діяльності - експортери й імпортери з метою захисту від валютного ризику;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валютні операції на умовах «</a:t>
            </a:r>
            <a:r>
              <a:rPr lang="uk-UA" sz="2200" dirty="0" err="1" smtClean="0">
                <a:latin typeface="Times New Roman" panose="02020603050405020304" pitchFamily="18" charset="0"/>
                <a:cs typeface="Times New Roman" panose="02020603050405020304" pitchFamily="18" charset="0"/>
              </a:rPr>
              <a:t>своп</a:t>
            </a:r>
            <a:r>
              <a:rPr lang="uk-UA" sz="2200" dirty="0" smtClean="0">
                <a:latin typeface="Times New Roman" panose="02020603050405020304" pitchFamily="18" charset="0"/>
                <a:cs typeface="Times New Roman" panose="02020603050405020304" pitchFamily="18" charset="0"/>
              </a:rPr>
              <a:t>» ( </a:t>
            </a:r>
            <a:r>
              <a:rPr lang="uk-UA" sz="2200" dirty="0" err="1" smtClean="0">
                <a:latin typeface="Times New Roman" panose="02020603050405020304" pitchFamily="18" charset="0"/>
                <a:cs typeface="Times New Roman" panose="02020603050405020304" pitchFamily="18" charset="0"/>
              </a:rPr>
              <a:t>currency</a:t>
            </a: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swap</a:t>
            </a:r>
            <a:r>
              <a:rPr lang="uk-UA" sz="2200" dirty="0" smtClean="0">
                <a:latin typeface="Times New Roman" panose="02020603050405020304" pitchFamily="18" charset="0"/>
                <a:cs typeface="Times New Roman" panose="02020603050405020304" pitchFamily="18" charset="0"/>
              </a:rPr>
              <a:t>) - валютні операції за договором, умови якого передбачають купівлю (продаж, обмін) іноземної валюти/банківських металів зі зворотним її/їх </a:t>
            </a:r>
            <a:r>
              <a:rPr lang="uk-UA" sz="2200" dirty="0" err="1" smtClean="0">
                <a:latin typeface="Times New Roman" panose="02020603050405020304" pitchFamily="18" charset="0"/>
                <a:cs typeface="Times New Roman" panose="02020603050405020304" pitchFamily="18" charset="0"/>
              </a:rPr>
              <a:t>продажем</a:t>
            </a:r>
            <a:r>
              <a:rPr lang="uk-UA" sz="2200" dirty="0" smtClean="0">
                <a:latin typeface="Times New Roman" panose="02020603050405020304" pitchFamily="18" charset="0"/>
                <a:cs typeface="Times New Roman" panose="02020603050405020304" pitchFamily="18" charset="0"/>
              </a:rPr>
              <a:t> (купівлею, обміном) на певну дату в майбутньому з фіксацією умов цих операцій під</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час укладення договору.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У форвардних договорах строки передачі валюти звичайно визначаються в 1, 2, 3, 6 та 12 місяців. При їх підписанні ніякі аванси, задатки тощо не допускаються. Форвардний курс складається з курсу </a:t>
            </a:r>
            <a:r>
              <a:rPr lang="uk-UA" sz="2200" dirty="0" err="1" smtClean="0">
                <a:latin typeface="Times New Roman" panose="02020603050405020304" pitchFamily="18" charset="0"/>
                <a:cs typeface="Times New Roman" panose="02020603050405020304" pitchFamily="18" charset="0"/>
              </a:rPr>
              <a:t>спот</a:t>
            </a:r>
            <a:r>
              <a:rPr lang="uk-UA" sz="2200" dirty="0" smtClean="0">
                <a:latin typeface="Times New Roman" panose="02020603050405020304" pitchFamily="18" charset="0"/>
                <a:cs typeface="Times New Roman" panose="02020603050405020304" pitchFamily="18" charset="0"/>
              </a:rPr>
              <a:t> і надбавок або знижок, зв’язаних з різницею в банківських процентних ставках у країнах, у валютах яких здійснюється операція.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Форвардна ціна - це ціна купівлі/продажу валюти через деякий час, яка визначається як курс </a:t>
            </a:r>
            <a:r>
              <a:rPr lang="uk-UA" sz="2200" dirty="0" err="1" smtClean="0">
                <a:latin typeface="Times New Roman" panose="02020603050405020304" pitchFamily="18" charset="0"/>
                <a:cs typeface="Times New Roman" panose="02020603050405020304" pitchFamily="18" charset="0"/>
              </a:rPr>
              <a:t>спот</a:t>
            </a:r>
            <a:r>
              <a:rPr lang="uk-UA" sz="2200" dirty="0" smtClean="0">
                <a:latin typeface="Times New Roman" panose="02020603050405020304" pitchFamily="18" charset="0"/>
                <a:cs typeface="Times New Roman" panose="02020603050405020304" pitchFamily="18" charset="0"/>
              </a:rPr>
              <a:t> помножений на співвідношення процентних ставок двох валют:</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Форвардний курс (річний) = курс СПОТ ×(1 + %грн / 1+% </a:t>
            </a:r>
            <a:r>
              <a:rPr lang="uk-UA" sz="2200" i="1" dirty="0" err="1" smtClean="0">
                <a:latin typeface="Times New Roman" panose="02020603050405020304" pitchFamily="18" charset="0"/>
                <a:cs typeface="Times New Roman" panose="02020603050405020304" pitchFamily="18" charset="0"/>
              </a:rPr>
              <a:t>дол</a:t>
            </a:r>
            <a:r>
              <a:rPr lang="uk-UA" sz="2200" i="1" dirty="0" smtClean="0">
                <a:latin typeface="Times New Roman" panose="02020603050405020304" pitchFamily="18" charset="0"/>
                <a:cs typeface="Times New Roman" panose="02020603050405020304" pitchFamily="18" charset="0"/>
              </a:rPr>
              <a:t>.)</a:t>
            </a:r>
            <a:endParaRPr lang="uk-UA" sz="2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4907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680028" cy="5993394"/>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Розрахунки здійснюються на дату закінчення форвардного контракту.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На момент укладання потрібне лише форвардне покриття – страховий депозит на випадок невиконання клієнтом своїх зобов›язань. Це предмет домовленості між банком та клієнтом (банки можуть пропонувати і кредит для такого покриття).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Відповідно до Постанови №5 на даний час залишаються обмеження: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клієнти банків здійснюють операції з купівлі-продажу іноземної валюти за гривні на умовах форвард (з поставкою іноземної валюти або без її поставки) та на умовах </a:t>
            </a:r>
            <a:r>
              <a:rPr lang="uk-UA" sz="2200" dirty="0" err="1" smtClean="0">
                <a:latin typeface="Times New Roman" panose="02020603050405020304" pitchFamily="18" charset="0"/>
                <a:cs typeface="Times New Roman" panose="02020603050405020304" pitchFamily="18" charset="0"/>
              </a:rPr>
              <a:t>своп</a:t>
            </a:r>
            <a:r>
              <a:rPr lang="uk-UA" sz="2200" dirty="0" smtClean="0">
                <a:latin typeface="Times New Roman" panose="02020603050405020304" pitchFamily="18" charset="0"/>
                <a:cs typeface="Times New Roman" panose="02020603050405020304" pitchFamily="18" charset="0"/>
              </a:rPr>
              <a:t> виключно через банки;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банкам забороняється здійснювати операції з купівлі-продажу іноземної валюти за гривні на умовах форвард (з поставкою іноземної валюти або без її поставки) …, за винятком операцій з клієнтами-резидентами (ЮО та ФО - підприємцями) для хеджування клієнтами ризику зміни курсу іноземної валюти за операціями: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А) з експорту та імпорту товару (продукції, робіт, послуг, прав інтелектуальної власності та інших немайнових прав, призначених для продажу / оплатної передачі);</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Б) за кредитними договорами (договорами позики) резидентів-позичальників про залучення коштів від нерезидентів або від банку.</a:t>
            </a:r>
          </a:p>
          <a:p>
            <a:pPr marL="0" indent="0" algn="just">
              <a:spcBef>
                <a:spcPts val="0"/>
              </a:spcBef>
              <a:buNone/>
            </a:pPr>
            <a:endParaRPr lang="en-US" sz="2200"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1528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77333" y="561315"/>
            <a:ext cx="10739847" cy="5567881"/>
          </a:xfrm>
        </p:spPr>
        <p:txBody>
          <a:bodyPr>
            <a:normAutofit/>
          </a:bodyPr>
          <a:lstStyle/>
          <a:p>
            <a:pPr marL="0" indent="0" algn="ctr">
              <a:spcBef>
                <a:spcPts val="0"/>
              </a:spcBef>
              <a:buNone/>
            </a:pPr>
            <a:r>
              <a:rPr lang="uk-UA" sz="2400" b="1" dirty="0" smtClean="0">
                <a:latin typeface="Times New Roman" panose="02020603050405020304" pitchFamily="18" charset="0"/>
                <a:cs typeface="Times New Roman" panose="02020603050405020304" pitchFamily="18" charset="0"/>
              </a:rPr>
              <a:t>3. Інструменти валютного регулювання та валютний ринок</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Національний банк України за наявності ознак нестійкого фінансового стану банківської системи, погіршення стану платіжного балансу України, виникнення обставин, що загрожують стабільності банківської та (або) фінансової системи держави, має право запроваджувати такі заходи захисту: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1) обов’язковий продаж частини надходжень в іноземній валюті у межах, передбачених нормативно-правовими актами Національного банку;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2) встановлення граничних строків розрахунків за операціями з експорту та імпорту товарів;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3) встановлення особливостей здійснення операцій, пов’язаних із рухом капіталу;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4) запровадження дозволів та (або) лімітів на проведення окремих валютних операцій;</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5) резервування коштів за валютними операціями;</a:t>
            </a:r>
          </a:p>
          <a:p>
            <a:pPr marL="0" indent="0" algn="just">
              <a:spcBef>
                <a:spcPts val="0"/>
              </a:spcBef>
              <a:buNone/>
            </a:pPr>
            <a:r>
              <a:rPr lang="uk-UA" sz="2200" dirty="0">
                <a:latin typeface="Times New Roman" panose="02020603050405020304" pitchFamily="18" charset="0"/>
                <a:cs typeface="Times New Roman" panose="02020603050405020304" pitchFamily="18" charset="0"/>
              </a:rPr>
              <a:t>6) заходи, передбачені статтею 71 Закону України “Про Національний банк України”, а саме обмеження або тимчасова заборона проведення окремих валютних операцій на території України</a:t>
            </a:r>
            <a:r>
              <a:rPr lang="uk-UA" sz="2200" dirty="0" smtClean="0">
                <a:latin typeface="Times New Roman" panose="02020603050405020304" pitchFamily="18" charset="0"/>
                <a:cs typeface="Times New Roman" panose="02020603050405020304" pitchFamily="18" charset="0"/>
              </a:rPr>
              <a:t>:</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67292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77333" y="561315"/>
            <a:ext cx="10680027" cy="5567881"/>
          </a:xfrm>
        </p:spPr>
        <p:txBody>
          <a:bodyPr>
            <a:norm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у вигляді купівлі суб’єктами валютних операцій іноземної валюти з обов’язковою умовою щодо цільового використання ними купленої іноземної валюти протягом визначеного строку у випадках, установлених нормативно-правовими актами Національного банку;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у вигляді обов’язкового використання суб’єктами валютних операцій визначених нормативно-правовими актами Національного банку форми розрахунків, порядку, умов розрахунків під час проведення валютних операцій при здійсненні зовнішньоекономічної діяльності;</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у вигляді встановлення нормативно-правовими актами Національного банку вимог щодо здійснення валютних операцій з виконання боргових зобов’язань перед нерезидентами за залученими кредитами (позиками, уключаючи поворотну фінансову допомогу) не раніше визначеного нормативно-правовими актами Національного банку терміну/строку;</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за поточними, вкладними (депозитними), кореспондентськими рахунками, рахунками умовного зберігання (</a:t>
            </a:r>
            <a:r>
              <a:rPr lang="uk-UA" sz="2200" dirty="0" err="1">
                <a:latin typeface="Times New Roman" panose="02020603050405020304" pitchFamily="18" charset="0"/>
                <a:cs typeface="Times New Roman" panose="02020603050405020304" pitchFamily="18" charset="0"/>
              </a:rPr>
              <a:t>ескроу</a:t>
            </a:r>
            <a:r>
              <a:rPr lang="uk-UA" sz="2200" dirty="0">
                <a:latin typeface="Times New Roman" panose="02020603050405020304" pitchFamily="18" charset="0"/>
                <a:cs typeface="Times New Roman" panose="02020603050405020304" pitchFamily="18" charset="0"/>
              </a:rPr>
              <a:t>) суб’єктів валютних операцій при здійсненні валютних операцій – шляхом установлення нормативно-правовими актами Національного банку</a:t>
            </a:r>
          </a:p>
        </p:txBody>
      </p:sp>
    </p:spTree>
    <p:extLst>
      <p:ext uri="{BB962C8B-B14F-4D97-AF65-F5344CB8AC3E}">
        <p14:creationId xmlns:p14="http://schemas.microsoft.com/office/powerpoint/2010/main" val="2927776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10543294" cy="5993394"/>
          </a:xfrm>
        </p:spPr>
        <p:txBody>
          <a:bodyPr>
            <a:normAutofit/>
          </a:bodyPr>
          <a:lstStyle/>
          <a:p>
            <a:pPr marL="0" indent="0" algn="ctr">
              <a:spcBef>
                <a:spcPts val="0"/>
              </a:spcBef>
              <a:buNone/>
            </a:pPr>
            <a:r>
              <a:rPr lang="uk-UA" sz="2400" b="1" dirty="0" smtClean="0">
                <a:latin typeface="Times New Roman" panose="02020603050405020304" pitchFamily="18" charset="0"/>
                <a:cs typeface="Times New Roman" panose="02020603050405020304" pitchFamily="18" charset="0"/>
              </a:rPr>
              <a:t>1. </a:t>
            </a:r>
            <a:r>
              <a:rPr lang="ru-RU" sz="2400" b="1" dirty="0" err="1">
                <a:latin typeface="Times New Roman" panose="02020603050405020304" pitchFamily="18" charset="0"/>
                <a:cs typeface="Times New Roman" panose="02020603050405020304" pitchFamily="18" charset="0"/>
              </a:rPr>
              <a:t>Поняття</a:t>
            </a:r>
            <a:r>
              <a:rPr lang="ru-RU" sz="2400" b="1" dirty="0">
                <a:latin typeface="Times New Roman" panose="02020603050405020304" pitchFamily="18" charset="0"/>
                <a:cs typeface="Times New Roman" panose="02020603050405020304" pitchFamily="18" charset="0"/>
              </a:rPr>
              <a:t> та </a:t>
            </a:r>
            <a:r>
              <a:rPr lang="ru-RU" sz="2400" b="1" dirty="0" err="1">
                <a:latin typeface="Times New Roman" panose="02020603050405020304" pitchFamily="18" charset="0"/>
                <a:cs typeface="Times New Roman" panose="02020603050405020304" pitchFamily="18" charset="0"/>
              </a:rPr>
              <a:t>особливості</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функціонування</a:t>
            </a:r>
            <a:r>
              <a:rPr lang="ru-RU" sz="2400" b="1" dirty="0">
                <a:latin typeface="Times New Roman" panose="02020603050405020304" pitchFamily="18" charset="0"/>
                <a:cs typeface="Times New Roman" panose="02020603050405020304" pitchFamily="18" charset="0"/>
              </a:rPr>
              <a:t> валютного </a:t>
            </a:r>
          </a:p>
          <a:p>
            <a:pPr marL="0" indent="0" algn="ctr">
              <a:spcBef>
                <a:spcPts val="0"/>
              </a:spcBef>
              <a:buNone/>
            </a:pPr>
            <a:r>
              <a:rPr lang="uk-UA" sz="2400" b="1" dirty="0" smtClean="0">
                <a:latin typeface="Times New Roman" panose="02020603050405020304" pitchFamily="18" charset="0"/>
                <a:cs typeface="Times New Roman" panose="02020603050405020304" pitchFamily="18" charset="0"/>
              </a:rPr>
              <a:t>ринку в Україні</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Валютний ринок </a:t>
            </a:r>
            <a:r>
              <a:rPr lang="uk-UA" sz="2200" dirty="0" smtClean="0">
                <a:latin typeface="Times New Roman" panose="02020603050405020304" pitchFamily="18" charset="0"/>
                <a:cs typeface="Times New Roman" panose="02020603050405020304" pitchFamily="18" charset="0"/>
              </a:rPr>
              <a:t>– це система економічних и правових відносин між покупцями, продавцями валюти і країною з приводу купівлі-продажу іноземної валюти, банківських металів, платіжних документів і цінних паперів у іноземній валюті, а також здійснення кредитно-депозитних та інших операцій з валютою.</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На валютному ринку сформувався широкий набір специфічних валютних операцій, використання яких дає можливість суб’єктам ринку вирішувати три групи завдань:</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забезпечувати потреби в платіжних засобах для погашення своїх зовнішніх зобов’язань;</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забезпечувати страхування своєї діяльності від валютних ризиків;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одержувати додаткові прибутки від спекулятивних операцій.</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До суб’єктів валютного ринку відносяться: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державні установи, основне місце серед яких посідають центральні банки та казначейства окремих країн;</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юридичні та фізичні особи, зайняті у різноманітних сферах </a:t>
            </a:r>
            <a:r>
              <a:rPr lang="uk-UA" sz="2200" dirty="0" smtClean="0">
                <a:latin typeface="Times New Roman" panose="02020603050405020304" pitchFamily="18" charset="0"/>
                <a:cs typeface="Times New Roman" panose="02020603050405020304" pitchFamily="18" charset="0"/>
              </a:rPr>
              <a:t>зовнішньоекономічної</a:t>
            </a:r>
          </a:p>
        </p:txBody>
      </p:sp>
    </p:spTree>
    <p:extLst>
      <p:ext uri="{BB962C8B-B14F-4D97-AF65-F5344CB8AC3E}">
        <p14:creationId xmlns:p14="http://schemas.microsoft.com/office/powerpoint/2010/main" val="26382753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77333" y="561315"/>
            <a:ext cx="10688573" cy="5567881"/>
          </a:xfrm>
        </p:spPr>
        <p:txBody>
          <a:bodyPr>
            <a:norm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обмежуючих умов, порядку, особливостей здійснення таких операцій або встановлення нормативно-правовими актами НБУ тимчасових заборон на проведення таких операцій;</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із купівлі, продажу, обміну суб’єктами валютних операцій іноземної валюти, банківських металів – шляхом установлення нормативно-правовими актами НБУ обмежуючих умов (уключаючи умови щодо купівлі іноземної валюти за рахунок коштів, отриманих із певних джерел, за наявності власних коштів у іноземній валюті, за визначеними нормативно-правовими актами НБУ валютними операціями), порядку, особливостей здійснення таких операцій або встановлення нормативно-правовими актами НБУ тимчасових заборон на проведення таких операцій; </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у вигляді встановлення нормативно-правовими актами </a:t>
            </a:r>
            <a:r>
              <a:rPr lang="uk-UA" sz="2200" dirty="0" smtClean="0">
                <a:latin typeface="Times New Roman" panose="02020603050405020304" pitchFamily="18" charset="0"/>
                <a:cs typeface="Times New Roman" panose="02020603050405020304" pitchFamily="18" charset="0"/>
              </a:rPr>
              <a:t>НБУ </a:t>
            </a:r>
            <a:r>
              <a:rPr lang="uk-UA" sz="2200" dirty="0">
                <a:latin typeface="Times New Roman" panose="02020603050405020304" pitchFamily="18" charset="0"/>
                <a:cs typeface="Times New Roman" panose="02020603050405020304" pitchFamily="18" charset="0"/>
              </a:rPr>
              <a:t>обмежуючих умов, порядку, особливостей здійснення валютних операцій, пов’язаних з інвестиційною діяльністю іноземних інвесторів в Україні або встановлення нормативно-правовими актами </a:t>
            </a:r>
            <a:r>
              <a:rPr lang="uk-UA" sz="2200" dirty="0" smtClean="0">
                <a:latin typeface="Times New Roman" panose="02020603050405020304" pitchFamily="18" charset="0"/>
                <a:cs typeface="Times New Roman" panose="02020603050405020304" pitchFamily="18" charset="0"/>
              </a:rPr>
              <a:t>НБУ </a:t>
            </a:r>
            <a:r>
              <a:rPr lang="uk-UA" sz="2200" dirty="0">
                <a:latin typeface="Times New Roman" panose="02020603050405020304" pitchFamily="18" charset="0"/>
                <a:cs typeface="Times New Roman" panose="02020603050405020304" pitchFamily="18" charset="0"/>
              </a:rPr>
              <a:t>тимчасових заборон на проведення таких валютних операцій</a:t>
            </a:r>
            <a:r>
              <a:rPr lang="uk-UA" sz="2200" dirty="0" smtClean="0">
                <a:latin typeface="Times New Roman" panose="02020603050405020304" pitchFamily="18" charset="0"/>
                <a:cs typeface="Times New Roman" panose="02020603050405020304" pitchFamily="18" charset="0"/>
              </a:rPr>
              <a:t>;</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32159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77334" y="561315"/>
            <a:ext cx="10722756" cy="5567881"/>
          </a:xfrm>
        </p:spPr>
        <p:txBody>
          <a:bodyPr>
            <a:norm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із транскордонного переміщення валютних цінностей, транскордонного переказу валютних цінностей, проведення розрахунків/переказів за валютними операціями на території України – шляхом установлення нормативно-правовими актами НБУ обмежуючих умов, порядку, особливостей здійснення таких операцій або встановлення нормативно-правовими актами НБУ тимчасових заборон на проведення таких операцій.</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Рішення Правління НБУ про запровадження/подовження строку дії/дострокового припинення заходів захисту приймаються у вигляді постанов Правління НБУ в порядку, визначеному Законом.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Заходи </a:t>
            </a:r>
            <a:r>
              <a:rPr lang="uk-UA" sz="2200" dirty="0">
                <a:latin typeface="Times New Roman" panose="02020603050405020304" pitchFamily="18" charset="0"/>
                <a:cs typeface="Times New Roman" panose="02020603050405020304" pitchFamily="18" charset="0"/>
              </a:rPr>
              <a:t>захисту, запроваджені НБУ, порядок їх застосування (порядок здійснення валютних операцій в умовах запроваджених заходів захисту) визначаються окремими нормативно-правовими актами НБУ, затвердженими постановами Правління НБУ</a:t>
            </a:r>
            <a:r>
              <a:rPr lang="uk-UA"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a:latin typeface="Times New Roman" panose="02020603050405020304" pitchFamily="18" charset="0"/>
                <a:cs typeface="Times New Roman" panose="02020603050405020304" pitchFamily="18" charset="0"/>
              </a:rPr>
              <a:t>Критеріями для запровадження заходів захисту можуть бути:</a:t>
            </a:r>
          </a:p>
          <a:p>
            <a:pPr marL="0" indent="0" algn="just">
              <a:spcBef>
                <a:spcPts val="0"/>
              </a:spcBef>
              <a:buNone/>
            </a:pPr>
            <a:r>
              <a:rPr lang="uk-UA" sz="2200" dirty="0">
                <a:latin typeface="Times New Roman" panose="02020603050405020304" pitchFamily="18" charset="0"/>
                <a:cs typeface="Times New Roman" panose="02020603050405020304" pitchFamily="18" charset="0"/>
              </a:rPr>
              <a:t>1) значне зниження курсу гривні до іноземних валют на валютному ринку та/або золотовалютних резервів Національного банку;</a:t>
            </a:r>
          </a:p>
          <a:p>
            <a:pPr marL="0" indent="0" algn="just">
              <a:spcBef>
                <a:spcPts val="0"/>
              </a:spcBef>
              <a:buNone/>
            </a:pPr>
            <a:r>
              <a:rPr lang="uk-UA" sz="2200" dirty="0">
                <a:latin typeface="Times New Roman" panose="02020603050405020304" pitchFamily="18" charset="0"/>
                <a:cs typeface="Times New Roman" panose="02020603050405020304" pitchFamily="18" charset="0"/>
              </a:rPr>
              <a:t>2) значне зменшення загального обсягу вкладів (депозитів) у банківській системі;</a:t>
            </a:r>
          </a:p>
          <a:p>
            <a:pPr marL="0" indent="0" algn="just">
              <a:spcBef>
                <a:spcPts val="0"/>
              </a:spcBef>
              <a:buNone/>
            </a:pPr>
            <a:r>
              <a:rPr lang="uk-UA" sz="2200" dirty="0">
                <a:latin typeface="Times New Roman" panose="02020603050405020304" pitchFamily="18" charset="0"/>
                <a:cs typeface="Times New Roman" panose="02020603050405020304" pitchFamily="18" charset="0"/>
              </a:rPr>
              <a:t>3) значне зростання вартості запозичень на зовнішніх ринках або </a:t>
            </a:r>
            <a:r>
              <a:rPr lang="uk-UA" sz="2200" dirty="0" smtClean="0">
                <a:latin typeface="Times New Roman" panose="02020603050405020304" pitchFamily="18" charset="0"/>
                <a:cs typeface="Times New Roman" panose="02020603050405020304" pitchFamily="18" charset="0"/>
              </a:rPr>
              <a:t>неможливість</a:t>
            </a:r>
          </a:p>
          <a:p>
            <a:pPr marL="0" indent="0" algn="just">
              <a:spcBef>
                <a:spcPts val="0"/>
              </a:spcBef>
              <a:buNone/>
            </a:pP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6903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77334" y="561315"/>
            <a:ext cx="10645844" cy="5567881"/>
          </a:xfrm>
        </p:spPr>
        <p:txBody>
          <a:bodyPr>
            <a:norm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здійснення </a:t>
            </a:r>
            <a:r>
              <a:rPr lang="uk-UA" sz="2200" dirty="0">
                <a:latin typeface="Times New Roman" panose="02020603050405020304" pitchFamily="18" charset="0"/>
                <a:cs typeface="Times New Roman" panose="02020603050405020304" pitchFamily="18" charset="0"/>
              </a:rPr>
              <a:t>таких </a:t>
            </a:r>
            <a:r>
              <a:rPr lang="uk-UA" sz="2200" dirty="0" smtClean="0">
                <a:latin typeface="Times New Roman" panose="02020603050405020304" pitchFamily="18" charset="0"/>
                <a:cs typeface="Times New Roman" panose="02020603050405020304" pitchFamily="18" charset="0"/>
              </a:rPr>
              <a:t>запозичень;</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4</a:t>
            </a:r>
            <a:r>
              <a:rPr lang="uk-UA" sz="2200" dirty="0">
                <a:latin typeface="Times New Roman" panose="02020603050405020304" pitchFamily="18" charset="0"/>
                <a:cs typeface="Times New Roman" panose="02020603050405020304" pitchFamily="18" charset="0"/>
              </a:rPr>
              <a:t>) ескалація суспільно-політичної та/або геополітичної напруги, що створює ризик для стабільності фінансового сектору України;</a:t>
            </a:r>
          </a:p>
          <a:p>
            <a:pPr marL="0" indent="0" algn="just">
              <a:spcBef>
                <a:spcPts val="0"/>
              </a:spcBef>
              <a:buNone/>
            </a:pPr>
            <a:r>
              <a:rPr lang="uk-UA" sz="2200" dirty="0">
                <a:latin typeface="Times New Roman" panose="02020603050405020304" pitchFamily="18" charset="0"/>
                <a:cs typeface="Times New Roman" panose="02020603050405020304" pitchFamily="18" charset="0"/>
              </a:rPr>
              <a:t>5) інші ознаки, що можуть свідчити про наявність істотних ризиків для макроекономічної стабільності та стабільності фінансової системи</a:t>
            </a:r>
            <a:r>
              <a:rPr lang="uk-UA"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a:latin typeface="Times New Roman" panose="02020603050405020304" pitchFamily="18" charset="0"/>
                <a:cs typeface="Times New Roman" panose="02020603050405020304" pitchFamily="18" charset="0"/>
              </a:rPr>
              <a:t>7. Критеріями для подовження строку дії заходів захисту є збереження актуальності критеріїв, визначених положенням НБУ, а також висока ймовірність виникнення цих критеріїв у разі припинення дії заходів захисту.</a:t>
            </a:r>
          </a:p>
          <a:p>
            <a:pPr marL="0" indent="0" algn="just">
              <a:spcBef>
                <a:spcPts val="0"/>
              </a:spcBef>
              <a:buNone/>
            </a:pPr>
            <a:r>
              <a:rPr lang="uk-UA" sz="2200" dirty="0">
                <a:latin typeface="Times New Roman" panose="02020603050405020304" pitchFamily="18" charset="0"/>
                <a:cs typeface="Times New Roman" panose="02020603050405020304" pitchFamily="18" charset="0"/>
              </a:rPr>
              <a:t>8. Критеріями для дострокового припинення НБУ заходів захисту є повна або часткова втрата актуальності критеріїв, визначених положенням НБУ, та/або втрата ефективності відповідних заходів захисту.</a:t>
            </a:r>
          </a:p>
          <a:p>
            <a:pPr marL="0" indent="0" algn="just">
              <a:spcBef>
                <a:spcPts val="0"/>
              </a:spcBef>
              <a:buNone/>
            </a:pPr>
            <a:r>
              <a:rPr lang="uk-UA" sz="2200" dirty="0">
                <a:latin typeface="Times New Roman" panose="02020603050405020304" pitchFamily="18" charset="0"/>
                <a:cs typeface="Times New Roman" panose="02020603050405020304" pitchFamily="18" charset="0"/>
              </a:rPr>
              <a:t>9. Правління НБУ під час прийняття рішення про запровадження/подовження строку дії/припинення заходів захисту враховує відповідно наявність/відсутність критеріїв, визначених у Положенні НБУ.</a:t>
            </a:r>
          </a:p>
          <a:p>
            <a:pPr marL="0" indent="0" algn="just">
              <a:spcBef>
                <a:spcPts val="0"/>
              </a:spcBef>
              <a:buNone/>
            </a:pPr>
            <a:r>
              <a:rPr lang="uk-UA" sz="2200" dirty="0">
                <a:latin typeface="Times New Roman" panose="02020603050405020304" pitchFamily="18" charset="0"/>
                <a:cs typeface="Times New Roman" panose="02020603050405020304" pitchFamily="18" charset="0"/>
              </a:rPr>
              <a:t>10. Наявність ознак нестійкого фінансового стану банківської системи, а також обставин, що загрожують стабільності банківської та/або фінансової системи держави,</a:t>
            </a:r>
            <a:endParaRPr lang="uk-UA" sz="2200"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uk-UA" sz="2200" dirty="0">
              <a:latin typeface="Times New Roman" panose="02020603050405020304" pitchFamily="18" charset="0"/>
              <a:cs typeface="Times New Roman" panose="02020603050405020304" pitchFamily="18" charset="0"/>
            </a:endParaRPr>
          </a:p>
          <a:p>
            <a:pPr marL="0" indent="0" algn="just">
              <a:spcBef>
                <a:spcPts val="0"/>
              </a:spcBef>
              <a:buNone/>
            </a:pP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62883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77333" y="561315"/>
            <a:ext cx="10739847" cy="5567881"/>
          </a:xfrm>
        </p:spPr>
        <p:txBody>
          <a:bodyPr>
            <a:norm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для </a:t>
            </a:r>
            <a:r>
              <a:rPr lang="uk-UA" sz="2200" dirty="0">
                <a:latin typeface="Times New Roman" panose="02020603050405020304" pitchFamily="18" charset="0"/>
                <a:cs typeface="Times New Roman" panose="02020603050405020304" pitchFamily="18" charset="0"/>
              </a:rPr>
              <a:t>запровадження заходів захисту </a:t>
            </a:r>
            <a:r>
              <a:rPr lang="uk-UA" sz="2200" dirty="0" smtClean="0">
                <a:latin typeface="Times New Roman" panose="02020603050405020304" pitchFamily="18" charset="0"/>
                <a:cs typeface="Times New Roman" panose="02020603050405020304" pitchFamily="18" charset="0"/>
              </a:rPr>
              <a:t>підтверджується </a:t>
            </a:r>
            <a:r>
              <a:rPr lang="uk-UA" sz="2200" dirty="0">
                <a:latin typeface="Times New Roman" panose="02020603050405020304" pitchFamily="18" charset="0"/>
                <a:cs typeface="Times New Roman" panose="02020603050405020304" pitchFamily="18" charset="0"/>
              </a:rPr>
              <a:t>відповідним рішенням Ради з фінансової стабільності</a:t>
            </a:r>
            <a:r>
              <a:rPr lang="uk-UA"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a:latin typeface="Times New Roman" panose="02020603050405020304" pitchFamily="18" charset="0"/>
                <a:cs typeface="Times New Roman" panose="02020603050405020304" pitchFamily="18" charset="0"/>
              </a:rPr>
              <a:t>11. Рішення Правління НБУ про запровадження нового заходу захисту, якщо з дня припинення дії попереднього подібного заходу захисту минуло менше шести місяців, або про подовження строку дії кожного попереднього заходу захисту не більше ніж на шість місяців потребує підтвердження Радою НБУ наявності ознак та (або) обставин, передбачених частиною першою статті 12 Закону, з урахуванням норм частини другої статті 12 Закону.</a:t>
            </a:r>
          </a:p>
          <a:p>
            <a:pPr marL="0" indent="0" algn="just">
              <a:spcBef>
                <a:spcPts val="0"/>
              </a:spcBef>
              <a:buNone/>
            </a:pP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11073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10363832" cy="5993394"/>
          </a:xfrm>
        </p:spPr>
        <p:txBody>
          <a:bodyPr>
            <a:noAutofit/>
          </a:bodyPr>
          <a:lstStyle/>
          <a:p>
            <a:pPr marL="0" indent="0" algn="ctr">
              <a:spcBef>
                <a:spcPts val="0"/>
              </a:spcBef>
              <a:buNone/>
            </a:pPr>
            <a:r>
              <a:rPr lang="uk-UA" sz="2200" b="1" dirty="0">
                <a:latin typeface="Times New Roman" panose="02020603050405020304" pitchFamily="18" charset="0"/>
                <a:cs typeface="Times New Roman" panose="02020603050405020304" pitchFamily="18" charset="0"/>
              </a:rPr>
              <a:t>Використана література:</a:t>
            </a:r>
          </a:p>
          <a:p>
            <a:pPr marL="0" indent="0" algn="just">
              <a:spcBef>
                <a:spcPts val="0"/>
              </a:spcBef>
              <a:buNone/>
            </a:pPr>
            <a:endParaRPr lang="ru-RU" sz="2200" dirty="0" smtClean="0">
              <a:latin typeface="Times New Roman" panose="02020603050405020304" pitchFamily="18" charset="0"/>
              <a:cs typeface="Times New Roman" panose="02020603050405020304" pitchFamily="18" charset="0"/>
            </a:endParaRP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1. Положення про структуру валютного ринку України, умови та порядок торгівлі іноземною валютою та банківськими металами на валютному ринку України, затверджене Постановою Правління Національного банку України 02 </a:t>
            </a:r>
            <a:r>
              <a:rPr lang="uk-UA" sz="2200" dirty="0" err="1" smtClean="0">
                <a:latin typeface="Times New Roman" panose="02020603050405020304" pitchFamily="18" charset="0"/>
                <a:cs typeface="Times New Roman" panose="02020603050405020304" pitchFamily="18" charset="0"/>
              </a:rPr>
              <a:t>cічня</a:t>
            </a:r>
            <a:r>
              <a:rPr lang="uk-UA" sz="2200" dirty="0" smtClean="0">
                <a:latin typeface="Times New Roman" panose="02020603050405020304" pitchFamily="18" charset="0"/>
                <a:cs typeface="Times New Roman" panose="02020603050405020304" pitchFamily="18" charset="0"/>
              </a:rPr>
              <a:t> 2019 року № 1.</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2. Положення про перелік заходів захисту, порядок та критерії їх запровадження, подовження та дострокового припинення, затверджене Постановою Правління Національного банку України 02 </a:t>
            </a:r>
            <a:r>
              <a:rPr lang="uk-UA" sz="2200" dirty="0" err="1" smtClean="0">
                <a:latin typeface="Times New Roman" panose="02020603050405020304" pitchFamily="18" charset="0"/>
                <a:cs typeface="Times New Roman" panose="02020603050405020304" pitchFamily="18" charset="0"/>
              </a:rPr>
              <a:t>cічня</a:t>
            </a:r>
            <a:r>
              <a:rPr lang="uk-UA" sz="2200" dirty="0" smtClean="0">
                <a:latin typeface="Times New Roman" panose="02020603050405020304" pitchFamily="18" charset="0"/>
                <a:cs typeface="Times New Roman" panose="02020603050405020304" pitchFamily="18" charset="0"/>
              </a:rPr>
              <a:t> 2019 року № 4.</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3. Положення про здійснення операцій із валютними цінностями, затверджене Постановою Правління Національного банку України 02.01.2019 № 2.</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4. Положення про транскордонне переміщення валютних цінностей, затверджене Постановою Правління НБУ 02.01.2019 № 3.</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5. Умови та правила надання банківських послуг. Приватбанк. </a:t>
            </a:r>
            <a:r>
              <a:rPr lang="uk-UA" sz="2200" dirty="0" smtClean="0">
                <a:latin typeface="Times New Roman" panose="02020603050405020304" pitchFamily="18" charset="0"/>
                <a:cs typeface="Times New Roman" panose="02020603050405020304" pitchFamily="18" charset="0"/>
                <a:hlinkClick r:id="rId2"/>
              </a:rPr>
              <a:t>https://privatbank.ua/terms</a:t>
            </a:r>
            <a:endParaRPr lang="uk-UA" sz="2200" dirty="0" smtClean="0">
              <a:latin typeface="Times New Roman" panose="02020603050405020304" pitchFamily="18" charset="0"/>
              <a:cs typeface="Times New Roman" panose="02020603050405020304" pitchFamily="18" charset="0"/>
            </a:endParaRPr>
          </a:p>
          <a:p>
            <a:pPr marL="0" indent="0" algn="just">
              <a:spcBef>
                <a:spcPts val="0"/>
              </a:spcBef>
              <a:buNone/>
            </a:pPr>
            <a:r>
              <a:rPr lang="uk-UA" sz="2200" dirty="0">
                <a:latin typeface="Times New Roman" panose="02020603050405020304" pitchFamily="18" charset="0"/>
                <a:cs typeface="Times New Roman" panose="02020603050405020304" pitchFamily="18" charset="0"/>
              </a:rPr>
              <a:t>6. Банківська система: навчальний посібник / [Ситник Н.С., </a:t>
            </a:r>
            <a:r>
              <a:rPr lang="uk-UA" sz="2200" dirty="0" err="1">
                <a:latin typeface="Times New Roman" panose="02020603050405020304" pitchFamily="18" charset="0"/>
                <a:cs typeface="Times New Roman" panose="02020603050405020304" pitchFamily="18" charset="0"/>
              </a:rPr>
              <a:t>Стасишин</a:t>
            </a:r>
            <a:r>
              <a:rPr lang="uk-UA" sz="2200" dirty="0">
                <a:latin typeface="Times New Roman" panose="02020603050405020304" pitchFamily="18" charset="0"/>
                <a:cs typeface="Times New Roman" panose="02020603050405020304" pitchFamily="18" charset="0"/>
              </a:rPr>
              <a:t> А.В., </a:t>
            </a:r>
            <a:r>
              <a:rPr lang="uk-UA" sz="2200" dirty="0" err="1">
                <a:latin typeface="Times New Roman" panose="02020603050405020304" pitchFamily="18" charset="0"/>
                <a:cs typeface="Times New Roman" panose="02020603050405020304" pitchFamily="18" charset="0"/>
              </a:rPr>
              <a:t>Блащук-Девяткіна</a:t>
            </a:r>
            <a:r>
              <a:rPr lang="uk-UA" sz="2200" dirty="0">
                <a:latin typeface="Times New Roman" panose="02020603050405020304" pitchFamily="18" charset="0"/>
                <a:cs typeface="Times New Roman" panose="02020603050405020304" pitchFamily="18" charset="0"/>
              </a:rPr>
              <a:t> Н.З., </a:t>
            </a:r>
            <a:r>
              <a:rPr lang="uk-UA" sz="2200" dirty="0" err="1">
                <a:latin typeface="Times New Roman" panose="02020603050405020304" pitchFamily="18" charset="0"/>
                <a:cs typeface="Times New Roman" panose="02020603050405020304" pitchFamily="18" charset="0"/>
              </a:rPr>
              <a:t>Петик</a:t>
            </a:r>
            <a:r>
              <a:rPr lang="uk-UA" sz="2200" dirty="0">
                <a:latin typeface="Times New Roman" panose="02020603050405020304" pitchFamily="18" charset="0"/>
                <a:cs typeface="Times New Roman" panose="02020603050405020304" pitchFamily="18" charset="0"/>
              </a:rPr>
              <a:t> Л.О.]; за </a:t>
            </a:r>
            <a:r>
              <a:rPr lang="uk-UA" sz="2200" dirty="0" err="1">
                <a:latin typeface="Times New Roman" panose="02020603050405020304" pitchFamily="18" charset="0"/>
                <a:cs typeface="Times New Roman" panose="02020603050405020304" pitchFamily="18" charset="0"/>
              </a:rPr>
              <a:t>заг</a:t>
            </a:r>
            <a:r>
              <a:rPr lang="uk-UA" sz="2200" dirty="0">
                <a:latin typeface="Times New Roman" panose="02020603050405020304" pitchFamily="18" charset="0"/>
                <a:cs typeface="Times New Roman" panose="02020603050405020304" pitchFamily="18" charset="0"/>
              </a:rPr>
              <a:t>. ред. Н. С. Ситник</a:t>
            </a: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Львів: ЛНУ імені Івана Франка, 2020. 580 с</a:t>
            </a:r>
            <a:r>
              <a:rPr lang="uk-UA" sz="2200" dirty="0" smtClean="0">
                <a:latin typeface="Times New Roman" panose="02020603050405020304" pitchFamily="18" charset="0"/>
                <a:cs typeface="Times New Roman" panose="02020603050405020304" pitchFamily="18" charset="0"/>
              </a:rPr>
              <a:t>.</a:t>
            </a:r>
          </a:p>
          <a:p>
            <a:pPr marL="0" indent="0" algn="just">
              <a:spcBef>
                <a:spcPts val="0"/>
              </a:spcBef>
              <a:buNone/>
            </a:pPr>
            <a:endParaRPr lang="uk-UA" sz="2200" dirty="0">
              <a:latin typeface="Times New Roman" panose="02020603050405020304" pitchFamily="18" charset="0"/>
              <a:cs typeface="Times New Roman" panose="02020603050405020304" pitchFamily="18" charset="0"/>
            </a:endParaRPr>
          </a:p>
          <a:p>
            <a:pPr marL="0" indent="0" algn="just">
              <a:spcBef>
                <a:spcPts val="0"/>
              </a:spcBef>
              <a:buNone/>
            </a:pPr>
            <a:endParaRPr lang="uk-UA" sz="2200"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3834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680027" cy="5993394"/>
          </a:xfrm>
        </p:spPr>
        <p:txBody>
          <a:bodyPr>
            <a:noAutofit/>
          </a:bodyPr>
          <a:lstStyle/>
          <a:p>
            <a:pPr marL="0" indent="0" algn="just">
              <a:spcBef>
                <a:spcPts val="0"/>
              </a:spcBef>
              <a:buNone/>
            </a:pPr>
            <a:r>
              <a:rPr lang="uk-UA" sz="2200" dirty="0">
                <a:latin typeface="Times New Roman" panose="02020603050405020304" pitchFamily="18" charset="0"/>
                <a:cs typeface="Times New Roman" panose="02020603050405020304" pitchFamily="18" charset="0"/>
              </a:rPr>
              <a:t>діяльності;</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комерційні банківські установи, які забезпечують валютне обслуговування зовнішніх </a:t>
            </a:r>
            <a:r>
              <a:rPr lang="uk-UA" sz="2200" dirty="0" err="1" smtClean="0">
                <a:latin typeface="Times New Roman" panose="02020603050405020304" pitchFamily="18" charset="0"/>
                <a:cs typeface="Times New Roman" panose="02020603050405020304" pitchFamily="18" charset="0"/>
              </a:rPr>
              <a:t>зв’язків</a:t>
            </a:r>
            <a:r>
              <a:rPr lang="uk-UA" sz="2200" dirty="0" smtClean="0">
                <a:latin typeface="Times New Roman" panose="02020603050405020304" pitchFamily="18" charset="0"/>
                <a:cs typeface="Times New Roman" panose="02020603050405020304" pitchFamily="18" charset="0"/>
              </a:rPr>
              <a:t>, особливо брокерські контори;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валютні біржі та валютні відділи товарних та фондових бірж.</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Активізація операцій на валютних ринках зумовлена низкою факторів: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зростання масштабів світової торгівлі та розширення на цій основі регулярних економічних </a:t>
            </a:r>
            <a:r>
              <a:rPr lang="uk-UA" sz="2200" dirty="0" err="1" smtClean="0">
                <a:latin typeface="Times New Roman" panose="02020603050405020304" pitchFamily="18" charset="0"/>
                <a:cs typeface="Times New Roman" panose="02020603050405020304" pitchFamily="18" charset="0"/>
              </a:rPr>
              <a:t>зв’язків</a:t>
            </a:r>
            <a:r>
              <a:rPr lang="uk-UA" sz="2200" dirty="0" smtClean="0">
                <a:latin typeface="Times New Roman" panose="02020603050405020304" pitchFamily="18" charset="0"/>
                <a:cs typeface="Times New Roman" panose="02020603050405020304" pitchFamily="18" charset="0"/>
              </a:rPr>
              <a:t> між різними країнами;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поступове витіснення золота з міжнародного платіжного обороту і поширення кредитних засобів обігу у вигляді національних валют різних країн і платіжних інструментів, виражених у цих валютах;</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зростання масштабів міжнародної діяльності банків та інших фінансово-кредитних установ, які забезпечують належну концентрацію капіталів для безперебійного переміщення значних обсягів коштів у зовнішньоторговому обороті;</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інтенсивний розвиток інформаційних технологій та удосконалення засобів зв’язку, що сприяє оптимізації обміну даними між ринками різних країн та зниженню рівня ризику при здійсненні валютно-обмінних операцій.</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Згідно </a:t>
            </a:r>
            <a:r>
              <a:rPr lang="uk-UA" sz="2200" dirty="0">
                <a:latin typeface="Times New Roman" panose="02020603050405020304" pitchFamily="18" charset="0"/>
                <a:cs typeface="Times New Roman" panose="02020603050405020304" pitchFamily="18" charset="0"/>
              </a:rPr>
              <a:t>з Законом України «Про валюту і валютні операції» валютні операції</a:t>
            </a:r>
            <a:endParaRPr lang="uk-UA"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5123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88887"/>
            <a:ext cx="10577478" cy="5975287"/>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визначаються </a:t>
            </a:r>
            <a:r>
              <a:rPr lang="uk-UA" sz="2200" dirty="0">
                <a:latin typeface="Times New Roman" panose="02020603050405020304" pitchFamily="18" charset="0"/>
                <a:cs typeface="Times New Roman" panose="02020603050405020304" pitchFamily="18" charset="0"/>
              </a:rPr>
              <a:t>як операція, що має хоча б </a:t>
            </a:r>
            <a:r>
              <a:rPr lang="uk-UA" sz="2200" dirty="0" smtClean="0">
                <a:latin typeface="Times New Roman" panose="02020603050405020304" pitchFamily="18" charset="0"/>
                <a:cs typeface="Times New Roman" panose="02020603050405020304" pitchFamily="18" charset="0"/>
              </a:rPr>
              <a:t>одну з </a:t>
            </a:r>
            <a:r>
              <a:rPr lang="uk-UA" sz="2200" dirty="0">
                <a:latin typeface="Times New Roman" panose="02020603050405020304" pitchFamily="18" charset="0"/>
                <a:cs typeface="Times New Roman" panose="02020603050405020304" pitchFamily="18" charset="0"/>
              </a:rPr>
              <a:t>таких ознак:</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а</a:t>
            </a:r>
            <a:r>
              <a:rPr lang="uk-UA" sz="2200" dirty="0">
                <a:latin typeface="Times New Roman" panose="02020603050405020304" pitchFamily="18" charset="0"/>
                <a:cs typeface="Times New Roman" panose="02020603050405020304" pitchFamily="18" charset="0"/>
              </a:rPr>
              <a:t>) операція, пов’язана з переходом права власності </a:t>
            </a:r>
            <a:r>
              <a:rPr lang="uk-UA" sz="2200" dirty="0" smtClean="0">
                <a:latin typeface="Times New Roman" panose="02020603050405020304" pitchFamily="18" charset="0"/>
                <a:cs typeface="Times New Roman" panose="02020603050405020304" pitchFamily="18" charset="0"/>
              </a:rPr>
              <a:t>на валютні </a:t>
            </a:r>
            <a:r>
              <a:rPr lang="uk-UA" sz="2200" dirty="0">
                <a:latin typeface="Times New Roman" panose="02020603050405020304" pitchFamily="18" charset="0"/>
                <a:cs typeface="Times New Roman" panose="02020603050405020304" pitchFamily="18" charset="0"/>
              </a:rPr>
              <a:t>цінності та (або) права вимоги і пов’язаних з </a:t>
            </a:r>
            <a:r>
              <a:rPr lang="uk-UA" sz="2200" dirty="0" smtClean="0">
                <a:latin typeface="Times New Roman" panose="02020603050405020304" pitchFamily="18" charset="0"/>
                <a:cs typeface="Times New Roman" panose="02020603050405020304" pitchFamily="18" charset="0"/>
              </a:rPr>
              <a:t>цим зобов’язань</a:t>
            </a:r>
            <a:r>
              <a:rPr lang="uk-UA" sz="2200" dirty="0">
                <a:latin typeface="Times New Roman" panose="02020603050405020304" pitchFamily="18" charset="0"/>
                <a:cs typeface="Times New Roman" panose="02020603050405020304" pitchFamily="18" charset="0"/>
              </a:rPr>
              <a:t>, предметом яких є валютні цінності, між </a:t>
            </a:r>
            <a:r>
              <a:rPr lang="uk-UA" sz="2200" dirty="0" smtClean="0">
                <a:latin typeface="Times New Roman" panose="02020603050405020304" pitchFamily="18" charset="0"/>
                <a:cs typeface="Times New Roman" panose="02020603050405020304" pitchFamily="18" charset="0"/>
              </a:rPr>
              <a:t>резидентами</a:t>
            </a:r>
            <a:r>
              <a:rPr lang="uk-UA" sz="2200" dirty="0">
                <a:latin typeface="Times New Roman" panose="02020603050405020304" pitchFamily="18" charset="0"/>
                <a:cs typeface="Times New Roman" panose="02020603050405020304" pitchFamily="18" charset="0"/>
              </a:rPr>
              <a:t>, нерезидентами, а також резидентами і нерезидентами, крім операцій, що здійснюються між резидентами, </a:t>
            </a:r>
            <a:r>
              <a:rPr lang="uk-UA" sz="2200" dirty="0" smtClean="0">
                <a:latin typeface="Times New Roman" panose="02020603050405020304" pitchFamily="18" charset="0"/>
                <a:cs typeface="Times New Roman" panose="02020603050405020304" pitchFamily="18" charset="0"/>
              </a:rPr>
              <a:t>якщо такими </a:t>
            </a:r>
            <a:r>
              <a:rPr lang="uk-UA" sz="2200" dirty="0">
                <a:latin typeface="Times New Roman" panose="02020603050405020304" pitchFamily="18" charset="0"/>
                <a:cs typeface="Times New Roman" panose="02020603050405020304" pitchFamily="18" charset="0"/>
              </a:rPr>
              <a:t>валютними цінностями є національна валюта;</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б</a:t>
            </a:r>
            <a:r>
              <a:rPr lang="uk-UA" sz="2200" dirty="0">
                <a:latin typeface="Times New Roman" panose="02020603050405020304" pitchFamily="18" charset="0"/>
                <a:cs typeface="Times New Roman" panose="02020603050405020304" pitchFamily="18" charset="0"/>
              </a:rPr>
              <a:t>) торгівля валютними цінностями;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в</a:t>
            </a:r>
            <a:r>
              <a:rPr lang="uk-UA" sz="2200" dirty="0">
                <a:latin typeface="Times New Roman" panose="02020603050405020304" pitchFamily="18" charset="0"/>
                <a:cs typeface="Times New Roman" panose="02020603050405020304" pitchFamily="18" charset="0"/>
              </a:rPr>
              <a:t>) транскордонний переказ валютних цінностей </a:t>
            </a:r>
            <a:r>
              <a:rPr lang="uk-UA" sz="2200" dirty="0" smtClean="0">
                <a:latin typeface="Times New Roman" panose="02020603050405020304" pitchFamily="18" charset="0"/>
                <a:cs typeface="Times New Roman" panose="02020603050405020304" pitchFamily="18" charset="0"/>
              </a:rPr>
              <a:t>та транскордонне </a:t>
            </a:r>
            <a:r>
              <a:rPr lang="uk-UA" sz="2200" dirty="0">
                <a:latin typeface="Times New Roman" panose="02020603050405020304" pitchFamily="18" charset="0"/>
                <a:cs typeface="Times New Roman" panose="02020603050405020304" pitchFamily="18" charset="0"/>
              </a:rPr>
              <a:t>переміщення валютних цінностей.</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Валютні </a:t>
            </a:r>
            <a:r>
              <a:rPr lang="uk-UA" sz="2200" i="1" dirty="0">
                <a:latin typeface="Times New Roman" panose="02020603050405020304" pitchFamily="18" charset="0"/>
                <a:cs typeface="Times New Roman" panose="02020603050405020304" pitchFamily="18" charset="0"/>
              </a:rPr>
              <a:t>цінності</a:t>
            </a:r>
            <a:r>
              <a:rPr lang="uk-UA" sz="2200" dirty="0">
                <a:latin typeface="Times New Roman" panose="02020603050405020304" pitchFamily="18" charset="0"/>
                <a:cs typeface="Times New Roman" panose="02020603050405020304" pitchFamily="18" charset="0"/>
              </a:rPr>
              <a:t> - національна валюта (гривня</a:t>
            </a:r>
            <a:r>
              <a:rPr lang="uk-UA" sz="2200" dirty="0" smtClean="0">
                <a:latin typeface="Times New Roman" panose="02020603050405020304" pitchFamily="18" charset="0"/>
                <a:cs typeface="Times New Roman" panose="02020603050405020304" pitchFamily="18" charset="0"/>
              </a:rPr>
              <a:t>), іноземна </a:t>
            </a:r>
            <a:r>
              <a:rPr lang="uk-UA" sz="2200" dirty="0">
                <a:latin typeface="Times New Roman" panose="02020603050405020304" pitchFamily="18" charset="0"/>
                <a:cs typeface="Times New Roman" panose="02020603050405020304" pitchFamily="18" charset="0"/>
              </a:rPr>
              <a:t>валюта та банківські метали</a:t>
            </a:r>
            <a:r>
              <a:rPr lang="uk-UA"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В </a:t>
            </a:r>
            <a:r>
              <a:rPr lang="uk-UA" sz="2200" dirty="0">
                <a:latin typeface="Times New Roman" panose="02020603050405020304" pitchFamily="18" charset="0"/>
                <a:cs typeface="Times New Roman" panose="02020603050405020304" pitchFamily="18" charset="0"/>
              </a:rPr>
              <a:t>Україні, суб’єкти ринку мають право здійснювати купівлю-продаж іноземної валюти виключно на національному міжбанківському валютному ринку, а операції з обміну іноземної валюти вони можуть здійснювати як на національному валютному ринку, так і на міжнародному.</a:t>
            </a:r>
          </a:p>
          <a:p>
            <a:pPr marL="0" indent="0" algn="just">
              <a:spcBef>
                <a:spcPts val="0"/>
              </a:spcBef>
              <a:buNone/>
            </a:pPr>
            <a:r>
              <a:rPr lang="uk-UA" sz="24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Суб’єкти міжбанківського валютного ринку мають право купувати іноземну валюту для власних потреб та за дорученням клієнтів</a:t>
            </a:r>
            <a:r>
              <a:rPr lang="uk-UA" sz="2200" dirty="0" smtClean="0">
                <a:latin typeface="Times New Roman" panose="02020603050405020304" pitchFamily="18" charset="0"/>
                <a:cs typeface="Times New Roman" panose="02020603050405020304" pitchFamily="18" charset="0"/>
              </a:rPr>
              <a:t>.</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5431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654389" cy="5993394"/>
          </a:xfrm>
        </p:spPr>
        <p:txBody>
          <a:bodyPr>
            <a:normAutofit/>
          </a:bodyPr>
          <a:lstStyle/>
          <a:p>
            <a:pPr marL="0" indent="0" algn="just">
              <a:spcBef>
                <a:spcPts val="0"/>
              </a:spcBef>
              <a:buNone/>
            </a:pPr>
            <a:r>
              <a:rPr lang="uk-UA" sz="2200" b="1" dirty="0" smtClean="0">
                <a:latin typeface="Times New Roman" panose="02020603050405020304" pitchFamily="18" charset="0"/>
                <a:cs typeface="Times New Roman" panose="02020603050405020304" pitchFamily="18" charset="0"/>
              </a:rPr>
              <a:t>	Міжбанківський </a:t>
            </a:r>
            <a:r>
              <a:rPr lang="uk-UA" sz="2200" b="1" dirty="0">
                <a:latin typeface="Times New Roman" panose="02020603050405020304" pitchFamily="18" charset="0"/>
                <a:cs typeface="Times New Roman" panose="02020603050405020304" pitchFamily="18" charset="0"/>
              </a:rPr>
              <a:t>валютний ринок </a:t>
            </a:r>
            <a:r>
              <a:rPr lang="uk-UA" sz="2200" dirty="0">
                <a:latin typeface="Times New Roman" panose="02020603050405020304" pitchFamily="18" charset="0"/>
                <a:cs typeface="Times New Roman" panose="02020603050405020304" pitchFamily="18" charset="0"/>
              </a:rPr>
              <a:t>- це сукупність </a:t>
            </a:r>
            <a:r>
              <a:rPr lang="uk-UA" sz="2200" dirty="0" smtClean="0">
                <a:latin typeface="Times New Roman" panose="02020603050405020304" pitchFamily="18" charset="0"/>
                <a:cs typeface="Times New Roman" panose="02020603050405020304" pitchFamily="18" charset="0"/>
              </a:rPr>
              <a:t>відносин </a:t>
            </a:r>
            <a:r>
              <a:rPr lang="uk-UA" sz="2200" dirty="0">
                <a:latin typeface="Times New Roman" panose="02020603050405020304" pitchFamily="18" charset="0"/>
                <a:cs typeface="Times New Roman" panose="02020603050405020304" pitchFamily="18" charset="0"/>
              </a:rPr>
              <a:t>у сфері </a:t>
            </a:r>
            <a:r>
              <a:rPr lang="uk-UA" sz="2200" dirty="0" smtClean="0">
                <a:latin typeface="Times New Roman" panose="02020603050405020304" pitchFamily="18" charset="0"/>
                <a:cs typeface="Times New Roman" panose="02020603050405020304" pitchFamily="18" charset="0"/>
              </a:rPr>
              <a:t>торгівлі </a:t>
            </a:r>
            <a:r>
              <a:rPr lang="uk-UA" sz="2200" dirty="0">
                <a:latin typeface="Times New Roman" panose="02020603050405020304" pitchFamily="18" charset="0"/>
                <a:cs typeface="Times New Roman" panose="02020603050405020304" pitchFamily="18" charset="0"/>
              </a:rPr>
              <a:t>іноземною валютою між суб’єктами ринку</a:t>
            </a:r>
            <a:r>
              <a:rPr lang="uk-UA"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Національний банк надав можливість спрощеного переоформлення ліцензій всім учасникам валютного ринку. Ліцензії на здійснення валютних операцій, видані на підставі Закону України «Про валюту і валютні операції», діють безстроково (раніше генеральні ліцензії на обмін валют видавалися строком до трьох років). На сьогодні на валютному ринку діють 42 учасники, які мають генеральну ліцензію/ліцензію на здійснення валютних операцій.</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Діяльність банків на валютних ринках, що полягає в управлінні активами та пасивами в іноземній валюті, пов’язана з валютними ризиками (одним з елементів ринкового ризику), які виникають у зв›язку з використанням різних валют під час проведення банківських операцій.</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Валютна </a:t>
            </a:r>
            <a:r>
              <a:rPr lang="uk-UA" sz="2200" dirty="0">
                <a:latin typeface="Times New Roman" panose="02020603050405020304" pitchFamily="18" charset="0"/>
                <a:cs typeface="Times New Roman" panose="02020603050405020304" pitchFamily="18" charset="0"/>
              </a:rPr>
              <a:t>позиція - це співвідношення вимог (балансових і позабалансових) та зобов’язань (балансових і позабалансових) банку в кожній іноземній валюті.</a:t>
            </a:r>
          </a:p>
          <a:p>
            <a:pPr marL="0" indent="0" algn="just">
              <a:spcBef>
                <a:spcPts val="0"/>
              </a:spcBef>
              <a:buNone/>
            </a:pPr>
            <a:r>
              <a:rPr lang="ru-RU" sz="2200" dirty="0">
                <a:latin typeface="Times New Roman" panose="02020603050405020304" pitchFamily="18" charset="0"/>
                <a:cs typeface="Times New Roman" panose="02020603050405020304" pitchFamily="18" charset="0"/>
              </a:rPr>
              <a:t>	</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6405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543208"/>
            <a:ext cx="10662935" cy="5840499"/>
          </a:xfrm>
        </p:spPr>
        <p:txBody>
          <a:bodyPr>
            <a:normAutofit/>
          </a:bodyPr>
          <a:lstStyle/>
          <a:p>
            <a:pPr marL="0" indent="0" algn="just">
              <a:spcBef>
                <a:spcPts val="0"/>
              </a:spcBef>
              <a:buNone/>
            </a:pPr>
            <a:r>
              <a:rPr lang="uk-UA" sz="2200" i="1" dirty="0" smtClean="0">
                <a:latin typeface="Times New Roman" panose="02020603050405020304" pitchFamily="18" charset="0"/>
                <a:cs typeface="Times New Roman" panose="02020603050405020304" pitchFamily="18" charset="0"/>
              </a:rPr>
              <a:t>	Валютна позиція буває:</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закрита (при рівності вимог і зобов’язань банку позиція вважається закритою);</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відкрита (при нерівності вимог і зобов’язань банків - відкритою) і буває:</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даною валютою перевищує обсяг вимог);</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довга (має місце, якщо обсяг вимог за купленою валютою перевищує обсяг зобов’язань).</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При цьому довга відкрита валютна позиція при розрахунку зазначається зі знаком плюс, а коротка відкрита валютна позиція - зі знаком мінус.</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Валютні операції класифікуються за такими критеріями: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1. За механізмом здійснення операцій:</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операції </a:t>
            </a:r>
            <a:r>
              <a:rPr lang="uk-UA" sz="2200" dirty="0" err="1" smtClean="0">
                <a:latin typeface="Times New Roman" panose="02020603050405020304" pitchFamily="18" charset="0"/>
                <a:cs typeface="Times New Roman" panose="02020603050405020304" pitchFamily="18" charset="0"/>
              </a:rPr>
              <a:t>спот</a:t>
            </a:r>
            <a:r>
              <a:rPr lang="uk-UA"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форвардні операції;</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ф’ючерсні операції;</a:t>
            </a:r>
          </a:p>
          <a:p>
            <a:pPr algn="just">
              <a:spcBef>
                <a:spcPts val="0"/>
              </a:spcBef>
              <a:buFontTx/>
              <a:buChar char="-"/>
            </a:pPr>
            <a:r>
              <a:rPr lang="uk-UA" sz="2200" dirty="0" smtClean="0">
                <a:latin typeface="Times New Roman" panose="02020603050405020304" pitchFamily="18" charset="0"/>
                <a:cs typeface="Times New Roman" panose="02020603050405020304" pitchFamily="18" charset="0"/>
              </a:rPr>
              <a:t>опціонні операції.</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2. За терміном здійснення платежу з купівлі-продажу валюти: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касові, або операції з негайною поставкою;</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строкові.</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2574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543209"/>
            <a:ext cx="10526202" cy="5803270"/>
          </a:xfrm>
        </p:spPr>
        <p:txBody>
          <a:bodyPr>
            <a:normAutofit/>
          </a:bodyPr>
          <a:lstStyle/>
          <a:p>
            <a:pPr marL="0" indent="0" algn="just">
              <a:spcBef>
                <a:spcPts val="0"/>
              </a:spcBef>
              <a:buNone/>
            </a:pPr>
            <a:r>
              <a:rPr lang="ru-RU"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3. За цільовим призначенням: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операції з метою одержання валюти для здійснення платежів за міжнародними розрахунками;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операції з метою страхування від валютних ризиків (операції хеджування);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операції з метою одержання прибутку або спекулятивні операції.</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4. За формою здійснення: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безготівкові;</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готівкові.</a:t>
            </a:r>
          </a:p>
          <a:p>
            <a:pPr marL="0" indent="0" algn="ctr">
              <a:spcBef>
                <a:spcPts val="0"/>
              </a:spcBef>
              <a:buNone/>
            </a:pPr>
            <a:endParaRPr lang="uk-UA" sz="2400" b="1" dirty="0" smtClean="0">
              <a:latin typeface="Times New Roman" panose="02020603050405020304" pitchFamily="18" charset="0"/>
              <a:cs typeface="Times New Roman" panose="02020603050405020304" pitchFamily="18" charset="0"/>
            </a:endParaRPr>
          </a:p>
          <a:p>
            <a:pPr marL="0" indent="0" algn="ctr">
              <a:spcBef>
                <a:spcPts val="0"/>
              </a:spcBef>
              <a:buNone/>
            </a:pPr>
            <a:endParaRPr lang="uk-UA" sz="2400" b="1" dirty="0">
              <a:latin typeface="Times New Roman" panose="02020603050405020304" pitchFamily="18" charset="0"/>
              <a:cs typeface="Times New Roman" panose="02020603050405020304" pitchFamily="18" charset="0"/>
            </a:endParaRPr>
          </a:p>
          <a:p>
            <a:pPr marL="0" indent="0" algn="ctr">
              <a:spcBef>
                <a:spcPts val="0"/>
              </a:spcBef>
              <a:buNone/>
            </a:pPr>
            <a:endParaRPr lang="uk-UA" sz="2400" b="1" dirty="0" smtClean="0">
              <a:latin typeface="Times New Roman" panose="02020603050405020304" pitchFamily="18" charset="0"/>
              <a:cs typeface="Times New Roman" panose="02020603050405020304" pitchFamily="18" charset="0"/>
            </a:endParaRPr>
          </a:p>
          <a:p>
            <a:pPr marL="0" indent="0" algn="ctr">
              <a:spcBef>
                <a:spcPts val="0"/>
              </a:spcBef>
              <a:buNone/>
            </a:pPr>
            <a:r>
              <a:rPr lang="uk-UA" sz="2400" b="1" dirty="0" smtClean="0">
                <a:latin typeface="Times New Roman" panose="02020603050405020304" pitchFamily="18" charset="0"/>
                <a:cs typeface="Times New Roman" panose="02020603050405020304" pitchFamily="18" charset="0"/>
              </a:rPr>
              <a:t>2. Операції комерційних банків на валютного ринку України</a:t>
            </a:r>
            <a:r>
              <a:rPr lang="uk-UA" sz="2200" dirty="0" smtClean="0">
                <a:latin typeface="Times New Roman" panose="02020603050405020304" pitchFamily="18" charset="0"/>
                <a:cs typeface="Times New Roman" panose="02020603050405020304" pitchFamily="18" charset="0"/>
              </a:rPr>
              <a:t> </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На міжбанківському валютному ринку України і на міжнародних валютних ринках при торгівлі валютою суб›єкти цього ринку здійснюють операції основні характеристики яких подано на рисунку:</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2435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Объект 1"/>
          <p:cNvPicPr>
            <a:picLocks noGrp="1" noChangeAspect="1"/>
          </p:cNvPicPr>
          <p:nvPr>
            <p:ph idx="1"/>
          </p:nvPr>
        </p:nvPicPr>
        <p:blipFill>
          <a:blip r:embed="rId2"/>
          <a:stretch>
            <a:fillRect/>
          </a:stretch>
        </p:blipFill>
        <p:spPr>
          <a:xfrm>
            <a:off x="1751888" y="427291"/>
            <a:ext cx="6997415" cy="6024784"/>
          </a:xfrm>
          <a:prstGeom prst="rect">
            <a:avLst/>
          </a:prstGeom>
        </p:spPr>
      </p:pic>
    </p:spTree>
    <p:extLst>
      <p:ext uri="{BB962C8B-B14F-4D97-AF65-F5344CB8AC3E}">
        <p14:creationId xmlns:p14="http://schemas.microsoft.com/office/powerpoint/2010/main" val="627221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77333" y="633743"/>
            <a:ext cx="10577478" cy="5576934"/>
          </a:xfrm>
        </p:spPr>
        <p:txBody>
          <a:bodyPr>
            <a:no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Конверсійні операції</a:t>
            </a:r>
            <a:r>
              <a:rPr lang="uk-UA" sz="2200" dirty="0" smtClean="0">
                <a:latin typeface="Times New Roman" panose="02020603050405020304" pitchFamily="18" charset="0"/>
                <a:cs typeface="Times New Roman" panose="02020603050405020304" pitchFamily="18" charset="0"/>
              </a:rPr>
              <a:t> – це угоди агентів валютного ринку за купівлі-продажу (конверсії) певних сум готівкових (безготівкових) грошей однієї країни на валюту іншої країни за погодженим курсом на певну дату.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Метою конверсійних операцій є:</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обмін валют при міжнародній торгівлі, здійсненні туризму, інвестицій;</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спекулятивні операції (одержання прибутку від зміни курсу валют);</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хеджування валютних ризиків.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Касові операції полягають у купівлі-продажу валюти на умовах поставки її не пізніше другого робочого дня з дня укладання угоди за курсом, згодженим у момент її підписання. Такі угоди можуть передбачати поставку валюти в той же день, на наступний робочий день, проте найчастіше - на другий робочий день.</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Залежно від умов проведення касові валютні операції поділяються: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валютна операція на умовах «</a:t>
            </a:r>
            <a:r>
              <a:rPr lang="uk-UA" sz="2200" dirty="0" err="1" smtClean="0">
                <a:latin typeface="Times New Roman" panose="02020603050405020304" pitchFamily="18" charset="0"/>
                <a:cs typeface="Times New Roman" panose="02020603050405020304" pitchFamily="18" charset="0"/>
              </a:rPr>
              <a:t>тод</a:t>
            </a:r>
            <a:r>
              <a:rPr lang="uk-UA" sz="2200" dirty="0" smtClean="0">
                <a:latin typeface="Times New Roman" panose="02020603050405020304" pitchFamily="18" charset="0"/>
                <a:cs typeface="Times New Roman" panose="02020603050405020304" pitchFamily="18" charset="0"/>
              </a:rPr>
              <a:t>» - валютна операція за договором, умови якого передбачають виконання цієї операції в день укладення договору; </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валютна операція на умовах «том» - валютна операція за договором, умови якого передбачають виконання цієї операції в перший робочий день після дня </a:t>
            </a:r>
            <a:r>
              <a:rPr lang="uk-UA" sz="2200" dirty="0" smtClean="0">
                <a:latin typeface="Times New Roman" panose="02020603050405020304" pitchFamily="18" charset="0"/>
                <a:cs typeface="Times New Roman" panose="02020603050405020304" pitchFamily="18" charset="0"/>
              </a:rPr>
              <a:t>укладення</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6163297"/>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8534</TotalTime>
  <Words>953</Words>
  <Application>Microsoft Office PowerPoint</Application>
  <PresentationFormat>Широкоэкранный</PresentationFormat>
  <Paragraphs>165</Paragraphs>
  <Slides>24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24</vt:i4>
      </vt:variant>
    </vt:vector>
  </HeadingPairs>
  <TitlesOfParts>
    <vt:vector size="30" baseType="lpstr">
      <vt:lpstr>Arial</vt:lpstr>
      <vt:lpstr>Calibri</vt:lpstr>
      <vt:lpstr>Times New Roman</vt:lpstr>
      <vt:lpstr>Trebuchet MS</vt:lpstr>
      <vt:lpstr>Wingdings 3</vt:lpstr>
      <vt:lpstr>Грань</vt:lpstr>
      <vt:lpstr>Тема. 15 Операції банків в іноземній валюті на міжбанківському ринку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Dell</dc:creator>
  <cp:lastModifiedBy>Dell</cp:lastModifiedBy>
  <cp:revision>533</cp:revision>
  <dcterms:created xsi:type="dcterms:W3CDTF">2022-02-07T14:59:41Z</dcterms:created>
  <dcterms:modified xsi:type="dcterms:W3CDTF">2023-04-24T06:06:10Z</dcterms:modified>
</cp:coreProperties>
</file>