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740" r:id="rId1"/>
  </p:sldMasterIdLst>
  <p:notesMasterIdLst>
    <p:notesMasterId r:id="rId28"/>
  </p:notesMasterIdLst>
  <p:sldIdLst>
    <p:sldId id="256" r:id="rId2"/>
    <p:sldId id="257" r:id="rId3"/>
    <p:sldId id="258" r:id="rId4"/>
    <p:sldId id="315" r:id="rId5"/>
    <p:sldId id="259" r:id="rId6"/>
    <p:sldId id="260" r:id="rId7"/>
    <p:sldId id="262" r:id="rId8"/>
    <p:sldId id="263" r:id="rId9"/>
    <p:sldId id="264" r:id="rId10"/>
    <p:sldId id="266" r:id="rId11"/>
    <p:sldId id="267" r:id="rId12"/>
    <p:sldId id="268" r:id="rId13"/>
    <p:sldId id="270" r:id="rId14"/>
    <p:sldId id="271" r:id="rId15"/>
    <p:sldId id="272" r:id="rId16"/>
    <p:sldId id="274" r:id="rId17"/>
    <p:sldId id="275" r:id="rId18"/>
    <p:sldId id="277" r:id="rId19"/>
    <p:sldId id="327" r:id="rId20"/>
    <p:sldId id="328" r:id="rId21"/>
    <p:sldId id="329" r:id="rId22"/>
    <p:sldId id="330" r:id="rId23"/>
    <p:sldId id="331" r:id="rId24"/>
    <p:sldId id="332" r:id="rId25"/>
    <p:sldId id="333" r:id="rId26"/>
    <p:sldId id="326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>
        <p:scale>
          <a:sx n="94" d="100"/>
          <a:sy n="94" d="100"/>
        </p:scale>
        <p:origin x="211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FFAAE-3DBF-414A-AB9A-CCF876DDFF09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1A584-6F0B-4CEB-A84F-B7B9BC1DF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550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4D21-26B9-4DE5-8051-EAF4C6F39A4C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6F48-BCFD-4577-9587-B3B04C7FB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11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4D21-26B9-4DE5-8051-EAF4C6F39A4C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6F48-BCFD-4577-9587-B3B04C7FB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129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4D21-26B9-4DE5-8051-EAF4C6F39A4C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6F48-BCFD-4577-9587-B3B04C7FB16D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0383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4D21-26B9-4DE5-8051-EAF4C6F39A4C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6F48-BCFD-4577-9587-B3B04C7FB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9771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4D21-26B9-4DE5-8051-EAF4C6F39A4C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6F48-BCFD-4577-9587-B3B04C7FB16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18284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4D21-26B9-4DE5-8051-EAF4C6F39A4C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6F48-BCFD-4577-9587-B3B04C7FB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9614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4D21-26B9-4DE5-8051-EAF4C6F39A4C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6F48-BCFD-4577-9587-B3B04C7FB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2110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4D21-26B9-4DE5-8051-EAF4C6F39A4C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6F48-BCFD-4577-9587-B3B04C7FB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070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4D21-26B9-4DE5-8051-EAF4C6F39A4C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6F48-BCFD-4577-9587-B3B04C7FB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748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4D21-26B9-4DE5-8051-EAF4C6F39A4C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6F48-BCFD-4577-9587-B3B04C7FB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667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4D21-26B9-4DE5-8051-EAF4C6F39A4C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6F48-BCFD-4577-9587-B3B04C7FB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54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4D21-26B9-4DE5-8051-EAF4C6F39A4C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6F48-BCFD-4577-9587-B3B04C7FB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063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4D21-26B9-4DE5-8051-EAF4C6F39A4C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6F48-BCFD-4577-9587-B3B04C7FB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353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4D21-26B9-4DE5-8051-EAF4C6F39A4C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6F48-BCFD-4577-9587-B3B04C7FB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335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4D21-26B9-4DE5-8051-EAF4C6F39A4C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6F48-BCFD-4577-9587-B3B04C7FB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615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4D21-26B9-4DE5-8051-EAF4C6F39A4C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6F48-BCFD-4577-9587-B3B04C7FB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353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14D21-26B9-4DE5-8051-EAF4C6F39A4C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2486F48-BCFD-4577-9587-B3B04C7FB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825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13988" y="470780"/>
            <a:ext cx="9804987" cy="1883121"/>
          </a:xfrm>
        </p:spPr>
        <p:txBody>
          <a:bodyPr/>
          <a:lstStyle/>
          <a:p>
            <a:pPr algn="ctr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Тема.14</a:t>
            </a:r>
            <a:b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 dirty="0" smtClean="0"/>
              <a:t>Неторговельні </a:t>
            </a:r>
            <a:r>
              <a:rPr lang="uk-UA" sz="3600" b="1" dirty="0"/>
              <a:t>операції банків в іноземній валюті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13988" y="2353901"/>
            <a:ext cx="8990091" cy="3748135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0"/>
              </a:spcBef>
            </a:pPr>
            <a:r>
              <a:rPr lang="uk-UA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Загальні умови здійснення неторговельних операцій в іноземній валюті та їх класифікація</a:t>
            </a:r>
          </a:p>
          <a:p>
            <a:pPr algn="just">
              <a:spcBef>
                <a:spcPts val="0"/>
              </a:spcBef>
            </a:pPr>
            <a:r>
              <a:rPr lang="uk-UA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Операції банків з купівлі, продажу та обміну готівкової іноземної валюти</a:t>
            </a:r>
          </a:p>
          <a:p>
            <a:pPr algn="just">
              <a:spcBef>
                <a:spcPts val="0"/>
              </a:spcBef>
            </a:pPr>
            <a:r>
              <a:rPr lang="uk-UA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Перекази безготівкової </a:t>
            </a:r>
            <a:r>
              <a:rPr lang="uk-UA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іноземної </a:t>
            </a:r>
            <a:r>
              <a:rPr lang="uk-UA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валюти фізичними особами </a:t>
            </a:r>
          </a:p>
          <a:p>
            <a:pPr algn="just">
              <a:spcBef>
                <a:spcPts val="0"/>
              </a:spcBef>
            </a:pPr>
            <a:r>
              <a:rPr lang="uk-UA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uk-UA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Умови </a:t>
            </a:r>
            <a:r>
              <a:rPr lang="uk-UA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ввезення (вивезення) готівкової іноземної валюти фізичними </a:t>
            </a:r>
            <a:r>
              <a:rPr lang="uk-UA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особами</a:t>
            </a:r>
          </a:p>
          <a:p>
            <a:pPr algn="just">
              <a:spcBef>
                <a:spcPts val="0"/>
              </a:spcBef>
            </a:pP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Операції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банківськими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металами</a:t>
            </a:r>
            <a:r>
              <a:rPr lang="uk-UA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7568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425513"/>
            <a:ext cx="10713921" cy="5993394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службове відрядження, за заявою на видачу дорожніх </a:t>
            </a:r>
            <a:r>
              <a:rPr lang="uk-UA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чеків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довільній формі та з оформленням повідомлення про продаж дорожніх </a:t>
            </a:r>
            <a:r>
              <a:rPr lang="uk-UA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чеків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касою банку (установи) фізичним особам з оформленням квитанції про купівлю/продаж дорожніх </a:t>
            </a:r>
            <a:r>
              <a:rPr lang="uk-UA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чеків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повідомлення про продаж дорожніх </a:t>
            </a:r>
            <a:r>
              <a:rPr lang="uk-UA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чеків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Операції з купівлі (сплати) та продажу дорожніх </a:t>
            </a:r>
            <a:r>
              <a:rPr lang="uk-UA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чеків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здійснюються банком за іноземну валюту І групи Класифікатора або за гривні.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Здійснені операції відображаються касою банку (установи) в Реєстрі проданих дорожніх </a:t>
            </a:r>
            <a:r>
              <a:rPr lang="uk-UA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чеків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іноземній валюті та оформляються квитанціями, що виписуються у двох примірниках: перший примірник видається фізичній особі, другий - зберігається в документах дня. Банки (установи) мають право доповнювати квитанцію про купівлю/продаж дорожніх </a:t>
            </a:r>
            <a:r>
              <a:rPr lang="uk-UA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чеків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додатковими реквізитами, потрібними для оформлення операцій з купівлі (сплати)/продажу дорожніх </a:t>
            </a:r>
            <a:r>
              <a:rPr lang="uk-UA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чеків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Після продажу дорожніх </a:t>
            </a:r>
            <a:r>
              <a:rPr lang="uk-UA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чеків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фізична особа (резидент чи нерезидент) або уповноважений представник юридичної особи - резидента, або уповноважена особа представництва юридичної особи - нерезидента, що від›їжджають у службове відрядження, у присутності працівника банку (установи) ставлять свій підпис на повідомленні про їх продаж і на кожному чеку у визначеному іноземною компанією-</a:t>
            </a: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734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488887"/>
            <a:ext cx="10427202" cy="5884753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мітентом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місці («</a:t>
            </a:r>
            <a:r>
              <a:rPr lang="uk-UA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Thomas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Cook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- на лінії в нижньому лівому кутку; «</a:t>
            </a:r>
            <a:r>
              <a:rPr lang="uk-UA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American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Express» - на лінії у верхньому лівому кутку; «</a:t>
            </a:r>
            <a:r>
              <a:rPr lang="uk-UA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Visa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- на лінії у верхньому правому кутку тощо).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Дорожні чеки сплачуються лише власнику чека, зразок підпису якого є на чеку, після ідентифікації підпису в присутності уповноваженого працівника банку (установи) і тільки в повній сумі, що зазначена в чеку.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Під час купівлі (сплати) дорожніх </a:t>
            </a:r>
            <a:r>
              <a:rPr lang="uk-UA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чеків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уповноважений працівник банку (установи) перевіряє: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паспорт або інший документ, що посвідчує особу, а також відсутність на дорожніх чеках виправлень або написів, які заважають прочитанню першого підпису власника;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реквізити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дорожніх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чеків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наявність захисних елементів дорожніх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чеків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(перевірити дійсність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чеків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можна за каталогом іноземної компанії-емітента «Оригінальні банкноти країн світу і основні дорожні чеки» та зразками бланків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чеків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та першого підпису чекодавця у відповідному місці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відповідність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першого підпису чекодержателя на дорожніх чеках його підпису в паспорті або іншому документі, що посвідчує особу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назву іноземної валюти, яку чекодержатель бажає одержати за дорожніми чеками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185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425513"/>
            <a:ext cx="10568931" cy="5993394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як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де чекодержатель ставить другий підпис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дорожніх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чеках згідно з правилами, установленими емітентом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разі виникнення будь-яких сумнівів щодо дійсності підпису пропонує чекодержателю: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підписати дорожні чеки втретє на зворотному боці та записує паспортні дані;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надати повідомлення про продаж дорожніх </a:t>
            </a:r>
            <a:r>
              <a:rPr lang="uk-UA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чеків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де зазначено їх кількість, серію, номер, назву іноземної валюти, номінал та загальну суму, а також є підпис чекодержателя.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У разі виявлення невідповідності підписів чекодержателя дорожні чеки до сплати не приймаються.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4499" y="3498670"/>
            <a:ext cx="5974598" cy="292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945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425513"/>
            <a:ext cx="10465948" cy="5993394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Перекази безготівкової іноземної валюти фізичними особами</a:t>
            </a:r>
            <a:r>
              <a:rPr 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Однією з важливих послуг із валютного обслуговування приватних клієнтів є міжнародні перекази коштів фізичних осіб, за допомогою яких здійснюються платежі за неторговельними операціями.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До грошових переказів в іноземній валюті за дорученням та на користь приватних клієнтів належать такі: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перекази з оплати праці, стипендій, пенсій, аліментів, матеріальної  допомоги, допомоги родичів, виплат і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компенсацій;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виплати на підставі рішень судових органів;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оплата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витрат на лікування в медичних закладах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іншої держави;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оплата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участі у міжнародних наукових, культурних і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спортивних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заходах, що відбуваються на територіях іноземних країн;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витрат, пов’язаних із відрядженням за кордон;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перекази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оплати авторських гонорарів, премій;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перерахування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фізичними особами у разі виїзду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кордон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постійне місце проживання тощо.</a:t>
            </a:r>
          </a:p>
        </p:txBody>
      </p:sp>
    </p:spTree>
    <p:extLst>
      <p:ext uri="{BB962C8B-B14F-4D97-AF65-F5344CB8AC3E}">
        <p14:creationId xmlns:p14="http://schemas.microsoft.com/office/powerpoint/2010/main" val="3541528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77333" y="561315"/>
            <a:ext cx="10473697" cy="5567881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 міжнародних переказів коштів фізичних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осіб як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із використанням поточних рахунків, так і без їх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відкриття.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Фізичні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особи можуть не використовувати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поточний рахунок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здійсненні переказу іноземної валюти за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межі України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поточними неторговельними операціями, якщо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один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операційний день сума такого переказу (в еквіваленті)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перевищує незначний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Незначний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 валютної операції - розмір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валютної операції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 еквіваленті за офіційним курсом гривні до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іноземних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валют, установленим Національним банком України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дату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 операції), який є меншим за розмір,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передбачений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статтею 20 Закону України «Про запобігання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протидію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легалізації (відмиванню) доходів, одержаних злочинним шляхом, фінансуванню тероризму та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фінансуванню розповсюдження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зброї масового знищення» (дорівнює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 перевищує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суму в іноземній валюті, банківських металах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інших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активах, еквівалентну за офіційним курсом гривні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іноземних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валют і банківських металів 400 тисяч гривень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момент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 фінансової операції ).</a:t>
            </a:r>
          </a:p>
        </p:txBody>
      </p:sp>
    </p:spTree>
    <p:extLst>
      <p:ext uri="{BB962C8B-B14F-4D97-AF65-F5344CB8AC3E}">
        <p14:creationId xmlns:p14="http://schemas.microsoft.com/office/powerpoint/2010/main" val="3982651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497941"/>
            <a:ext cx="10357460" cy="5694629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Фізичні особи для здійснення переказу іноземної валюти за межі України за поточними неторговельними операціями: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подають до банку, небанківської установи платіжне доручення або заяву на переказ готівки, або документ відповідної платіжної системи на відправлення переказу в іноземній валюті (оригінал документа);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пред’являють до банку, небанківської установи паспорт або інший документ, що посвідчує особу (за винятком випадків, коли фізична особа подає документи для здійснення переказу за допомогою систем дистанційного обслуговування).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Для одержання переказу в іноземній валюті: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подають до банку, небанківської установи заяву на видачу готівки або документ, установлений відповідною платіжною системою на одержання переказу;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пред’являють до банку, небанківської установи паспорт або інший документ, що посвідчує особу.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Фізичні особи–нерезиденти здійснюють такі перекази на підставі документів, що підтверджують джерела походження коштів.</a:t>
            </a: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950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425513"/>
            <a:ext cx="10628680" cy="5993394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Умови ввезення (вивезення) готівкової іноземної валюти фізичними особами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Фізичні/юридичні особи та банки здійснюють декларування переміщення готівкової валюти і банківських металів у порядку, визначеному Кабінетом Міністрів України.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Фізична особа ввозить в Україну та вивозить за межі України готівкову валюту і банківські метали в сумі/вартістю, що не перевищує в еквіваленті 10 000 євро, без письмового декларування митному органу.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Фізична особа ввозить в Україну та вивозить за межі України готівкову валюту і банківські метали в сумі/вартістю, що дорівнює або перевищує в еквіваленті 10 000 євро, за умови її письмового декларування митному органу в повному обсязі.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Юридична особа ввозить в Україну або вивозить за межі України готівкову валюту через повноважного представника без обмеження суми на умовах письмового декларування митному органу в повному обсязі за умови, що таке ввезення/вивезення зумовлене господарською діяльністю.</a:t>
            </a: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8924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543207"/>
            <a:ext cx="10496945" cy="5658417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Юридична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особа ввозить в Україну або вивозить за межі України банківські метали без обмеження суми на умовах письмового декларування митному органу в повному обсязі за умови, що таке ввезення/вивезення зумовлене господарською діяльністю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Підставою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ввезення юридичною особою в Україну/вивезення за межі України банківських металів є договір із контрагентом або документ, що його замінює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Підставою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ввезення юридичною особою в Україну банківських металів, афінаж яких здійснено з дорогоцінних металів, вивезених за межі митної території України, є договір із контрагентом або документ, що його замінює, та договір на поставку банківських металів Національному банку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Повноважний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 декларує окремо готівкову валюту і банківські метали, які ввозить/вивозить в Україну/з України за дорученням юридичної особи, та власні кошти.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Банки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здійснюють транскордонне переміщення готівкової валюти і банківських металів на підставі банківської ліцензії та відповідних договорів із контрагентами або документа, що замінює ці договори.</a:t>
            </a:r>
          </a:p>
          <a:p>
            <a:pPr marL="0" indent="0" algn="just">
              <a:spcBef>
                <a:spcPts val="0"/>
              </a:spcBef>
              <a:buNone/>
            </a:pP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9697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4495" y="389298"/>
            <a:ext cx="10423288" cy="6074875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uk-UA" sz="22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Юридичні особи/банки здійснюють вивезення банківських металів, виготовлених українськими виробниками, за наявності письмової відмови Національного банку від купівлі банківських металів (виготовлених українськими виробниками), що вивозяться.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Пересилання в Україну/з України готівкової валюти і банківських металів у міжнародних поштових відправленнях здійснюється виключно з оголошеною їх вартістю.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Пересилання в Україну/з України готівкової валюти і банківських металів у міжнародних поштових відправленнях здійснюється на умовах та в порядку, встановленому пунктами 5, 6, 8, 9, 12, 13 Положення.</a:t>
            </a: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1675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425513"/>
            <a:ext cx="10712562" cy="5993394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Операції з банківськими металами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Здійснення банками операцій з дорогоцінними металами регламентується Законом України «Про банки і банківську діяльність» № 2121–III від 07.12.2000 р., Законом України «Про державне регулювання видобутку, виробництва і використання дорогоцінних металів і дорогоцінного каміння та контроль за операціями з ними» № 637/97–ВР від 18.11.1997 р., «Положенням про структуру валютного ринку України, умови та порядок торгівлі іноземною валютою та банківськими металами на валютному ринку України», затверджене Постановою Правління Національного банку України 02 </a:t>
            </a:r>
            <a:r>
              <a:rPr lang="uk-UA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cічня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2019 року № 1. та «Положення про здійснення операцій із валютними цінностями», затверджене Постановою Правління Національного банку України 02.01.2019 № 2.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Банківські метали - це золото, срібло, платина, метали платинової групи, доведені (</a:t>
            </a:r>
            <a:r>
              <a:rPr lang="uk-UA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афіновані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до найвищих проб відповідно до світових стандартів у зливках і порошках, що мають сертифікат якості, а також монети, вироблені з дорогоцінних металів. З металів платинової групи береться лише паладій.</a:t>
            </a:r>
          </a:p>
          <a:p>
            <a:pPr marL="0" indent="0" algn="just">
              <a:spcBef>
                <a:spcPts val="0"/>
              </a:spcBef>
              <a:buNone/>
            </a:pP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233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643179"/>
            <a:ext cx="10458198" cy="5587139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Загальні умови здійснення неторговельних операцій в іноземній валюті та їх класифікація</a:t>
            </a:r>
          </a:p>
          <a:p>
            <a:pPr marL="0" indent="0" algn="just">
              <a:spcBef>
                <a:spcPts val="0"/>
              </a:spcBef>
              <a:buNone/>
            </a:pPr>
            <a:endPara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Неторговельні операції банків в іноземній валюті – це операції, які пов’язані з переміщенням валютних цінностей між суб’єктами валютних відносин, що здійснюються на некомерційних засадах, тобто вони не пов’язані з торговельною, інвестиційною та підприємницькою діяльністю резидентів і нерезидентів.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До поточних неторговельних операцій належать операції, зазначені у підпунктах другому - двадцять першому пункту 4 розділу І «Положення про здійснення операцій із валютними цінностями» № 2 від 02 січня 2019 року. А саме: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платежі у вигляді процентів за кредитами (позиками);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платежі у вигляді дивідендів за корпоративним правами, процентних доходів за цінними паперами та інших доходів (прибутків) за об’єктами інвестиційної діяльності, що не пов’язані з їх відчуженням, </a:t>
            </a:r>
            <a:r>
              <a:rPr lang="uk-UA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продажем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ліквідацією, зменшенням статутного капіталу;</a:t>
            </a: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2753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550189"/>
            <a:ext cx="10574435" cy="5868717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Уповноважені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банки здійснюють операції з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банківськими металами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підставі генеральної ліцензії на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 валютних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операцій.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Операції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банківськими металами та їх облік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здійснюються окремо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кожним видом банківських металів, а саме: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золото в стандартних зливках - у кількісних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одиницях маси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хімічно чистого металу;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золото в мірних зливках та порошках - у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кількісних одиницях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лігатурної маси металу;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срібло, платина і паладій у стандартних і мірних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зливках та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порошках - у кількісних одиницях лігатурної маси металу;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золото, срібло, платина і паладій у монетах, проби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яких відповідають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або перевищують проби, установлені для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мірних зливків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відповідного банківського металу, - у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кількісних одиницях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лігатурної маси металу, а проби яких нижчі,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ніж установлені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мірних зливків відповідного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банківського металу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 у кількісних одиницях маси хімічно чистого металу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Уповноважені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банки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здійснювати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операції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міжбанківському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валютному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ринку та на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ринках:</a:t>
            </a: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5533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3463" y="306354"/>
            <a:ext cx="8070976" cy="606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0241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425513"/>
            <a:ext cx="10530135" cy="5993394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 </a:t>
            </a:r>
            <a:r>
              <a:rPr lang="uk-UA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 операцій з </a:t>
            </a:r>
            <a:r>
              <a:rPr lang="uk-UA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банківськими металами</a:t>
            </a:r>
            <a:r>
              <a:rPr lang="uk-UA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Відкриття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закриття металевих рахунків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уповноваженими банками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здійснюються в порядку, установленому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нормативно-правовими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актами Національного банку, що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регулюють відкриття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закриття рахунків в іноземній валюті.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Металеві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рахунки - поточні, вкладні (депозитні),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кореспондентські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рахунки, які відкриваються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уповноваженими банками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 для обліку операцій, що здійснюються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банківськими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металами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Унесення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банківських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металів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вкладний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депозитний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металевий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видача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погашення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кредиту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банківських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металах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списання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вкладного (депозитного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металевого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рахунку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здійснюються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виключно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поточні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металеві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рахунки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клієнтів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кореспондентські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металеві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рахунки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уповноважених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банків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Унесення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банківських металів на металевий рахунок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фізичної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особи - нерезидента здійснюється за умови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підтвердження джерел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походження банківських металів, копії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підтвердних документів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підшиваються до документів дня банку.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6514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425513"/>
            <a:ext cx="10724344" cy="5993394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Квитанція про здійснення операції з купівлі-продажу у фізичної особи - нерезидента банківських металів не є підставою для внесення гривні/банківського металу на власний поточний рахунок.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Використання банківських металів на території України як застави здійснюється за умови отримання індивідуальної ліцензії Національного банку на право проведення такої валютної операції.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Відповідальне зберігання банківських металів у Національному банку, в уповноважених банках, у власному сховищі, перевезення банківських металів та порядок забезпечення кас банків здійснюються в порядку, установленому нормативно-правовими актами Національного банку, що регулюють ведення касових операцій банками.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Зарахування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банківських металів на металеві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рахунки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клієнтів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 без використання розподільчих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рахунків.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Комісійна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винагорода за здійснення операцій з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банківськими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металами стягується уповноваженими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банками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виключно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гривнях.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Уповноважений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банк повинен мати експерта під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операцій з банківськими металами з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фізичною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поставкою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87401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687823"/>
            <a:ext cx="10530135" cy="5731084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Фізична </a:t>
            </a:r>
            <a:r>
              <a:rPr lang="uk-UA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поставка банківських металів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це операція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яка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супроводжується фізичним переміщенням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банківських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металів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між учасниками операції.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Уповноважені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банки не мають права: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 банківські метали як засіб платежу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крім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сплати процентів у банківських металах;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розміщувати від свого імені банківські метали,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прийняті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відповідальне зберігання або у заставу;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випускати ощадні (депозитні) сертифікати в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банківських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металах;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здійснювати перерахування банківських металів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металевих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рахунків юридичних осіб (крім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уповноважених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банків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на металеві рахунки інших юридичних осіб (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уповноважених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банків) та фізичних осіб, з металевих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рахунків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фізичних осіб на металеві рахунки юридичних осіб (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уповноважених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банків), а також з металевих рахунків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фізичних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осіб - резидентів на металеві рахунки фізичних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нерезидентів.</a:t>
            </a:r>
          </a:p>
        </p:txBody>
      </p:sp>
    </p:spTree>
    <p:extLst>
      <p:ext uri="{BB962C8B-B14F-4D97-AF65-F5344CB8AC3E}">
        <p14:creationId xmlns:p14="http://schemas.microsoft.com/office/powerpoint/2010/main" val="27916882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425513"/>
            <a:ext cx="9516868" cy="5993394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uk-UA" sz="2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585445"/>
            <a:ext cx="9750583" cy="567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6722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425513"/>
            <a:ext cx="10334212" cy="5993394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Використана література: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«Про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видобутку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дорогоцінних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металів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дорогоцінного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каміння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контроль за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операціями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ними» № 637/97–ВР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18.11.1997 р.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 про здійснення операцій із валютними цінностями, затверджене Постановою Правління Національного банку України 02.01.2019 № 2.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 про транскордонне переміщення валютних цінностей, затверджене Постановою Правління НБУ 02.01.2019 № 3.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Умови та правила надання банківських послуг. Приватбанк. https://privatbank.ua/terms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Банківська система: навчальний посібник / [Ситник Н.С., </a:t>
            </a:r>
            <a:r>
              <a:rPr lang="uk-UA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Стасишин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А.В., </a:t>
            </a:r>
            <a:r>
              <a:rPr lang="uk-UA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Блащук-Девяткіна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Н.З., </a:t>
            </a:r>
            <a:r>
              <a:rPr lang="uk-UA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Петик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Л.О.]; за </a:t>
            </a:r>
            <a:r>
              <a:rPr lang="uk-UA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ред. Н. С. Ситник. Львів: ЛНУ імені Івана Франка, 2020. 580 с.</a:t>
            </a:r>
          </a:p>
          <a:p>
            <a:pPr marL="0" indent="0" algn="just">
              <a:spcBef>
                <a:spcPts val="0"/>
              </a:spcBef>
              <a:buNone/>
            </a:pP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uk-UA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834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425513"/>
            <a:ext cx="10334212" cy="5993394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платіж у вигляді процентів, нарахованих за коштами на поточних, вкладних (депозитних) рахунках;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операції з оплати праці, виплати стипендій, пенсій, аліментів, державної допомоги, матеріальної допомоги, допомоги родичів, благодійної та гуманітарної допомоги, виплат і компенсацій, уключаючи виплати з відшкодування шкоди, заподіяної працівникам унаслідок каліцтва, професійного захворювання або іншого ушкодження здоров’я, пов’язаних із виконанням ними трудових обов’язків, жертвам політичних репресій, жертвам нацистських переслідувань, членам їхніх родин і спадкоємцям, відшкодування за страховими випадками, виплати премій, призів, успадкованих коштів, коштів за договорами дарування;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виплати на підставі </a:t>
            </a:r>
            <a:r>
              <a:rPr lang="uk-UA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вироків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рішень, ухвал і постанов судових органів, а також слідчих та інших правоохоронних органів;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оплата витрат, пов’язаних зі смертю фізичних осіб за кордоном (транспортні витрати і витрати на поховання);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123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488887"/>
            <a:ext cx="10326464" cy="5975287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операції з оплати платежів, що мають обов’язковий характер, іноземним судовим, слідчим, арбітражним, нотаріальним та іншим повноважним органам (уключаючи сплату податків, зборів та інших обов’язкових платежів) в іноземних державах, витрат іноземних адвокатів у разі порушення судових або кримінальних справ за кордоном;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оплата зборів (мита) за дії, пов’язані з охороною прав на об’єкти права інтелектуальної власності, уключаючи оплату послуг, які надаються патентними відомствами інших країн, і послуг патентних повірених за кордоном;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оплата фізичними особами лікування в медичних закладах в іноземній державі, а також оплата транспортування хворих на лікування за кордоном;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оплата фізичними особами навчання і стажування в навчальних закладах в іноземній державі, витрат пов’язаних із ними;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оплата фізичними особами участі в міжнародних симпозіумах, семінарах, конференціях, конгресах, виставках, ярмарках, культурних і спортивних заходах, а також інших міжнародних зустрічах, що відбуваються на територіях іноземних держав;</a:t>
            </a:r>
          </a:p>
        </p:txBody>
      </p:sp>
    </p:spTree>
    <p:extLst>
      <p:ext uri="{BB962C8B-B14F-4D97-AF65-F5344CB8AC3E}">
        <p14:creationId xmlns:p14="http://schemas.microsoft.com/office/powerpoint/2010/main" val="2155431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425513"/>
            <a:ext cx="10148232" cy="5993394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оплата фізичними особами літератури та передплатних видань, що видаються за кордоном;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оплата витрат, пов’язаних із відрядженням за кордон;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платежі, пов’язані з прийняттям спадщини;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платежі на утримання дипломатичних представництв, консульських установ України за кордоном та іноземних держав в Україні, представництв міжнародних та іноземних організацій, представництв іноземних банків та представництв юридичних осіб-нерезидентів в Україні, які не займаються підприємницькою діяльністю (інші операції, пов’язані з функціонуванням цих установ);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операції з виплати авторських гонорарів, премій, призів та інших виплат за використання об’єктів права інтелектуальної власності фізичних осіб;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оплата фізичними особами продукції, робіт, послуг, прав інтелектуальної власності, що набуваються в нерезидентів за кордоном для власного споживання;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операції фізичних осіб у разі оформлення виїзду таких осіб за кордон на постійне місце проживання;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405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543209"/>
            <a:ext cx="10543439" cy="5739896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платежі на виконання зобов’язань за укладеними договорами з юридичними особами-нерезидентами стосовно </a:t>
            </a:r>
            <a:r>
              <a:rPr lang="uk-UA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відшкодувань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таких витрат, здійснених ними на користь фізичних осіб-резидентів, які тимчасово перебувають за межами України, як оплата праці або інших витрат, пов’язаних із виконанням ними професійних обов’язків;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оплата вступних, членських внесків до міжнародних організацій або інших юридичних осіб-нерезидентів.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За економічним змістом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поточні  неторговельні опера-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ції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банків в іноземній валюті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поділяються на:</a:t>
            </a: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9450" y="2915216"/>
            <a:ext cx="5875699" cy="34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574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543209"/>
            <a:ext cx="10086239" cy="5803270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Операції банків з купівлі, продажу та обміну готівкової іноземної валюти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Операції з готівковою іноземною валютою здійснюються через операційну касу банку або пункти обміну валюти у разі здійснення валютно-обмінної операції. Робота банків щодо обміну готівкової іноземної валюти в Україні регламентується вище згаданою постановою.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Банк здійснює операції з банківськими металами та валютно-обмінні операції з оформленням квитанції про здійснення валютно-обмінної операції/операції із торгівлі банківськими металами з фізичною поставкою.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Квитанція оформлюється у двох примірниках: перший примірник видається фізичній особі, другий – зберігається у вигляді паперового або електронного документа в банку. Другий примірник квитанції, оформлений банком у вигляді електронного документа відповідно до законодавства та умов договору, повинен містити електронний підпис клієнта і кваліфікований електронний підпис працівника банку.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Банк має право за письмовою згодою клієнта не оформляти перший примірник квитанції про здійснення валютно-обмінної операції, </a:t>
            </a: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435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570369"/>
            <a:ext cx="10667426" cy="5739896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 у разі відсутності першого примірника квитанції про здійснення валютно-обмінної операції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банк буде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вправі здійснювати клієнту операцію сторно,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окрім операцій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які здійснюються в пунктах обміну валюти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банку (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операція сторно здійснюється протягом 15 хвилин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після проведення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валютно-обмінної операції, у разі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звернення клієнта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відмовою від раніше проведеної операції за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умови наявності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квитанції про здійснення валютно-обмінної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операції/розрахункового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 РРО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РРО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документ, який друкується реєстратором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розрахункових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операцій та застосовується для обліку і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реєстрації валютно-обмінних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операцій (розрахунковий документ РРО).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З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січня 2019 року фінансові установи можуть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проводити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валютно-обмінні операції з фізичними особами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платіжні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пристрої (банкомати), під час яких обов’язково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має бути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оформлено квитанцію/чек банкомата. При цьому,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дані про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 заповнюються лише під час здійснення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валютно-обмінної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операції на суму, що дорівнює або перевищує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еквіваленті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150 000 гривень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До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валютно-обмінних операцій належать: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купівля у фізичних осіб–резидентів і нерезидентів готівкової іноземної валюти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221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77333" y="633743"/>
            <a:ext cx="10372959" cy="5576934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готівкові гривні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продаж фізичним особам–резидентам готівкової іноземної валюти за готівкові гривні;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зворотний обмін фізичним особам–нерезидентам невикористаних готівкових гривень на готівкову іноземну валюту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конвертація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(обмін) готівкової іноземної валюти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однієї іноземної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 на готівкову іноземну валюту іншої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іноземної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Порядок застосування дорожніх </a:t>
            </a:r>
            <a:r>
              <a:rPr lang="uk-UA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чеків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іноземній валюті регулюється Положенням № 520. Відповідно до п. 1.6 цього Положення дорожнім </a:t>
            </a:r>
            <a:r>
              <a:rPr lang="uk-UA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чеком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є - паперовий розрахунковий документ, що виражений в іноземній валюті та використовується як засіб міжнародних розрахунків неторговельного характеру і є грошовим зобов’язанням чекодавця виплатити зазначену в чеку суму чекодержателю (власнику), підпис якого проставляється в зазначеному місці під час продажу.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Операції з продажу дорожніх </a:t>
            </a:r>
            <a:r>
              <a:rPr lang="uk-UA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чеків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іноземну валюту здійснюються: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касою банку (установи) юридичним особам-резидентам та представництвам юридичних осіб-нерезидентів для їх працівників, які від›їжджають за кордон у</a:t>
            </a:r>
          </a:p>
          <a:p>
            <a:pPr marL="0" indent="0" algn="just">
              <a:spcBef>
                <a:spcPts val="0"/>
              </a:spcBef>
              <a:buNone/>
            </a:pP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163297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8551</TotalTime>
  <Words>934</Words>
  <Application>Microsoft Office PowerPoint</Application>
  <PresentationFormat>Широкоэкранный</PresentationFormat>
  <Paragraphs>142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Arial</vt:lpstr>
      <vt:lpstr>Calibri</vt:lpstr>
      <vt:lpstr>Times New Roman</vt:lpstr>
      <vt:lpstr>Trebuchet MS</vt:lpstr>
      <vt:lpstr>Wingdings 3</vt:lpstr>
      <vt:lpstr>Грань</vt:lpstr>
      <vt:lpstr>Тема.14 Неторговельні операції банків в іноземній валюті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Dell</dc:creator>
  <cp:lastModifiedBy>Dell</cp:lastModifiedBy>
  <cp:revision>464</cp:revision>
  <dcterms:created xsi:type="dcterms:W3CDTF">2022-02-07T14:59:41Z</dcterms:created>
  <dcterms:modified xsi:type="dcterms:W3CDTF">2023-05-03T09:43:15Z</dcterms:modified>
</cp:coreProperties>
</file>