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37" autoAdjust="0"/>
  </p:normalViewPr>
  <p:slideViewPr>
    <p:cSldViewPr>
      <p:cViewPr varScale="1">
        <p:scale>
          <a:sx n="70" d="100"/>
          <a:sy n="70" d="100"/>
        </p:scale>
        <p:origin x="13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1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57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9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5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75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09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3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9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6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3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5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9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  <p:sldLayoutId id="214748401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19800"/>
          </a:xfrm>
          <a:solidFill>
            <a:schemeClr val="accent4">
              <a:lumMod val="75000"/>
              <a:alpha val="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ЛОГ</a:t>
            </a:r>
            <a:r>
              <a:rPr lang="uk-UA" sz="2800" b="1" dirty="0" smtClean="0">
                <a:solidFill>
                  <a:schemeClr val="bg1"/>
                </a:solidFill>
              </a:rPr>
              <a:t>ІСТИК</a:t>
            </a:r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ЗМО-18-1, ЗМО-20-1с</a:t>
            </a: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Викладач: Володимир Георгійович Виговський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64008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Лекція 1. 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Логістика – інструмент ринкової економіки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sz="2200" b="1" dirty="0">
                <a:solidFill>
                  <a:schemeClr val="bg1"/>
                </a:solidFill>
              </a:rPr>
              <a:t/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>
                <a:solidFill>
                  <a:schemeClr val="bg1"/>
                </a:solidFill>
              </a:rPr>
              <a:t>Логістика</a:t>
            </a:r>
            <a:r>
              <a:rPr lang="uk-UA" sz="2200" dirty="0">
                <a:solidFill>
                  <a:schemeClr val="bg1"/>
                </a:solidFill>
              </a:rPr>
              <a:t> походить від грецького слова </a:t>
            </a:r>
            <a:r>
              <a:rPr lang="uk-UA" sz="2200" b="1" dirty="0">
                <a:solidFill>
                  <a:schemeClr val="bg1"/>
                </a:solidFill>
              </a:rPr>
              <a:t>“</a:t>
            </a:r>
            <a:r>
              <a:rPr lang="en-US" sz="2200" b="1" dirty="0">
                <a:solidFill>
                  <a:schemeClr val="bg1"/>
                </a:solidFill>
              </a:rPr>
              <a:t>logistic</a:t>
            </a:r>
            <a:r>
              <a:rPr lang="uk-UA" sz="2200" b="1" dirty="0">
                <a:solidFill>
                  <a:schemeClr val="bg1"/>
                </a:solidFill>
              </a:rPr>
              <a:t>е”</a:t>
            </a:r>
            <a:r>
              <a:rPr lang="uk-UA" sz="2200" dirty="0">
                <a:solidFill>
                  <a:schemeClr val="bg1"/>
                </a:solidFill>
              </a:rPr>
              <a:t>, що означає майстерність розраховувати, міркувати. </a:t>
            </a:r>
            <a:r>
              <a:rPr lang="uk-UA" sz="2200" dirty="0" smtClean="0">
                <a:solidFill>
                  <a:schemeClr val="bg1"/>
                </a:solidFill>
              </a:rPr>
              <a:t>	</a:t>
            </a:r>
            <a:br>
              <a:rPr lang="uk-UA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>
                <a:solidFill>
                  <a:schemeClr val="bg1"/>
                </a:solidFill>
              </a:rPr>
              <a:t>Основоположником перших </a:t>
            </a:r>
            <a:r>
              <a:rPr lang="ru-RU" sz="2200" dirty="0" err="1">
                <a:solidFill>
                  <a:schemeClr val="bg1"/>
                </a:solidFill>
              </a:rPr>
              <a:t>наукових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праць</a:t>
            </a:r>
            <a:r>
              <a:rPr lang="ru-RU" sz="2200" dirty="0">
                <a:solidFill>
                  <a:schemeClr val="bg1"/>
                </a:solidFill>
              </a:rPr>
              <a:t> з </a:t>
            </a:r>
            <a:r>
              <a:rPr lang="ru-RU" sz="2200" dirty="0" err="1">
                <a:solidFill>
                  <a:schemeClr val="bg1"/>
                </a:solidFill>
              </a:rPr>
              <a:t>логістики</a:t>
            </a:r>
            <a:r>
              <a:rPr lang="ru-RU" sz="2200" dirty="0">
                <a:solidFill>
                  <a:schemeClr val="bg1"/>
                </a:solidFill>
              </a:rPr>
              <a:t/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 err="1">
                <a:solidFill>
                  <a:schemeClr val="bg1"/>
                </a:solidFill>
              </a:rPr>
              <a:t>вважають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французького</a:t>
            </a:r>
            <a:r>
              <a:rPr lang="ru-RU" sz="2200" dirty="0" smtClean="0">
                <a:solidFill>
                  <a:schemeClr val="bg1"/>
                </a:solidFill>
              </a:rPr>
              <a:t> генерала </a:t>
            </a:r>
            <a:r>
              <a:rPr lang="ru-RU" sz="2200" dirty="0" err="1">
                <a:solidFill>
                  <a:schemeClr val="bg1"/>
                </a:solidFill>
              </a:rPr>
              <a:t>військового</a:t>
            </a:r>
            <a:r>
              <a:rPr lang="ru-RU" sz="2200" dirty="0">
                <a:solidFill>
                  <a:schemeClr val="bg1"/>
                </a:solidFill>
              </a:rPr>
              <a:t> теоретика початку 19 ст. </a:t>
            </a:r>
            <a:r>
              <a:rPr lang="ru-RU" sz="2200" b="1" dirty="0" smtClean="0">
                <a:solidFill>
                  <a:schemeClr val="bg1"/>
                </a:solidFill>
              </a:rPr>
              <a:t>Антуана </a:t>
            </a:r>
            <a:r>
              <a:rPr lang="ru-RU" sz="2200" b="1" dirty="0" err="1" smtClean="0">
                <a:solidFill>
                  <a:schemeClr val="bg1"/>
                </a:solidFill>
              </a:rPr>
              <a:t>Анрі</a:t>
            </a:r>
            <a:r>
              <a:rPr lang="ru-RU" sz="22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 err="1">
                <a:solidFill>
                  <a:schemeClr val="bg1"/>
                </a:solidFill>
              </a:rPr>
              <a:t>Жоміні</a:t>
            </a:r>
            <a:r>
              <a:rPr lang="ru-RU" sz="2200" b="1" dirty="0">
                <a:solidFill>
                  <a:schemeClr val="bg1"/>
                </a:solidFill>
              </a:rPr>
              <a:t> </a:t>
            </a:r>
            <a:r>
              <a:rPr lang="ru-RU" sz="2200" dirty="0">
                <a:solidFill>
                  <a:schemeClr val="bg1"/>
                </a:solidFill>
              </a:rPr>
              <a:t>(1779-1869</a:t>
            </a:r>
            <a:r>
              <a:rPr lang="ru-RU" sz="2200" dirty="0" smtClean="0">
                <a:solidFill>
                  <a:schemeClr val="bg1"/>
                </a:solidFill>
              </a:rPr>
              <a:t>).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>
                <a:solidFill>
                  <a:schemeClr val="bg1"/>
                </a:solidFill>
              </a:rPr>
              <a:t>У </a:t>
            </a:r>
            <a:r>
              <a:rPr lang="ru-RU" sz="2200" dirty="0" err="1">
                <a:solidFill>
                  <a:schemeClr val="bg1"/>
                </a:solidFill>
              </a:rPr>
              <a:t>своїй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праці</a:t>
            </a:r>
            <a:r>
              <a:rPr lang="ru-RU" sz="2200" dirty="0">
                <a:solidFill>
                  <a:schemeClr val="bg1"/>
                </a:solidFill>
              </a:rPr>
              <a:t> "Трактат про </a:t>
            </a:r>
            <a:r>
              <a:rPr lang="ru-RU" sz="2200" dirty="0" err="1">
                <a:solidFill>
                  <a:schemeClr val="bg1"/>
                </a:solidFill>
              </a:rPr>
              <a:t>мистецтво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воєн</a:t>
            </a:r>
            <a:r>
              <a:rPr lang="ru-RU" sz="2200" dirty="0">
                <a:solidFill>
                  <a:schemeClr val="bg1"/>
                </a:solidFill>
              </a:rPr>
              <a:t>" (1837) </a:t>
            </a:r>
            <a:r>
              <a:rPr lang="ru-RU" sz="2200" dirty="0" err="1">
                <a:solidFill>
                  <a:schemeClr val="bg1"/>
                </a:solidFill>
              </a:rPr>
              <a:t>він</a:t>
            </a:r>
            <a:r>
              <a:rPr lang="ru-RU" sz="2200" dirty="0">
                <a:solidFill>
                  <a:schemeClr val="bg1"/>
                </a:solidFill>
              </a:rPr>
              <a:t/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 err="1">
                <a:solidFill>
                  <a:schemeClr val="bg1"/>
                </a:solidFill>
              </a:rPr>
              <a:t>визначав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логістику</a:t>
            </a:r>
            <a:r>
              <a:rPr lang="ru-RU" sz="2200" dirty="0">
                <a:solidFill>
                  <a:schemeClr val="bg1"/>
                </a:solidFill>
              </a:rPr>
              <a:t> як </a:t>
            </a:r>
            <a:r>
              <a:rPr lang="ru-RU" sz="2200" dirty="0" err="1">
                <a:solidFill>
                  <a:schemeClr val="bg1"/>
                </a:solidFill>
              </a:rPr>
              <a:t>практичне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мистецтво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управління</a:t>
            </a:r>
            <a:r>
              <a:rPr lang="ru-RU" sz="2200" dirty="0" smtClean="0">
                <a:solidFill>
                  <a:schemeClr val="bg1"/>
                </a:solidFill>
              </a:rPr>
              <a:t>,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перевезення</a:t>
            </a:r>
            <a:r>
              <a:rPr lang="ru-RU" sz="2200" dirty="0" smtClean="0">
                <a:solidFill>
                  <a:schemeClr val="bg1"/>
                </a:solidFill>
              </a:rPr>
              <a:t>, </a:t>
            </a:r>
            <a:r>
              <a:rPr lang="ru-RU" sz="2200" dirty="0" err="1" smtClean="0">
                <a:solidFill>
                  <a:schemeClr val="bg1"/>
                </a:solidFill>
              </a:rPr>
              <a:t>планування</a:t>
            </a:r>
            <a:r>
              <a:rPr lang="ru-RU" sz="2200" dirty="0">
                <a:solidFill>
                  <a:schemeClr val="bg1"/>
                </a:solidFill>
              </a:rPr>
              <a:t>,</a:t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uk-UA" sz="2200" dirty="0">
                <a:solidFill>
                  <a:schemeClr val="bg1"/>
                </a:solidFill>
              </a:rPr>
              <a:t>організації постачання військ і </a:t>
            </a:r>
            <a:r>
              <a:rPr lang="uk-UA" sz="2200" dirty="0" smtClean="0">
                <a:solidFill>
                  <a:schemeClr val="bg1"/>
                </a:solidFill>
              </a:rPr>
              <a:t/>
            </a:r>
            <a:br>
              <a:rPr lang="uk-UA" sz="2200" dirty="0" smtClean="0">
                <a:solidFill>
                  <a:schemeClr val="bg1"/>
                </a:solidFill>
              </a:rPr>
            </a:br>
            <a:r>
              <a:rPr lang="uk-UA" sz="2200" dirty="0" smtClean="0">
                <a:solidFill>
                  <a:schemeClr val="bg1"/>
                </a:solidFill>
              </a:rPr>
              <a:t>тилове </a:t>
            </a:r>
            <a:r>
              <a:rPr lang="uk-UA" sz="2200" dirty="0">
                <a:solidFill>
                  <a:schemeClr val="bg1"/>
                </a:solidFill>
              </a:rPr>
              <a:t>забезпечення фронту, успіх якого</a:t>
            </a:r>
            <a:br>
              <a:rPr lang="uk-UA" sz="2200" dirty="0">
                <a:solidFill>
                  <a:schemeClr val="bg1"/>
                </a:solidFill>
              </a:rPr>
            </a:br>
            <a:r>
              <a:rPr lang="ru-RU" sz="2200" dirty="0" err="1">
                <a:solidFill>
                  <a:schemeClr val="bg1"/>
                </a:solidFill>
              </a:rPr>
              <a:t>зумовлений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ступенем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взаємодії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різноманітних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причетних</a:t>
            </a:r>
            <a:r>
              <a:rPr lang="ru-RU" sz="2200" dirty="0">
                <a:solidFill>
                  <a:schemeClr val="bg1"/>
                </a:solidFill>
              </a:rPr>
              <a:t> до </a:t>
            </a:r>
            <a:r>
              <a:rPr lang="ru-RU" sz="2200" dirty="0" err="1" smtClean="0">
                <a:solidFill>
                  <a:schemeClr val="bg1"/>
                </a:solidFill>
              </a:rPr>
              <a:t>руху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підрозділів</a:t>
            </a: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67056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ctr"/>
            <a:r>
              <a:rPr lang="ru-RU" sz="2700" dirty="0" err="1" smtClean="0">
                <a:solidFill>
                  <a:schemeClr val="bg1"/>
                </a:solidFill>
              </a:rPr>
              <a:t>Таблиця</a:t>
            </a:r>
            <a:r>
              <a:rPr lang="ru-RU" sz="2700" dirty="0" smtClean="0">
                <a:solidFill>
                  <a:schemeClr val="bg1"/>
                </a:solidFill>
              </a:rPr>
              <a:t> 1. </a:t>
            </a:r>
            <a:r>
              <a:rPr lang="ru-RU" sz="2700" dirty="0" err="1" smtClean="0">
                <a:solidFill>
                  <a:schemeClr val="bg1"/>
                </a:solidFill>
              </a:rPr>
              <a:t>Підходи</a:t>
            </a:r>
            <a:r>
              <a:rPr lang="ru-RU" sz="2700" dirty="0" smtClean="0">
                <a:solidFill>
                  <a:schemeClr val="bg1"/>
                </a:solidFill>
              </a:rPr>
              <a:t> до визначення </a:t>
            </a:r>
            <a:r>
              <a:rPr lang="ru-RU" sz="2700" dirty="0" err="1" smtClean="0">
                <a:solidFill>
                  <a:schemeClr val="bg1"/>
                </a:solidFill>
              </a:rPr>
              <a:t>логістики</a:t>
            </a:r>
            <a:endParaRPr lang="ru-RU" sz="27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24697"/>
              </p:ext>
            </p:extLst>
          </p:nvPr>
        </p:nvGraphicFramePr>
        <p:xfrm>
          <a:off x="228600" y="595516"/>
          <a:ext cx="8839200" cy="61100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9476">
                  <a:extLst>
                    <a:ext uri="{9D8B030D-6E8A-4147-A177-3AD203B41FA5}">
                      <a16:colId xmlns:a16="http://schemas.microsoft.com/office/drawing/2014/main" val="2296210696"/>
                    </a:ext>
                  </a:extLst>
                </a:gridCol>
                <a:gridCol w="2222017">
                  <a:extLst>
                    <a:ext uri="{9D8B030D-6E8A-4147-A177-3AD203B41FA5}">
                      <a16:colId xmlns:a16="http://schemas.microsoft.com/office/drawing/2014/main" val="994248829"/>
                    </a:ext>
                  </a:extLst>
                </a:gridCol>
                <a:gridCol w="6277707">
                  <a:extLst>
                    <a:ext uri="{9D8B030D-6E8A-4147-A177-3AD203B41FA5}">
                      <a16:colId xmlns:a16="http://schemas.microsoft.com/office/drawing/2014/main" val="1954649258"/>
                    </a:ext>
                  </a:extLst>
                </a:gridCol>
              </a:tblGrid>
              <a:tr h="501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b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Підходи до визначення логістики</a:t>
                      </a:r>
                      <a:endParaRPr lang="uk-UA" sz="1600" b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Трактування підходу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692419"/>
                  </a:ext>
                </a:extLst>
              </a:tr>
              <a:tr h="11498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600" b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Управлінський аспект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планування, організація й контроль потоку матеріальної продукції й відповідного йому інформаційного потоку, що надходить на підприємство, обробляється там й що залишає це підприємство (професор Г. </a:t>
                      </a:r>
                      <a:r>
                        <a:rPr lang="uk-UA" sz="1600" b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Павеллек</a:t>
                      </a: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 співробітники Національної ради США по управлінню матеріальним розподілом)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131658"/>
                  </a:ext>
                </a:extLst>
              </a:tr>
              <a:tr h="2299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600" b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 аспект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-сукупність </a:t>
                      </a: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різних видів діяльності з метою одержання з найменшими витратами необхідної кількості продукції у встановлений час й у встановленому місці, у якому існує конкретна потреба в даній продукції (французькі вчені);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-напрямок </a:t>
                      </a: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сфері економіки, в рамках якого вирішується проблема розробки і впровадження комплексної системи управління матеріальними і інформаційними потоками на виробничому транспорті, розподілі для повного і своєчасного задоволення потреб (Англійська національна рада по управлінню матеріально-технічним розподілом)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76495"/>
                  </a:ext>
                </a:extLst>
              </a:tr>
              <a:tr h="6899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600" b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Управлінсько</a:t>
                      </a: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-економічний аспект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пов’язання в єдине ціле процеси планування і контролю руху матеріальних цінностей зі скороченням витрат на них переміщення й інформаційне забезпечення (професором Пфолем (Німеччина)</a:t>
                      </a:r>
                      <a:endParaRPr lang="uk-UA" sz="1600" b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077"/>
                  </a:ext>
                </a:extLst>
              </a:tr>
              <a:tr h="11498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uk-UA" sz="1600" b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Оперативно</a:t>
                      </a: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-фінансовий аспект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трактування логістики виходить з часу розрахунку партнерів по угоді й діяльності, пов’язаної з рухом й збереженням сировини, напівфабрикатів й готових виробів у господарському обороті з моменту виплати грошей постачальнику до моменту одержання грошей за доставку кінцевої продукції споживачу</a:t>
                      </a:r>
                      <a:endParaRPr lang="uk-UA" sz="16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63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7056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Логістика </a:t>
            </a:r>
            <a:r>
              <a:rPr lang="uk-UA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планування, управління, контроль і регулювання руху матеріальних і пов’язаних із ними інформаційних потоків в просторі і часі починаючи від їх первинного джерела і закінчуючи місцем їх 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 споживання.</a:t>
            </a:r>
            <a:b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логістики</a:t>
            </a:r>
            <a:r>
              <a:rPr lang="uk-UA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оптимізація циклу відтворення шляхом комплексного, орієнтованого на потребу, формування матеріального та інформаційного потоку у виробництві та розподілу продукції.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uk-UA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логістики 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 і відповідні їм фінансові й інформаційні потоки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Матеріальний </a:t>
            </a:r>
            <a:r>
              <a:rPr lang="uk-UA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потік </a:t>
            </a:r>
            <a:r>
              <a:rPr lang="uk-UA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продукція (у формі вантажів, деталей, товарно-матеріальних цінностей), яка розглядається в процесі виконання над нею різних логістичних (транспортування, складування, зберігання тощо) і (або) технологічних (механічна обробка, збирання тощо) операцій і віднесена 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певного часового інтервалу</a:t>
            </a:r>
            <a:b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 потік в логістиці –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спрямований рух фінансових засобів, необхідних для забезпечення ефективного руху визначеного матеріального потоку, які циркулюють як в логістичній системі, так і за її межами (за умови їх прив’язки до цієї системи). 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Логістичні операції –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будь-які операції, які здійснюються з речовими предметами і продуктами праці в сферах виробництва та обігу, за виключенням технологічних операцій, пов’язаних із виробництвом матеріальних благ. 	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bg1"/>
                </a:solidFill>
              </a:rPr>
              <a:t/>
            </a:r>
            <a:br>
              <a:rPr lang="uk-UA" sz="2000" dirty="0">
                <a:solidFill>
                  <a:schemeClr val="bg1"/>
                </a:solidFill>
              </a:rPr>
            </a:br>
            <a:r>
              <a:rPr lang="uk-UA" sz="1800" i="1" dirty="0" smtClean="0"/>
              <a:t/>
            </a:r>
            <a:br>
              <a:rPr lang="uk-UA" sz="1800" i="1" dirty="0" smtClean="0"/>
            </a:br>
            <a:r>
              <a:rPr lang="uk-UA" sz="1800" b="1" i="1" dirty="0" smtClean="0"/>
              <a:t/>
            </a:r>
            <a:br>
              <a:rPr lang="uk-UA" sz="1800" b="1" i="1" dirty="0" smtClean="0"/>
            </a:br>
            <a:r>
              <a:rPr lang="uk-UA" dirty="0"/>
              <a:t/>
            </a:r>
            <a:br>
              <a:rPr lang="uk-UA" dirty="0"/>
            </a:b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7056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r>
              <a:rPr lang="ru-RU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7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логістичної</a:t>
            </a:r>
            <a:r>
              <a:rPr lang="ru-RU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досягнутою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необхідній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доставлено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необхідному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споживачу</a:t>
            </a:r>
            <a:r>
              <a:rPr lang="ru-RU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потрібний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у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мінімальними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27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7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логістики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(7</a:t>
            </a:r>
            <a:r>
              <a:rPr lang="en-US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R-S)</a:t>
            </a:r>
            <a:r>
              <a:rPr lang="uk-UA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ВАНТАЖ — необхідний товар;</a:t>
            </a:r>
            <a:b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ЯКІСТЬ — необхідної якості;</a:t>
            </a:r>
            <a:b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КІЛЬКІСТЬ — у необхідній кількості;</a:t>
            </a:r>
            <a:b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СПОЖИВАЧ — необхідному споживачу;</a:t>
            </a:r>
            <a:b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ЧАС — у потрібний час;</a:t>
            </a:r>
            <a:b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МІСЦЕ — у певне місце;</a:t>
            </a:r>
            <a:b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ВИТРАТИ — з мінімальними витратами.</a:t>
            </a:r>
            <a:r>
              <a:rPr lang="en-US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bg1"/>
                </a:solidFill>
              </a:rPr>
              <a:t/>
            </a:r>
            <a:br>
              <a:rPr lang="uk-UA" sz="2000" dirty="0">
                <a:solidFill>
                  <a:schemeClr val="bg1"/>
                </a:solidFill>
              </a:rPr>
            </a:br>
            <a:r>
              <a:rPr lang="uk-UA" sz="1800" i="1" dirty="0" smtClean="0"/>
              <a:t/>
            </a:r>
            <a:br>
              <a:rPr lang="uk-UA" sz="1800" i="1" dirty="0" smtClean="0"/>
            </a:br>
            <a:r>
              <a:rPr lang="uk-UA" sz="1800" b="1" i="1" dirty="0" smtClean="0"/>
              <a:t/>
            </a:r>
            <a:br>
              <a:rPr lang="uk-UA" sz="1800" b="1" i="1" dirty="0" smtClean="0"/>
            </a:br>
            <a:r>
              <a:rPr lang="uk-UA" dirty="0"/>
              <a:t/>
            </a:r>
            <a:br>
              <a:rPr lang="uk-UA" dirty="0"/>
            </a:b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7056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Рис. 1. </a:t>
            </a:r>
            <a:r>
              <a:rPr lang="ru-RU" sz="2400" dirty="0" err="1" smtClean="0">
                <a:solidFill>
                  <a:schemeClr val="bg1"/>
                </a:solidFill>
              </a:rPr>
              <a:t>Етапи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логістики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188120" cy="490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7056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Таблиця</a:t>
            </a:r>
            <a:r>
              <a:rPr lang="ru-RU" sz="2400" dirty="0" smtClean="0">
                <a:solidFill>
                  <a:schemeClr val="bg1"/>
                </a:solidFill>
              </a:rPr>
              <a:t> 2. </a:t>
            </a:r>
            <a:r>
              <a:rPr lang="ru-RU" sz="2400" dirty="0" err="1" smtClean="0">
                <a:solidFill>
                  <a:schemeClr val="bg1"/>
                </a:solidFill>
              </a:rPr>
              <a:t>Функції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логістики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79095"/>
              </p:ext>
            </p:extLst>
          </p:nvPr>
        </p:nvGraphicFramePr>
        <p:xfrm>
          <a:off x="342900" y="609600"/>
          <a:ext cx="7848600" cy="59436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9592">
                  <a:extLst>
                    <a:ext uri="{9D8B030D-6E8A-4147-A177-3AD203B41FA5}">
                      <a16:colId xmlns:a16="http://schemas.microsoft.com/office/drawing/2014/main" val="50547282"/>
                    </a:ext>
                  </a:extLst>
                </a:gridCol>
                <a:gridCol w="5759008">
                  <a:extLst>
                    <a:ext uri="{9D8B030D-6E8A-4147-A177-3AD203B41FA5}">
                      <a16:colId xmlns:a16="http://schemas.microsoft.com/office/drawing/2014/main" val="3701569348"/>
                    </a:ext>
                  </a:extLst>
                </a:gridCol>
              </a:tblGrid>
              <a:tr h="311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функцій</a:t>
                      </a:r>
                      <a:endParaRPr lang="uk-UA" sz="17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</a:t>
                      </a:r>
                      <a:endParaRPr lang="uk-UA" sz="17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988801"/>
                  </a:ext>
                </a:extLst>
              </a:tr>
              <a:tr h="933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функції</a:t>
                      </a:r>
                      <a:endParaRPr lang="uk-UA" sz="17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</a:tabLs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постачання,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</a:tabLs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</a:tabLs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</a:t>
                      </a:r>
                      <a:endParaRPr lang="uk-UA" sz="17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233283"/>
                  </a:ext>
                </a:extLst>
              </a:tr>
              <a:tr h="3141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 управління потоками</a:t>
                      </a:r>
                      <a:endParaRPr lang="uk-UA" sz="17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  <a:tab pos="685800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 (встановлення оптимальної траєкторії руху, розробка розкладу або графіку слідування потоку);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  <a:tab pos="685800" algn="l"/>
                          <a:tab pos="1170305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оперативне регулювання (відстеження кожного об’єкта потоку, відповідно до графіка руху, вироблення та застосування управлінських впливів);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  <a:tab pos="685800" algn="l"/>
                          <a:tab pos="1170305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облік, збір, обробка, зберігання і видача інформації про матеріальні потоки, складання звітності);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  <a:tab pos="685800" algn="l"/>
                          <a:tab pos="1170305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(ступінь відповідності фактичних параметрів потоку плановим);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  <a:tab pos="685800" algn="l"/>
                          <a:tab pos="1170305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(причини не відповідності плану);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координація (координація процесів закупівлі, збуту)</a:t>
                      </a:r>
                      <a:endParaRPr lang="uk-UA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868716"/>
                  </a:ext>
                </a:extLst>
              </a:tr>
              <a:tr h="1556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 за роллю в логістичному процесі</a:t>
                      </a:r>
                      <a:endParaRPr lang="uk-UA" sz="17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оперативні функції пов'язані з безпосереднім управлінням рухом , матеріальних цінностей у сфері постачання, виробництва й розподілу;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0" algn="l"/>
                        </a:tabLst>
                      </a:pPr>
                      <a:r>
                        <a:rPr lang="uk-UA" sz="17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 логістичної координації  пов’язані з координацією попиту та пропозиції на товари</a:t>
                      </a:r>
                      <a:endParaRPr lang="uk-UA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183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0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7056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r>
              <a:rPr lang="ru-RU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 ОБЛАСТІ ЛОГІСТИКИ:</a:t>
            </a:r>
            <a:br>
              <a:rPr lang="uk-UA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bg1"/>
                </a:solidFill>
              </a:rPr>
              <a:t>1)</a:t>
            </a:r>
            <a:r>
              <a:rPr lang="uk-UA" b="1" dirty="0">
                <a:solidFill>
                  <a:schemeClr val="bg1"/>
                </a:solidFill>
              </a:rPr>
              <a:t> закупівельна </a:t>
            </a:r>
            <a:r>
              <a:rPr lang="uk-UA" dirty="0">
                <a:solidFill>
                  <a:schemeClr val="bg1"/>
                </a:solidFill>
              </a:rPr>
              <a:t>логістика;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2) </a:t>
            </a:r>
            <a:r>
              <a:rPr lang="uk-UA" b="1" dirty="0" smtClean="0">
                <a:solidFill>
                  <a:schemeClr val="bg1"/>
                </a:solidFill>
              </a:rPr>
              <a:t>виробнича</a:t>
            </a:r>
            <a:r>
              <a:rPr lang="uk-UA" dirty="0" smtClean="0">
                <a:solidFill>
                  <a:schemeClr val="bg1"/>
                </a:solidFill>
              </a:rPr>
              <a:t> логістика;</a:t>
            </a: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3) </a:t>
            </a:r>
            <a:r>
              <a:rPr lang="uk-UA" b="1" dirty="0" smtClean="0">
                <a:solidFill>
                  <a:schemeClr val="bg1"/>
                </a:solidFill>
              </a:rPr>
              <a:t>збутова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(</a:t>
            </a:r>
            <a:r>
              <a:rPr lang="uk-UA" dirty="0" smtClean="0">
                <a:solidFill>
                  <a:schemeClr val="bg1"/>
                </a:solidFill>
              </a:rPr>
              <a:t>маркетингова, </a:t>
            </a:r>
            <a:r>
              <a:rPr lang="uk-UA" dirty="0">
                <a:solidFill>
                  <a:schemeClr val="bg1"/>
                </a:solidFill>
              </a:rPr>
              <a:t>чи </a:t>
            </a:r>
            <a:r>
              <a:rPr lang="uk-UA" dirty="0" smtClean="0">
                <a:solidFill>
                  <a:schemeClr val="bg1"/>
                </a:solidFill>
              </a:rPr>
              <a:t>розподільна </a:t>
            </a:r>
            <a:r>
              <a:rPr lang="uk-UA" dirty="0">
                <a:solidFill>
                  <a:schemeClr val="bg1"/>
                </a:solidFill>
              </a:rPr>
              <a:t>логістику);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4) виділяють також і </a:t>
            </a:r>
            <a:r>
              <a:rPr lang="uk-UA" b="1" i="1" dirty="0">
                <a:solidFill>
                  <a:schemeClr val="bg1"/>
                </a:solidFill>
              </a:rPr>
              <a:t>транспортну</a:t>
            </a:r>
            <a:r>
              <a:rPr lang="uk-UA" i="1" dirty="0">
                <a:solidFill>
                  <a:schemeClr val="bg1"/>
                </a:solidFill>
              </a:rPr>
              <a:t> логістику</a:t>
            </a:r>
            <a:r>
              <a:rPr lang="uk-UA" dirty="0">
                <a:solidFill>
                  <a:schemeClr val="bg1"/>
                </a:solidFill>
              </a:rPr>
              <a:t>, що у </a:t>
            </a:r>
            <a:r>
              <a:rPr lang="uk-UA" dirty="0" smtClean="0">
                <a:solidFill>
                  <a:schemeClr val="bg1"/>
                </a:solidFill>
              </a:rPr>
              <a:t>сутності </a:t>
            </a:r>
            <a:r>
              <a:rPr lang="uk-UA" dirty="0">
                <a:solidFill>
                  <a:schemeClr val="bg1"/>
                </a:solidFill>
              </a:rPr>
              <a:t>є складовою частиною кожного з трьох видів логістики;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5) </a:t>
            </a:r>
            <a:r>
              <a:rPr lang="uk-UA" b="1" i="1" dirty="0" smtClean="0">
                <a:solidFill>
                  <a:schemeClr val="bg1"/>
                </a:solidFill>
              </a:rPr>
              <a:t>інформаційна</a:t>
            </a:r>
            <a:r>
              <a:rPr lang="uk-UA" i="1" dirty="0" smtClean="0">
                <a:solidFill>
                  <a:schemeClr val="bg1"/>
                </a:solidFill>
              </a:rPr>
              <a:t> логістика.</a:t>
            </a:r>
            <a:r>
              <a:rPr lang="uk-UA" dirty="0"/>
              <a:t/>
            </a:r>
            <a:br>
              <a:rPr lang="uk-UA" dirty="0"/>
            </a:br>
            <a:r>
              <a:rPr lang="uk-UA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bg1"/>
                </a:solidFill>
              </a:rPr>
              <a:t/>
            </a:r>
            <a:br>
              <a:rPr lang="uk-UA" sz="2000" dirty="0">
                <a:solidFill>
                  <a:schemeClr val="bg1"/>
                </a:solidFill>
              </a:rPr>
            </a:br>
            <a:r>
              <a:rPr lang="uk-UA" sz="1800" i="1" dirty="0" smtClean="0"/>
              <a:t/>
            </a:r>
            <a:br>
              <a:rPr lang="uk-UA" sz="1800" i="1" dirty="0" smtClean="0"/>
            </a:br>
            <a:r>
              <a:rPr lang="uk-UA" sz="1800" b="1" i="1" dirty="0" smtClean="0"/>
              <a:t/>
            </a:r>
            <a:br>
              <a:rPr lang="uk-UA" sz="1800" b="1" i="1" dirty="0" smtClean="0"/>
            </a:br>
            <a:r>
              <a:rPr lang="uk-UA" dirty="0"/>
              <a:t/>
            </a:r>
            <a:br>
              <a:rPr lang="uk-UA" dirty="0"/>
            </a:b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7055380" cy="140053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ДЯКУЮ ЗА УВАГУ!</a:t>
            </a:r>
            <a:br>
              <a:rPr lang="uk-UA" b="1" dirty="0" smtClean="0">
                <a:solidFill>
                  <a:schemeClr val="bg1"/>
                </a:solidFill>
              </a:rPr>
            </a:b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3033</TotalTime>
  <Words>879</Words>
  <Application>Microsoft Office PowerPoint</Application>
  <PresentationFormat>Екран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Symbol</vt:lpstr>
      <vt:lpstr>Times New Roman</vt:lpstr>
      <vt:lpstr>Wingdings 3</vt:lpstr>
      <vt:lpstr>Іон</vt:lpstr>
      <vt:lpstr>    ЛОГІСТИКА ЗМО-18-1, ЗМО-20-1с     Викладач: Володимир Георгійович Виговський</vt:lpstr>
      <vt:lpstr>Лекція 1.  Логістика – інструмент ринкової економіки  Логістика походить від грецького слова “logisticе”, що означає майстерність розраховувати, міркувати.    Основоположником перших наукових праць з логістики вважають французького генерала військового теоретика початку 19 ст. Антуана Анрі Жоміні (1779-1869).  У своїй праці "Трактат про мистецтво воєн" (1837) він визначав логістику як практичне мистецтво управління,  перевезення, планування, організації постачання військ і  тилове забезпечення фронту, успіх якого зумовлений ступенем взаємодії різноманітних причетних до руху підрозділів </vt:lpstr>
      <vt:lpstr>Таблиця 1. Підходи до визначення логістики</vt:lpstr>
      <vt:lpstr>Логістика – це планування, управління, контроль і регулювання руху матеріальних і пов’язаних із ними інформаційних потоків в просторі і часі починаючи від їх первинного джерела і закінчуючи місцем їх кінцевого споживання.  Метою логістики є оптимізація циклу відтворення шляхом комплексного, орієнтованого на потребу, формування матеріального та інформаційного потоку у виробництві та розподілу продукції.  Об'єкт логістики — матеріальні і відповідні їм фінансові й інформаційні потоки.  Матеріальний потік – це продукція (у формі вантажів, деталей, товарно-матеріальних цінностей), яка розглядається в процесі виконання над нею різних логістичних (транспортування, складування, зберігання тощо) і (або) технологічних (механічна обробка, збирання тощо) операцій і віднесена до певного часового інтервалу  Фінансовий потік в логістиці – це спрямований рух фінансових засобів, необхідних для забезпечення ефективного руху визначеного матеріального потоку, які циркулюють як в логістичній системі, так і за її межами (за умови їх прив’язки до цієї системи).   Логістичні операції – це будь-які операції, які здійснюються з речовими предметами і продуктами праці в сферах виробництва та обігу, за виключенням технологічних операцій, пов’язаних із виробництвом матеріальних благ.         </vt:lpstr>
      <vt:lpstr> Мета логістичної діяльності вважається досягнутою, якщо виконано всі ці сім правил, тобто необхідний товар необхідної якості в необхідній кількості доставлено необхідному споживачу в потрібний час у певне місце з мінімальними витратами.   Cім правил логістики (7R-S): * ВАНТАЖ — необхідний товар; * ЯКІСТЬ — необхідної якості; * КІЛЬКІСТЬ — у необхідній кількості; * СПОЖИВАЧ — необхідному споживачу; * ЧАС — у потрібний час; * МІСЦЕ — у певне місце; * ВИТРАТИ — з мінімальними витратами.         </vt:lpstr>
      <vt:lpstr>                Рис. 1. Етапи розвитку логістики</vt:lpstr>
      <vt:lpstr>Таблиця 2. Функції логістики</vt:lpstr>
      <vt:lpstr> ФУНКЦІОНАЛЬНІ ОБЛАСТІ ЛОГІСТИКИ: 1) закупівельна логістика; 2) виробнича логістика; 3) збутова (маркетингова, чи розподільна логістику); 4) виділяють також і транспортну логістику, що у сутності є складовою частиною кожного з трьох видів логістики; 5) інформаційна логістика.          </vt:lpstr>
      <vt:lpstr>ДЯКУЮ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Виговський Володимир Георгійович</dc:creator>
  <cp:lastModifiedBy>Пользователь Windows</cp:lastModifiedBy>
  <cp:revision>45</cp:revision>
  <dcterms:created xsi:type="dcterms:W3CDTF">2020-09-21T06:29:33Z</dcterms:created>
  <dcterms:modified xsi:type="dcterms:W3CDTF">2020-10-17T08:50:55Z</dcterms:modified>
</cp:coreProperties>
</file>