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45" r:id="rId1"/>
  </p:sldMasterIdLst>
  <p:sldIdLst>
    <p:sldId id="256" r:id="rId2"/>
    <p:sldId id="287" r:id="rId3"/>
    <p:sldId id="298" r:id="rId4"/>
    <p:sldId id="300" r:id="rId5"/>
    <p:sldId id="303" r:id="rId6"/>
    <p:sldId id="301" r:id="rId7"/>
    <p:sldId id="302" r:id="rId8"/>
    <p:sldId id="304" r:id="rId9"/>
    <p:sldId id="305" r:id="rId10"/>
    <p:sldId id="30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 id="270" r:id="rId25"/>
    <p:sldId id="293" r:id="rId26"/>
    <p:sldId id="271" r:id="rId27"/>
    <p:sldId id="272" r:id="rId28"/>
    <p:sldId id="273" r:id="rId29"/>
    <p:sldId id="274" r:id="rId30"/>
    <p:sldId id="278" r:id="rId31"/>
    <p:sldId id="275" r:id="rId32"/>
    <p:sldId id="276" r:id="rId33"/>
    <p:sldId id="277" r:id="rId34"/>
    <p:sldId id="279" r:id="rId35"/>
    <p:sldId id="280" r:id="rId36"/>
    <p:sldId id="281" r:id="rId37"/>
    <p:sldId id="282" r:id="rId38"/>
    <p:sldId id="283" r:id="rId39"/>
    <p:sldId id="299" r:id="rId40"/>
    <p:sldId id="284" r:id="rId41"/>
    <p:sldId id="286" r:id="rId42"/>
    <p:sldId id="285" r:id="rId43"/>
    <p:sldId id="307" r:id="rId44"/>
    <p:sldId id="308" r:id="rId45"/>
    <p:sldId id="309" r:id="rId46"/>
    <p:sldId id="310" r:id="rId47"/>
    <p:sldId id="311" r:id="rId48"/>
    <p:sldId id="312" r:id="rId4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59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242083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18314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862017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535904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578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708507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516635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648054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69288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28539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E965D8C-7ED7-4A25-9C0F-C455DEB3EB2E}"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767169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E965D8C-7ED7-4A25-9C0F-C455DEB3EB2E}" type="datetimeFigureOut">
              <a:rPr lang="ru-RU" smtClean="0"/>
              <a:t>03.02.2026</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00459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E965D8C-7ED7-4A25-9C0F-C455DEB3EB2E}" type="datetimeFigureOut">
              <a:rPr lang="ru-RU" smtClean="0"/>
              <a:t>03.02.2026</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150236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965D8C-7ED7-4A25-9C0F-C455DEB3EB2E}" type="datetimeFigureOut">
              <a:rPr lang="ru-RU" smtClean="0"/>
              <a:t>03.02.2026</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05494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1849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565046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E965D8C-7ED7-4A25-9C0F-C455DEB3EB2E}" type="datetimeFigureOut">
              <a:rPr lang="ru-RU" smtClean="0"/>
              <a:t>03.02.2026</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77FE0FA-6CDE-479B-BE72-2E9252A0E26F}" type="slidenum">
              <a:rPr lang="ru-RU" smtClean="0"/>
              <a:t>‹#›</a:t>
            </a:fld>
            <a:endParaRPr lang="ru-RU"/>
          </a:p>
        </p:txBody>
      </p:sp>
    </p:spTree>
    <p:extLst>
      <p:ext uri="{BB962C8B-B14F-4D97-AF65-F5344CB8AC3E}">
        <p14:creationId xmlns:p14="http://schemas.microsoft.com/office/powerpoint/2010/main" val="1799744780"/>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ctr"/>
            <a:r>
              <a:rPr lang="uk-UA" sz="3200" b="1" dirty="0">
                <a:solidFill>
                  <a:srgbClr val="000000"/>
                </a:solidFill>
                <a:latin typeface="Times New Roman" panose="02020603050405020304" pitchFamily="18" charset="0"/>
                <a:cs typeface="Times New Roman" panose="02020603050405020304" pitchFamily="18" charset="0"/>
              </a:rPr>
              <a:t>Тема 8</a:t>
            </a:r>
            <a:r>
              <a:rPr lang="uk-UA" sz="3200" b="1" dirty="0" smtClean="0">
                <a:solidFill>
                  <a:srgbClr val="000000"/>
                </a:solidFill>
                <a:latin typeface="Times New Roman" panose="02020603050405020304" pitchFamily="18" charset="0"/>
                <a:cs typeface="Times New Roman" panose="02020603050405020304" pitchFamily="18" charset="0"/>
              </a:rPr>
              <a:t>. Роль </a:t>
            </a:r>
            <a:r>
              <a:rPr lang="uk-UA" sz="3200" b="1" dirty="0">
                <a:solidFill>
                  <a:srgbClr val="000000"/>
                </a:solidFill>
                <a:latin typeface="Times New Roman" panose="02020603050405020304" pitchFamily="18" charset="0"/>
                <a:cs typeface="Times New Roman" panose="02020603050405020304" pitchFamily="18" charset="0"/>
              </a:rPr>
              <a:t>грошей у ринковій економіці.</a:t>
            </a:r>
            <a:endParaRPr lang="ru-RU" sz="3200" b="1" dirty="0">
              <a:solidFill>
                <a:srgbClr val="000000"/>
              </a:solidFill>
              <a:latin typeface="Times New Roman" panose="02020603050405020304" pitchFamily="18" charset="0"/>
              <a:cs typeface="Times New Roman" panose="02020603050405020304" pitchFamily="18" charset="0"/>
            </a:endParaRPr>
          </a:p>
          <a:p>
            <a:pPr algn="just"/>
            <a:endParaRPr lang="uk-UA" sz="3000" dirty="0" smtClean="0">
              <a:solidFill>
                <a:srgbClr val="000000"/>
              </a:solidFill>
              <a:latin typeface="Times New Roman" panose="02020603050405020304" pitchFamily="18" charset="0"/>
              <a:cs typeface="Times New Roman" panose="02020603050405020304" pitchFamily="18" charset="0"/>
            </a:endParaRPr>
          </a:p>
          <a:p>
            <a:pPr algn="just"/>
            <a:r>
              <a:rPr lang="uk-UA" sz="3000" dirty="0" smtClean="0">
                <a:solidFill>
                  <a:srgbClr val="000000"/>
                </a:solidFill>
                <a:latin typeface="Times New Roman" panose="02020603050405020304" pitchFamily="18" charset="0"/>
                <a:cs typeface="Times New Roman" panose="02020603050405020304" pitchFamily="18" charset="0"/>
              </a:rPr>
              <a:t>1</a:t>
            </a:r>
            <a:r>
              <a:rPr lang="uk-UA" sz="3000" dirty="0">
                <a:solidFill>
                  <a:srgbClr val="000000"/>
                </a:solidFill>
                <a:latin typeface="Times New Roman" panose="02020603050405020304" pitchFamily="18" charset="0"/>
                <a:cs typeface="Times New Roman" panose="02020603050405020304" pitchFamily="18" charset="0"/>
              </a:rPr>
              <a:t>. Дискусії щодо нейтральності грошей у процесі відтворення. </a:t>
            </a:r>
            <a:endParaRPr lang="ru-RU" sz="3000" dirty="0">
              <a:solidFill>
                <a:srgbClr val="000000"/>
              </a:solidFill>
              <a:latin typeface="Times New Roman" panose="02020603050405020304" pitchFamily="18" charset="0"/>
              <a:cs typeface="Times New Roman" panose="02020603050405020304" pitchFamily="18" charset="0"/>
            </a:endParaRPr>
          </a:p>
          <a:p>
            <a:pPr algn="just"/>
            <a:r>
              <a:rPr lang="uk-UA" sz="3000" dirty="0">
                <a:solidFill>
                  <a:srgbClr val="000000"/>
                </a:solidFill>
                <a:latin typeface="Times New Roman" panose="02020603050405020304" pitchFamily="18" charset="0"/>
                <a:cs typeface="Times New Roman" panose="02020603050405020304" pitchFamily="18" charset="0"/>
              </a:rPr>
              <a:t>2. Передавальний механізм впливу грошей на реальну економіку.</a:t>
            </a:r>
            <a:endParaRPr lang="ru-RU" sz="3000" dirty="0">
              <a:solidFill>
                <a:srgbClr val="000000"/>
              </a:solidFill>
              <a:latin typeface="Times New Roman" panose="02020603050405020304" pitchFamily="18" charset="0"/>
              <a:cs typeface="Times New Roman" panose="02020603050405020304" pitchFamily="18" charset="0"/>
            </a:endParaRPr>
          </a:p>
          <a:p>
            <a:pPr algn="just"/>
            <a:r>
              <a:rPr lang="uk-UA" sz="3000" dirty="0">
                <a:solidFill>
                  <a:srgbClr val="000000"/>
                </a:solidFill>
                <a:latin typeface="Times New Roman" panose="02020603050405020304" pitchFamily="18" charset="0"/>
                <a:cs typeface="Times New Roman" panose="02020603050405020304" pitchFamily="18" charset="0"/>
              </a:rPr>
              <a:t>3. Моделі впливу пропозиції грошей на економіку в короткостроковому періоді.</a:t>
            </a:r>
            <a:endParaRPr lang="ru-RU" sz="3000" dirty="0">
              <a:solidFill>
                <a:srgbClr val="000000"/>
              </a:solidFill>
              <a:latin typeface="Times New Roman" panose="02020603050405020304" pitchFamily="18" charset="0"/>
              <a:cs typeface="Times New Roman" panose="02020603050405020304" pitchFamily="18" charset="0"/>
            </a:endParaRPr>
          </a:p>
          <a:p>
            <a:pPr algn="just"/>
            <a:r>
              <a:rPr lang="uk-UA" sz="3000" dirty="0">
                <a:solidFill>
                  <a:srgbClr val="000000"/>
                </a:solidFill>
                <a:latin typeface="Times New Roman" panose="02020603050405020304" pitchFamily="18" charset="0"/>
                <a:cs typeface="Times New Roman" panose="02020603050405020304" pitchFamily="18" charset="0"/>
              </a:rPr>
              <a:t>4. Моделі впливу пропозиції грошей на економіку в довгостроковому періоді.</a:t>
            </a:r>
            <a:endParaRPr lang="ru-RU" sz="3000" dirty="0">
              <a:solidFill>
                <a:srgbClr val="000000"/>
              </a:solidFill>
              <a:latin typeface="Times New Roman" panose="02020603050405020304" pitchFamily="18" charset="0"/>
              <a:cs typeface="Times New Roman" panose="02020603050405020304" pitchFamily="18" charset="0"/>
            </a:endParaRPr>
          </a:p>
          <a:p>
            <a:pPr algn="just"/>
            <a:r>
              <a:rPr lang="uk-UA" sz="3000" dirty="0">
                <a:solidFill>
                  <a:srgbClr val="000000"/>
                </a:solidFill>
                <a:latin typeface="Times New Roman" panose="02020603050405020304" pitchFamily="18" charset="0"/>
                <a:cs typeface="Times New Roman" panose="02020603050405020304" pitchFamily="18" charset="0"/>
              </a:rPr>
              <a:t>5. Дискусії про роль грошей та практика регулювання пропозиції грошей.</a:t>
            </a:r>
            <a:endParaRPr lang="ru-RU" sz="30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72850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У зв’язку з цим визнається необхідність державного регулювання пропозиції грошей з метою максимізації їх </a:t>
            </a:r>
            <a:r>
              <a:rPr lang="uk-UA" sz="2200" dirty="0" err="1" smtClean="0">
                <a:solidFill>
                  <a:srgbClr val="000000"/>
                </a:solidFill>
                <a:latin typeface="Times New Roman" panose="02020603050405020304" pitchFamily="18" charset="0"/>
                <a:cs typeface="Times New Roman" panose="02020603050405020304" pitchFamily="18" charset="0"/>
              </a:rPr>
              <a:t>стимулювального</a:t>
            </a:r>
            <a:r>
              <a:rPr lang="uk-UA" sz="2200" dirty="0" smtClean="0">
                <a:solidFill>
                  <a:srgbClr val="000000"/>
                </a:solidFill>
                <a:latin typeface="Times New Roman" panose="02020603050405020304" pitchFamily="18" charset="0"/>
                <a:cs typeface="Times New Roman" panose="02020603050405020304" pitchFamily="18" charset="0"/>
              </a:rPr>
              <a:t> впливу на реальну економіку. Разом з тим позиції монетаристів і кейнсіанців у цьому питанні помітно різняться. Кейнсіанці визнають основним напрямом такого регулювання посилення ролі грошей у стимулюванні попиту, збільшення якого має підтягувати зростання пропозиції і економічний розвиток у цілому. Монетаристи ж вважають основним завданням державного регулювання стримування платоспроможного попиту, приведення його у відповідність до динаміки товарної пропозиції та уникнення інфляційних шоків. Відповідно до цих підходів кейнсіанці у своїх практичних рекомендаціях державним органам монетарного управління віддають перевагу </a:t>
            </a:r>
            <a:r>
              <a:rPr lang="uk-UA" sz="2200" dirty="0" err="1" smtClean="0">
                <a:solidFill>
                  <a:srgbClr val="000000"/>
                </a:solidFill>
                <a:latin typeface="Times New Roman" panose="02020603050405020304" pitchFamily="18" charset="0"/>
                <a:cs typeface="Times New Roman" panose="02020603050405020304" pitchFamily="18" charset="0"/>
              </a:rPr>
              <a:t>експансійній</a:t>
            </a:r>
            <a:r>
              <a:rPr lang="uk-UA" sz="2200" dirty="0" smtClean="0">
                <a:solidFill>
                  <a:srgbClr val="000000"/>
                </a:solidFill>
                <a:latin typeface="Times New Roman" panose="02020603050405020304" pitchFamily="18" charset="0"/>
                <a:cs typeface="Times New Roman" panose="02020603050405020304" pitchFamily="18" charset="0"/>
              </a:rPr>
              <a:t> грошово-кредитній політиці, а монетаристи — політиці рестрикції.</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63446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b="1" dirty="0" smtClean="0">
                <a:solidFill>
                  <a:srgbClr val="000000"/>
                </a:solidFill>
                <a:latin typeface="Times New Roman" panose="02020603050405020304" pitchFamily="18" charset="0"/>
                <a:cs typeface="Times New Roman" panose="02020603050405020304" pitchFamily="18" charset="0"/>
              </a:rPr>
              <a:t>	</a:t>
            </a:r>
            <a:r>
              <a:rPr lang="uk-UA" sz="2400" b="1" dirty="0">
                <a:solidFill>
                  <a:srgbClr val="000000"/>
                </a:solidFill>
                <a:latin typeface="Times New Roman" panose="02020603050405020304" pitchFamily="18" charset="0"/>
                <a:cs typeface="Times New Roman" panose="02020603050405020304" pitchFamily="18" charset="0"/>
              </a:rPr>
              <a:t>2. Передавальний механізм впливу грошей на реальну економіку.</a:t>
            </a:r>
            <a:endParaRPr lang="ru-RU" sz="2400" b="1"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i="1"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Передавальний механізм </a:t>
            </a:r>
            <a:r>
              <a:rPr lang="uk-UA" sz="2200" dirty="0" smtClean="0">
                <a:solidFill>
                  <a:srgbClr val="000000"/>
                </a:solidFill>
                <a:latin typeface="Times New Roman" panose="02020603050405020304" pitchFamily="18" charset="0"/>
                <a:cs typeface="Times New Roman" panose="02020603050405020304" pitchFamily="18" charset="0"/>
              </a:rPr>
              <a:t>(його ще називають трансмісійним) –  це процеси причинно-наслідкових </a:t>
            </a:r>
            <a:r>
              <a:rPr lang="uk-UA" sz="2200" dirty="0" err="1" smtClean="0">
                <a:solidFill>
                  <a:srgbClr val="000000"/>
                </a:solidFill>
                <a:latin typeface="Times New Roman" panose="02020603050405020304" pitchFamily="18" charset="0"/>
                <a:cs typeface="Times New Roman" panose="02020603050405020304" pitchFamily="18" charset="0"/>
              </a:rPr>
              <a:t>зв’язків</a:t>
            </a:r>
            <a:r>
              <a:rPr lang="uk-UA" sz="2200" dirty="0" smtClean="0">
                <a:solidFill>
                  <a:srgbClr val="000000"/>
                </a:solidFill>
                <a:latin typeface="Times New Roman" panose="02020603050405020304" pitchFamily="18" charset="0"/>
                <a:cs typeface="Times New Roman" panose="02020603050405020304" pitchFamily="18" charset="0"/>
              </a:rPr>
              <a:t> між економічними змінними, які забезпечують вплив зміни пропозиції грошей на ділову активність та економічну рівновагу. [Гроші та кредит: підручник / за наук. ред. М.І. </a:t>
            </a:r>
            <a:r>
              <a:rPr lang="uk-UA" sz="2200" dirty="0" err="1" smtClean="0">
                <a:solidFill>
                  <a:srgbClr val="000000"/>
                </a:solidFill>
                <a:latin typeface="Times New Roman" panose="02020603050405020304" pitchFamily="18" charset="0"/>
                <a:cs typeface="Times New Roman" panose="02020603050405020304" pitchFamily="18" charset="0"/>
              </a:rPr>
              <a:t>Савлука</a:t>
            </a:r>
            <a:r>
              <a:rPr lang="uk-UA" sz="2200" dirty="0" smtClean="0">
                <a:solidFill>
                  <a:srgbClr val="000000"/>
                </a:solidFill>
                <a:latin typeface="Times New Roman" panose="02020603050405020304" pitchFamily="18" charset="0"/>
                <a:cs typeface="Times New Roman" panose="02020603050405020304" pitchFamily="18" charset="0"/>
              </a:rPr>
              <a:t>. 6-те вид., перероб. і </a:t>
            </a:r>
            <a:r>
              <a:rPr lang="uk-UA" sz="2200" dirty="0" err="1" smtClean="0">
                <a:solidFill>
                  <a:srgbClr val="000000"/>
                </a:solidFill>
                <a:latin typeface="Times New Roman" panose="02020603050405020304" pitchFamily="18" charset="0"/>
                <a:cs typeface="Times New Roman" panose="02020603050405020304" pitchFamily="18" charset="0"/>
              </a:rPr>
              <a:t>доп</a:t>
            </a:r>
            <a:r>
              <a:rPr lang="uk-UA" sz="2200" dirty="0" smtClean="0">
                <a:solidFill>
                  <a:srgbClr val="000000"/>
                </a:solidFill>
                <a:latin typeface="Times New Roman" panose="02020603050405020304" pitchFamily="18" charset="0"/>
                <a:cs typeface="Times New Roman" panose="02020603050405020304" pitchFamily="18" charset="0"/>
              </a:rPr>
              <a:t>. К.: КНЕУ, 2011. C. 302].</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Економічну категорію «монетарний трансмісійний механізм» розуміємо як відносини, пов’язані з передачею змін у використанні інструментів грошово-кредитної політики центрального банку на фінансову кон’юнктуру і в подальшому – на макроекономічні змінні, які відображають стан розвитку реального сектору економіки через складну сукупність каналів (ланцюгів проміжних змінних) та </a:t>
            </a:r>
            <a:r>
              <a:rPr lang="uk-UA" sz="2200" dirty="0" err="1" smtClean="0">
                <a:solidFill>
                  <a:srgbClr val="000000"/>
                </a:solidFill>
                <a:latin typeface="Times New Roman" panose="02020603050405020304" pitchFamily="18" charset="0"/>
                <a:cs typeface="Times New Roman" panose="02020603050405020304" pitchFamily="18" charset="0"/>
              </a:rPr>
              <a:t>зв’язків</a:t>
            </a:r>
            <a:r>
              <a:rPr lang="uk-UA" sz="2200" dirty="0" smtClean="0">
                <a:solidFill>
                  <a:srgbClr val="000000"/>
                </a:solidFill>
                <a:latin typeface="Times New Roman" panose="02020603050405020304" pitchFamily="18" charset="0"/>
                <a:cs typeface="Times New Roman" panose="02020603050405020304" pitchFamily="18" charset="0"/>
              </a:rPr>
              <a:t> прямої й зворотної дії. [Монетарна політика Національного банку України: сучасний стан та перспективи змін / За ред. В.С. Стельмаха. К.: Центр наукових досліджень НБУ, УБС НБУ, 2009. C. 205].</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МОНЕТАРНИЙ ТРАНСМІСІЙНИЙ МЕХАНІЗМ (</a:t>
            </a:r>
            <a:r>
              <a:rPr lang="en-US" sz="2200" dirty="0">
                <a:solidFill>
                  <a:srgbClr val="000000"/>
                </a:solidFill>
                <a:latin typeface="Times New Roman" panose="02020603050405020304" pitchFamily="18" charset="0"/>
                <a:cs typeface="Times New Roman" panose="02020603050405020304" pitchFamily="18" charset="0"/>
              </a:rPr>
              <a:t>monetary transmission mechanism) – </a:t>
            </a:r>
            <a:r>
              <a:rPr lang="uk-UA" sz="2200" dirty="0">
                <a:solidFill>
                  <a:srgbClr val="000000"/>
                </a:solidFill>
                <a:latin typeface="Times New Roman" panose="02020603050405020304" pitchFamily="18" charset="0"/>
                <a:cs typeface="Times New Roman" panose="02020603050405020304" pitchFamily="18" charset="0"/>
              </a:rPr>
              <a:t>процес передачі змін у використанні інструментів монетарної політики центрального </a:t>
            </a:r>
          </a:p>
        </p:txBody>
      </p:sp>
    </p:spTree>
    <p:extLst>
      <p:ext uri="{BB962C8B-B14F-4D97-AF65-F5344CB8AC3E}">
        <p14:creationId xmlns:p14="http://schemas.microsoft.com/office/powerpoint/2010/main" val="2604845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банку </a:t>
            </a:r>
            <a:r>
              <a:rPr lang="ru-RU" sz="2200" dirty="0">
                <a:solidFill>
                  <a:srgbClr val="000000"/>
                </a:solidFill>
                <a:latin typeface="Times New Roman" panose="02020603050405020304" pitchFamily="18" charset="0"/>
                <a:cs typeface="Times New Roman" panose="02020603050405020304" pitchFamily="18" charset="0"/>
              </a:rPr>
              <a:t>на </a:t>
            </a:r>
            <a:r>
              <a:rPr lang="ru-RU" sz="2200" dirty="0" err="1">
                <a:solidFill>
                  <a:srgbClr val="000000"/>
                </a:solidFill>
                <a:latin typeface="Times New Roman" panose="02020603050405020304" pitchFamily="18" charset="0"/>
                <a:cs typeface="Times New Roman" panose="02020603050405020304" pitchFamily="18" charset="0"/>
              </a:rPr>
              <a:t>фінансовий</a:t>
            </a:r>
            <a:r>
              <a:rPr lang="ru-RU" sz="2200" dirty="0">
                <a:solidFill>
                  <a:srgbClr val="000000"/>
                </a:solidFill>
                <a:latin typeface="Times New Roman" panose="02020603050405020304" pitchFamily="18" charset="0"/>
                <a:cs typeface="Times New Roman" panose="02020603050405020304" pitchFamily="18" charset="0"/>
              </a:rPr>
              <a:t> сектор </a:t>
            </a:r>
            <a:r>
              <a:rPr lang="ru-RU" sz="2200" dirty="0" err="1">
                <a:solidFill>
                  <a:srgbClr val="000000"/>
                </a:solidFill>
                <a:latin typeface="Times New Roman" panose="02020603050405020304" pitchFamily="18" charset="0"/>
                <a:cs typeface="Times New Roman" panose="02020603050405020304" pitchFamily="18" charset="0"/>
              </a:rPr>
              <a:t>економіки</a:t>
            </a:r>
            <a:r>
              <a:rPr lang="ru-RU" sz="2200" dirty="0">
                <a:solidFill>
                  <a:srgbClr val="000000"/>
                </a:solidFill>
                <a:latin typeface="Times New Roman" panose="02020603050405020304" pitchFamily="18" charset="0"/>
                <a:cs typeface="Times New Roman" panose="02020603050405020304" pitchFamily="18" charset="0"/>
              </a:rPr>
              <a:t>, а у </a:t>
            </a:r>
            <a:r>
              <a:rPr lang="ru-RU" sz="2200" dirty="0" err="1">
                <a:solidFill>
                  <a:srgbClr val="000000"/>
                </a:solidFill>
                <a:latin typeface="Times New Roman" panose="02020603050405020304" pitchFamily="18" charset="0"/>
                <a:cs typeface="Times New Roman" panose="02020603050405020304" pitchFamily="18" charset="0"/>
              </a:rPr>
              <a:t>подальшому</a:t>
            </a:r>
            <a:r>
              <a:rPr lang="ru-RU" sz="2200" dirty="0">
                <a:solidFill>
                  <a:srgbClr val="000000"/>
                </a:solidFill>
                <a:latin typeface="Times New Roman" panose="02020603050405020304" pitchFamily="18" charset="0"/>
                <a:cs typeface="Times New Roman" panose="02020603050405020304" pitchFamily="18" charset="0"/>
              </a:rPr>
              <a:t> – на </a:t>
            </a:r>
            <a:r>
              <a:rPr lang="ru-RU" sz="2200" dirty="0" err="1">
                <a:solidFill>
                  <a:srgbClr val="000000"/>
                </a:solidFill>
                <a:latin typeface="Times New Roman" panose="02020603050405020304" pitchFamily="18" charset="0"/>
                <a:cs typeface="Times New Roman" panose="02020603050405020304" pitchFamily="18" charset="0"/>
              </a:rPr>
              <a:t>макроекономічні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змінні</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основі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використання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певних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каналів</a:t>
            </a:r>
            <a:r>
              <a:rPr lang="ru-RU" sz="2200" dirty="0">
                <a:solidFill>
                  <a:srgbClr val="000000"/>
                </a:solidFill>
                <a:latin typeface="Times New Roman" panose="02020603050405020304" pitchFamily="18" charset="0"/>
                <a:cs typeface="Times New Roman" panose="02020603050405020304" pitchFamily="18" charset="0"/>
              </a:rPr>
              <a:t> і </a:t>
            </a:r>
            <a:r>
              <a:rPr lang="ru-RU" sz="2200" dirty="0" err="1">
                <a:solidFill>
                  <a:srgbClr val="000000"/>
                </a:solidFill>
                <a:latin typeface="Times New Roman" panose="02020603050405020304" pitchFamily="18" charset="0"/>
                <a:cs typeface="Times New Roman" panose="02020603050405020304" pitchFamily="18" charset="0"/>
              </a:rPr>
              <a:t>зв’язків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прямої</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зворотної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дії</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Реалізація монетарної політики на основі </a:t>
            </a:r>
            <a:r>
              <a:rPr lang="uk-UA" sz="2200" dirty="0" err="1" smtClean="0">
                <a:solidFill>
                  <a:srgbClr val="000000"/>
                </a:solidFill>
                <a:latin typeface="Times New Roman" panose="02020603050405020304" pitchFamily="18" charset="0"/>
                <a:cs typeface="Times New Roman" panose="02020603050405020304" pitchFamily="18" charset="0"/>
              </a:rPr>
              <a:t>М.т.м</a:t>
            </a:r>
            <a:r>
              <a:rPr lang="uk-UA" sz="2200" dirty="0" smtClean="0">
                <a:solidFill>
                  <a:srgbClr val="000000"/>
                </a:solidFill>
                <a:latin typeface="Times New Roman" panose="02020603050405020304" pitchFamily="18" charset="0"/>
                <a:cs typeface="Times New Roman" panose="02020603050405020304" pitchFamily="18" charset="0"/>
              </a:rPr>
              <a:t>. відбувається шляхом змін у застосуванні відповідних інструментів. Зміни в інструментах монетарної політики змінюють монетарні умови, які впливають на першому етапі дії </a:t>
            </a:r>
            <a:r>
              <a:rPr lang="uk-UA" sz="2200" dirty="0" err="1" smtClean="0">
                <a:solidFill>
                  <a:srgbClr val="000000"/>
                </a:solidFill>
                <a:latin typeface="Times New Roman" panose="02020603050405020304" pitchFamily="18" charset="0"/>
                <a:cs typeface="Times New Roman" panose="02020603050405020304" pitchFamily="18" charset="0"/>
              </a:rPr>
              <a:t>М.т.м</a:t>
            </a:r>
            <a:r>
              <a:rPr lang="uk-UA" sz="2200" dirty="0" smtClean="0">
                <a:solidFill>
                  <a:srgbClr val="000000"/>
                </a:solidFill>
                <a:latin typeface="Times New Roman" panose="02020603050405020304" pitchFamily="18" charset="0"/>
                <a:cs typeface="Times New Roman" panose="02020603050405020304" pitchFamily="18" charset="0"/>
              </a:rPr>
              <a:t>. на фінансовий сектор економіки, зокрема на процентні ставки на міжбанківському, депозитному, кредитному ринках, на ціни на ринку цінних паперів, курс національної валюти, що позначається на переміщенні капіталу в сегментах фінансового ринку. На другому етапі дії </a:t>
            </a:r>
            <a:r>
              <a:rPr lang="uk-UA" sz="2200" dirty="0" err="1" smtClean="0">
                <a:solidFill>
                  <a:srgbClr val="000000"/>
                </a:solidFill>
                <a:latin typeface="Times New Roman" panose="02020603050405020304" pitchFamily="18" charset="0"/>
                <a:cs typeface="Times New Roman" panose="02020603050405020304" pitchFamily="18" charset="0"/>
              </a:rPr>
              <a:t>М.т.м</a:t>
            </a:r>
            <a:r>
              <a:rPr lang="uk-UA" sz="2200" dirty="0" smtClean="0">
                <a:solidFill>
                  <a:srgbClr val="000000"/>
                </a:solidFill>
                <a:latin typeface="Times New Roman" panose="02020603050405020304" pitchFamily="18" charset="0"/>
                <a:cs typeface="Times New Roman" panose="02020603050405020304" pitchFamily="18" charset="0"/>
              </a:rPr>
              <a:t>. зміни у фінансовому секторі передаються на реальний сектор (на заощадження, споживання, інвестиції, чистий експорт), що в кінцевому рахунку позначається на рівні зайнятості, виробництва та ціновій стабільності.</a:t>
            </a:r>
            <a:endParaRPr lang="uk-UA" sz="2200" dirty="0"/>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Основними</a:t>
            </a:r>
            <a:r>
              <a:rPr lang="ru-RU" sz="2200" dirty="0">
                <a:solidFill>
                  <a:srgbClr val="000000"/>
                </a:solidFill>
                <a:latin typeface="Times New Roman" panose="02020603050405020304" pitchFamily="18" charset="0"/>
                <a:cs typeface="Times New Roman" panose="02020603050405020304" pitchFamily="18" charset="0"/>
              </a:rPr>
              <a:t> каналами </a:t>
            </a:r>
            <a:r>
              <a:rPr lang="ru-RU" sz="2200" dirty="0" err="1">
                <a:solidFill>
                  <a:srgbClr val="000000"/>
                </a:solidFill>
                <a:latin typeface="Times New Roman" panose="02020603050405020304" pitchFamily="18" charset="0"/>
                <a:cs typeface="Times New Roman" panose="02020603050405020304" pitchFamily="18" charset="0"/>
              </a:rPr>
              <a:t>М.т.м</a:t>
            </a:r>
            <a:r>
              <a:rPr lang="ru-RU" sz="2200" dirty="0">
                <a:solidFill>
                  <a:srgbClr val="000000"/>
                </a:solidFill>
                <a:latin typeface="Times New Roman" panose="02020603050405020304" pitchFamily="18" charset="0"/>
                <a:cs typeface="Times New Roman" panose="02020603050405020304" pitchFamily="18" charset="0"/>
              </a:rPr>
              <a:t>. є канали: </a:t>
            </a:r>
            <a:r>
              <a:rPr lang="ru-RU" sz="2200" dirty="0" err="1">
                <a:solidFill>
                  <a:srgbClr val="000000"/>
                </a:solidFill>
                <a:latin typeface="Times New Roman" panose="02020603050405020304" pitchFamily="18" charset="0"/>
                <a:cs typeface="Times New Roman" panose="02020603050405020304" pitchFamily="18" charset="0"/>
              </a:rPr>
              <a:t>обмінного</a:t>
            </a:r>
            <a:r>
              <a:rPr lang="ru-RU" sz="2200" dirty="0">
                <a:solidFill>
                  <a:srgbClr val="000000"/>
                </a:solidFill>
                <a:latin typeface="Times New Roman" panose="02020603050405020304" pitchFamily="18" charset="0"/>
                <a:cs typeface="Times New Roman" panose="02020603050405020304" pitchFamily="18" charset="0"/>
              </a:rPr>
              <a:t> курсу (</a:t>
            </a:r>
            <a:r>
              <a:rPr lang="ru-RU" sz="2200" dirty="0" err="1">
                <a:solidFill>
                  <a:srgbClr val="000000"/>
                </a:solidFill>
                <a:latin typeface="Times New Roman" panose="02020603050405020304" pitchFamily="18" charset="0"/>
                <a:cs typeface="Times New Roman" panose="02020603050405020304" pitchFamily="18" charset="0"/>
              </a:rPr>
              <a:t>валютний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процентний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процентних</a:t>
            </a:r>
            <a:r>
              <a:rPr lang="ru-RU" sz="2200" dirty="0">
                <a:solidFill>
                  <a:srgbClr val="000000"/>
                </a:solidFill>
                <a:latin typeface="Times New Roman" panose="02020603050405020304" pitchFamily="18" charset="0"/>
                <a:cs typeface="Times New Roman" panose="02020603050405020304" pitchFamily="18" charset="0"/>
              </a:rPr>
              <a:t> ставок), </a:t>
            </a:r>
            <a:r>
              <a:rPr lang="ru-RU" sz="2200" dirty="0" err="1">
                <a:solidFill>
                  <a:srgbClr val="000000"/>
                </a:solidFill>
                <a:latin typeface="Times New Roman" panose="02020603050405020304" pitchFamily="18" charset="0"/>
                <a:cs typeface="Times New Roman" panose="02020603050405020304" pitchFamily="18" charset="0"/>
              </a:rPr>
              <a:t>кредитний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цін</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активів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очікувань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довіри</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монетарний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грошовий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Загальна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реакція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економіки</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грошово-кредитну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політику</a:t>
            </a:r>
            <a:r>
              <a:rPr lang="ru-RU" sz="2200" dirty="0">
                <a:solidFill>
                  <a:srgbClr val="000000"/>
                </a:solidFill>
                <a:latin typeface="Times New Roman" panose="02020603050405020304" pitchFamily="18" charset="0"/>
                <a:cs typeface="Times New Roman" panose="02020603050405020304" pitchFamily="18" charset="0"/>
              </a:rPr>
              <a:t> центрального банку є результатом </a:t>
            </a:r>
            <a:r>
              <a:rPr lang="ru-RU" sz="2200" dirty="0" err="1">
                <a:solidFill>
                  <a:srgbClr val="000000"/>
                </a:solidFill>
                <a:latin typeface="Times New Roman" panose="02020603050405020304" pitchFamily="18" charset="0"/>
                <a:cs typeface="Times New Roman" panose="02020603050405020304" pitchFamily="18" charset="0"/>
              </a:rPr>
              <a:t>сумарної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всіх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каналів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М.т.м</a:t>
            </a:r>
            <a:r>
              <a:rPr lang="ru-RU" sz="2200" dirty="0">
                <a:solidFill>
                  <a:srgbClr val="000000"/>
                </a:solidFill>
                <a:latin typeface="Times New Roman" panose="02020603050405020304" pitchFamily="18" charset="0"/>
                <a:cs typeface="Times New Roman" panose="02020603050405020304" pitchFamily="18" charset="0"/>
              </a:rPr>
              <a:t>. (Сайт </a:t>
            </a:r>
            <a:r>
              <a:rPr lang="ru-RU" sz="2200" dirty="0" err="1">
                <a:solidFill>
                  <a:srgbClr val="000000"/>
                </a:solidFill>
                <a:latin typeface="Times New Roman" panose="02020603050405020304" pitchFamily="18" charset="0"/>
                <a:cs typeface="Times New Roman" panose="02020603050405020304" pitchFamily="18" charset="0"/>
              </a:rPr>
              <a:t>Національного</a:t>
            </a:r>
            <a:r>
              <a:rPr lang="ru-RU" sz="2200" dirty="0">
                <a:solidFill>
                  <a:srgbClr val="000000"/>
                </a:solidFill>
                <a:latin typeface="Times New Roman" panose="02020603050405020304" pitchFamily="18" charset="0"/>
                <a:cs typeface="Times New Roman" panose="02020603050405020304" pitchFamily="18" charset="0"/>
              </a:rPr>
              <a:t> банку</a:t>
            </a:r>
            <a:r>
              <a:rPr lang="ru-RU" sz="2200" dirty="0" smtClean="0">
                <a:solidFill>
                  <a:srgbClr val="000000"/>
                </a:solidFill>
                <a:latin typeface="Times New Roman" panose="02020603050405020304" pitchFamily="18" charset="0"/>
                <a:cs typeface="Times New Roman" panose="02020603050405020304" pitchFamily="18" charset="0"/>
              </a:rPr>
              <a:t>)</a:t>
            </a:r>
            <a:endParaRPr lang="ru-RU" sz="2200" dirty="0">
              <a:solidFill>
                <a:srgbClr val="000000"/>
              </a:solidFill>
              <a:latin typeface="Times New Roman" panose="02020603050405020304" pitchFamily="18" charset="0"/>
              <a:cs typeface="Times New Roman" panose="02020603050405020304" pitchFamily="18" charset="0"/>
            </a:endParaRPr>
          </a:p>
        </p:txBody>
      </p:sp>
      <p:pic>
        <p:nvPicPr>
          <p:cNvPr id="1026" name="Picture 2" descr="https://old.bank.gov.ua/simg/1x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3019" y="2617798"/>
            <a:ext cx="45719" cy="4571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07502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Теоретичні моделі передавального механізму </a:t>
            </a:r>
            <a:r>
              <a:rPr lang="uk-UA" sz="2200" dirty="0">
                <a:solidFill>
                  <a:srgbClr val="000000"/>
                </a:solidFill>
                <a:latin typeface="Times New Roman" panose="02020603050405020304" pitchFamily="18" charset="0"/>
                <a:cs typeface="Times New Roman" panose="02020603050405020304" pitchFamily="18" charset="0"/>
              </a:rPr>
              <a:t>[Центральний банк та грошово-кредитна політика: Підручник / За ред. д-ра </a:t>
            </a:r>
            <a:r>
              <a:rPr lang="uk-UA" sz="2200" dirty="0" err="1">
                <a:solidFill>
                  <a:srgbClr val="000000"/>
                </a:solidFill>
                <a:latin typeface="Times New Roman" panose="02020603050405020304" pitchFamily="18" charset="0"/>
                <a:cs typeface="Times New Roman" panose="02020603050405020304" pitchFamily="18" charset="0"/>
              </a:rPr>
              <a:t>екон.наук</a:t>
            </a:r>
            <a:r>
              <a:rPr lang="uk-UA" sz="2200" dirty="0">
                <a:solidFill>
                  <a:srgbClr val="000000"/>
                </a:solidFill>
                <a:latin typeface="Times New Roman" panose="02020603050405020304" pitchFamily="18" charset="0"/>
                <a:cs typeface="Times New Roman" panose="02020603050405020304" pitchFamily="18" charset="0"/>
              </a:rPr>
              <a:t>, проф. А.М. Мороза і </a:t>
            </a:r>
            <a:r>
              <a:rPr lang="uk-UA" sz="2200" dirty="0" err="1">
                <a:solidFill>
                  <a:srgbClr val="000000"/>
                </a:solidFill>
                <a:latin typeface="Times New Roman" panose="02020603050405020304" pitchFamily="18" charset="0"/>
                <a:cs typeface="Times New Roman" panose="02020603050405020304" pitchFamily="18" charset="0"/>
              </a:rPr>
              <a:t>канд.екон.наук</a:t>
            </a:r>
            <a:r>
              <a:rPr lang="uk-UA" sz="2200" dirty="0">
                <a:solidFill>
                  <a:srgbClr val="000000"/>
                </a:solidFill>
                <a:latin typeface="Times New Roman" panose="02020603050405020304" pitchFamily="18" charset="0"/>
                <a:cs typeface="Times New Roman" panose="02020603050405020304" pitchFamily="18" charset="0"/>
              </a:rPr>
              <a:t>, доц. М.Ф. </a:t>
            </a:r>
            <a:r>
              <a:rPr lang="uk-UA" sz="2200" dirty="0" err="1">
                <a:solidFill>
                  <a:srgbClr val="000000"/>
                </a:solidFill>
                <a:latin typeface="Times New Roman" panose="02020603050405020304" pitchFamily="18" charset="0"/>
                <a:cs typeface="Times New Roman" panose="02020603050405020304" pitchFamily="18" charset="0"/>
              </a:rPr>
              <a:t>Пуховкіної</a:t>
            </a:r>
            <a:r>
              <a:rPr lang="uk-UA" sz="2200" dirty="0">
                <a:solidFill>
                  <a:srgbClr val="000000"/>
                </a:solidFill>
                <a:latin typeface="Times New Roman" panose="02020603050405020304" pitchFamily="18" charset="0"/>
                <a:cs typeface="Times New Roman" panose="02020603050405020304" pitchFamily="18" charset="0"/>
              </a:rPr>
              <a:t>. К.: КНЕУ, 2005. 556 с., С. 395-396</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i="1"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i="1" dirty="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Монетаристи </a:t>
            </a:r>
            <a:r>
              <a:rPr lang="uk-UA" sz="2200" dirty="0" smtClean="0">
                <a:solidFill>
                  <a:srgbClr val="000000"/>
                </a:solidFill>
                <a:latin typeface="Times New Roman" panose="02020603050405020304" pitchFamily="18" charset="0"/>
                <a:cs typeface="Times New Roman" panose="02020603050405020304" pitchFamily="18" charset="0"/>
              </a:rPr>
              <a:t>вважають </a:t>
            </a:r>
            <a:r>
              <a:rPr lang="uk-UA" sz="2200" dirty="0">
                <a:solidFill>
                  <a:srgbClr val="000000"/>
                </a:solidFill>
                <a:latin typeface="Times New Roman" panose="02020603050405020304" pitchFamily="18" charset="0"/>
                <a:cs typeface="Times New Roman" panose="02020603050405020304" pitchFamily="18" charset="0"/>
              </a:rPr>
              <a:t>швидкість обігу грошей відносно стабільною, і тому зміна пропозиції грошей повинна прямо </a:t>
            </a:r>
            <a:r>
              <a:rPr lang="uk-UA" sz="2200" dirty="0" err="1">
                <a:solidFill>
                  <a:srgbClr val="000000"/>
                </a:solidFill>
                <a:latin typeface="Times New Roman" panose="02020603050405020304" pitchFamily="18" charset="0"/>
                <a:cs typeface="Times New Roman" panose="02020603050405020304" pitchFamily="18" charset="0"/>
              </a:rPr>
              <a:t>пропорційно</a:t>
            </a:r>
            <a:r>
              <a:rPr lang="uk-UA" sz="2200" dirty="0">
                <a:solidFill>
                  <a:srgbClr val="000000"/>
                </a:solidFill>
                <a:latin typeface="Times New Roman" panose="02020603050405020304" pitchFamily="18" charset="0"/>
                <a:cs typeface="Times New Roman" panose="02020603050405020304" pitchFamily="18" charset="0"/>
              </a:rPr>
              <a:t> впливати на обсяг сукупного попиту незалежно від того, яку конкретну його складову вона зачіпає (споживчу чи інвестиційну). Для забезпечення стабільної кон’юнктури ринку вони вважали достатнім підтримувати на стабільному рівні пропозицію (масу) грошей. Змінювати останню можна лише залежно від зміни потреб розвитку обсягів виробництва, а отже дуже виважено і передбачено. Тому передавальний механізм у трактуванні монетаристів можна визначити </a:t>
            </a:r>
            <a:r>
              <a:rPr lang="uk-UA" sz="2200" dirty="0" smtClean="0">
                <a:solidFill>
                  <a:srgbClr val="000000"/>
                </a:solidFill>
                <a:latin typeface="Times New Roman" panose="02020603050405020304" pitchFamily="18" charset="0"/>
                <a:cs typeface="Times New Roman" panose="02020603050405020304" pitchFamily="18" charset="0"/>
              </a:rPr>
              <a:t>так:</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Зміна </a:t>
            </a:r>
            <a:r>
              <a:rPr lang="uk-UA" sz="2200" dirty="0">
                <a:solidFill>
                  <a:srgbClr val="000000"/>
                </a:solidFill>
                <a:latin typeface="Times New Roman" panose="02020603050405020304" pitchFamily="18" charset="0"/>
                <a:cs typeface="Times New Roman" panose="02020603050405020304" pitchFamily="18" charset="0"/>
              </a:rPr>
              <a:t>М </a:t>
            </a:r>
            <a:r>
              <a:rPr lang="uk-UA" sz="220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a:t>
            </a:r>
            <a:r>
              <a:rPr lang="uk-UA" sz="2200" dirty="0">
                <a:solidFill>
                  <a:srgbClr val="000000"/>
                </a:solidFill>
                <a:latin typeface="Times New Roman" panose="02020603050405020304" pitchFamily="18" charset="0"/>
                <a:cs typeface="Times New Roman" panose="02020603050405020304" pitchFamily="18" charset="0"/>
              </a:rPr>
              <a:t> Зміна СП </a:t>
            </a:r>
            <a:r>
              <a:rPr lang="uk-UA" sz="220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a:t>
            </a:r>
            <a:r>
              <a:rPr lang="uk-UA" sz="2200" dirty="0">
                <a:solidFill>
                  <a:srgbClr val="000000"/>
                </a:solidFill>
                <a:latin typeface="Times New Roman" panose="02020603050405020304" pitchFamily="18" charset="0"/>
                <a:cs typeface="Times New Roman" panose="02020603050405020304" pitchFamily="18" charset="0"/>
              </a:rPr>
              <a:t> Зміна Ц </a:t>
            </a:r>
            <a:r>
              <a:rPr lang="uk-UA" sz="220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a:t>
            </a:r>
            <a:r>
              <a:rPr lang="uk-UA" sz="2200" dirty="0">
                <a:solidFill>
                  <a:srgbClr val="000000"/>
                </a:solidFill>
                <a:latin typeface="Times New Roman" panose="02020603050405020304" pitchFamily="18" charset="0"/>
                <a:cs typeface="Times New Roman" panose="02020603050405020304" pitchFamily="18" charset="0"/>
              </a:rPr>
              <a:t> Зміна ВВП,</a:t>
            </a:r>
            <a:endParaRPr lang="ru-RU" sz="2200" dirty="0">
              <a:solidFill>
                <a:srgbClr val="000000"/>
              </a:solidFill>
              <a:latin typeface="Times New Roman" panose="02020603050405020304" pitchFamily="18" charset="0"/>
              <a:cs typeface="Times New Roman" panose="02020603050405020304" pitchFamily="18" charset="0"/>
            </a:endParaRPr>
          </a:p>
          <a:p>
            <a:pPr>
              <a:spcBef>
                <a:spcPts val="0"/>
              </a:spcBef>
            </a:pPr>
            <a:r>
              <a:rPr lang="uk-UA" sz="2200" dirty="0">
                <a:solidFill>
                  <a:srgbClr val="000000"/>
                </a:solidFill>
                <a:latin typeface="Times New Roman" panose="02020603050405020304" pitchFamily="18" charset="0"/>
                <a:cs typeface="Times New Roman" panose="02020603050405020304" pitchFamily="18" charset="0"/>
              </a:rPr>
              <a:t>де М – пропозиція грошей;</a:t>
            </a:r>
            <a:endParaRPr lang="ru-RU" sz="2200" dirty="0">
              <a:solidFill>
                <a:srgbClr val="000000"/>
              </a:solidFill>
              <a:latin typeface="Times New Roman" panose="02020603050405020304" pitchFamily="18" charset="0"/>
              <a:cs typeface="Times New Roman" panose="02020603050405020304" pitchFamily="18" charset="0"/>
            </a:endParaRPr>
          </a:p>
          <a:p>
            <a:pPr>
              <a:spcBef>
                <a:spcPts val="0"/>
              </a:spcBef>
            </a:pPr>
            <a:r>
              <a:rPr lang="uk-UA" sz="2200" dirty="0">
                <a:solidFill>
                  <a:srgbClr val="000000"/>
                </a:solidFill>
                <a:latin typeface="Times New Roman" panose="02020603050405020304" pitchFamily="18" charset="0"/>
                <a:cs typeface="Times New Roman" panose="02020603050405020304" pitchFamily="18" charset="0"/>
              </a:rPr>
              <a:t>СП – сукупний попит;</a:t>
            </a:r>
            <a:endParaRPr lang="ru-RU" sz="2200" dirty="0">
              <a:solidFill>
                <a:srgbClr val="000000"/>
              </a:solidFill>
              <a:latin typeface="Times New Roman" panose="02020603050405020304" pitchFamily="18" charset="0"/>
              <a:cs typeface="Times New Roman" panose="02020603050405020304" pitchFamily="18" charset="0"/>
            </a:endParaRPr>
          </a:p>
          <a:p>
            <a:pPr>
              <a:spcBef>
                <a:spcPts val="0"/>
              </a:spcBef>
            </a:pPr>
            <a:r>
              <a:rPr lang="uk-UA" sz="2200" dirty="0">
                <a:solidFill>
                  <a:srgbClr val="000000"/>
                </a:solidFill>
                <a:latin typeface="Times New Roman" panose="02020603050405020304" pitchFamily="18" charset="0"/>
                <a:cs typeface="Times New Roman" panose="02020603050405020304" pitchFamily="18" charset="0"/>
              </a:rPr>
              <a:t>Ц – середній рівень цін;</a:t>
            </a:r>
            <a:endParaRPr lang="ru-RU" sz="2200" dirty="0">
              <a:solidFill>
                <a:srgbClr val="000000"/>
              </a:solidFill>
              <a:latin typeface="Times New Roman" panose="02020603050405020304" pitchFamily="18" charset="0"/>
              <a:cs typeface="Times New Roman" panose="02020603050405020304" pitchFamily="18" charset="0"/>
            </a:endParaRPr>
          </a:p>
          <a:p>
            <a:pPr>
              <a:spcBef>
                <a:spcPts val="0"/>
              </a:spcBef>
            </a:pPr>
            <a:r>
              <a:rPr lang="uk-UA" sz="2200" dirty="0">
                <a:solidFill>
                  <a:srgbClr val="000000"/>
                </a:solidFill>
                <a:latin typeface="Times New Roman" panose="02020603050405020304" pitchFamily="18" charset="0"/>
                <a:cs typeface="Times New Roman" panose="02020603050405020304" pitchFamily="18" charset="0"/>
              </a:rPr>
              <a:t>ВВП – реальний обсяг валового внутрішнього продукту.</a:t>
            </a: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0821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fontScale="92500" lnSpcReduction="20000"/>
          </a:bodyPr>
          <a:lstStyle/>
          <a:p>
            <a:pPr algn="just">
              <a:lnSpc>
                <a:spcPct val="120000"/>
              </a:lnSpc>
              <a:spcBef>
                <a:spcPts val="0"/>
              </a:spcBef>
            </a:pPr>
            <a:r>
              <a:rPr lang="uk-UA" sz="2400" i="1" dirty="0" smtClean="0">
                <a:solidFill>
                  <a:srgbClr val="000000"/>
                </a:solidFill>
                <a:latin typeface="Times New Roman" panose="02020603050405020304" pitchFamily="18" charset="0"/>
                <a:cs typeface="Times New Roman" panose="02020603050405020304" pitchFamily="18" charset="0"/>
              </a:rPr>
              <a:t>Кейнсіанці</a:t>
            </a:r>
            <a:endParaRPr lang="uk-UA" sz="2400" i="1" dirty="0">
              <a:solidFill>
                <a:srgbClr val="000000"/>
              </a:solidFill>
              <a:latin typeface="Times New Roman" panose="02020603050405020304" pitchFamily="18" charset="0"/>
              <a:cs typeface="Times New Roman" panose="02020603050405020304" pitchFamily="18" charset="0"/>
            </a:endParaRPr>
          </a:p>
          <a:p>
            <a:pPr algn="just">
              <a:lnSpc>
                <a:spcPct val="120000"/>
              </a:lnSpc>
              <a:spcBef>
                <a:spcPts val="0"/>
              </a:spcBef>
            </a:pPr>
            <a:r>
              <a:rPr lang="uk-UA" sz="2400" dirty="0">
                <a:solidFill>
                  <a:srgbClr val="000000"/>
                </a:solidFill>
                <a:latin typeface="Times New Roman" panose="02020603050405020304" pitchFamily="18" charset="0"/>
                <a:cs typeface="Times New Roman" panose="02020603050405020304" pitchFamily="18" charset="0"/>
              </a:rPr>
              <a:t>заперечують тезу монетаристів про незмінність швидкості обігу грошей і вважають, що передавальний механізм є значно складнішим. Вирішальну роль у ньому вони відводять не зміні пропозиції грошей самій по собі, а одному з її наслідків – зміні процентної ставки, від якої залежить зміна норми прибутку та інвестиційного попиту агентів реального сектору, а отже, усього сукупного попиту. Передавальний механізм у кейнсіанському трактуванні можна подати у такому вигляді:</a:t>
            </a:r>
          </a:p>
          <a:p>
            <a:pPr algn="just">
              <a:lnSpc>
                <a:spcPct val="120000"/>
              </a:lnSpc>
              <a:spcBef>
                <a:spcPts val="0"/>
              </a:spcBef>
            </a:pPr>
            <a:endParaRPr lang="uk-UA" sz="2000" dirty="0">
              <a:latin typeface="Times New Roman" panose="02020603050405020304" pitchFamily="18" charset="0"/>
              <a:cs typeface="Times New Roman" panose="02020603050405020304" pitchFamily="18" charset="0"/>
            </a:endParaRPr>
          </a:p>
          <a:p>
            <a:pPr>
              <a:lnSpc>
                <a:spcPct val="120000"/>
              </a:lnSpc>
              <a:spcBef>
                <a:spcPts val="0"/>
              </a:spcBef>
            </a:pPr>
            <a:endParaRPr lang="uk-UA" sz="2000" dirty="0" smtClean="0"/>
          </a:p>
          <a:p>
            <a:pPr>
              <a:lnSpc>
                <a:spcPct val="120000"/>
              </a:lnSpc>
              <a:spcBef>
                <a:spcPts val="0"/>
              </a:spcBef>
            </a:pPr>
            <a:endParaRPr lang="uk-UA" sz="2000" dirty="0"/>
          </a:p>
          <a:p>
            <a:pPr>
              <a:lnSpc>
                <a:spcPct val="120000"/>
              </a:lnSpc>
              <a:spcBef>
                <a:spcPts val="0"/>
              </a:spcBef>
            </a:pPr>
            <a:endParaRPr lang="uk-UA" sz="2000" dirty="0" smtClean="0"/>
          </a:p>
          <a:p>
            <a:pPr>
              <a:lnSpc>
                <a:spcPct val="120000"/>
              </a:lnSpc>
              <a:spcBef>
                <a:spcPts val="0"/>
              </a:spcBef>
            </a:pPr>
            <a:endParaRPr lang="uk-UA" sz="2000" dirty="0" smtClean="0"/>
          </a:p>
          <a:p>
            <a:pPr>
              <a:lnSpc>
                <a:spcPct val="120000"/>
              </a:lnSpc>
              <a:spcBef>
                <a:spcPts val="0"/>
              </a:spcBef>
            </a:pPr>
            <a:r>
              <a:rPr lang="uk-UA" sz="2400" dirty="0">
                <a:solidFill>
                  <a:srgbClr val="000000"/>
                </a:solidFill>
                <a:latin typeface="Times New Roman" panose="02020603050405020304" pitchFamily="18" charset="0"/>
                <a:cs typeface="Times New Roman" panose="02020603050405020304" pitchFamily="18" charset="0"/>
              </a:rPr>
              <a:t>де і – рівень процентної ставки;</a:t>
            </a:r>
            <a:endParaRPr lang="ru-RU" sz="2400" dirty="0">
              <a:solidFill>
                <a:srgbClr val="000000"/>
              </a:solidFill>
              <a:latin typeface="Times New Roman" panose="02020603050405020304" pitchFamily="18" charset="0"/>
              <a:cs typeface="Times New Roman" panose="02020603050405020304" pitchFamily="18" charset="0"/>
            </a:endParaRPr>
          </a:p>
          <a:p>
            <a:pPr>
              <a:lnSpc>
                <a:spcPct val="120000"/>
              </a:lnSpc>
              <a:spcBef>
                <a:spcPts val="0"/>
              </a:spcBef>
            </a:pPr>
            <a:r>
              <a:rPr lang="uk-UA" sz="2400" dirty="0">
                <a:solidFill>
                  <a:srgbClr val="000000"/>
                </a:solidFill>
                <a:latin typeface="Times New Roman" panose="02020603050405020304" pitchFamily="18" charset="0"/>
                <a:cs typeface="Times New Roman" panose="02020603050405020304" pitchFamily="18" charset="0"/>
              </a:rPr>
              <a:t>П – норма прибутку;</a:t>
            </a:r>
            <a:endParaRPr lang="ru-RU" sz="2400" dirty="0">
              <a:solidFill>
                <a:srgbClr val="000000"/>
              </a:solidFill>
              <a:latin typeface="Times New Roman" panose="02020603050405020304" pitchFamily="18" charset="0"/>
              <a:cs typeface="Times New Roman" panose="02020603050405020304" pitchFamily="18" charset="0"/>
            </a:endParaRPr>
          </a:p>
          <a:p>
            <a:pPr>
              <a:lnSpc>
                <a:spcPct val="120000"/>
              </a:lnSpc>
              <a:spcBef>
                <a:spcPts val="0"/>
              </a:spcBef>
            </a:pPr>
            <a:r>
              <a:rPr lang="uk-UA" sz="2400" dirty="0">
                <a:solidFill>
                  <a:srgbClr val="000000"/>
                </a:solidFill>
                <a:latin typeface="Times New Roman" panose="02020603050405020304" pitchFamily="18" charset="0"/>
                <a:cs typeface="Times New Roman" panose="02020603050405020304" pitchFamily="18" charset="0"/>
              </a:rPr>
              <a:t>І – обсяг інвестиційних витрат;</a:t>
            </a:r>
            <a:endParaRPr lang="ru-RU" sz="2400" dirty="0">
              <a:solidFill>
                <a:srgbClr val="000000"/>
              </a:solidFill>
              <a:latin typeface="Times New Roman" panose="02020603050405020304" pitchFamily="18" charset="0"/>
              <a:cs typeface="Times New Roman" panose="02020603050405020304" pitchFamily="18" charset="0"/>
            </a:endParaRPr>
          </a:p>
          <a:p>
            <a:pPr>
              <a:lnSpc>
                <a:spcPct val="120000"/>
              </a:lnSpc>
              <a:spcBef>
                <a:spcPts val="0"/>
              </a:spcBef>
            </a:pPr>
            <a:r>
              <a:rPr lang="uk-UA" sz="2400" dirty="0">
                <a:solidFill>
                  <a:srgbClr val="000000"/>
                </a:solidFill>
                <a:latin typeface="Times New Roman" panose="02020603050405020304" pitchFamily="18" charset="0"/>
                <a:cs typeface="Times New Roman" panose="02020603050405020304" pitchFamily="18" charset="0"/>
              </a:rPr>
              <a:t>СП – обсяг сукупного попиту.</a:t>
            </a:r>
          </a:p>
        </p:txBody>
      </p:sp>
      <p:sp>
        <p:nvSpPr>
          <p:cNvPr id="6"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7" name="Объект 6"/>
          <p:cNvGraphicFramePr>
            <a:graphicFrameLocks noChangeAspect="1"/>
          </p:cNvGraphicFramePr>
          <p:nvPr>
            <p:extLst>
              <p:ext uri="{D42A27DB-BD31-4B8C-83A1-F6EECF244321}">
                <p14:modId xmlns:p14="http://schemas.microsoft.com/office/powerpoint/2010/main" val="2884365058"/>
              </p:ext>
            </p:extLst>
          </p:nvPr>
        </p:nvGraphicFramePr>
        <p:xfrm>
          <a:off x="2945394" y="3060071"/>
          <a:ext cx="6301212" cy="1874067"/>
        </p:xfrm>
        <a:graphic>
          <a:graphicData uri="http://schemas.openxmlformats.org/presentationml/2006/ole">
            <mc:AlternateContent xmlns:mc="http://schemas.openxmlformats.org/markup-compatibility/2006">
              <mc:Choice xmlns:v="urn:schemas-microsoft-com:vml" Requires="v">
                <p:oleObj spid="_x0000_s3166" name="Picture" r:id="rId3" imgW="3687091" imgH="1192059" progId="Word.Picture.8">
                  <p:embed/>
                </p:oleObj>
              </mc:Choice>
              <mc:Fallback>
                <p:oleObj name="Picture" r:id="rId3" imgW="3687091" imgH="1192059" progId="Word.Picture.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45394" y="3060071"/>
                        <a:ext cx="6301212" cy="1874067"/>
                      </a:xfrm>
                      <a:prstGeom prst="rect">
                        <a:avLst/>
                      </a:prstGeom>
                      <a:noFill/>
                    </p:spPr>
                  </p:pic>
                </p:oleObj>
              </mc:Fallback>
            </mc:AlternateContent>
          </a:graphicData>
        </a:graphic>
      </p:graphicFrame>
    </p:spTree>
    <p:extLst>
      <p:ext uri="{BB962C8B-B14F-4D97-AF65-F5344CB8AC3E}">
        <p14:creationId xmlns:p14="http://schemas.microsoft.com/office/powerpoint/2010/main" val="29063404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Було </a:t>
            </a:r>
            <a:r>
              <a:rPr lang="uk-UA" sz="2200" dirty="0">
                <a:solidFill>
                  <a:srgbClr val="000000"/>
                </a:solidFill>
                <a:latin typeface="Times New Roman" panose="02020603050405020304" pitchFamily="18" charset="0"/>
                <a:cs typeface="Times New Roman" panose="02020603050405020304" pitchFamily="18" charset="0"/>
              </a:rPr>
              <a:t>виявлено не менше семи додаткових складових передавального механізму: доступність кредитів, теорія </a:t>
            </a:r>
            <a:r>
              <a:rPr lang="en-US" sz="2200" dirty="0">
                <a:solidFill>
                  <a:srgbClr val="000000"/>
                </a:solidFill>
                <a:latin typeface="Times New Roman" panose="02020603050405020304" pitchFamily="18" charset="0"/>
                <a:cs typeface="Times New Roman" panose="02020603050405020304" pitchFamily="18" charset="0"/>
              </a:rPr>
              <a:t>q </a:t>
            </a:r>
            <a:r>
              <a:rPr lang="uk-UA" sz="2200" dirty="0" err="1">
                <a:solidFill>
                  <a:srgbClr val="000000"/>
                </a:solidFill>
                <a:latin typeface="Times New Roman" panose="02020603050405020304" pitchFamily="18" charset="0"/>
                <a:cs typeface="Times New Roman" panose="02020603050405020304" pitchFamily="18" charset="0"/>
              </a:rPr>
              <a:t>Тобіна</a:t>
            </a:r>
            <a:r>
              <a:rPr lang="uk-UA" sz="2200" dirty="0">
                <a:solidFill>
                  <a:srgbClr val="000000"/>
                </a:solidFill>
                <a:latin typeface="Times New Roman" panose="02020603050405020304" pitchFamily="18" charset="0"/>
                <a:cs typeface="Times New Roman" panose="02020603050405020304" pitchFamily="18" charset="0"/>
              </a:rPr>
              <a:t>, асиметричний інформаційний вплив, вплив процентних ставок на споживчі товари тривалого користування, вплив багатства, вплив ліквідності, вплив валютного курсу на чистий експорт. Проведений </a:t>
            </a:r>
            <a:r>
              <a:rPr lang="uk-UA" sz="2200" dirty="0" err="1">
                <a:solidFill>
                  <a:srgbClr val="000000"/>
                </a:solidFill>
                <a:latin typeface="Times New Roman" panose="02020603050405020304" pitchFamily="18" charset="0"/>
                <a:cs typeface="Times New Roman" panose="02020603050405020304" pitchFamily="18" charset="0"/>
              </a:rPr>
              <a:t>Модільяні</a:t>
            </a:r>
            <a:r>
              <a:rPr lang="uk-UA" sz="2200" dirty="0">
                <a:solidFill>
                  <a:srgbClr val="000000"/>
                </a:solidFill>
                <a:latin typeface="Times New Roman" panose="02020603050405020304" pitchFamily="18" charset="0"/>
                <a:cs typeface="Times New Roman" panose="02020603050405020304" pitchFamily="18" charset="0"/>
              </a:rPr>
              <a:t> розрахунок впливу пропозиції грошей на обсяг ВВП на базі моделі передавального механізму, що включала майже всі названі складові (модель МР</a:t>
            </a:r>
            <a:r>
              <a:rPr lang="en-US" sz="2200" dirty="0">
                <a:solidFill>
                  <a:srgbClr val="000000"/>
                </a:solidFill>
                <a:latin typeface="Times New Roman" panose="02020603050405020304" pitchFamily="18" charset="0"/>
                <a:cs typeface="Times New Roman" panose="02020603050405020304" pitchFamily="18" charset="0"/>
              </a:rPr>
              <a:t>S</a:t>
            </a:r>
            <a:r>
              <a:rPr lang="uk-UA" sz="2200" dirty="0">
                <a:solidFill>
                  <a:srgbClr val="000000"/>
                </a:solidFill>
                <a:latin typeface="Times New Roman" panose="02020603050405020304" pitchFamily="18" charset="0"/>
                <a:cs typeface="Times New Roman" panose="02020603050405020304" pitchFamily="18" charset="0"/>
              </a:rPr>
              <a:t>)</a:t>
            </a:r>
            <a:r>
              <a:rPr lang="ru-RU"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показав високий позитивний результат.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Представники </a:t>
            </a:r>
            <a:r>
              <a:rPr lang="uk-UA" sz="2200" dirty="0" err="1">
                <a:solidFill>
                  <a:srgbClr val="000000"/>
                </a:solidFill>
                <a:latin typeface="Times New Roman" panose="02020603050405020304" pitchFamily="18" charset="0"/>
                <a:cs typeface="Times New Roman" panose="02020603050405020304" pitchFamily="18" charset="0"/>
              </a:rPr>
              <a:t>монетаристського</a:t>
            </a:r>
            <a:r>
              <a:rPr lang="uk-UA" sz="2200" dirty="0">
                <a:solidFill>
                  <a:srgbClr val="000000"/>
                </a:solidFill>
                <a:latin typeface="Times New Roman" panose="02020603050405020304" pitchFamily="18" charset="0"/>
                <a:cs typeface="Times New Roman" panose="02020603050405020304" pitchFamily="18" charset="0"/>
              </a:rPr>
              <a:t> напряму теж провели аналогічний розрахунок на підставі своєї (</a:t>
            </a:r>
            <a:r>
              <a:rPr lang="uk-UA" sz="2200" dirty="0" err="1">
                <a:solidFill>
                  <a:srgbClr val="000000"/>
                </a:solidFill>
                <a:latin typeface="Times New Roman" panose="02020603050405020304" pitchFamily="18" charset="0"/>
                <a:cs typeface="Times New Roman" panose="02020603050405020304" pitchFamily="18" charset="0"/>
              </a:rPr>
              <a:t>монетаристської</a:t>
            </a:r>
            <a:r>
              <a:rPr lang="uk-UA" sz="2200" dirty="0">
                <a:solidFill>
                  <a:srgbClr val="000000"/>
                </a:solidFill>
                <a:latin typeface="Times New Roman" panose="02020603050405020304" pitchFamily="18" charset="0"/>
                <a:cs typeface="Times New Roman" panose="02020603050405020304" pitchFamily="18" charset="0"/>
              </a:rPr>
              <a:t>) моделі передавального механізму (моделі Сент-</a:t>
            </a:r>
            <a:r>
              <a:rPr lang="uk-UA" sz="2200" dirty="0" err="1">
                <a:solidFill>
                  <a:srgbClr val="000000"/>
                </a:solidFill>
                <a:latin typeface="Times New Roman" panose="02020603050405020304" pitchFamily="18" charset="0"/>
                <a:cs typeface="Times New Roman" panose="02020603050405020304" pitchFamily="18" charset="0"/>
              </a:rPr>
              <a:t>Луса</a:t>
            </a:r>
            <a:r>
              <a:rPr lang="uk-UA" sz="2200" dirty="0">
                <a:solidFill>
                  <a:srgbClr val="000000"/>
                </a:solidFill>
                <a:latin typeface="Times New Roman" panose="02020603050405020304" pitchFamily="18" charset="0"/>
                <a:cs typeface="Times New Roman" panose="02020603050405020304" pitchFamily="18" charset="0"/>
              </a:rPr>
              <a:t>) й одержали результат, дуже близький до одержаного </a:t>
            </a:r>
            <a:r>
              <a:rPr lang="uk-UA" sz="2200" dirty="0" err="1">
                <a:solidFill>
                  <a:srgbClr val="000000"/>
                </a:solidFill>
                <a:latin typeface="Times New Roman" panose="02020603050405020304" pitchFamily="18" charset="0"/>
                <a:cs typeface="Times New Roman" panose="02020603050405020304" pitchFamily="18" charset="0"/>
              </a:rPr>
              <a:t>Модельяні</a:t>
            </a:r>
            <a:r>
              <a:rPr lang="uk-UA" sz="2200" dirty="0">
                <a:solidFill>
                  <a:srgbClr val="000000"/>
                </a:solidFill>
                <a:latin typeface="Times New Roman" panose="02020603050405020304" pitchFamily="18" charset="0"/>
                <a:cs typeface="Times New Roman" panose="02020603050405020304" pitchFamily="18" charset="0"/>
              </a:rPr>
              <a:t> на базі моделі МР</a:t>
            </a:r>
            <a:r>
              <a:rPr lang="en-US" sz="2200" dirty="0">
                <a:solidFill>
                  <a:srgbClr val="000000"/>
                </a:solidFill>
                <a:latin typeface="Times New Roman" panose="02020603050405020304" pitchFamily="18" charset="0"/>
                <a:cs typeface="Times New Roman" panose="02020603050405020304" pitchFamily="18" charset="0"/>
              </a:rPr>
              <a:t>S</a:t>
            </a:r>
            <a:r>
              <a:rPr lang="ru-RU" sz="2200" dirty="0">
                <a:solidFill>
                  <a:srgbClr val="000000"/>
                </a:solidFill>
                <a:latin typeface="Times New Roman" panose="02020603050405020304" pitchFamily="18" charset="0"/>
                <a:cs typeface="Times New Roman" panose="02020603050405020304" pitchFamily="18" charset="0"/>
              </a:rPr>
              <a:t>.</a:t>
            </a:r>
            <a:r>
              <a:rPr lang="uk-UA" sz="2200" dirty="0">
                <a:solidFill>
                  <a:srgbClr val="000000"/>
                </a:solidFill>
                <a:latin typeface="Times New Roman" panose="02020603050405020304" pitchFamily="18" charset="0"/>
                <a:cs typeface="Times New Roman" panose="02020603050405020304" pitchFamily="18" charset="0"/>
              </a:rPr>
              <a:t> Цей збіг результатів послугував подальшому зближенню позицій кейнсіанців і монетаристів у трактуванні передавального механізму. Виявляється, що у своїй теоретичній основі та за кінцевими результатами впливу вони однакові. Проте для практичного використання в монетарній політиці зручнішою виявилась модель МР</a:t>
            </a:r>
            <a:r>
              <a:rPr lang="en-US" sz="2200" dirty="0">
                <a:solidFill>
                  <a:srgbClr val="000000"/>
                </a:solidFill>
                <a:latin typeface="Times New Roman" panose="02020603050405020304" pitchFamily="18" charset="0"/>
                <a:cs typeface="Times New Roman" panose="02020603050405020304" pitchFamily="18" charset="0"/>
              </a:rPr>
              <a:t>S</a:t>
            </a:r>
            <a:r>
              <a:rPr lang="ru-RU"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в якій більш детально і повно визначені канали монетарного впливу, завдяки чому вона була прийнята Радою керуючих ФРС США для прогнозування ділової активності та формування економічної політики США.</a:t>
            </a: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90061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r>
              <a:rPr lang="uk-UA" sz="2000" b="1" dirty="0">
                <a:latin typeface="Times New Roman" panose="02020603050405020304" pitchFamily="18" charset="0"/>
                <a:cs typeface="Times New Roman" panose="02020603050405020304" pitchFamily="18" charset="0"/>
              </a:rPr>
              <a:t>Рис. </a:t>
            </a:r>
            <a:r>
              <a:rPr lang="en-US" sz="2000" b="1" dirty="0">
                <a:latin typeface="Times New Roman" panose="02020603050405020304" pitchFamily="18" charset="0"/>
                <a:cs typeface="Times New Roman" panose="02020603050405020304" pitchFamily="18" charset="0"/>
              </a:rPr>
              <a:t>1</a:t>
            </a:r>
            <a:r>
              <a:rPr lang="uk-UA" sz="2000" b="1" dirty="0">
                <a:latin typeface="Times New Roman" panose="02020603050405020304" pitchFamily="18" charset="0"/>
                <a:cs typeface="Times New Roman" panose="02020603050405020304" pitchFamily="18" charset="0"/>
              </a:rPr>
              <a:t>. Узагальнююча схема передавального механізму грошово-кредитної політики</a:t>
            </a:r>
            <a:endParaRPr lang="uk-UA" sz="2000" b="1" dirty="0" smtClean="0">
              <a:latin typeface="Times New Roman" panose="02020603050405020304" pitchFamily="18" charset="0"/>
              <a:cs typeface="Times New Roman" panose="02020603050405020304" pitchFamily="18" charset="0"/>
            </a:endParaRPr>
          </a:p>
        </p:txBody>
      </p:sp>
      <p:pic>
        <p:nvPicPr>
          <p:cNvPr id="41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2218" y="1023383"/>
            <a:ext cx="9985972" cy="5232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301638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endParaRPr lang="uk-UA" dirty="0" smtClean="0"/>
          </a:p>
          <a:p>
            <a:pPr algn="just"/>
            <a:endParaRPr lang="uk-UA" dirty="0"/>
          </a:p>
          <a:p>
            <a:pPr algn="just"/>
            <a:endParaRPr lang="uk-UA" dirty="0" smtClean="0"/>
          </a:p>
          <a:p>
            <a:pPr algn="just"/>
            <a:endParaRPr lang="uk-UA" dirty="0"/>
          </a:p>
          <a:p>
            <a:pPr algn="just"/>
            <a:endParaRPr lang="uk-UA" dirty="0" smtClean="0"/>
          </a:p>
          <a:p>
            <a:pPr algn="just"/>
            <a:endParaRPr lang="uk-UA" dirty="0"/>
          </a:p>
        </p:txBody>
      </p:sp>
      <p:pic>
        <p:nvPicPr>
          <p:cNvPr id="4" name="Рисунок 3"/>
          <p:cNvPicPr>
            <a:picLocks noChangeAspect="1"/>
          </p:cNvPicPr>
          <p:nvPr/>
        </p:nvPicPr>
        <p:blipFill>
          <a:blip r:embed="rId2"/>
          <a:stretch>
            <a:fillRect/>
          </a:stretch>
        </p:blipFill>
        <p:spPr>
          <a:xfrm>
            <a:off x="1475715" y="679010"/>
            <a:ext cx="9352229" cy="5133315"/>
          </a:xfrm>
          <a:prstGeom prst="rect">
            <a:avLst/>
          </a:prstGeom>
        </p:spPr>
      </p:pic>
      <p:sp>
        <p:nvSpPr>
          <p:cNvPr id="6" name="TextBox 5"/>
          <p:cNvSpPr txBox="1"/>
          <p:nvPr/>
        </p:nvSpPr>
        <p:spPr>
          <a:xfrm>
            <a:off x="1475715" y="6047715"/>
            <a:ext cx="9352229" cy="400110"/>
          </a:xfrm>
          <a:prstGeom prst="rect">
            <a:avLst/>
          </a:prstGeom>
          <a:noFill/>
        </p:spPr>
        <p:txBody>
          <a:bodyPr wrap="square" rtlCol="0">
            <a:spAutoFit/>
          </a:bodyPr>
          <a:lstStyle/>
          <a:p>
            <a:r>
              <a:rPr lang="uk-UA" sz="2000" dirty="0" smtClean="0">
                <a:latin typeface="Times New Roman" panose="02020603050405020304" pitchFamily="18" charset="0"/>
                <a:cs typeface="Times New Roman" panose="02020603050405020304" pitchFamily="18" charset="0"/>
              </a:rPr>
              <a:t>Рис. 2. Трансмісійний механізм монетарної політики в Україні на сучасному етапі</a:t>
            </a:r>
            <a:endParaRPr lang="ru-RU" sz="2000" dirty="0"/>
          </a:p>
        </p:txBody>
      </p:sp>
    </p:spTree>
    <p:extLst>
      <p:ext uri="{BB962C8B-B14F-4D97-AF65-F5344CB8AC3E}">
        <p14:creationId xmlns:p14="http://schemas.microsoft.com/office/powerpoint/2010/main" val="37063350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lnSpc>
                <a:spcPct val="120000"/>
              </a:lnSpc>
              <a:spcBef>
                <a:spcPts val="0"/>
              </a:spcBef>
            </a:pPr>
            <a:r>
              <a:rPr lang="uk-UA" sz="2000" dirty="0" smtClean="0">
                <a:solidFill>
                  <a:srgbClr val="000000"/>
                </a:solidFill>
                <a:latin typeface="Times New Roman" panose="02020603050405020304" pitchFamily="18" charset="0"/>
                <a:cs typeface="Times New Roman" panose="02020603050405020304" pitchFamily="18" charset="0"/>
              </a:rPr>
              <a:t>	Процес передачі імпульсів від рішень центрального банку стосовно грошово-кредитної політики до суб’єктів економіки відбувається через спеціальні канали передавального механізму, до яких більшість дослідників відносять грошовий, процентний, валютний та кредитний канали. </a:t>
            </a:r>
          </a:p>
          <a:p>
            <a:pPr algn="just">
              <a:lnSpc>
                <a:spcPct val="120000"/>
              </a:lnSpc>
              <a:spcBef>
                <a:spcPts val="0"/>
              </a:spcBef>
            </a:pPr>
            <a:r>
              <a:rPr lang="uk-UA" sz="2000" dirty="0" smtClean="0">
                <a:solidFill>
                  <a:srgbClr val="000000"/>
                </a:solidFill>
                <a:latin typeface="Times New Roman" panose="02020603050405020304" pitchFamily="18" charset="0"/>
                <a:cs typeface="Times New Roman" panose="02020603050405020304" pitchFamily="18" charset="0"/>
              </a:rPr>
              <a:t>Однак, останнім часом НБУ включає до системи канал цін активів та канал очікувань, що обумовлено структурними змінами трансмісійного механізму та використанням популярних нині нестандартних інструментів у контексті програм кредитного та кількісного пом’якшення. </a:t>
            </a:r>
          </a:p>
          <a:p>
            <a:pPr algn="just">
              <a:lnSpc>
                <a:spcPct val="120000"/>
              </a:lnSpc>
              <a:spcBef>
                <a:spcPts val="0"/>
              </a:spcBef>
            </a:pPr>
            <a:r>
              <a:rPr lang="uk-UA" sz="2000" dirty="0" smtClean="0">
                <a:solidFill>
                  <a:srgbClr val="000000"/>
                </a:solidFill>
                <a:latin typeface="Times New Roman" panose="02020603050405020304" pitchFamily="18" charset="0"/>
                <a:cs typeface="Times New Roman" panose="02020603050405020304" pitchFamily="18" charset="0"/>
              </a:rPr>
              <a:t>	Відтак, в Україні розглядається спрощена система механізму монетарної трансмісії (рис.2), що визначає взаємозв’язок інструментів монетарної політики центрального банку не тільки на інфляцію, але і на рівень загального економічного зростання та його складові. Наведена схема засвідчує, що на сьогоднішній день основним інструментом монетарної політики НБУ є ключова процентна ставка, що синхронізується центральним банком з обліковою ставкою і слугує операційною ціллю для короткострокових процентних ставок на міжбанківському кредитному ринку  [</a:t>
            </a:r>
            <a:r>
              <a:rPr lang="uk-UA" sz="2000" dirty="0" err="1" smtClean="0">
                <a:solidFill>
                  <a:srgbClr val="000000"/>
                </a:solidFill>
                <a:latin typeface="Times New Roman" panose="02020603050405020304" pitchFamily="18" charset="0"/>
                <a:cs typeface="Times New Roman" panose="02020603050405020304" pitchFamily="18" charset="0"/>
              </a:rPr>
              <a:t>Ніколайчук</a:t>
            </a:r>
            <a:r>
              <a:rPr lang="uk-UA" sz="2000" dirty="0" smtClean="0">
                <a:solidFill>
                  <a:srgbClr val="000000"/>
                </a:solidFill>
                <a:latin typeface="Times New Roman" panose="02020603050405020304" pitchFamily="18" charset="0"/>
                <a:cs typeface="Times New Roman" panose="02020603050405020304" pitchFamily="18" charset="0"/>
              </a:rPr>
              <a:t> С. М. Монетарна політика НБУ за режиму інфляційного </a:t>
            </a:r>
            <a:r>
              <a:rPr lang="uk-UA" sz="2000" dirty="0" err="1" smtClean="0">
                <a:solidFill>
                  <a:srgbClr val="000000"/>
                </a:solidFill>
                <a:latin typeface="Times New Roman" panose="02020603050405020304" pitchFamily="18" charset="0"/>
                <a:cs typeface="Times New Roman" panose="02020603050405020304" pitchFamily="18" charset="0"/>
              </a:rPr>
              <a:t>таргетування</a:t>
            </a:r>
            <a:r>
              <a:rPr lang="uk-UA" sz="2000" dirty="0" smtClean="0">
                <a:solidFill>
                  <a:srgbClr val="000000"/>
                </a:solidFill>
                <a:latin typeface="Times New Roman" panose="02020603050405020304" pitchFamily="18" charset="0"/>
                <a:cs typeface="Times New Roman" panose="02020603050405020304" pitchFamily="18" charset="0"/>
              </a:rPr>
              <a:t>: цілі та фактори прийняття рішень. К.; Національний банк України. 2016.  Режим доступу: https://bank.gov.ua/doccatalog/document?id=38218384].</a:t>
            </a:r>
            <a:endParaRPr lang="uk-UA" sz="20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93796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Згідно з сучасними уявленнями, структура передавального механізму включає певні канали, кожний з яких є своєрідним ланцюжком економічних змінних, по якому проходять імпульси, що генеруються грошово-кредитною політикою. По окремих каналах монетарні імпульси проходять не миттєво, а з певними затримками, що проявляється в часовому лазі та негнучкості цін, заробітної плати та інших економічних змінних, завдяки чому і виникає </a:t>
            </a:r>
            <a:r>
              <a:rPr lang="uk-UA" sz="2200" dirty="0" err="1" smtClean="0">
                <a:solidFill>
                  <a:srgbClr val="000000"/>
                </a:solidFill>
                <a:latin typeface="Times New Roman" panose="02020603050405020304" pitchFamily="18" charset="0"/>
                <a:cs typeface="Times New Roman" panose="02020603050405020304" pitchFamily="18" charset="0"/>
              </a:rPr>
              <a:t>стимулювальний</a:t>
            </a:r>
            <a:r>
              <a:rPr lang="uk-UA" sz="2200" dirty="0" smtClean="0">
                <a:solidFill>
                  <a:srgbClr val="000000"/>
                </a:solidFill>
                <a:latin typeface="Times New Roman" panose="02020603050405020304" pitchFamily="18" charset="0"/>
                <a:cs typeface="Times New Roman" panose="02020603050405020304" pitchFamily="18" charset="0"/>
              </a:rPr>
              <a:t> ефект.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Процес економічних змін, викликаних монетарним імпульсом, проходить три етапи. На першому етапі зміна пропозиції грошей спричинює зміни процентної ставки (номінальної і реальної) та валютного курсу. На другому етапі зміни ринкової процентної ставки зумовлюють зміни цін на фінансові активи фірм та домогосподарств (акції, облігації, депозити), які впливають на попит та витрати (інвестиційні та споживчі) останніх, що, у свою чергу, вносить нові корективи в ринкові процентні ставки. На третьому етапі під впливом економічних змін, що відбулися на другому етапі, відбувається коригування макроекономічних змінних: темпів економічного зростання, рівня зайнятості, що провокує зміну цін та оплату праці, унаслідок чого встановлюється нова економічна рівновага.</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3712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ctr">
              <a:spcBef>
                <a:spcPts val="0"/>
              </a:spcBef>
            </a:pPr>
            <a:r>
              <a:rPr lang="uk-UA" sz="2400" b="1" dirty="0">
                <a:solidFill>
                  <a:srgbClr val="000000"/>
                </a:solidFill>
                <a:latin typeface="Times New Roman" panose="02020603050405020304" pitchFamily="18" charset="0"/>
                <a:cs typeface="Times New Roman" panose="02020603050405020304" pitchFamily="18" charset="0"/>
              </a:rPr>
              <a:t>1. Дискусії щодо нейтральності грошей у процесі відтворення. </a:t>
            </a:r>
            <a:endParaRPr lang="ru-RU" sz="2400" b="1"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ru-RU" sz="2300" dirty="0" smtClean="0">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Основним аргументом щодо переваг грошового обміну західні дослідники зводять до зниження суспільних витрат на обмін товарів порівняно з бартером. У відомому вітчизняному підручнику «Гроші і кредит»  з посиланням на дослідження західних вчених стверджується, що витрати грошового обміну приблизно на третину нижчі порівняно з бартером. Така економія є вагомим аргументом на користь грошей і переконливим свідченням відчутної ролі грошей у ринковій економіці.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Однак корисність грошей значно ширша, аніж названий вище аргумент. Корисність грошей визначається опосередковано через корисність інших товарів та економічних послуг, які можна отримати на ці гроші.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Гроші в ринковій економіці стають носієм позичкового капіталу. Через механізм його руху, зокрема через банки та ринок цінних паперів, формування якого зумовлюється перетворенням грошей у капітал, відкриваються можливості узгодити індивідуальні та колективні інтереси виробників, дещо згладити соціальні суперечності, забезпечити більшу рівномірність і збалансованість процесу розширеного відтворення</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45555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endParaRPr lang="uk-UA" dirty="0"/>
          </a:p>
          <a:p>
            <a:pPr algn="just"/>
            <a:endParaRPr lang="uk-UA" dirty="0" smtClean="0"/>
          </a:p>
          <a:p>
            <a:pPr algn="just"/>
            <a:endParaRPr lang="uk-UA" dirty="0"/>
          </a:p>
          <a:p>
            <a:pPr algn="just"/>
            <a:endParaRPr lang="uk-UA" dirty="0" smtClean="0"/>
          </a:p>
          <a:p>
            <a:pPr algn="just"/>
            <a:endParaRPr lang="uk-UA" dirty="0"/>
          </a:p>
          <a:p>
            <a:pPr algn="just"/>
            <a:endParaRPr lang="uk-UA" dirty="0" smtClean="0"/>
          </a:p>
          <a:p>
            <a:pPr algn="just"/>
            <a:endParaRPr lang="uk-UA" dirty="0"/>
          </a:p>
        </p:txBody>
      </p:sp>
      <p:pic>
        <p:nvPicPr>
          <p:cNvPr id="2" name="Рисунок 1"/>
          <p:cNvPicPr>
            <a:picLocks noChangeAspect="1"/>
          </p:cNvPicPr>
          <p:nvPr/>
        </p:nvPicPr>
        <p:blipFill>
          <a:blip r:embed="rId2"/>
          <a:stretch>
            <a:fillRect/>
          </a:stretch>
        </p:blipFill>
        <p:spPr>
          <a:xfrm>
            <a:off x="1240326" y="477711"/>
            <a:ext cx="9931651" cy="5533789"/>
          </a:xfrm>
          <a:prstGeom prst="rect">
            <a:avLst/>
          </a:prstGeom>
        </p:spPr>
      </p:pic>
      <p:sp>
        <p:nvSpPr>
          <p:cNvPr id="5" name="TextBox 4"/>
          <p:cNvSpPr txBox="1"/>
          <p:nvPr/>
        </p:nvSpPr>
        <p:spPr>
          <a:xfrm>
            <a:off x="1240325" y="6255945"/>
            <a:ext cx="8537417" cy="400110"/>
          </a:xfrm>
          <a:prstGeom prst="rect">
            <a:avLst/>
          </a:prstGeom>
          <a:noFill/>
        </p:spPr>
        <p:txBody>
          <a:bodyPr wrap="square" rtlCol="0">
            <a:spAutoFit/>
          </a:bodyPr>
          <a:lstStyle/>
          <a:p>
            <a:r>
              <a:rPr lang="uk-UA" sz="2000" dirty="0">
                <a:latin typeface="Times New Roman" panose="02020603050405020304" pitchFamily="18" charset="0"/>
                <a:cs typeface="Times New Roman" panose="02020603050405020304" pitchFamily="18" charset="0"/>
              </a:rPr>
              <a:t>Рис. 3. Загальна схема монетарної трансмісії в Україні за  В.С. Стельмахом</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82968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Процентний канал монетарної трансмісії традиційно вважається головним каналом передавального механізму й описує вплив центрального банку на економіку через регулювання процентних ставок. Дія цього каналу полягає у тому, що зміна грошово-кредитної політики, насамперед через офіційну облікову ставку, прямо впливає на короткострокові ставки на фінансовому ринку, і через криву дохідності – на довгострокові. З певним часовим лагом її вплив поширюється на ставки комерційних банків для економічних суб’єктів, тим самим – на інтенсивність переміщення капіталу між різними сегментами фінансового ринку, заощадження, інвестиції, споживання, тобто на зміну сукупних витрат і попиту, а, отже, – і на темпи зростання економіки, зайнятість та інфляцію (дивись рис. 4).</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межах каналу процентної ставки є ще один напрям впливу. Зміна процентної ставки спричиняє перерозподіл доходів між кредиторами і позичальниками: у разі зниження її більше створеного доходу припадає на позичальників, а при зростанні — на кредиторів. Серед кредиторів і позичальників помітне місце займають домогосподарства, причому серед кредиторів переважають особи похилого віку, а серед позичальників — молодь, а також державні структури.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92526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endParaRPr lang="uk-UA" dirty="0"/>
          </a:p>
          <a:p>
            <a:pPr algn="just"/>
            <a:endParaRPr lang="uk-UA" dirty="0" smtClean="0"/>
          </a:p>
          <a:p>
            <a:pPr algn="just"/>
            <a:endParaRPr lang="uk-UA" dirty="0"/>
          </a:p>
          <a:p>
            <a:pPr algn="just"/>
            <a:endParaRPr lang="uk-UA" dirty="0" smtClean="0"/>
          </a:p>
          <a:p>
            <a:pPr algn="just"/>
            <a:endParaRPr lang="uk-UA" dirty="0"/>
          </a:p>
          <a:p>
            <a:pPr algn="just"/>
            <a:endParaRPr lang="uk-UA" dirty="0" smtClean="0"/>
          </a:p>
          <a:p>
            <a:pPr algn="just"/>
            <a:endParaRPr lang="uk-UA" dirty="0"/>
          </a:p>
        </p:txBody>
      </p:sp>
      <p:pic>
        <p:nvPicPr>
          <p:cNvPr id="2" name="Рисунок 1"/>
          <p:cNvPicPr>
            <a:picLocks noChangeAspect="1"/>
          </p:cNvPicPr>
          <p:nvPr/>
        </p:nvPicPr>
        <p:blipFill>
          <a:blip r:embed="rId2"/>
          <a:stretch>
            <a:fillRect/>
          </a:stretch>
        </p:blipFill>
        <p:spPr>
          <a:xfrm>
            <a:off x="2652665" y="400213"/>
            <a:ext cx="6753885" cy="5647502"/>
          </a:xfrm>
          <a:prstGeom prst="rect">
            <a:avLst/>
          </a:prstGeom>
        </p:spPr>
      </p:pic>
      <p:sp>
        <p:nvSpPr>
          <p:cNvPr id="4" name="TextBox 3"/>
          <p:cNvSpPr txBox="1"/>
          <p:nvPr/>
        </p:nvSpPr>
        <p:spPr>
          <a:xfrm>
            <a:off x="3280645" y="6047715"/>
            <a:ext cx="5546484" cy="400110"/>
          </a:xfrm>
          <a:prstGeom prst="rect">
            <a:avLst/>
          </a:prstGeom>
          <a:noFill/>
        </p:spPr>
        <p:txBody>
          <a:bodyPr wrap="square" rtlCol="0">
            <a:spAutoFit/>
          </a:bodyPr>
          <a:lstStyle/>
          <a:p>
            <a:r>
              <a:rPr lang="uk-UA" sz="2000" dirty="0" smtClean="0">
                <a:latin typeface="Times New Roman" panose="02020603050405020304" pitchFamily="18" charset="0"/>
                <a:cs typeface="Times New Roman" panose="02020603050405020304" pitchFamily="18" charset="0"/>
              </a:rPr>
              <a:t>Рис. 4 Механізм реалізації процентної політики</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95537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Оскільки особи похилого віку менше схильні, порівняно з молоддю та державними структурами, витрачати кошти, а якщо витрачають, то переважно на споживчі потреби, то перерозподіл доходів на їхню користь гальмує темпи зростання реального попиту і зрушує його у бік споживчих товарів за рахунок інвестиційних. Це також може гальмувати економічне зростання. Цей напрям впливу називають ще каналом доходу.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Канал цін активів</a:t>
            </a:r>
            <a:r>
              <a:rPr lang="uk-UA" sz="2200" dirty="0" smtClean="0">
                <a:solidFill>
                  <a:srgbClr val="000000"/>
                </a:solidFill>
                <a:latin typeface="Times New Roman" panose="02020603050405020304" pitchFamily="18" charset="0"/>
                <a:cs typeface="Times New Roman" panose="02020603050405020304" pitchFamily="18" charset="0"/>
              </a:rPr>
              <a:t> зосереджує увагу на впливі грошово-кредитної політики на реальний сектор економіки через зміну відносних цін фінансових і реальних активів. Зміни у монетарній політиці центрального банку позначаються на процентних ставках грошового ринку, які у свою чергу впливають на економіку через зміну цін на активи – цінні папери, іноземну валюту, нерухомість та інші активи. При зниженні процентних ставок грошового ринку ціни на активи, за інших рівних умов, зростають, оскільки зі зменшенням процентних ставок зменшується дохідність грошей як активу. Економічні суб’єкти починають шукати альтернативні об’єкти вкладення капіталу, при цьому інвестиційні рішення приймаються з урахуванням дохідності різних фінансових і реальних активів.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07001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Нині важливим інвестиційним об’єктом для вітчизняних суб’єктів економіки став ринок нерухомості, який характеризується динамікою прискореного зростання. Причому ціни на ринку нерухомості зростають темпами, що значно перевищують темпи зниження процентних ставок на грошовому ринку. Поряд з цим ринок цінних паперів залишається нерозвиненим і не бере через канал цін активів належної участі в механізмі монетарної трансмісії.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Канал цін активів у передавальному механізмі грошово-кредитної політики в Україні має й іншу особливість. Вона зумовлена відкритістю економіки країни та наявним монетарним режимом, який базується на «якірній» прив’язці до обмінного курсу та орієнтованості передусім на зовнішню складову стабільності національної валюти. Зазначена особливість виявляється у важливому значенні валютних активів у складі каналу цін активів монетарного трансмісійного механізму та в особливій ролі валютної політики НБУ.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 огляду на це, багато дослідників питань монетарної трансмісії в Україні окремо </a:t>
            </a:r>
            <a:r>
              <a:rPr lang="uk-UA" sz="2200" i="1" dirty="0" smtClean="0">
                <a:solidFill>
                  <a:srgbClr val="000000"/>
                </a:solidFill>
                <a:latin typeface="Times New Roman" panose="02020603050405020304" pitchFamily="18" charset="0"/>
                <a:cs typeface="Times New Roman" panose="02020603050405020304" pitchFamily="18" charset="0"/>
              </a:rPr>
              <a:t>виділяють канал валютного курсу</a:t>
            </a:r>
            <a:r>
              <a:rPr lang="uk-UA" sz="2200" dirty="0" smtClean="0">
                <a:solidFill>
                  <a:srgbClr val="000000"/>
                </a:solidFill>
                <a:latin typeface="Times New Roman" panose="02020603050405020304" pitchFamily="18" charset="0"/>
                <a:cs typeface="Times New Roman" panose="02020603050405020304" pitchFamily="18" charset="0"/>
              </a:rPr>
              <a:t>. Канал валютного курсу відображає вплив грошово-кредитної політики на сукупний попит і пропозицію через зміну курсу національної валюти та характеризує чутливість внутрішніх цін до курсових змін.</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77799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Зміна курсу національної валюти впливає на сукупні витрати суб’єктів економіки двома шляхами: через ефект змін відносних цін та балансовий ефект. Ефект зміни відносних цін проявляється у зміні попиту на вітчизняні товари і послуги, які при зміцненні курсу національної валюти стають дорожчими порівняно з імпортними товарами. Це спричиняє зміни у сукупному попиті в економіці, а відповідно і в обсягах чистого експорту, який є невід’ємною складовою валового внутрішнього продукту 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Слід зазначити, що вплив монетарної політики на економіку через канал обмінного курсу виявляється не лише через сукупний попит і пропозицію, а й через економічні очікування підприємств і населення. Балансовий ефект  зміни обмінного курсу національної валюти пов’язаний із наявністю у суб’єктів економіки зобов’язань в іноземній валюті. Якщо ці зобов’язання не покриваються повністю активами в іноземній валюті, зростання курсу може призвести до змін власного капіталу і витрат на обслуговування зобов’язань в іноземній валюті.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Кредитний канал </a:t>
            </a:r>
            <a:r>
              <a:rPr lang="uk-UA" sz="2200" dirty="0">
                <a:solidFill>
                  <a:srgbClr val="000000"/>
                </a:solidFill>
                <a:latin typeface="Times New Roman" panose="02020603050405020304" pitchFamily="18" charset="0"/>
                <a:cs typeface="Times New Roman" panose="02020603050405020304" pitchFamily="18" charset="0"/>
              </a:rPr>
              <a:t>– один із основних каналів у механізмі монетарної трансмісії багатьох країн, особливо країн із </a:t>
            </a:r>
            <a:r>
              <a:rPr lang="uk-UA" sz="2200" dirty="0" err="1">
                <a:solidFill>
                  <a:srgbClr val="000000"/>
                </a:solidFill>
                <a:latin typeface="Times New Roman" panose="02020603050405020304" pitchFamily="18" charset="0"/>
                <a:cs typeface="Times New Roman" panose="02020603050405020304" pitchFamily="18" charset="0"/>
              </a:rPr>
              <a:t>банкоцентричною</a:t>
            </a:r>
            <a:r>
              <a:rPr lang="uk-UA" sz="2200" dirty="0">
                <a:solidFill>
                  <a:srgbClr val="000000"/>
                </a:solidFill>
                <a:latin typeface="Times New Roman" panose="02020603050405020304" pitchFamily="18" charset="0"/>
                <a:cs typeface="Times New Roman" panose="02020603050405020304" pitchFamily="18" charset="0"/>
              </a:rPr>
              <a:t> фінансовою системою, в яких фінансові ресурси перерозподіляються переважно через банківський сектор. </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ru-RU"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18577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 українській фінансовій системі основним фінансовим посередником є банківський сектор, що засвідчує наявність каналу банківського кредитування у монетарному трансмісійному механізмі.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Кредитний канал </a:t>
            </a:r>
            <a:r>
              <a:rPr lang="uk-UA" sz="2200" dirty="0" smtClean="0">
                <a:solidFill>
                  <a:srgbClr val="000000"/>
                </a:solidFill>
                <a:latin typeface="Times New Roman" panose="02020603050405020304" pitchFamily="18" charset="0"/>
                <a:cs typeface="Times New Roman" panose="02020603050405020304" pitchFamily="18" charset="0"/>
              </a:rPr>
              <a:t>відображає вплив грошово-кредитної політики центрального банку на доступність ресурсів на кредитних ринках. Він базується на припущенні, що центральний банк впливає інструментами </a:t>
            </a:r>
            <a:r>
              <a:rPr lang="uk-UA" sz="2200" dirty="0" err="1" smtClean="0">
                <a:solidFill>
                  <a:srgbClr val="000000"/>
                </a:solidFill>
                <a:latin typeface="Times New Roman" panose="02020603050405020304" pitchFamily="18" charset="0"/>
                <a:cs typeface="Times New Roman" panose="02020603050405020304" pitchFamily="18" charset="0"/>
              </a:rPr>
              <a:t>грошовокредитної</a:t>
            </a:r>
            <a:r>
              <a:rPr lang="uk-UA" sz="2200" dirty="0" smtClean="0">
                <a:solidFill>
                  <a:srgbClr val="000000"/>
                </a:solidFill>
                <a:latin typeface="Times New Roman" panose="02020603050405020304" pitchFamily="18" charset="0"/>
                <a:cs typeface="Times New Roman" panose="02020603050405020304" pitchFamily="18" charset="0"/>
              </a:rPr>
              <a:t> політики на зміну пропозиції кредитних ресурсів, передусім через зміну обсягів вільних резервів банківської системи (дивись рис. 5).</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Специфіка цього каналу полягає в тому, що центральний банк змінює пропозицію грошей через банківські резерви. Якщо він зменшує обсяги вільних резервів, то комерційні банки змушені обмежувати пропозицію позик своїм клієнтам, і останні, будучи надто залежними від банків, втрачатимуть свою платоспроможність та зменшуватимуть інвестиційні і споживчі витрати. При збільшенні центральним банком резервів комерційних банків процес впливу розвиватиметься у зворотному напрямі, хоч і не так активно, як у першому випадку. Адже збільшення у банків вільних резервів і пропозиції позичок клієнтам ще не значить, що останні погодяться їх одержати в повному обсязі і тому платоспроможний попит може зростати повільніше, ніж банківські резерви.</a:t>
            </a:r>
          </a:p>
        </p:txBody>
      </p:sp>
    </p:spTree>
    <p:extLst>
      <p:ext uri="{BB962C8B-B14F-4D97-AF65-F5344CB8AC3E}">
        <p14:creationId xmlns:p14="http://schemas.microsoft.com/office/powerpoint/2010/main" val="27954436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endParaRPr lang="uk-UA" dirty="0" smtClean="0"/>
          </a:p>
          <a:p>
            <a:pPr algn="just"/>
            <a:endParaRPr lang="uk-UA" dirty="0"/>
          </a:p>
          <a:p>
            <a:pPr algn="just"/>
            <a:endParaRPr lang="uk-UA" dirty="0" smtClean="0"/>
          </a:p>
          <a:p>
            <a:pPr algn="just"/>
            <a:endParaRPr lang="uk-UA" dirty="0"/>
          </a:p>
          <a:p>
            <a:pPr algn="just"/>
            <a:endParaRPr lang="uk-UA" dirty="0" smtClean="0"/>
          </a:p>
          <a:p>
            <a:pPr algn="just"/>
            <a:endParaRPr lang="uk-UA" dirty="0"/>
          </a:p>
          <a:p>
            <a:pPr algn="just"/>
            <a:endParaRPr lang="uk-UA" dirty="0" smtClean="0"/>
          </a:p>
        </p:txBody>
      </p:sp>
      <p:pic>
        <p:nvPicPr>
          <p:cNvPr id="2" name="Рисунок 1"/>
          <p:cNvPicPr>
            <a:picLocks noChangeAspect="1"/>
          </p:cNvPicPr>
          <p:nvPr/>
        </p:nvPicPr>
        <p:blipFill>
          <a:blip r:embed="rId2"/>
          <a:stretch>
            <a:fillRect/>
          </a:stretch>
        </p:blipFill>
        <p:spPr>
          <a:xfrm>
            <a:off x="2163778" y="488887"/>
            <a:ext cx="7595858" cy="6029607"/>
          </a:xfrm>
          <a:prstGeom prst="rect">
            <a:avLst/>
          </a:prstGeom>
        </p:spPr>
      </p:pic>
      <p:sp>
        <p:nvSpPr>
          <p:cNvPr id="4" name="TextBox 3"/>
          <p:cNvSpPr txBox="1"/>
          <p:nvPr/>
        </p:nvSpPr>
        <p:spPr>
          <a:xfrm>
            <a:off x="2163778" y="6654297"/>
            <a:ext cx="7595858" cy="369332"/>
          </a:xfrm>
          <a:prstGeom prst="rect">
            <a:avLst/>
          </a:prstGeom>
          <a:noFill/>
        </p:spPr>
        <p:txBody>
          <a:bodyPr wrap="square" rtlCol="0">
            <a:spAutoFit/>
          </a:bodyPr>
          <a:lstStyle/>
          <a:p>
            <a:r>
              <a:rPr lang="uk-UA" dirty="0" smtClean="0">
                <a:latin typeface="Times New Roman" panose="02020603050405020304" pitchFamily="18" charset="0"/>
                <a:cs typeface="Times New Roman" panose="02020603050405020304" pitchFamily="18" charset="0"/>
              </a:rPr>
              <a:t>Рис. 5. Механізм реалізації резервної політики в межах кредитного каналу</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444682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uk-UA" sz="2400" dirty="0" smtClean="0">
                <a:solidFill>
                  <a:srgbClr val="000000"/>
                </a:solidFill>
                <a:latin typeface="Times New Roman" panose="02020603050405020304" pitchFamily="18" charset="0"/>
                <a:cs typeface="Times New Roman" panose="02020603050405020304" pitchFamily="18" charset="0"/>
              </a:rPr>
              <a:t>	Кредитний </a:t>
            </a:r>
            <a:r>
              <a:rPr lang="uk-UA" sz="2400" dirty="0">
                <a:solidFill>
                  <a:srgbClr val="000000"/>
                </a:solidFill>
                <a:latin typeface="Times New Roman" panose="02020603050405020304" pitchFamily="18" charset="0"/>
                <a:cs typeface="Times New Roman" panose="02020603050405020304" pitchFamily="18" charset="0"/>
              </a:rPr>
              <a:t>канал «забезпечує» вплив монетарного імпульсу як на інвестиційний, так і на споживчий попит, тобто має широкий </a:t>
            </a:r>
            <a:r>
              <a:rPr lang="uk-UA" sz="2400" dirty="0" err="1">
                <a:solidFill>
                  <a:srgbClr val="000000"/>
                </a:solidFill>
                <a:latin typeface="Times New Roman" panose="02020603050405020304" pitchFamily="18" charset="0"/>
                <a:cs typeface="Times New Roman" panose="02020603050405020304" pitchFamily="18" charset="0"/>
              </a:rPr>
              <a:t>стимулювальний</a:t>
            </a:r>
            <a:r>
              <a:rPr lang="uk-UA" sz="2400" dirty="0">
                <a:solidFill>
                  <a:srgbClr val="000000"/>
                </a:solidFill>
                <a:latin typeface="Times New Roman" panose="02020603050405020304" pitchFamily="18" charset="0"/>
                <a:cs typeface="Times New Roman" panose="02020603050405020304" pitchFamily="18" charset="0"/>
              </a:rPr>
              <a:t> ефект, особливо в Україні.</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Канал очікувань</a:t>
            </a:r>
            <a:r>
              <a:rPr lang="uk-UA" sz="2200" dirty="0" smtClean="0">
                <a:solidFill>
                  <a:srgbClr val="000000"/>
                </a:solidFill>
                <a:latin typeface="Times New Roman" panose="02020603050405020304" pitchFamily="18" charset="0"/>
                <a:cs typeface="Times New Roman" panose="02020603050405020304" pitchFamily="18" charset="0"/>
              </a:rPr>
              <a:t> характеризує вплив змін у грошово-кредитній політиці на очікування економічних агентів стосовно майбутніх цін та макроекономічної ситуації, і відповідно на їхні рішення щодо споживання, заощаджень, інвестицій, виробництва.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Слід зауважити, що операції центрального банку більшою мірою впливають на короткострокові ставки на грошовому ринку, для яких вони є сигнальними. Реакція ж ставок грошового ринку із довшим терміном на зміну в застосуванні монетарних інструментів залежить від ринкових очікувань, тривалості їх підтримання монетарною владою, довіри учасників ринку до орієнтирів грошово-кредитної політики.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умови, що грошово-кредитна політика відповідає наміченим цілям, а макроекономічна ситуація тривалий час є стабільною та передбачуваною, вплив каналу очікувань буде незначним, тоді як невизначеність економічної кон’юнктури внаслідок низької довіри до урядової та монетарної політики формують песимістичні очікування та блокують стимули до економічного зростання.</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25217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Наявність негативних очікувань економічних суб’єктів може зумовити порушення у роботі передавального механізму монетарної політики, нівелювати вплив інструментів грошово-кредитної політики, спричинити значне відхилення фактичних значень від цільових показників монетарної політики. Результатом таких очікувань можуть бути неадекватні зміни відсоткової ставки на фінансовому ринку або реакції сукупного попиту на її динаміку, що дестабілізує кредитний ринок, підриває інвестиційний процес і зменшує вплив монетарної політики на макроекономічні показники. Про наявність у суб’єктів економіки негативних очікувань певною мірою можуть свідчити й такі показники, як зростання швидкості обертання грошей, збільшення частки кредитів і депозитів, виданих в іноземній валюті, значна питома вага готівки в структурі грошової маси тощо.</a:t>
            </a:r>
          </a:p>
          <a:p>
            <a:pPr algn="just"/>
            <a:r>
              <a:rPr lang="uk-UA"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Ще</a:t>
            </a:r>
            <a:r>
              <a:rPr lang="ru-RU" sz="2200" dirty="0">
                <a:solidFill>
                  <a:srgbClr val="000000"/>
                </a:solidFill>
                <a:latin typeface="Times New Roman" panose="02020603050405020304" pitchFamily="18" charset="0"/>
                <a:cs typeface="Times New Roman" panose="02020603050405020304" pitchFamily="18" charset="0"/>
              </a:rPr>
              <a:t> одним каналом (</a:t>
            </a:r>
            <a:r>
              <a:rPr lang="ru-RU" sz="2200" dirty="0" err="1">
                <a:solidFill>
                  <a:srgbClr val="000000"/>
                </a:solidFill>
                <a:latin typeface="Times New Roman" panose="02020603050405020304" pitchFamily="18" charset="0"/>
                <a:cs typeface="Times New Roman" panose="02020603050405020304" pitchFamily="18" charset="0"/>
              </a:rPr>
              <a:t>напрямом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впливу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грошово-кредитної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політики</a:t>
            </a:r>
            <a:r>
              <a:rPr lang="ru-RU" sz="2200" dirty="0">
                <a:solidFill>
                  <a:srgbClr val="000000"/>
                </a:solidFill>
                <a:latin typeface="Times New Roman" panose="02020603050405020304" pitchFamily="18" charset="0"/>
                <a:cs typeface="Times New Roman" panose="02020603050405020304" pitchFamily="18" charset="0"/>
              </a:rPr>
              <a:t> </a:t>
            </a:r>
            <a:r>
              <a:rPr lang="ru-RU" sz="2200" i="1" dirty="0">
                <a:solidFill>
                  <a:srgbClr val="000000"/>
                </a:solidFill>
                <a:latin typeface="Times New Roman" panose="02020603050405020304" pitchFamily="18" charset="0"/>
                <a:cs typeface="Times New Roman" panose="02020603050405020304" pitchFamily="18" charset="0"/>
              </a:rPr>
              <a:t>є </a:t>
            </a:r>
            <a:r>
              <a:rPr lang="ru-RU" sz="2200" i="1" dirty="0" err="1">
                <a:solidFill>
                  <a:srgbClr val="000000"/>
                </a:solidFill>
                <a:latin typeface="Times New Roman" panose="02020603050405020304" pitchFamily="18" charset="0"/>
                <a:cs typeface="Times New Roman" panose="02020603050405020304" pitchFamily="18" charset="0"/>
              </a:rPr>
              <a:t>операції</a:t>
            </a:r>
            <a:r>
              <a:rPr lang="ru-RU" sz="2200" i="1" dirty="0">
                <a:solidFill>
                  <a:srgbClr val="000000"/>
                </a:solidFill>
                <a:latin typeface="Times New Roman" panose="02020603050405020304" pitchFamily="18" charset="0"/>
                <a:cs typeface="Times New Roman" panose="02020603050405020304" pitchFamily="18" charset="0"/>
              </a:rPr>
              <a:t> центрального банку з </a:t>
            </a:r>
            <a:r>
              <a:rPr lang="ru-RU" sz="2200" i="1" dirty="0" err="1">
                <a:solidFill>
                  <a:srgbClr val="000000"/>
                </a:solidFill>
                <a:latin typeface="Times New Roman" panose="02020603050405020304" pitchFamily="18" charset="0"/>
                <a:cs typeface="Times New Roman" panose="02020603050405020304" pitchFamily="18" charset="0"/>
              </a:rPr>
              <a:t>цінними</a:t>
            </a:r>
            <a:r>
              <a:rPr lang="ru-RU" sz="2200" i="1"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паперами</a:t>
            </a:r>
            <a:r>
              <a:rPr lang="ru-RU" sz="2200" i="1" dirty="0">
                <a:solidFill>
                  <a:srgbClr val="000000"/>
                </a:solidFill>
                <a:latin typeface="Times New Roman" panose="02020603050405020304" pitchFamily="18" charset="0"/>
                <a:cs typeface="Times New Roman" panose="02020603050405020304" pitchFamily="18" charset="0"/>
              </a:rPr>
              <a:t> на </a:t>
            </a:r>
            <a:r>
              <a:rPr lang="ru-RU" sz="2200" i="1" dirty="0" err="1">
                <a:solidFill>
                  <a:srgbClr val="000000"/>
                </a:solidFill>
                <a:latin typeface="Times New Roman" panose="02020603050405020304" pitchFamily="18" charset="0"/>
                <a:cs typeface="Times New Roman" panose="02020603050405020304" pitchFamily="18" charset="0"/>
              </a:rPr>
              <a:t>відкритому</a:t>
            </a:r>
            <a:r>
              <a:rPr lang="ru-RU" sz="2200" i="1" dirty="0">
                <a:solidFill>
                  <a:srgbClr val="000000"/>
                </a:solidFill>
                <a:latin typeface="Times New Roman" panose="02020603050405020304" pitchFamily="18" charset="0"/>
                <a:cs typeface="Times New Roman" panose="02020603050405020304" pitchFamily="18" charset="0"/>
              </a:rPr>
              <a:t> ринку.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такої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грошово-кредитної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політики</a:t>
            </a:r>
            <a:r>
              <a:rPr lang="ru-RU" sz="2200" dirty="0">
                <a:solidFill>
                  <a:srgbClr val="000000"/>
                </a:solidFill>
                <a:latin typeface="Times New Roman" panose="02020603050405020304" pitchFamily="18" charset="0"/>
                <a:cs typeface="Times New Roman" panose="02020603050405020304" pitchFamily="18" charset="0"/>
              </a:rPr>
              <a:t> є </a:t>
            </a:r>
            <a:r>
              <a:rPr lang="ru-RU" sz="2200" dirty="0" err="1">
                <a:solidFill>
                  <a:srgbClr val="000000"/>
                </a:solidFill>
                <a:latin typeface="Times New Roman" panose="02020603050405020304" pitchFamily="18" charset="0"/>
                <a:cs typeface="Times New Roman" panose="02020603050405020304" pitchFamily="18" charset="0"/>
              </a:rPr>
              <a:t>купівля</a:t>
            </a:r>
            <a:r>
              <a:rPr lang="ru-RU" sz="2200" dirty="0">
                <a:solidFill>
                  <a:srgbClr val="000000"/>
                </a:solidFill>
                <a:latin typeface="Times New Roman" panose="02020603050405020304" pitchFamily="18" charset="0"/>
                <a:cs typeface="Times New Roman" panose="02020603050405020304" pitchFamily="18" charset="0"/>
              </a:rPr>
              <a:t>-продаж </a:t>
            </a:r>
            <a:r>
              <a:rPr lang="ru-RU" sz="2200" dirty="0" err="1">
                <a:solidFill>
                  <a:srgbClr val="000000"/>
                </a:solidFill>
                <a:latin typeface="Times New Roman" panose="02020603050405020304" pitchFamily="18" charset="0"/>
                <a:cs typeface="Times New Roman" panose="02020603050405020304" pitchFamily="18" charset="0"/>
              </a:rPr>
              <a:t>цінних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паперів</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відкритому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вторинному</a:t>
            </a:r>
            <a:r>
              <a:rPr lang="ru-RU" sz="2200" dirty="0">
                <a:solidFill>
                  <a:srgbClr val="000000"/>
                </a:solidFill>
                <a:latin typeface="Times New Roman" panose="02020603050405020304" pitchFamily="18" charset="0"/>
                <a:cs typeface="Times New Roman" panose="02020603050405020304" pitchFamily="18" charset="0"/>
              </a:rPr>
              <a:t>) ринку (дивись рис. 6</a:t>
            </a:r>
            <a:r>
              <a:rPr lang="ru-RU" sz="2200" dirty="0" smtClean="0">
                <a:solidFill>
                  <a:srgbClr val="000000"/>
                </a:solidFill>
                <a:latin typeface="Times New Roman" panose="02020603050405020304" pitchFamily="18" charset="0"/>
                <a:cs typeface="Times New Roman" panose="02020603050405020304" pitchFamily="18" charset="0"/>
              </a:rPr>
              <a:t>).</a:t>
            </a: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61653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Всебічне охоплення грошовою формою економічних відносин всередині країн та між ними, а також постійне вдосконалення самого механізму використання грошей створили сприятливі умови для формування міжнародних ринків і тісних взаємовигідних </a:t>
            </a:r>
            <a:r>
              <a:rPr lang="uk-UA" sz="2200" dirty="0" err="1" smtClean="0">
                <a:solidFill>
                  <a:srgbClr val="000000"/>
                </a:solidFill>
                <a:latin typeface="Times New Roman" panose="02020603050405020304" pitchFamily="18" charset="0"/>
                <a:cs typeface="Times New Roman" panose="02020603050405020304" pitchFamily="18" charset="0"/>
              </a:rPr>
              <a:t>зв’язків</a:t>
            </a:r>
            <a:r>
              <a:rPr lang="uk-UA" sz="2200" dirty="0" smtClean="0">
                <a:solidFill>
                  <a:srgbClr val="000000"/>
                </a:solidFill>
                <a:latin typeface="Times New Roman" panose="02020603050405020304" pitchFamily="18" charset="0"/>
                <a:cs typeface="Times New Roman" panose="02020603050405020304" pitchFamily="18" charset="0"/>
              </a:rPr>
              <a:t> між країнами, міжнародного переливу капіталів у місця найефективнішого їх використання тощо.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Глибоке проникнення грошової форми в усі «клітини» суспільного життя відкриває широкі можливості для регулювання за допомогою грошових інструментів процесу розширеного відтворення. Мова йде передусім про такі інструменти, як податки, митні збори, позичковий процент, ціни, орендна плата, бюджетне фінансування та ін. Через них держава має можливість регулювати основні економічні процеси на мікро- та макрорівнях і в цілому впливати на економічне становище в країні.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Проте роль грошей має і якісний аспект, що полягає в зміні </a:t>
            </a:r>
            <a:r>
              <a:rPr lang="uk-UA" sz="2200" dirty="0" smtClean="0">
                <a:solidFill>
                  <a:srgbClr val="000000"/>
                </a:solidFill>
                <a:latin typeface="Times New Roman" panose="02020603050405020304" pitchFamily="18" charset="0"/>
                <a:cs typeface="Times New Roman" panose="02020603050405020304" pitchFamily="18" charset="0"/>
              </a:rPr>
              <a:t>впливу грошей </a:t>
            </a:r>
            <a:r>
              <a:rPr lang="uk-UA" sz="2200" dirty="0">
                <a:solidFill>
                  <a:srgbClr val="000000"/>
                </a:solidFill>
                <a:latin typeface="Times New Roman" panose="02020603050405020304" pitchFamily="18" charset="0"/>
                <a:cs typeface="Times New Roman" panose="02020603050405020304" pitchFamily="18" charset="0"/>
              </a:rPr>
              <a:t>на відтворювальні процеси залежно від зміни їх кількості. З цим </a:t>
            </a:r>
            <a:r>
              <a:rPr lang="uk-UA" sz="2200" dirty="0" smtClean="0">
                <a:solidFill>
                  <a:srgbClr val="000000"/>
                </a:solidFill>
                <a:latin typeface="Times New Roman" panose="02020603050405020304" pitchFamily="18" charset="0"/>
                <a:cs typeface="Times New Roman" panose="02020603050405020304" pitchFamily="18" charset="0"/>
              </a:rPr>
              <a:t>аспектом </a:t>
            </a:r>
            <a:r>
              <a:rPr lang="uk-UA" sz="2200" dirty="0">
                <a:solidFill>
                  <a:srgbClr val="000000"/>
                </a:solidFill>
                <a:latin typeface="Times New Roman" panose="02020603050405020304" pitchFamily="18" charset="0"/>
                <a:cs typeface="Times New Roman" panose="02020603050405020304" pitchFamily="18" charset="0"/>
              </a:rPr>
              <a:t>ролі грошей пов’язана проблема їх нейтральності.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Проблема </a:t>
            </a:r>
            <a:r>
              <a:rPr lang="uk-UA" sz="2200" dirty="0">
                <a:solidFill>
                  <a:srgbClr val="000000"/>
                </a:solidFill>
                <a:latin typeface="Times New Roman" panose="02020603050405020304" pitchFamily="18" charset="0"/>
                <a:cs typeface="Times New Roman" panose="02020603050405020304" pitchFamily="18" charset="0"/>
              </a:rPr>
              <a:t>нейтральності грошей у монетарній теорії виникла в процесі </a:t>
            </a:r>
            <a:r>
              <a:rPr lang="uk-UA" sz="2200" dirty="0" smtClean="0">
                <a:solidFill>
                  <a:srgbClr val="000000"/>
                </a:solidFill>
                <a:latin typeface="Times New Roman" panose="02020603050405020304" pitchFamily="18" charset="0"/>
                <a:cs typeface="Times New Roman" panose="02020603050405020304" pitchFamily="18" charset="0"/>
              </a:rPr>
              <a:t>дослідження </a:t>
            </a:r>
            <a:r>
              <a:rPr lang="uk-UA" sz="2200" dirty="0">
                <a:solidFill>
                  <a:srgbClr val="000000"/>
                </a:solidFill>
                <a:latin typeface="Times New Roman" panose="02020603050405020304" pitchFamily="18" charset="0"/>
                <a:cs typeface="Times New Roman" panose="02020603050405020304" pitchFamily="18" charset="0"/>
              </a:rPr>
              <a:t>їх впливу на реальну економіку. Вона стала своєрідною реакцією </a:t>
            </a:r>
            <a:r>
              <a:rPr lang="uk-UA" sz="2200" dirty="0" smtClean="0">
                <a:solidFill>
                  <a:srgbClr val="000000"/>
                </a:solidFill>
                <a:latin typeface="Times New Roman" panose="02020603050405020304" pitchFamily="18" charset="0"/>
                <a:cs typeface="Times New Roman" panose="02020603050405020304" pitchFamily="18" charset="0"/>
              </a:rPr>
              <a:t>наукової </a:t>
            </a:r>
            <a:r>
              <a:rPr lang="uk-UA" sz="2200" dirty="0">
                <a:solidFill>
                  <a:srgbClr val="000000"/>
                </a:solidFill>
                <a:latin typeface="Times New Roman" panose="02020603050405020304" pitchFamily="18" charset="0"/>
                <a:cs typeface="Times New Roman" panose="02020603050405020304" pitchFamily="18" charset="0"/>
              </a:rPr>
              <a:t>думки </a:t>
            </a:r>
            <a:r>
              <a:rPr lang="uk-UA" sz="2200" dirty="0" smtClean="0">
                <a:solidFill>
                  <a:srgbClr val="000000"/>
                </a:solidFill>
                <a:latin typeface="Times New Roman" panose="02020603050405020304" pitchFamily="18" charset="0"/>
                <a:cs typeface="Times New Roman" panose="02020603050405020304" pitchFamily="18" charset="0"/>
              </a:rPr>
              <a:t>на</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597000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endParaRPr lang="uk-UA" dirty="0"/>
          </a:p>
          <a:p>
            <a:pPr algn="just"/>
            <a:endParaRPr lang="uk-UA" dirty="0" smtClean="0"/>
          </a:p>
          <a:p>
            <a:pPr algn="just"/>
            <a:endParaRPr lang="uk-UA" dirty="0"/>
          </a:p>
          <a:p>
            <a:pPr algn="just"/>
            <a:endParaRPr lang="uk-UA" dirty="0" smtClean="0"/>
          </a:p>
          <a:p>
            <a:pPr algn="just"/>
            <a:endParaRPr lang="uk-UA" dirty="0"/>
          </a:p>
          <a:p>
            <a:pPr algn="just"/>
            <a:endParaRPr lang="uk-UA" dirty="0" smtClean="0"/>
          </a:p>
          <a:p>
            <a:pPr algn="just"/>
            <a:endParaRPr lang="uk-UA" dirty="0" smtClean="0"/>
          </a:p>
        </p:txBody>
      </p:sp>
      <p:pic>
        <p:nvPicPr>
          <p:cNvPr id="2" name="Рисунок 1"/>
          <p:cNvPicPr>
            <a:picLocks noChangeAspect="1"/>
          </p:cNvPicPr>
          <p:nvPr/>
        </p:nvPicPr>
        <p:blipFill>
          <a:blip r:embed="rId2"/>
          <a:stretch>
            <a:fillRect/>
          </a:stretch>
        </p:blipFill>
        <p:spPr>
          <a:xfrm>
            <a:off x="2353901" y="416458"/>
            <a:ext cx="6980222" cy="6441541"/>
          </a:xfrm>
          <a:prstGeom prst="rect">
            <a:avLst/>
          </a:prstGeom>
        </p:spPr>
      </p:pic>
      <p:sp>
        <p:nvSpPr>
          <p:cNvPr id="4" name="TextBox 3"/>
          <p:cNvSpPr txBox="1"/>
          <p:nvPr/>
        </p:nvSpPr>
        <p:spPr>
          <a:xfrm>
            <a:off x="1539088" y="6925901"/>
            <a:ext cx="9515193" cy="369332"/>
          </a:xfrm>
          <a:prstGeom prst="rect">
            <a:avLst/>
          </a:prstGeom>
          <a:noFill/>
        </p:spPr>
        <p:txBody>
          <a:bodyPr wrap="square" rtlCol="0">
            <a:spAutoFit/>
          </a:bodyPr>
          <a:lstStyle/>
          <a:p>
            <a:r>
              <a:rPr lang="uk-UA" dirty="0" smtClean="0">
                <a:latin typeface="Times New Roman" panose="02020603050405020304" pitchFamily="18" charset="0"/>
                <a:cs typeface="Times New Roman" panose="02020603050405020304" pitchFamily="18" charset="0"/>
              </a:rPr>
              <a:t>Рис.6. Канал монетарного впливу через операції НБУ з цінними паперами на відкритому ринку</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74991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Відкритий ринок - мережа фінансових посередників (комерційних банків, небанківських фінансових установ, великих компаній), вільний ринок без обмежень, вторинний ринок цінних паперів.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допомогою операцій із цінними паперами центральний банк може впливати на грошову масу та валютні курси.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Реалізуючи </a:t>
            </a:r>
            <a:r>
              <a:rPr lang="uk-UA" sz="2200" dirty="0" err="1" smtClean="0">
                <a:solidFill>
                  <a:srgbClr val="000000"/>
                </a:solidFill>
                <a:latin typeface="Times New Roman" panose="02020603050405020304" pitchFamily="18" charset="0"/>
                <a:cs typeface="Times New Roman" panose="02020603050405020304" pitchFamily="18" charset="0"/>
              </a:rPr>
              <a:t>рестрикційну</a:t>
            </a:r>
            <a:r>
              <a:rPr lang="uk-UA" sz="2200" dirty="0" smtClean="0">
                <a:solidFill>
                  <a:srgbClr val="000000"/>
                </a:solidFill>
                <a:latin typeface="Times New Roman" panose="02020603050405020304" pitchFamily="18" charset="0"/>
                <a:cs typeface="Times New Roman" panose="02020603050405020304" pitchFamily="18" charset="0"/>
              </a:rPr>
              <a:t> монетарну політику, центральний банк продає на ринку цінні папери (тобто зменшує власний портфель) - списує відповідні суми коштів із резервних або кореспондентських рахунків комерційних банків, що купують ці цінні папери. У результаті скорочується обсяг грошових ресурсів, які банки можуть використовувати для кредитування економіки, що спричиняє обмежувальний вплив на динаміку грошової маси та рівень ділової активності в країні.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Експансіоністська монетарна політика передбачає придбання центральним банком цінних паперів у комерційних банків, що визначає зарахування відповідних сум коштів на кореспондентські рахунки комерційних банків. Це призводить до зростання ресурсної бази банківських установ і дає змогу збільшити обсяг кредитних операцій, стимулюючи тим самим пожвавлення господарської кон’юнктури та зростання обсягу маси грошей в обігу</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436625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endParaRPr lang="ru-RU" sz="2200" dirty="0" smtClean="0">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Потрібно зауважити, що валютний аспект політики відкритого ринку має таку саму спрямованість, як і дисконтна політика та політика обов’язкових резервів. Він передбачає продаж цінних паперів у разі потреби скорочення грошової маси в обігу, а отже, і сприяння ревальвації національної валюти і купівлю цінних паперів центральним банком, коли є потреба збільшити обсяг грошей в обігу і девальвувати національну валюту.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164201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sz="half" idx="1"/>
          </p:nvPr>
        </p:nvSpPr>
        <p:spPr>
          <a:xfrm>
            <a:off x="823865" y="1517301"/>
            <a:ext cx="6079211" cy="4756750"/>
          </a:xfrm>
        </p:spPr>
        <p:txBody>
          <a:bodyPr>
            <a:noAutofit/>
          </a:bodyPr>
          <a:lstStyle/>
          <a:p>
            <a:pPr marL="0" indent="0" algn="just">
              <a:spcBef>
                <a:spcPts val="0"/>
              </a:spcBef>
              <a:buNone/>
            </a:pPr>
            <a:r>
              <a:rPr lang="uk-UA" sz="2200" b="1" dirty="0" smtClean="0">
                <a:latin typeface="Times New Roman" panose="02020603050405020304" pitchFamily="18" charset="0"/>
                <a:cs typeface="Times New Roman" panose="02020603050405020304" pitchFamily="18" charset="0"/>
              </a:rPr>
              <a:t>Сукупний попит </a:t>
            </a:r>
            <a:r>
              <a:rPr lang="uk-UA" sz="2200" dirty="0" smtClean="0">
                <a:latin typeface="Times New Roman" panose="02020603050405020304" pitchFamily="18" charset="0"/>
                <a:cs typeface="Times New Roman" panose="02020603050405020304" pitchFamily="18" charset="0"/>
              </a:rPr>
              <a:t>- це загальний обсяг платоспроможного попиту, який пред’являють усі економічні агенти на всіх ринках товарів та послуг країни за даного рівня цін.</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Крива сукупного попиту - це певний ряд точок у системі координат, кожна з яких виражає залежність між середнім рівнем цін та обсягом виробництва. У графічній моделі вона позначається як АD (рис. 7).</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Крива АD має від’ємний нахил, що свідчить про обернену залежність між рівнем цін і обсягом сукупного попиту, а отже, і обсягом виробництва: чим нижчі ціни, тим вищий буде обсяг попиту, і навпаки.</a:t>
            </a:r>
            <a:endParaRPr lang="uk-UA" sz="2200" dirty="0">
              <a:latin typeface="Times New Roman" panose="02020603050405020304" pitchFamily="18" charset="0"/>
              <a:cs typeface="Times New Roman" panose="02020603050405020304" pitchFamily="18" charset="0"/>
            </a:endParaRPr>
          </a:p>
        </p:txBody>
      </p:sp>
      <p:pic>
        <p:nvPicPr>
          <p:cNvPr id="9" name="Объект 8"/>
          <p:cNvPicPr>
            <a:picLocks noGrp="1" noChangeAspect="1"/>
          </p:cNvPicPr>
          <p:nvPr>
            <p:ph sz="half" idx="2"/>
          </p:nvPr>
        </p:nvPicPr>
        <p:blipFill>
          <a:blip r:embed="rId2"/>
          <a:stretch>
            <a:fillRect/>
          </a:stretch>
        </p:blipFill>
        <p:spPr>
          <a:xfrm>
            <a:off x="7197505" y="1905000"/>
            <a:ext cx="4307106" cy="3183048"/>
          </a:xfrm>
          <a:prstGeom prst="rect">
            <a:avLst/>
          </a:prstGeom>
        </p:spPr>
      </p:pic>
      <p:sp>
        <p:nvSpPr>
          <p:cNvPr id="11" name="TextBox 10"/>
          <p:cNvSpPr txBox="1"/>
          <p:nvPr/>
        </p:nvSpPr>
        <p:spPr>
          <a:xfrm>
            <a:off x="7260879" y="5595042"/>
            <a:ext cx="4243731" cy="400110"/>
          </a:xfrm>
          <a:prstGeom prst="rect">
            <a:avLst/>
          </a:prstGeom>
          <a:noFill/>
        </p:spPr>
        <p:txBody>
          <a:bodyPr wrap="square" rtlCol="0">
            <a:spAutoFit/>
          </a:bodyPr>
          <a:lstStyle/>
          <a:p>
            <a:r>
              <a:rPr lang="ru-RU" sz="2000" dirty="0">
                <a:latin typeface="Times New Roman" panose="02020603050405020304" pitchFamily="18" charset="0"/>
                <a:cs typeface="Times New Roman" panose="02020603050405020304" pitchFamily="18" charset="0"/>
              </a:rPr>
              <a:t>Рис. 7</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Крива (АD) </a:t>
            </a:r>
            <a:r>
              <a:rPr lang="ru-RU" sz="2000" dirty="0" err="1">
                <a:latin typeface="Times New Roman" panose="02020603050405020304" pitchFamily="18" charset="0"/>
                <a:cs typeface="Times New Roman" panose="02020603050405020304" pitchFamily="18" charset="0"/>
              </a:rPr>
              <a:t>сукупного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попиту</a:t>
            </a:r>
            <a:endParaRPr lang="ru-RU" sz="2000" b="1" dirty="0">
              <a:latin typeface="Times New Roman" panose="02020603050405020304" pitchFamily="18" charset="0"/>
              <a:cs typeface="Times New Roman" panose="02020603050405020304" pitchFamily="18" charset="0"/>
            </a:endParaRPr>
          </a:p>
        </p:txBody>
      </p:sp>
      <p:sp>
        <p:nvSpPr>
          <p:cNvPr id="2" name="Заголовок 1"/>
          <p:cNvSpPr>
            <a:spLocks noGrp="1"/>
          </p:cNvSpPr>
          <p:nvPr>
            <p:ph type="title"/>
          </p:nvPr>
        </p:nvSpPr>
        <p:spPr>
          <a:xfrm>
            <a:off x="1467059" y="624110"/>
            <a:ext cx="9385161" cy="893191"/>
          </a:xfrm>
        </p:spPr>
        <p:txBody>
          <a:bodyPr>
            <a:normAutofit/>
          </a:bodyPr>
          <a:lstStyle/>
          <a:p>
            <a:pPr algn="just"/>
            <a:r>
              <a:rPr lang="en-US" sz="2400" b="1" dirty="0">
                <a:solidFill>
                  <a:srgbClr val="000000"/>
                </a:solidFill>
                <a:latin typeface="Times New Roman" panose="02020603050405020304" pitchFamily="18" charset="0"/>
                <a:cs typeface="Times New Roman" panose="02020603050405020304" pitchFamily="18" charset="0"/>
              </a:rPr>
              <a:t>3</a:t>
            </a:r>
            <a:r>
              <a:rPr lang="uk-UA"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Моделі</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впливу</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пропозиції</a:t>
            </a:r>
            <a:r>
              <a:rPr lang="ru-RU" sz="2400" b="1" dirty="0">
                <a:solidFill>
                  <a:srgbClr val="000000"/>
                </a:solidFill>
                <a:latin typeface="Times New Roman" panose="02020603050405020304" pitchFamily="18" charset="0"/>
                <a:cs typeface="Times New Roman" panose="02020603050405020304" pitchFamily="18" charset="0"/>
              </a:rPr>
              <a:t> грошей</a:t>
            </a:r>
            <a:r>
              <a:rPr lang="en-US" sz="2400" b="1" dirty="0">
                <a:solidFill>
                  <a:srgbClr val="000000"/>
                </a:solidFill>
                <a:latin typeface="Times New Roman" panose="02020603050405020304" pitchFamily="18" charset="0"/>
                <a:cs typeface="Times New Roman" panose="02020603050405020304" pitchFamily="18" charset="0"/>
              </a:rPr>
              <a:t> </a:t>
            </a:r>
            <a:r>
              <a:rPr lang="ru-RU" sz="2400" b="1" dirty="0">
                <a:solidFill>
                  <a:srgbClr val="000000"/>
                </a:solidFill>
                <a:latin typeface="Times New Roman" panose="02020603050405020304" pitchFamily="18" charset="0"/>
                <a:cs typeface="Times New Roman" panose="02020603050405020304" pitchFamily="18" charset="0"/>
              </a:rPr>
              <a:t>на </a:t>
            </a:r>
            <a:r>
              <a:rPr lang="ru-RU" sz="2400" b="1" dirty="0" err="1">
                <a:solidFill>
                  <a:srgbClr val="000000"/>
                </a:solidFill>
                <a:latin typeface="Times New Roman" panose="02020603050405020304" pitchFamily="18" charset="0"/>
                <a:cs typeface="Times New Roman" panose="02020603050405020304" pitchFamily="18" charset="0"/>
              </a:rPr>
              <a:t>економіку</a:t>
            </a:r>
            <a:r>
              <a:rPr lang="ru-RU" sz="2400" b="1" dirty="0">
                <a:solidFill>
                  <a:srgbClr val="000000"/>
                </a:solidFill>
                <a:latin typeface="Times New Roman" panose="02020603050405020304" pitchFamily="18" charset="0"/>
                <a:cs typeface="Times New Roman" panose="02020603050405020304" pitchFamily="18" charset="0"/>
              </a:rPr>
              <a:t> в </a:t>
            </a:r>
            <a:r>
              <a:rPr lang="ru-RU" sz="2400" b="1" dirty="0" err="1">
                <a:solidFill>
                  <a:srgbClr val="000000"/>
                </a:solidFill>
                <a:latin typeface="Times New Roman" panose="02020603050405020304" pitchFamily="18" charset="0"/>
                <a:cs typeface="Times New Roman" panose="02020603050405020304" pitchFamily="18" charset="0"/>
              </a:rPr>
              <a:t>короткостроковому</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періоді</a:t>
            </a:r>
            <a:endParaRPr lang="ru-RU" sz="2400" dirty="0"/>
          </a:p>
        </p:txBody>
      </p:sp>
    </p:spTree>
    <p:extLst>
      <p:ext uri="{BB962C8B-B14F-4D97-AF65-F5344CB8AC3E}">
        <p14:creationId xmlns:p14="http://schemas.microsoft.com/office/powerpoint/2010/main" val="74135739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sz="half" idx="1"/>
          </p:nvPr>
        </p:nvSpPr>
        <p:spPr>
          <a:xfrm>
            <a:off x="968721" y="651850"/>
            <a:ext cx="5934355" cy="5803272"/>
          </a:xfrm>
        </p:spPr>
        <p:txBody>
          <a:bodyPr>
            <a:normAutofit fontScale="25000" lnSpcReduction="20000"/>
          </a:bodyPr>
          <a:lstStyle/>
          <a:p>
            <a:pPr marL="0" indent="0" algn="just">
              <a:spcBef>
                <a:spcPts val="0"/>
              </a:spcBef>
              <a:buNone/>
            </a:pPr>
            <a:endParaRPr lang="ru-RU" b="1" dirty="0" smtClean="0">
              <a:latin typeface="Times New Roman" panose="02020603050405020304" pitchFamily="18" charset="0"/>
              <a:cs typeface="Times New Roman" panose="02020603050405020304" pitchFamily="18" charset="0"/>
            </a:endParaRPr>
          </a:p>
          <a:p>
            <a:pPr marL="0" indent="0" algn="just">
              <a:spcBef>
                <a:spcPts val="0"/>
              </a:spcBef>
              <a:buNone/>
            </a:pPr>
            <a:endParaRPr lang="ru-RU" b="1" dirty="0">
              <a:latin typeface="Times New Roman" panose="02020603050405020304" pitchFamily="18" charset="0"/>
              <a:cs typeface="Times New Roman" panose="02020603050405020304" pitchFamily="18" charset="0"/>
            </a:endParaRPr>
          </a:p>
          <a:p>
            <a:pPr marL="0" indent="0" algn="just">
              <a:spcBef>
                <a:spcPts val="0"/>
              </a:spcBef>
              <a:buNone/>
            </a:pPr>
            <a:r>
              <a:rPr lang="uk-UA" sz="8800" dirty="0" smtClean="0">
                <a:latin typeface="Times New Roman" panose="02020603050405020304" pitchFamily="18" charset="0"/>
                <a:cs typeface="Times New Roman" panose="02020603050405020304" pitchFamily="18" charset="0"/>
              </a:rPr>
              <a:t>Сукупна пропозиція - це загальна кількість товарів і послуг, які фірми готові виробити і продати на ринку. Ця готовність визначається двома видами чинників:</a:t>
            </a:r>
          </a:p>
          <a:p>
            <a:pPr marL="0" indent="0" algn="just">
              <a:spcBef>
                <a:spcPts val="0"/>
              </a:spcBef>
              <a:buNone/>
            </a:pPr>
            <a:r>
              <a:rPr lang="uk-UA" sz="8800" dirty="0" smtClean="0">
                <a:latin typeface="Times New Roman" panose="02020603050405020304" pitchFamily="18" charset="0"/>
                <a:cs typeface="Times New Roman" panose="02020603050405020304" pitchFamily="18" charset="0"/>
              </a:rPr>
              <a:t>- повнотою використання наявних факторів виробництва (обсяг виробництва за повної зайнятості);</a:t>
            </a:r>
          </a:p>
          <a:p>
            <a:pPr marL="0" indent="0" algn="just">
              <a:spcBef>
                <a:spcPts val="0"/>
              </a:spcBef>
              <a:buNone/>
            </a:pPr>
            <a:r>
              <a:rPr lang="uk-UA" sz="8800" dirty="0" smtClean="0">
                <a:latin typeface="Times New Roman" panose="02020603050405020304" pitchFamily="18" charset="0"/>
                <a:cs typeface="Times New Roman" panose="02020603050405020304" pitchFamily="18" charset="0"/>
              </a:rPr>
              <a:t>- рівнем цін.</a:t>
            </a:r>
          </a:p>
          <a:p>
            <a:pPr marL="0" indent="0" algn="just">
              <a:spcBef>
                <a:spcPts val="0"/>
              </a:spcBef>
              <a:buNone/>
            </a:pPr>
            <a:r>
              <a:rPr lang="uk-UA" sz="8800" dirty="0" smtClean="0">
                <a:latin typeface="Times New Roman" panose="02020603050405020304" pitchFamily="18" charset="0"/>
                <a:cs typeface="Times New Roman" panose="02020603050405020304" pitchFamily="18" charset="0"/>
              </a:rPr>
              <a:t>Проте чинник цін впливає на обсяг пропозиції лише на коротких часових інтервалах, а на довгих такого впливу не відбувається, тому тут діє лише чинник факторів виробництва1. Завдяки цьому крива сукупної пропозиції (АS) має подвійну форму: одну - для коротких періодів, другу - для тривалих. Далі розглянемо форму кривої короткострокової сукупної пропозиції. Оскільки короткострокова сукупна пропозиція зазнає впливу не тільки повноти використання факторів виробництва, а й сукупного рівня цін, її крива має висхідний нахил (рис. 8).</a:t>
            </a:r>
            <a:endParaRPr lang="uk-UA" sz="8800" dirty="0">
              <a:latin typeface="Times New Roman" panose="02020603050405020304" pitchFamily="18" charset="0"/>
              <a:cs typeface="Times New Roman" panose="02020603050405020304" pitchFamily="18" charset="0"/>
            </a:endParaRPr>
          </a:p>
        </p:txBody>
      </p:sp>
      <p:sp>
        <p:nvSpPr>
          <p:cNvPr id="7" name="Объект 6"/>
          <p:cNvSpPr>
            <a:spLocks noGrp="1"/>
          </p:cNvSpPr>
          <p:nvPr>
            <p:ph sz="half" idx="2"/>
          </p:nvPr>
        </p:nvSpPr>
        <p:spPr>
          <a:xfrm>
            <a:off x="7079810" y="1294646"/>
            <a:ext cx="4635374" cy="3277354"/>
          </a:xfrm>
        </p:spPr>
        <p:txBody>
          <a:bodyPr>
            <a:normAutofit fontScale="25000" lnSpcReduction="20000"/>
          </a:bodyPr>
          <a:lstStyle/>
          <a:p>
            <a:pPr marL="0" indent="0">
              <a:buNone/>
            </a:pPr>
            <a:endParaRPr lang="uk-UA" dirty="0" smtClean="0"/>
          </a:p>
          <a:p>
            <a:pPr marL="0" indent="0">
              <a:buNone/>
            </a:pPr>
            <a:endParaRPr lang="uk-UA" dirty="0"/>
          </a:p>
          <a:p>
            <a:pPr marL="0" indent="0">
              <a:spcBef>
                <a:spcPts val="0"/>
              </a:spcBef>
              <a:buNone/>
            </a:pPr>
            <a:endParaRPr lang="ru-RU" dirty="0"/>
          </a:p>
        </p:txBody>
      </p:sp>
      <p:pic>
        <p:nvPicPr>
          <p:cNvPr id="9" name="Рисунок 8"/>
          <p:cNvPicPr>
            <a:picLocks noChangeAspect="1"/>
          </p:cNvPicPr>
          <p:nvPr/>
        </p:nvPicPr>
        <p:blipFill>
          <a:blip r:embed="rId2"/>
          <a:stretch>
            <a:fillRect/>
          </a:stretch>
        </p:blipFill>
        <p:spPr>
          <a:xfrm>
            <a:off x="7378574" y="1647731"/>
            <a:ext cx="4273236" cy="2703749"/>
          </a:xfrm>
          <a:prstGeom prst="rect">
            <a:avLst/>
          </a:prstGeom>
        </p:spPr>
      </p:pic>
      <p:sp>
        <p:nvSpPr>
          <p:cNvPr id="10" name="TextBox 9"/>
          <p:cNvSpPr txBox="1"/>
          <p:nvPr/>
        </p:nvSpPr>
        <p:spPr>
          <a:xfrm>
            <a:off x="7378574" y="4843604"/>
            <a:ext cx="4273236" cy="384721"/>
          </a:xfrm>
          <a:prstGeom prst="rect">
            <a:avLst/>
          </a:prstGeom>
          <a:noFill/>
        </p:spPr>
        <p:txBody>
          <a:bodyPr wrap="square" rtlCol="0">
            <a:spAutoFit/>
          </a:bodyPr>
          <a:lstStyle/>
          <a:p>
            <a:r>
              <a:rPr lang="ru-RU" sz="1900" dirty="0">
                <a:latin typeface="Times New Roman" panose="02020603050405020304" pitchFamily="18" charset="0"/>
                <a:cs typeface="Times New Roman" panose="02020603050405020304" pitchFamily="18" charset="0"/>
              </a:rPr>
              <a:t>Рис. </a:t>
            </a:r>
            <a:r>
              <a:rPr lang="ru-RU" sz="1900" dirty="0" smtClean="0">
                <a:latin typeface="Times New Roman" panose="02020603050405020304" pitchFamily="18" charset="0"/>
                <a:cs typeface="Times New Roman" panose="02020603050405020304" pitchFamily="18" charset="0"/>
              </a:rPr>
              <a:t>8. Крива </a:t>
            </a:r>
            <a:r>
              <a:rPr lang="ru-RU" sz="1900" dirty="0">
                <a:latin typeface="Times New Roman" panose="02020603050405020304" pitchFamily="18" charset="0"/>
                <a:cs typeface="Times New Roman" panose="02020603050405020304" pitchFamily="18" charset="0"/>
              </a:rPr>
              <a:t>(АS) </a:t>
            </a:r>
            <a:r>
              <a:rPr lang="ru-RU" sz="1900" dirty="0" err="1" smtClean="0">
                <a:latin typeface="Times New Roman" panose="02020603050405020304" pitchFamily="18" charset="0"/>
                <a:cs typeface="Times New Roman" panose="02020603050405020304" pitchFamily="18" charset="0"/>
              </a:rPr>
              <a:t>сукупної</a:t>
            </a:r>
            <a:r>
              <a:rPr lang="ru-RU" sz="1900" dirty="0" smtClean="0">
                <a:latin typeface="Times New Roman" panose="02020603050405020304" pitchFamily="18" charset="0"/>
                <a:cs typeface="Times New Roman" panose="02020603050405020304" pitchFamily="18" charset="0"/>
              </a:rPr>
              <a:t> </a:t>
            </a:r>
            <a:r>
              <a:rPr lang="ru-RU" sz="1900" dirty="0" err="1" smtClean="0">
                <a:latin typeface="Times New Roman" panose="02020603050405020304" pitchFamily="18" charset="0"/>
                <a:cs typeface="Times New Roman" panose="02020603050405020304" pitchFamily="18" charset="0"/>
              </a:rPr>
              <a:t>пропозиції</a:t>
            </a:r>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851453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sz="half" idx="1"/>
          </p:nvPr>
        </p:nvSpPr>
        <p:spPr>
          <a:xfrm>
            <a:off x="723481" y="622998"/>
            <a:ext cx="6039459" cy="5416061"/>
          </a:xfrm>
        </p:spPr>
        <p:txBody>
          <a:bodyPr>
            <a:normAutofit fontScale="92500" lnSpcReduction="20000"/>
          </a:bodyPr>
          <a:lstStyle/>
          <a:p>
            <a:pPr marL="0" indent="0" algn="just">
              <a:lnSpc>
                <a:spcPct val="110000"/>
              </a:lnSpc>
              <a:spcBef>
                <a:spcPts val="0"/>
              </a:spcBef>
              <a:buNone/>
            </a:pPr>
            <a:r>
              <a:rPr lang="uk-UA" sz="2200" dirty="0" smtClean="0">
                <a:latin typeface="Times New Roman" panose="02020603050405020304" pitchFamily="18" charset="0"/>
                <a:cs typeface="Times New Roman" panose="02020603050405020304" pitchFamily="18" charset="0"/>
              </a:rPr>
              <a:t>Якщо накласти криві АD та АS одна на одну, то одержимо графічну модель AD-AS, що адекватно виражає рівновагу сукупного попиту і сукупної пропозиції (рис. 9).</a:t>
            </a:r>
          </a:p>
          <a:p>
            <a:pPr marL="0" indent="0" algn="just">
              <a:lnSpc>
                <a:spcPct val="110000"/>
              </a:lnSpc>
              <a:spcBef>
                <a:spcPts val="0"/>
              </a:spcBef>
              <a:buNone/>
            </a:pPr>
            <a:r>
              <a:rPr lang="uk-UA" sz="2200" dirty="0" smtClean="0">
                <a:latin typeface="Times New Roman" panose="02020603050405020304" pitchFamily="18" charset="0"/>
                <a:cs typeface="Times New Roman" panose="02020603050405020304" pitchFamily="18" charset="0"/>
              </a:rPr>
              <a:t>Як видно з моделі AD-AS, рівновага між сукупним попитом і пропозицією в короткостроковому періоді настає в точці А</a:t>
            </a:r>
            <a:r>
              <a:rPr lang="uk-UA" sz="1500" dirty="0" smtClean="0">
                <a:latin typeface="Times New Roman" panose="02020603050405020304" pitchFamily="18" charset="0"/>
                <a:cs typeface="Times New Roman" panose="02020603050405020304" pitchFamily="18" charset="0"/>
              </a:rPr>
              <a:t>0</a:t>
            </a:r>
            <a:r>
              <a:rPr lang="uk-UA" sz="2200" dirty="0" smtClean="0">
                <a:latin typeface="Times New Roman" panose="02020603050405020304" pitchFamily="18" charset="0"/>
                <a:cs typeface="Times New Roman" panose="02020603050405020304" pitchFamily="18" charset="0"/>
              </a:rPr>
              <a:t>, у якій обсяги попиту і пропозиції збігаються на рівні В</a:t>
            </a:r>
            <a:r>
              <a:rPr lang="uk-UA" sz="1500" dirty="0" smtClean="0">
                <a:latin typeface="Times New Roman" panose="02020603050405020304" pitchFamily="18" charset="0"/>
                <a:cs typeface="Times New Roman" panose="02020603050405020304" pitchFamily="18" charset="0"/>
              </a:rPr>
              <a:t>0</a:t>
            </a:r>
            <a:r>
              <a:rPr lang="uk-UA" sz="2200" dirty="0" smtClean="0">
                <a:latin typeface="Times New Roman" panose="02020603050405020304" pitchFamily="18" charset="0"/>
                <a:cs typeface="Times New Roman" panose="02020603050405020304" pitchFamily="18" charset="0"/>
              </a:rPr>
              <a:t>, а адекватна їм сукупна ціна встановлюється на рівні Ц</a:t>
            </a:r>
            <a:r>
              <a:rPr lang="uk-UA" sz="1500" dirty="0" smtClean="0">
                <a:latin typeface="Times New Roman" panose="02020603050405020304" pitchFamily="18" charset="0"/>
                <a:cs typeface="Times New Roman" panose="02020603050405020304" pitchFamily="18" charset="0"/>
              </a:rPr>
              <a:t>0</a:t>
            </a:r>
            <a:r>
              <a:rPr lang="uk-UA" sz="2200" dirty="0" smtClean="0">
                <a:latin typeface="Times New Roman" panose="02020603050405020304" pitchFamily="18" charset="0"/>
                <a:cs typeface="Times New Roman" panose="02020603050405020304" pitchFamily="18" charset="0"/>
              </a:rPr>
              <a:t>. Ні в яких інших точках цих кривих рівновага встановитись не може.</a:t>
            </a:r>
          </a:p>
          <a:p>
            <a:pPr marL="0" indent="0" algn="just">
              <a:lnSpc>
                <a:spcPct val="110000"/>
              </a:lnSpc>
              <a:spcBef>
                <a:spcPts val="0"/>
              </a:spcBef>
              <a:buNone/>
            </a:pPr>
            <a:r>
              <a:rPr lang="uk-UA" sz="2200" dirty="0" smtClean="0">
                <a:latin typeface="Times New Roman" panose="02020603050405020304" pitchFamily="18" charset="0"/>
                <a:cs typeface="Times New Roman" panose="02020603050405020304" pitchFamily="18" charset="0"/>
              </a:rPr>
              <a:t>Зміщення кривої АD праворуч має </a:t>
            </a:r>
            <a:r>
              <a:rPr lang="uk-UA" sz="2200" dirty="0" err="1" smtClean="0">
                <a:latin typeface="Times New Roman" panose="02020603050405020304" pitchFamily="18" charset="0"/>
                <a:cs typeface="Times New Roman" panose="02020603050405020304" pitchFamily="18" charset="0"/>
              </a:rPr>
              <a:t>стимулювальний</a:t>
            </a:r>
            <a:r>
              <a:rPr lang="uk-UA" sz="2200" dirty="0" smtClean="0">
                <a:latin typeface="Times New Roman" panose="02020603050405020304" pitchFamily="18" charset="0"/>
                <a:cs typeface="Times New Roman" panose="02020603050405020304" pitchFamily="18" charset="0"/>
              </a:rPr>
              <a:t> (розширювальний) ефект, оскільки призводить до зростання цін, яке стимулює поточне виробництво. Зміщення кривої АD ліворуч має стримувальний (обмежувальний) ефект, оскільки веде до зниження цін, яке </a:t>
            </a:r>
            <a:r>
              <a:rPr lang="uk-UA" sz="2200" dirty="0" err="1" smtClean="0">
                <a:latin typeface="Times New Roman" panose="02020603050405020304" pitchFamily="18" charset="0"/>
                <a:cs typeface="Times New Roman" panose="02020603050405020304" pitchFamily="18" charset="0"/>
              </a:rPr>
              <a:t>дестимулює</a:t>
            </a:r>
            <a:r>
              <a:rPr lang="uk-UA" sz="2200" dirty="0" smtClean="0">
                <a:latin typeface="Times New Roman" panose="02020603050405020304" pitchFamily="18" charset="0"/>
                <a:cs typeface="Times New Roman" panose="02020603050405020304" pitchFamily="18" charset="0"/>
              </a:rPr>
              <a:t> поточне виробництво. Одним із головних чинників зміщення кривої АD вправо чи вліво є зміна пропозиції грошей, що підтверджує вплив кількості грошей на економічне зростання.</a:t>
            </a:r>
          </a:p>
          <a:p>
            <a:pPr algn="just"/>
            <a:endParaRPr lang="uk-UA" dirty="0">
              <a:latin typeface="Times New Roman" panose="02020603050405020304" pitchFamily="18" charset="0"/>
              <a:cs typeface="Times New Roman" panose="02020603050405020304" pitchFamily="18" charset="0"/>
            </a:endParaRPr>
          </a:p>
        </p:txBody>
      </p:sp>
      <p:pic>
        <p:nvPicPr>
          <p:cNvPr id="6" name="Объект 5"/>
          <p:cNvPicPr>
            <a:picLocks noGrp="1" noChangeAspect="1"/>
          </p:cNvPicPr>
          <p:nvPr>
            <p:ph sz="half" idx="2"/>
          </p:nvPr>
        </p:nvPicPr>
        <p:blipFill>
          <a:blip r:embed="rId2"/>
          <a:stretch>
            <a:fillRect/>
          </a:stretch>
        </p:blipFill>
        <p:spPr>
          <a:xfrm>
            <a:off x="6953061" y="1783534"/>
            <a:ext cx="4669247" cy="2899526"/>
          </a:xfrm>
          <a:prstGeom prst="rect">
            <a:avLst/>
          </a:prstGeom>
        </p:spPr>
      </p:pic>
      <p:sp>
        <p:nvSpPr>
          <p:cNvPr id="7" name="TextBox 6"/>
          <p:cNvSpPr txBox="1"/>
          <p:nvPr/>
        </p:nvSpPr>
        <p:spPr>
          <a:xfrm>
            <a:off x="6953061" y="4943192"/>
            <a:ext cx="4669247" cy="646331"/>
          </a:xfrm>
          <a:prstGeom prst="rect">
            <a:avLst/>
          </a:prstGeom>
          <a:noFill/>
        </p:spPr>
        <p:txBody>
          <a:bodyPr wrap="square" rtlCol="0">
            <a:spAutoFit/>
          </a:bodyPr>
          <a:lstStyle/>
          <a:p>
            <a:r>
              <a:rPr lang="ru-RU" dirty="0">
                <a:latin typeface="Times New Roman" panose="02020603050405020304" pitchFamily="18" charset="0"/>
                <a:cs typeface="Times New Roman" panose="02020603050405020304" pitchFamily="18" charset="0"/>
              </a:rPr>
              <a:t>Рис. 9</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Модель </a:t>
            </a:r>
            <a:r>
              <a:rPr lang="ru-RU" dirty="0" err="1">
                <a:latin typeface="Times New Roman" panose="02020603050405020304" pitchFamily="18" charset="0"/>
                <a:cs typeface="Times New Roman" panose="02020603050405020304" pitchFamily="18" charset="0"/>
              </a:rPr>
              <a:t>короткострокової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рівноваги</a:t>
            </a:r>
            <a:endParaRPr lang="ru-RU"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сукупного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попиту</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сукупної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пропозиції</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135199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sz="half" idx="1"/>
          </p:nvPr>
        </p:nvSpPr>
        <p:spPr>
          <a:xfrm>
            <a:off x="787651" y="552261"/>
            <a:ext cx="5957181" cy="5667470"/>
          </a:xfrm>
        </p:spPr>
        <p:txBody>
          <a:bodyPr>
            <a:normAutofit/>
          </a:bodyPr>
          <a:lstStyle/>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Наявність такого впливу, як зазначалось вище, визнають і </a:t>
            </a:r>
            <a:r>
              <a:rPr lang="uk-UA" sz="2200" dirty="0" err="1" smtClean="0">
                <a:latin typeface="Times New Roman" panose="02020603050405020304" pitchFamily="18" charset="0"/>
                <a:cs typeface="Times New Roman" panose="02020603050405020304" pitchFamily="18" charset="0"/>
              </a:rPr>
              <a:t>неокейнсіанці</a:t>
            </a:r>
            <a:r>
              <a:rPr lang="uk-UA" sz="2200" dirty="0" smtClean="0">
                <a:latin typeface="Times New Roman" panose="02020603050405020304" pitchFamily="18" charset="0"/>
                <a:cs typeface="Times New Roman" panose="02020603050405020304" pitchFamily="18" charset="0"/>
              </a:rPr>
              <a:t>, і неокласики, хоча в методах їхніх доказів є певні відмінності. </a:t>
            </a:r>
            <a:r>
              <a:rPr lang="uk-UA" sz="2200" dirty="0" err="1" smtClean="0">
                <a:latin typeface="Times New Roman" panose="02020603050405020304" pitchFamily="18" charset="0"/>
                <a:cs typeface="Times New Roman" panose="02020603050405020304" pitchFamily="18" charset="0"/>
              </a:rPr>
              <a:t>Неокейнсіанці</a:t>
            </a:r>
            <a:r>
              <a:rPr lang="uk-UA" sz="2200" dirty="0" smtClean="0">
                <a:latin typeface="Times New Roman" panose="02020603050405020304" pitchFamily="18" charset="0"/>
                <a:cs typeface="Times New Roman" panose="02020603050405020304" pitchFamily="18" charset="0"/>
              </a:rPr>
              <a:t> визнають такий вплив без будь-яких застережень, а неокласики - лише за умови, що зміни пропозиції грошей і цін були неочікуваними для економічних агентів.</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Якщо ж зміни пропозиції грошей та цін очікуються, то ціни стають повністю гнучкими щодо пропозиції грошей, а гроші нейтральними щодо економічного зростання. Оскільки позиції </a:t>
            </a:r>
            <a:r>
              <a:rPr lang="uk-UA" sz="2200" dirty="0" err="1" smtClean="0">
                <a:latin typeface="Times New Roman" panose="02020603050405020304" pitchFamily="18" charset="0"/>
                <a:cs typeface="Times New Roman" panose="02020603050405020304" pitchFamily="18" charset="0"/>
              </a:rPr>
              <a:t>неокейнсіанців</a:t>
            </a:r>
            <a:r>
              <a:rPr lang="uk-UA" sz="2200" dirty="0" smtClean="0">
                <a:latin typeface="Times New Roman" panose="02020603050405020304" pitchFamily="18" charset="0"/>
                <a:cs typeface="Times New Roman" panose="02020603050405020304" pitchFamily="18" charset="0"/>
              </a:rPr>
              <a:t> і неокласиків з цього питання при неочікуваному зростанні цін збігаються, тобто є загальновизнаними, то розглянемо насамперед цей варіант зміщення кривої АD (рис. 10).</a:t>
            </a:r>
          </a:p>
          <a:p>
            <a:pPr algn="just"/>
            <a:endParaRPr lang="uk-UA" dirty="0"/>
          </a:p>
          <a:p>
            <a:pPr algn="just"/>
            <a:endParaRPr lang="uk-UA" dirty="0" smtClean="0"/>
          </a:p>
          <a:p>
            <a:pPr algn="just"/>
            <a:endParaRPr lang="uk-UA" dirty="0" smtClean="0"/>
          </a:p>
        </p:txBody>
      </p:sp>
      <p:pic>
        <p:nvPicPr>
          <p:cNvPr id="12" name="Объект 11"/>
          <p:cNvPicPr>
            <a:picLocks noGrp="1" noChangeAspect="1"/>
          </p:cNvPicPr>
          <p:nvPr>
            <p:ph sz="half" idx="2"/>
          </p:nvPr>
        </p:nvPicPr>
        <p:blipFill>
          <a:blip r:embed="rId2"/>
          <a:stretch>
            <a:fillRect/>
          </a:stretch>
        </p:blipFill>
        <p:spPr>
          <a:xfrm>
            <a:off x="6925902" y="1140738"/>
            <a:ext cx="4816444" cy="3166360"/>
          </a:xfrm>
          <a:prstGeom prst="rect">
            <a:avLst/>
          </a:prstGeom>
        </p:spPr>
      </p:pic>
      <p:sp>
        <p:nvSpPr>
          <p:cNvPr id="13" name="TextBox 12"/>
          <p:cNvSpPr txBox="1"/>
          <p:nvPr/>
        </p:nvSpPr>
        <p:spPr>
          <a:xfrm>
            <a:off x="6925902" y="4662535"/>
            <a:ext cx="4816443" cy="707886"/>
          </a:xfrm>
          <a:prstGeom prst="rect">
            <a:avLst/>
          </a:prstGeom>
          <a:noFill/>
        </p:spPr>
        <p:txBody>
          <a:bodyPr wrap="square" rtlCol="0">
            <a:spAutoFit/>
          </a:bodyPr>
          <a:lstStyle/>
          <a:p>
            <a:pPr algn="just"/>
            <a:r>
              <a:rPr lang="ru-RU" sz="2000" dirty="0">
                <a:latin typeface="Times New Roman" panose="02020603050405020304" pitchFamily="18" charset="0"/>
                <a:cs typeface="Times New Roman" panose="02020603050405020304" pitchFamily="18" charset="0"/>
              </a:rPr>
              <a:t>Рис. </a:t>
            </a:r>
            <a:r>
              <a:rPr lang="ru-RU" sz="2000" dirty="0" smtClean="0">
                <a:latin typeface="Times New Roman" panose="02020603050405020304" pitchFamily="18" charset="0"/>
                <a:cs typeface="Times New Roman" panose="02020603050405020304" pitchFamily="18" charset="0"/>
              </a:rPr>
              <a:t>10. </a:t>
            </a:r>
            <a:r>
              <a:rPr lang="ru-RU" sz="2000" dirty="0" err="1">
                <a:latin typeface="Times New Roman" panose="02020603050405020304" pitchFamily="18" charset="0"/>
                <a:cs typeface="Times New Roman" panose="02020603050405020304" pitchFamily="18" charset="0"/>
              </a:rPr>
              <a:t>Вплив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неочікуваної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зміни</a:t>
            </a:r>
            <a:endParaRPr lang="ru-RU" sz="2000" dirty="0">
              <a:latin typeface="Times New Roman" panose="02020603050405020304" pitchFamily="18" charset="0"/>
              <a:cs typeface="Times New Roman" panose="02020603050405020304" pitchFamily="18" charset="0"/>
            </a:endParaRPr>
          </a:p>
          <a:p>
            <a:pPr algn="just"/>
            <a:r>
              <a:rPr lang="ru-RU" sz="2000" dirty="0" err="1">
                <a:latin typeface="Times New Roman" panose="02020603050405020304" pitchFamily="18" charset="0"/>
                <a:cs typeface="Times New Roman" panose="02020603050405020304" pitchFamily="18" charset="0"/>
              </a:rPr>
              <a:t>пропозиції</a:t>
            </a:r>
            <a:r>
              <a:rPr lang="ru-RU" sz="2000" dirty="0">
                <a:latin typeface="Times New Roman" panose="02020603050405020304" pitchFamily="18" charset="0"/>
                <a:cs typeface="Times New Roman" panose="02020603050405020304" pitchFamily="18" charset="0"/>
              </a:rPr>
              <a:t> грошей на </a:t>
            </a:r>
            <a:r>
              <a:rPr lang="ru-RU" sz="2000" dirty="0" err="1">
                <a:latin typeface="Times New Roman" panose="02020603050405020304" pitchFamily="18" charset="0"/>
                <a:cs typeface="Times New Roman" panose="02020603050405020304" pitchFamily="18" charset="0"/>
              </a:rPr>
              <a:t>обсяг</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виробництва</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83549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ru-RU" sz="2000" dirty="0" smtClean="0">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 цій моделі очікувані економічними агентами ціни є незмінними, оскільки вони не чекають істотних змін пропозиції грошей. Фактичні ціни можуть змінюватися під тиском пропозиції грошей, і тоді фактичний їх рівень відхиляється від очікуваного. Таке відхилення справляє головний </a:t>
            </a:r>
            <a:r>
              <a:rPr lang="uk-UA" sz="2200" dirty="0" err="1" smtClean="0">
                <a:solidFill>
                  <a:srgbClr val="000000"/>
                </a:solidFill>
                <a:latin typeface="Times New Roman" panose="02020603050405020304" pitchFamily="18" charset="0"/>
                <a:cs typeface="Times New Roman" panose="02020603050405020304" pitchFamily="18" charset="0"/>
              </a:rPr>
              <a:t>стимулювальний</a:t>
            </a:r>
            <a:r>
              <a:rPr lang="uk-UA" sz="2200" dirty="0" smtClean="0">
                <a:solidFill>
                  <a:srgbClr val="000000"/>
                </a:solidFill>
                <a:latin typeface="Times New Roman" panose="02020603050405020304" pitchFamily="18" charset="0"/>
                <a:cs typeface="Times New Roman" panose="02020603050405020304" pitchFamily="18" charset="0"/>
              </a:rPr>
              <a:t> вплив на настрої фірм: їм видається, ніби зросли ціни на їхню продукцію, що підштовхує до збільшення випуску. Якби фірми усвідомлювали, що зрушення цін зумовлене збільшенням пропозиції грошей, яке охопило всі ціни, то вони б не збільшували виробництва, оскільки одночасно зі зростанням доходів від збільшення цін і випуску продукції зростуть і їхні витрати, отже, прибуток залишиться незмінним, а можливо й зменшиться. Збільшувати виробництво в таких умовах немає сенсу.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Повернемося до рис. 10. Унаслідок несподіваного збільшення центральним банком грошової бази на 10 % зріс на 15 % загальний обсяг пропозиції грошей (операція 1). Ця зміна кількості грошей зміщує криву АD</a:t>
            </a:r>
            <a:r>
              <a:rPr lang="uk-UA" sz="1400" dirty="0" smtClean="0">
                <a:solidFill>
                  <a:srgbClr val="000000"/>
                </a:solidFill>
                <a:latin typeface="Times New Roman" panose="02020603050405020304" pitchFamily="18" charset="0"/>
                <a:cs typeface="Times New Roman" panose="02020603050405020304" pitchFamily="18" charset="0"/>
              </a:rPr>
              <a:t>0</a:t>
            </a:r>
            <a:r>
              <a:rPr lang="uk-UA" sz="2200" dirty="0" smtClean="0">
                <a:solidFill>
                  <a:srgbClr val="000000"/>
                </a:solidFill>
                <a:latin typeface="Times New Roman" panose="02020603050405020304" pitchFamily="18" charset="0"/>
                <a:cs typeface="Times New Roman" panose="02020603050405020304" pitchFamily="18" charset="0"/>
              </a:rPr>
              <a:t> в позицію АD</a:t>
            </a:r>
            <a:r>
              <a:rPr lang="uk-UA" sz="1400" dirty="0" smtClean="0">
                <a:solidFill>
                  <a:srgbClr val="000000"/>
                </a:solidFill>
                <a:latin typeface="Times New Roman" panose="02020603050405020304" pitchFamily="18" charset="0"/>
                <a:cs typeface="Times New Roman" panose="02020603050405020304" pitchFamily="18" charset="0"/>
              </a:rPr>
              <a:t>1</a:t>
            </a:r>
            <a:r>
              <a:rPr lang="uk-UA" sz="2200" dirty="0" smtClean="0">
                <a:solidFill>
                  <a:srgbClr val="000000"/>
                </a:solidFill>
                <a:latin typeface="Times New Roman" panose="02020603050405020304" pitchFamily="18" charset="0"/>
                <a:cs typeface="Times New Roman" panose="02020603050405020304" pitchFamily="18" charset="0"/>
              </a:rPr>
              <a:t>. Оскільки економічні агенти не очікували такого зростання пропозиції грошей і цін, їх товарна пропозиція не зросла і крива АS залишилася в попередній позиції АS</a:t>
            </a:r>
            <a:r>
              <a:rPr lang="uk-UA" sz="1400" dirty="0" smtClean="0">
                <a:solidFill>
                  <a:srgbClr val="000000"/>
                </a:solidFill>
                <a:latin typeface="Times New Roman" panose="02020603050405020304" pitchFamily="18" charset="0"/>
                <a:cs typeface="Times New Roman" panose="02020603050405020304" pitchFamily="18" charset="0"/>
              </a:rPr>
              <a:t>0</a:t>
            </a:r>
            <a:r>
              <a:rPr lang="uk-UA" sz="2200" dirty="0" smtClean="0">
                <a:solidFill>
                  <a:srgbClr val="000000"/>
                </a:solidFill>
                <a:latin typeface="Times New Roman" panose="02020603050405020304" pitchFamily="18" charset="0"/>
                <a:cs typeface="Times New Roman" panose="02020603050405020304" pitchFamily="18" charset="0"/>
              </a:rPr>
              <a:t>. Виник надлишок попиту (операція 2) або дефіцит пропозиції в розмірі (В</a:t>
            </a:r>
            <a:r>
              <a:rPr lang="uk-UA" sz="1400" dirty="0" smtClean="0">
                <a:solidFill>
                  <a:srgbClr val="000000"/>
                </a:solidFill>
                <a:latin typeface="Times New Roman" panose="02020603050405020304" pitchFamily="18" charset="0"/>
                <a:cs typeface="Times New Roman" panose="02020603050405020304" pitchFamily="18" charset="0"/>
              </a:rPr>
              <a:t>1</a:t>
            </a:r>
            <a:r>
              <a:rPr lang="uk-UA" sz="2200" dirty="0" smtClean="0">
                <a:solidFill>
                  <a:srgbClr val="000000"/>
                </a:solidFill>
                <a:latin typeface="Times New Roman" panose="02020603050405020304" pitchFamily="18" charset="0"/>
                <a:cs typeface="Times New Roman" panose="02020603050405020304" pitchFamily="18" charset="0"/>
              </a:rPr>
              <a:t> – В</a:t>
            </a:r>
            <a:r>
              <a:rPr lang="uk-UA" sz="1400" dirty="0" smtClean="0">
                <a:solidFill>
                  <a:srgbClr val="000000"/>
                </a:solidFill>
                <a:latin typeface="Times New Roman" panose="02020603050405020304" pitchFamily="18" charset="0"/>
                <a:cs typeface="Times New Roman" panose="02020603050405020304" pitchFamily="18" charset="0"/>
              </a:rPr>
              <a:t>0</a:t>
            </a:r>
            <a:r>
              <a:rPr lang="uk-UA" sz="2200" dirty="0" smtClean="0">
                <a:solidFill>
                  <a:srgbClr val="000000"/>
                </a:solidFill>
                <a:latin typeface="Times New Roman" panose="02020603050405020304" pitchFamily="18" charset="0"/>
                <a:cs typeface="Times New Roman" panose="02020603050405020304" pitchFamily="18" charset="0"/>
              </a:rPr>
              <a:t>), що провокує зростання фактичних цін від Ц</a:t>
            </a:r>
            <a:r>
              <a:rPr lang="uk-UA" sz="1400" dirty="0" smtClean="0">
                <a:solidFill>
                  <a:srgbClr val="000000"/>
                </a:solidFill>
                <a:latin typeface="Times New Roman" panose="02020603050405020304" pitchFamily="18" charset="0"/>
                <a:cs typeface="Times New Roman" panose="02020603050405020304" pitchFamily="18" charset="0"/>
              </a:rPr>
              <a:t>0</a:t>
            </a:r>
            <a:r>
              <a:rPr lang="uk-UA" sz="2200" dirty="0" smtClean="0">
                <a:solidFill>
                  <a:srgbClr val="000000"/>
                </a:solidFill>
                <a:latin typeface="Times New Roman" panose="02020603050405020304" pitchFamily="18" charset="0"/>
                <a:cs typeface="Times New Roman" panose="02020603050405020304" pitchFamily="18" charset="0"/>
              </a:rPr>
              <a:t> до Ц</a:t>
            </a:r>
            <a:r>
              <a:rPr lang="uk-UA" sz="1400" dirty="0" smtClean="0">
                <a:solidFill>
                  <a:srgbClr val="000000"/>
                </a:solidFill>
                <a:latin typeface="Times New Roman" panose="02020603050405020304" pitchFamily="18" charset="0"/>
                <a:cs typeface="Times New Roman" panose="02020603050405020304" pitchFamily="18" charset="0"/>
              </a:rPr>
              <a:t>1</a:t>
            </a:r>
            <a:r>
              <a:rPr lang="uk-UA" sz="2200" dirty="0" smtClean="0">
                <a:solidFill>
                  <a:srgbClr val="000000"/>
                </a:solidFill>
                <a:latin typeface="Times New Roman" panose="02020603050405020304" pitchFamily="18" charset="0"/>
                <a:cs typeface="Times New Roman" panose="02020603050405020304" pitchFamily="18" charset="0"/>
              </a:rPr>
              <a:t> (операція 3). Таке зростання сприймається фірмами певний час як зростання цін лише на їх продукцію і стимулює до збільшення виробництва від В</a:t>
            </a:r>
            <a:r>
              <a:rPr lang="uk-UA" sz="1400" dirty="0" smtClean="0">
                <a:solidFill>
                  <a:srgbClr val="000000"/>
                </a:solidFill>
                <a:latin typeface="Times New Roman" panose="02020603050405020304" pitchFamily="18" charset="0"/>
                <a:cs typeface="Times New Roman" panose="02020603050405020304" pitchFamily="18" charset="0"/>
              </a:rPr>
              <a:t>0</a:t>
            </a:r>
            <a:r>
              <a:rPr lang="uk-UA" sz="2200" dirty="0" smtClean="0">
                <a:solidFill>
                  <a:srgbClr val="000000"/>
                </a:solidFill>
                <a:latin typeface="Times New Roman" panose="02020603050405020304" pitchFamily="18" charset="0"/>
                <a:cs typeface="Times New Roman" panose="02020603050405020304" pitchFamily="18" charset="0"/>
              </a:rPr>
              <a:t> до В</a:t>
            </a:r>
            <a:r>
              <a:rPr lang="uk-UA" sz="1400" dirty="0" smtClean="0">
                <a:solidFill>
                  <a:srgbClr val="000000"/>
                </a:solidFill>
                <a:latin typeface="Times New Roman" panose="02020603050405020304" pitchFamily="18" charset="0"/>
                <a:cs typeface="Times New Roman" panose="02020603050405020304" pitchFamily="18" charset="0"/>
              </a:rPr>
              <a:t>1</a:t>
            </a:r>
            <a:r>
              <a:rPr lang="uk-UA" sz="2200" dirty="0" smtClean="0">
                <a:solidFill>
                  <a:srgbClr val="000000"/>
                </a:solidFill>
                <a:latin typeface="Times New Roman" panose="02020603050405020304" pitchFamily="18" charset="0"/>
                <a:cs typeface="Times New Roman" panose="02020603050405020304" pitchFamily="18" charset="0"/>
              </a:rPr>
              <a:t> (операція 4).</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441735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sz="half" idx="1"/>
          </p:nvPr>
        </p:nvSpPr>
        <p:spPr>
          <a:xfrm>
            <a:off x="1013989" y="715225"/>
            <a:ext cx="5631256" cy="5444416"/>
          </a:xfrm>
        </p:spPr>
        <p:txBody>
          <a:bodyPr>
            <a:normAutofit fontScale="32500" lnSpcReduction="20000"/>
          </a:bodyPr>
          <a:lstStyle/>
          <a:p>
            <a:pPr marL="0" indent="0" algn="just">
              <a:lnSpc>
                <a:spcPct val="120000"/>
              </a:lnSpc>
              <a:spcBef>
                <a:spcPts val="0"/>
              </a:spcBef>
              <a:buNone/>
            </a:pPr>
            <a:r>
              <a:rPr lang="uk-UA" sz="6800" dirty="0" smtClean="0">
                <a:latin typeface="Times New Roman" panose="02020603050405020304" pitchFamily="18" charset="0"/>
                <a:cs typeface="Times New Roman" panose="02020603050405020304" pitchFamily="18" charset="0"/>
              </a:rPr>
              <a:t>Якщо ж пропозиція грошей несподівано </a:t>
            </a:r>
            <a:r>
              <a:rPr lang="uk-UA" sz="6800" dirty="0">
                <a:solidFill>
                  <a:srgbClr val="000000"/>
                </a:solidFill>
                <a:latin typeface="Times New Roman" panose="02020603050405020304" pitchFamily="18" charset="0"/>
                <a:cs typeface="Times New Roman" panose="02020603050405020304" pitchFamily="18" charset="0"/>
              </a:rPr>
              <a:t>зменшується, то всі процеси в зазначеній моделі розгортаються у зворотному напрямі і в кінцевому підсумку зменшується і обсяг поточного виробництва.</a:t>
            </a:r>
          </a:p>
          <a:p>
            <a:pPr marL="0" indent="0" algn="just">
              <a:lnSpc>
                <a:spcPct val="120000"/>
              </a:lnSpc>
              <a:spcBef>
                <a:spcPts val="0"/>
              </a:spcBef>
              <a:buNone/>
            </a:pPr>
            <a:r>
              <a:rPr lang="uk-UA" sz="6800" dirty="0">
                <a:solidFill>
                  <a:srgbClr val="000000"/>
                </a:solidFill>
                <a:latin typeface="Times New Roman" panose="02020603050405020304" pitchFamily="18" charset="0"/>
                <a:cs typeface="Times New Roman" panose="02020603050405020304" pitchFamily="18" charset="0"/>
              </a:rPr>
              <a:t>За умов очікування зміни пропозиції грошей економічні агенти передбачають також широкомасштабні зміни цін, за яких відносні ціни на товари та послуги залишаються незмінними і тому втрачаються стимули до зміни обсягів поточного виробництва. Такого висновку дотримуються неокласики, підтверджуючи його моделлю впливу передбаченого збільшення пропозиції грошей на обсяги виробництва (рис. 11).</a:t>
            </a:r>
          </a:p>
          <a:p>
            <a:pPr algn="just"/>
            <a:endParaRPr lang="uk-UA" dirty="0" smtClean="0"/>
          </a:p>
        </p:txBody>
      </p:sp>
      <p:pic>
        <p:nvPicPr>
          <p:cNvPr id="6" name="Объект 5"/>
          <p:cNvPicPr>
            <a:picLocks noGrp="1" noChangeAspect="1"/>
          </p:cNvPicPr>
          <p:nvPr>
            <p:ph sz="half" idx="2"/>
          </p:nvPr>
        </p:nvPicPr>
        <p:blipFill>
          <a:blip r:embed="rId2"/>
          <a:stretch>
            <a:fillRect/>
          </a:stretch>
        </p:blipFill>
        <p:spPr>
          <a:xfrm>
            <a:off x="6762939" y="715225"/>
            <a:ext cx="4916031" cy="3398293"/>
          </a:xfrm>
          <a:prstGeom prst="rect">
            <a:avLst/>
          </a:prstGeom>
        </p:spPr>
      </p:pic>
      <p:sp>
        <p:nvSpPr>
          <p:cNvPr id="7" name="TextBox 6"/>
          <p:cNvSpPr txBox="1"/>
          <p:nvPr/>
        </p:nvSpPr>
        <p:spPr>
          <a:xfrm>
            <a:off x="6762939" y="4481465"/>
            <a:ext cx="4916031" cy="707886"/>
          </a:xfrm>
          <a:prstGeom prst="rect">
            <a:avLst/>
          </a:prstGeom>
          <a:noFill/>
        </p:spPr>
        <p:txBody>
          <a:bodyPr wrap="square" rtlCol="0">
            <a:spAutoFit/>
          </a:bodyPr>
          <a:lstStyle/>
          <a:p>
            <a:pPr algn="just"/>
            <a:r>
              <a:rPr lang="ru-RU" sz="2000" dirty="0">
                <a:latin typeface="Times New Roman" panose="02020603050405020304" pitchFamily="18" charset="0"/>
                <a:cs typeface="Times New Roman" panose="02020603050405020304" pitchFamily="18" charset="0"/>
              </a:rPr>
              <a:t>Рис. </a:t>
            </a:r>
            <a:r>
              <a:rPr lang="ru-RU" sz="2000" dirty="0" smtClean="0">
                <a:latin typeface="Times New Roman" panose="02020603050405020304" pitchFamily="18" charset="0"/>
                <a:cs typeface="Times New Roman" panose="02020603050405020304" pitchFamily="18" charset="0"/>
              </a:rPr>
              <a:t>11. </a:t>
            </a:r>
            <a:r>
              <a:rPr lang="ru-RU" sz="2000" dirty="0" err="1">
                <a:latin typeface="Times New Roman" panose="02020603050405020304" pitchFamily="18" charset="0"/>
                <a:cs typeface="Times New Roman" panose="02020603050405020304" pitchFamily="18" charset="0"/>
              </a:rPr>
              <a:t>Вплив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очікуваної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зміни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пропозиції</a:t>
            </a:r>
            <a:r>
              <a:rPr lang="ru-RU" sz="2000" dirty="0">
                <a:latin typeface="Times New Roman" panose="02020603050405020304" pitchFamily="18" charset="0"/>
                <a:cs typeface="Times New Roman" panose="02020603050405020304" pitchFamily="18" charset="0"/>
              </a:rPr>
              <a:t> грошей на </a:t>
            </a:r>
            <a:r>
              <a:rPr lang="ru-RU" sz="2000" dirty="0" err="1">
                <a:latin typeface="Times New Roman" panose="02020603050405020304" pitchFamily="18" charset="0"/>
                <a:cs typeface="Times New Roman" panose="02020603050405020304" pitchFamily="18" charset="0"/>
              </a:rPr>
              <a:t>обсяг</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виробництва</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709006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Якщо центральний банк збільшує пропозицію грошей (операція 1) на 15 %, про що заздалегідь були проінформовані економічні агенти, які очікували від повідного зростання цін, то одночасно зміщуються дві криві: попиту АD і пропозиції АS - перша вправо і вверх, друга вліво і вверх (операції 1 і 2). Тому рівновага між АD і АS не відхиляється від вертикальної прямої В</a:t>
            </a:r>
            <a:r>
              <a:rPr lang="uk-UA" sz="1400" dirty="0">
                <a:solidFill>
                  <a:srgbClr val="000000"/>
                </a:solidFill>
                <a:latin typeface="Times New Roman" panose="02020603050405020304" pitchFamily="18" charset="0"/>
                <a:cs typeface="Times New Roman" panose="02020603050405020304" pitchFamily="18" charset="0"/>
              </a:rPr>
              <a:t>0</a:t>
            </a:r>
            <a:r>
              <a:rPr lang="uk-UA" sz="2200" dirty="0">
                <a:solidFill>
                  <a:srgbClr val="000000"/>
                </a:solidFill>
                <a:latin typeface="Times New Roman" panose="02020603050405020304" pitchFamily="18" charset="0"/>
                <a:cs typeface="Times New Roman" panose="02020603050405020304" pitchFamily="18" charset="0"/>
              </a:rPr>
              <a:t>-А</a:t>
            </a:r>
            <a:r>
              <a:rPr lang="uk-UA" sz="1400" dirty="0">
                <a:solidFill>
                  <a:srgbClr val="000000"/>
                </a:solidFill>
                <a:latin typeface="Times New Roman" panose="02020603050405020304" pitchFamily="18" charset="0"/>
                <a:cs typeface="Times New Roman" panose="02020603050405020304" pitchFamily="18" charset="0"/>
              </a:rPr>
              <a:t>0</a:t>
            </a:r>
            <a:r>
              <a:rPr lang="uk-UA" sz="2200" dirty="0">
                <a:solidFill>
                  <a:srgbClr val="000000"/>
                </a:solidFill>
                <a:latin typeface="Times New Roman" panose="02020603050405020304" pitchFamily="18" charset="0"/>
                <a:cs typeface="Times New Roman" panose="02020603050405020304" pitchFamily="18" charset="0"/>
              </a:rPr>
              <a:t>-А</a:t>
            </a:r>
            <a:r>
              <a:rPr lang="uk-UA" sz="1400" dirty="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тобто не виникає надмірного попиту чи надмірної пропозиції. Додатковий попит, що формувався відхиленням вправо кривої АD, «з’їдався» відхиленням уліво кривої АS, тобто зростанням очікуваних цін. Таке зміщення двох кривих тривало до перетину їх у точці А</a:t>
            </a:r>
            <a:r>
              <a:rPr lang="uk-UA" sz="1400" dirty="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яка й стала новою точкою рівноваги, що відповідає збільшеному рівню цін Ц</a:t>
            </a:r>
            <a:r>
              <a:rPr lang="uk-UA" sz="1400" dirty="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(операція 3). Проте обсяг виробництва не змінився, оскільки точки А</a:t>
            </a:r>
            <a:r>
              <a:rPr lang="uk-UA" sz="1400" dirty="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А</a:t>
            </a:r>
            <a:r>
              <a:rPr lang="uk-UA" sz="1400" dirty="0">
                <a:solidFill>
                  <a:srgbClr val="000000"/>
                </a:solidFill>
                <a:latin typeface="Times New Roman" panose="02020603050405020304" pitchFamily="18" charset="0"/>
                <a:cs typeface="Times New Roman" panose="02020603050405020304" pitchFamily="18" charset="0"/>
              </a:rPr>
              <a:t>0</a:t>
            </a:r>
            <a:r>
              <a:rPr lang="uk-UA" sz="2200" dirty="0">
                <a:solidFill>
                  <a:srgbClr val="000000"/>
                </a:solidFill>
                <a:latin typeface="Times New Roman" panose="02020603050405020304" pitchFamily="18" charset="0"/>
                <a:cs typeface="Times New Roman" panose="02020603050405020304" pitchFamily="18" charset="0"/>
              </a:rPr>
              <a:t> залишилися на одній вертикалі з точкою В</a:t>
            </a:r>
            <a:r>
              <a:rPr lang="uk-UA" sz="1400" dirty="0">
                <a:solidFill>
                  <a:srgbClr val="000000"/>
                </a:solidFill>
                <a:latin typeface="Times New Roman" panose="02020603050405020304" pitchFamily="18" charset="0"/>
                <a:cs typeface="Times New Roman" panose="02020603050405020304" pitchFamily="18" charset="0"/>
              </a:rPr>
              <a:t>0</a:t>
            </a:r>
            <a:r>
              <a:rPr lang="uk-UA" sz="2200" dirty="0">
                <a:solidFill>
                  <a:srgbClr val="000000"/>
                </a:solidFill>
                <a:latin typeface="Times New Roman" panose="02020603050405020304" pitchFamily="18" charset="0"/>
                <a:cs typeface="Times New Roman" panose="02020603050405020304" pitchFamily="18" charset="0"/>
              </a:rPr>
              <a:t> (операція 4).</a:t>
            </a:r>
          </a:p>
          <a:p>
            <a:pPr algn="just">
              <a:spcBef>
                <a:spcPts val="0"/>
              </a:spcBef>
            </a:pPr>
            <a:endParaRPr lang="ru-RU"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20754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неспроможність знайти переконливі критерії побудови порівняльних моделей економічних систем без участі грошей (бартерних) і з участю грошей (монетарних).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Гроші можна вважати нейтральними</a:t>
            </a:r>
            <a:r>
              <a:rPr lang="uk-UA" sz="2200" dirty="0" smtClean="0">
                <a:solidFill>
                  <a:srgbClr val="000000"/>
                </a:solidFill>
                <a:latin typeface="Times New Roman" panose="02020603050405020304" pitchFamily="18" charset="0"/>
                <a:cs typeface="Times New Roman" panose="02020603050405020304" pitchFamily="18" charset="0"/>
              </a:rPr>
              <a:t>, якщо після порушення початкової рівноваги економічної системи внаслідок номінальної зміни пропозиції грошей установлюється нова рівновага в економіці, за якої реальні рівні економічних змінних матимуть ті самі значення, що й до зміни пропозиції грошей. Отже, темпи та обсяги суспільного виробництва не повинні змінитися.</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en-US"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Проілюструємо це положення на такому умовному прикладі (табл. 1). У поточному місяці завдяки надходженню в країну інвалютної виручки від продажу двох великих підприємств іноземним інвесторам та значному збільшенню припливу прямих іноземних інвестицій пропозиція грошей (М) одноразово зросла на 40 %. Відповідно зросли і номінальні значення всіх грошових показників реальної економіки. Виходячи з концепції нейтральності грошей визначимо зміни номінальних та реальних співвідношень в економіці.</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311105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6479" y="624110"/>
            <a:ext cx="5888334" cy="779177"/>
          </a:xfrm>
        </p:spPr>
        <p:txBody>
          <a:bodyPr>
            <a:noAutofit/>
          </a:bodyPr>
          <a:lstStyle/>
          <a:p>
            <a:pPr algn="just"/>
            <a:r>
              <a:rPr lang="uk-UA" sz="2400" b="1" dirty="0" smtClean="0">
                <a:solidFill>
                  <a:srgbClr val="000000"/>
                </a:solidFill>
                <a:latin typeface="Times New Roman" panose="02020603050405020304" pitchFamily="18" charset="0"/>
                <a:cs typeface="Times New Roman" panose="02020603050405020304" pitchFamily="18" charset="0"/>
              </a:rPr>
              <a:t>4.Моделі впливу пропозиції грошей</a:t>
            </a:r>
            <a:br>
              <a:rPr lang="uk-UA" sz="2400" b="1" dirty="0" smtClean="0">
                <a:solidFill>
                  <a:srgbClr val="000000"/>
                </a:solidFill>
                <a:latin typeface="Times New Roman" panose="02020603050405020304" pitchFamily="18" charset="0"/>
                <a:cs typeface="Times New Roman" panose="02020603050405020304" pitchFamily="18" charset="0"/>
              </a:rPr>
            </a:br>
            <a:r>
              <a:rPr lang="uk-UA" sz="2400" b="1" dirty="0" smtClean="0">
                <a:solidFill>
                  <a:srgbClr val="000000"/>
                </a:solidFill>
                <a:latin typeface="Times New Roman" panose="02020603050405020304" pitchFamily="18" charset="0"/>
                <a:cs typeface="Times New Roman" panose="02020603050405020304" pitchFamily="18" charset="0"/>
              </a:rPr>
              <a:t>на економіку в довгостроковому періоді</a:t>
            </a:r>
            <a:endParaRPr lang="uk-UA" sz="2400" b="1" dirty="0">
              <a:solidFill>
                <a:srgbClr val="000000"/>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idx="1"/>
          </p:nvPr>
        </p:nvSpPr>
        <p:spPr>
          <a:xfrm>
            <a:off x="1195057" y="1548143"/>
            <a:ext cx="10309555" cy="4698748"/>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Модель АD-АS у довгостроковому періоді відрізняється від такої самої моделі у короткостроковому періоді, розглянутої вище, лише розміщенням кривої АS. Якщо в моделі короткострокового періоду вона має висхідний нахил, то в моделі довгострокового періоду має конфігурацію вертикальної прямої, яка проходить через точку В', що відповідає рівню виробництва за умов повної зайнятості. Крива ж АD у цій моделі зберігає ту саму конфігурацію, яку має і в моделі короткострокового періоду (рис. 12). Оскільки розміщення кривої сукупної пропозиції в цих двох моделях істотно різняться, їх позначають по-різному: у моделі короткострокової рівноваги — SRAS, а в моделі довгострокової рівноваги — LRAS. Тому на рис. 12 модель довгострокової рівноваги представлена кривими АD0 та LRAS. Решта кривих (АD1, SRAS0, SRAS1) відображають короткострокові зміни сукупного попиту і сукупної пропозиції в процесі формування довгострокової рівноваги.</a:t>
            </a:r>
          </a:p>
          <a:p>
            <a:pPr marL="0" indent="0">
              <a:buNone/>
            </a:pPr>
            <a:endParaRPr lang="uk-UA" dirty="0" smtClean="0"/>
          </a:p>
          <a:p>
            <a:pPr algn="just"/>
            <a:endParaRPr lang="uk-UA" dirty="0"/>
          </a:p>
          <a:p>
            <a:pPr algn="just"/>
            <a:endParaRPr lang="uk-UA" dirty="0" smtClean="0"/>
          </a:p>
          <a:p>
            <a:pPr algn="just"/>
            <a:endParaRPr lang="uk-UA" dirty="0"/>
          </a:p>
          <a:p>
            <a:pPr algn="just"/>
            <a:endParaRPr lang="uk-UA" dirty="0" smtClean="0"/>
          </a:p>
          <a:p>
            <a:pPr algn="just"/>
            <a:endParaRPr lang="uk-UA" dirty="0" smtClean="0"/>
          </a:p>
        </p:txBody>
      </p:sp>
    </p:spTree>
    <p:extLst>
      <p:ext uri="{BB962C8B-B14F-4D97-AF65-F5344CB8AC3E}">
        <p14:creationId xmlns:p14="http://schemas.microsoft.com/office/powerpoint/2010/main" val="70073571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endParaRPr lang="uk-UA" dirty="0"/>
          </a:p>
          <a:p>
            <a:pPr algn="just"/>
            <a:endParaRPr lang="uk-UA" dirty="0" smtClean="0"/>
          </a:p>
          <a:p>
            <a:pPr algn="just"/>
            <a:endParaRPr lang="uk-UA" dirty="0"/>
          </a:p>
          <a:p>
            <a:pPr algn="just"/>
            <a:endParaRPr lang="uk-UA" dirty="0" smtClean="0"/>
          </a:p>
          <a:p>
            <a:pPr algn="just"/>
            <a:endParaRPr lang="uk-UA" dirty="0"/>
          </a:p>
          <a:p>
            <a:pPr algn="just"/>
            <a:endParaRPr lang="uk-UA" dirty="0" smtClean="0"/>
          </a:p>
          <a:p>
            <a:pPr algn="just"/>
            <a:endParaRPr lang="uk-UA" dirty="0" smtClean="0"/>
          </a:p>
        </p:txBody>
      </p:sp>
      <p:pic>
        <p:nvPicPr>
          <p:cNvPr id="2" name="Рисунок 1"/>
          <p:cNvPicPr>
            <a:picLocks noChangeAspect="1"/>
          </p:cNvPicPr>
          <p:nvPr/>
        </p:nvPicPr>
        <p:blipFill>
          <a:blip r:embed="rId2"/>
          <a:stretch>
            <a:fillRect/>
          </a:stretch>
        </p:blipFill>
        <p:spPr>
          <a:xfrm>
            <a:off x="1747319" y="751438"/>
            <a:ext cx="9306962" cy="5151420"/>
          </a:xfrm>
          <a:prstGeom prst="rect">
            <a:avLst/>
          </a:prstGeom>
        </p:spPr>
      </p:pic>
      <p:sp>
        <p:nvSpPr>
          <p:cNvPr id="5" name="TextBox 4"/>
          <p:cNvSpPr txBox="1"/>
          <p:nvPr/>
        </p:nvSpPr>
        <p:spPr>
          <a:xfrm>
            <a:off x="1738266" y="6056768"/>
            <a:ext cx="7034542" cy="400110"/>
          </a:xfrm>
          <a:prstGeom prst="rect">
            <a:avLst/>
          </a:prstGeom>
          <a:noFill/>
        </p:spPr>
        <p:txBody>
          <a:bodyPr wrap="square" rtlCol="0">
            <a:spAutoFit/>
          </a:bodyPr>
          <a:lstStyle/>
          <a:p>
            <a:r>
              <a:rPr lang="ru-RU" sz="2000" dirty="0">
                <a:latin typeface="Times New Roman" panose="02020603050405020304" pitchFamily="18" charset="0"/>
                <a:cs typeface="Times New Roman" panose="02020603050405020304" pitchFamily="18" charset="0"/>
              </a:rPr>
              <a:t>Рис. </a:t>
            </a:r>
            <a:r>
              <a:rPr lang="ru-RU" sz="2000" smtClean="0">
                <a:latin typeface="Times New Roman" panose="02020603050405020304" pitchFamily="18" charset="0"/>
                <a:cs typeface="Times New Roman" panose="02020603050405020304" pitchFamily="18" charset="0"/>
              </a:rPr>
              <a:t>12. </a:t>
            </a:r>
            <a:r>
              <a:rPr lang="ru-RU" sz="2000" dirty="0">
                <a:latin typeface="Times New Roman" panose="02020603050405020304" pitchFamily="18" charset="0"/>
                <a:cs typeface="Times New Roman" panose="02020603050405020304" pitchFamily="18" charset="0"/>
              </a:rPr>
              <a:t>Модель </a:t>
            </a:r>
            <a:r>
              <a:rPr lang="ru-RU" sz="2000" dirty="0" err="1">
                <a:latin typeface="Times New Roman" panose="02020603050405020304" pitchFamily="18" charset="0"/>
                <a:cs typeface="Times New Roman" panose="02020603050405020304" pitchFamily="18" charset="0"/>
              </a:rPr>
              <a:t>рівноваги</a:t>
            </a:r>
            <a:r>
              <a:rPr lang="ru-RU" sz="2000" dirty="0">
                <a:latin typeface="Times New Roman" panose="02020603050405020304" pitchFamily="18" charset="0"/>
                <a:cs typeface="Times New Roman" panose="02020603050405020304" pitchFamily="18" charset="0"/>
              </a:rPr>
              <a:t> АD—AS у </a:t>
            </a:r>
            <a:r>
              <a:rPr lang="ru-RU" sz="2000" dirty="0" err="1">
                <a:latin typeface="Times New Roman" panose="02020603050405020304" pitchFamily="18" charset="0"/>
                <a:cs typeface="Times New Roman" panose="02020603050405020304" pitchFamily="18" charset="0"/>
              </a:rPr>
              <a:t>довгостроковому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періоді</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819906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Крива довгострокової пропозиції (LRAS) має дві характерні ознаки: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вертикальну конфігурацію, що означає незалежність зміни обсягу сукупної пропозиції та виробництва від зміни сукупного попиту, а отже і від пропозиції грошей, що підтверджує нейтральність останніх; 2) проходження через точку В</a:t>
            </a:r>
            <a:r>
              <a:rPr lang="uk-UA" sz="2300" dirty="0" smtClean="0">
                <a:latin typeface="Times New Roman" panose="02020603050405020304" pitchFamily="18" charset="0"/>
                <a:cs typeface="Times New Roman" panose="02020603050405020304" pitchFamily="18" charset="0"/>
              </a:rPr>
              <a:t>'</a:t>
            </a:r>
            <a:r>
              <a:rPr lang="uk-UA" sz="2200" dirty="0" smtClean="0">
                <a:solidFill>
                  <a:srgbClr val="000000"/>
                </a:solidFill>
                <a:latin typeface="Times New Roman" panose="02020603050405020304" pitchFamily="18" charset="0"/>
                <a:cs typeface="Times New Roman" panose="02020603050405020304" pitchFamily="18" charset="0"/>
              </a:rPr>
              <a:t>, що означає адекватність її природному рівню обсягу виробництва, який досягається в умовах повної зайнятості. Це означає, що як би не відхилялися криві попиту і пропозиції від рівноважного рівня і якби не коливався обсяг поточного виробництва в короткострокових періодах, зрештою вони повертаються на природний рівень В</a:t>
            </a:r>
            <a:r>
              <a:rPr lang="uk-UA" sz="2300" dirty="0" smtClean="0">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Таку трансформацію короткострокових коливань у довгострокову стабільність сукупної пропозиції на рівні природного обсягу виробництва можна пояснити тим, що економічні агенти поступово усвідомлюють тимчасовість відхилення фактичних цін від очікуваних і змінюють свої прогнози так, що ці відхилення врешті-решт зовсім зникають. Після цього у фірм зникають будь-які ілюзії щодо зростання тільки їх цін та стимули до посилення ділової активності, унаслідок чого сукупна пропозиція повертається на рівень природного обсягу виробництва.</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528833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ct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5. Дискусії про роль грошей та практика регулювання пропозиції грошей.</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Широкі й тривалі дискусії щодо впливу грошей на економічне зростання служать базисом для створення теоретичної основи для монетарної політики, для організації державного регулювання пропозиції грошей, тобто мають насамперед практичне призначення.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сьогодні щодо багатьох питань практики монетарного регулювання позиції представників різних шкіл істотно зблизилися. По-перше, дійшовши згоди в питанні нейтральності грошей на тривалих часових інтервалах, </a:t>
            </a:r>
            <a:r>
              <a:rPr lang="uk-UA" sz="2200" dirty="0" err="1" smtClean="0">
                <a:solidFill>
                  <a:srgbClr val="000000"/>
                </a:solidFill>
                <a:latin typeface="Times New Roman" panose="02020603050405020304" pitchFamily="18" charset="0"/>
                <a:cs typeface="Times New Roman" panose="02020603050405020304" pitchFamily="18" charset="0"/>
              </a:rPr>
              <a:t>неокейнсіанці</a:t>
            </a:r>
            <a:r>
              <a:rPr lang="uk-UA" sz="2200" dirty="0" smtClean="0">
                <a:solidFill>
                  <a:srgbClr val="000000"/>
                </a:solidFill>
                <a:latin typeface="Times New Roman" panose="02020603050405020304" pitchFamily="18" charset="0"/>
                <a:cs typeface="Times New Roman" panose="02020603050405020304" pitchFamily="18" charset="0"/>
              </a:rPr>
              <a:t> і неокласики визнали недоцільним застосовувати регулювання пропозиції грошей для впливу на довгострокове економічне зростання. Економічними цілями на цих інтервалах є низька інфляція і стабільне економічне зростання, і для їх досягнення потрібно використовувати інші засоби, ніж для досягнення короткострокових цілей. По-друге, узгодивши позиції щодо можливості </a:t>
            </a:r>
            <a:r>
              <a:rPr lang="uk-UA" sz="2200" dirty="0" err="1" smtClean="0">
                <a:solidFill>
                  <a:srgbClr val="000000"/>
                </a:solidFill>
                <a:latin typeface="Times New Roman" panose="02020603050405020304" pitchFamily="18" charset="0"/>
                <a:cs typeface="Times New Roman" panose="02020603050405020304" pitchFamily="18" charset="0"/>
              </a:rPr>
              <a:t>стимулювального</a:t>
            </a:r>
            <a:r>
              <a:rPr lang="uk-UA" sz="2200" dirty="0" smtClean="0">
                <a:solidFill>
                  <a:srgbClr val="000000"/>
                </a:solidFill>
                <a:latin typeface="Times New Roman" panose="02020603050405020304" pitchFamily="18" charset="0"/>
                <a:cs typeface="Times New Roman" panose="02020603050405020304" pitchFamily="18" charset="0"/>
              </a:rPr>
              <a:t> впливу через пропозицію грошей на обсяги виробництва, </a:t>
            </a:r>
            <a:r>
              <a:rPr lang="uk-UA" sz="2200" dirty="0" err="1" smtClean="0">
                <a:solidFill>
                  <a:srgbClr val="000000"/>
                </a:solidFill>
                <a:latin typeface="Times New Roman" panose="02020603050405020304" pitchFamily="18" charset="0"/>
                <a:cs typeface="Times New Roman" panose="02020603050405020304" pitchFamily="18" charset="0"/>
              </a:rPr>
              <a:t>неокейнсіанці</a:t>
            </a:r>
            <a:r>
              <a:rPr lang="uk-UA" sz="2200" dirty="0" smtClean="0">
                <a:solidFill>
                  <a:srgbClr val="000000"/>
                </a:solidFill>
                <a:latin typeface="Times New Roman" panose="02020603050405020304" pitchFamily="18" charset="0"/>
                <a:cs typeface="Times New Roman" panose="02020603050405020304" pitchFamily="18" charset="0"/>
              </a:rPr>
              <a:t> впритул підвели неокласиків до визнання можливості застосування засобів монетарної політики для згладжування фаз ділового циклу. Самі кейнсіанці повністю визнають таку можливість і вважають подолання циклічних коливань 	</a:t>
            </a: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400322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 економіці основною метою монетарної політики. Таку політику вони називають стабілізаційною і вважають найбільш ефективною. І хоча неокласики не в усьому погоджуються з </a:t>
            </a:r>
            <a:r>
              <a:rPr lang="uk-UA" sz="2200" dirty="0" err="1" smtClean="0">
                <a:solidFill>
                  <a:srgbClr val="000000"/>
                </a:solidFill>
                <a:latin typeface="Times New Roman" panose="02020603050405020304" pitchFamily="18" charset="0"/>
                <a:cs typeface="Times New Roman" panose="02020603050405020304" pitchFamily="18" charset="0"/>
              </a:rPr>
              <a:t>неокейнсіанцями</a:t>
            </a:r>
            <a:r>
              <a:rPr lang="uk-UA" sz="2200" dirty="0" smtClean="0">
                <a:solidFill>
                  <a:srgbClr val="000000"/>
                </a:solidFill>
                <a:latin typeface="Times New Roman" panose="02020603050405020304" pitchFamily="18" charset="0"/>
                <a:cs typeface="Times New Roman" panose="02020603050405020304" pitchFamily="18" charset="0"/>
              </a:rPr>
              <a:t> і навіть не рекомендують застосовувати на практиці стабілізаційну політику, реальна дійсність і логіка теоретичного аналізу на боці кейнсіанців.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Сьогодні і </a:t>
            </a:r>
            <a:r>
              <a:rPr lang="uk-UA" sz="2200" dirty="0" err="1" smtClean="0">
                <a:solidFill>
                  <a:srgbClr val="000000"/>
                </a:solidFill>
                <a:latin typeface="Times New Roman" panose="02020603050405020304" pitchFamily="18" charset="0"/>
                <a:cs typeface="Times New Roman" panose="02020603050405020304" pitchFamily="18" charset="0"/>
              </a:rPr>
              <a:t>неокейнсіанці</a:t>
            </a:r>
            <a:r>
              <a:rPr lang="uk-UA" sz="2200" dirty="0" smtClean="0">
                <a:solidFill>
                  <a:srgbClr val="000000"/>
                </a:solidFill>
                <a:latin typeface="Times New Roman" panose="02020603050405020304" pitchFamily="18" charset="0"/>
                <a:cs typeface="Times New Roman" panose="02020603050405020304" pitchFamily="18" charset="0"/>
              </a:rPr>
              <a:t> (більшою мірою), і неокласики (меншою мірою) визнають, що </a:t>
            </a:r>
            <a:r>
              <a:rPr lang="uk-UA" sz="2200" dirty="0" err="1" smtClean="0">
                <a:solidFill>
                  <a:srgbClr val="000000"/>
                </a:solidFill>
                <a:latin typeface="Times New Roman" panose="02020603050405020304" pitchFamily="18" charset="0"/>
                <a:cs typeface="Times New Roman" panose="02020603050405020304" pitchFamily="18" charset="0"/>
              </a:rPr>
              <a:t>експансійне</a:t>
            </a:r>
            <a:r>
              <a:rPr lang="uk-UA" sz="2200" dirty="0" smtClean="0">
                <a:solidFill>
                  <a:srgbClr val="000000"/>
                </a:solidFill>
                <a:latin typeface="Times New Roman" panose="02020603050405020304" pitchFamily="18" charset="0"/>
                <a:cs typeface="Times New Roman" panose="02020603050405020304" pitchFamily="18" charset="0"/>
              </a:rPr>
              <a:t> збільшення маси грошей в обороті може на короткий період прискорити економічне зростання. Але як тільки «сила» такого прискорення вичерпується, виробництво повертається до свого природного рівня, а додатково випущена маса грошей залишається в обороті. Вона переходить на довгий часовий інтервал і буде там тиснути на ціни, провокуючи інфляцію.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Особливо загрозливою ця ситуація видається на етапах рівномірного економічного розвитку, коли не передбачається зростання економічної динаміки під впливом немонетарних чинників, або ж економіка перебуває в стані тривалої рівноваги за повної зайнятості. Спроби ж знову «пришпорити» економічне зростання новим вливанням грошової маси в таких умовах може тільки наблизити гіперінфляцію.</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86101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У світлі сказаного цілком логічними здаються рекомендації </a:t>
            </a:r>
            <a:r>
              <a:rPr lang="uk-UA" sz="2200" dirty="0" err="1" smtClean="0">
                <a:solidFill>
                  <a:srgbClr val="000000"/>
                </a:solidFill>
                <a:latin typeface="Times New Roman" panose="02020603050405020304" pitchFamily="18" charset="0"/>
                <a:cs typeface="Times New Roman" panose="02020603050405020304" pitchFamily="18" charset="0"/>
              </a:rPr>
              <a:t>неокейнсіанців</a:t>
            </a:r>
            <a:r>
              <a:rPr lang="uk-UA" sz="2200" dirty="0" smtClean="0">
                <a:solidFill>
                  <a:srgbClr val="000000"/>
                </a:solidFill>
                <a:latin typeface="Times New Roman" panose="02020603050405020304" pitchFamily="18" charset="0"/>
                <a:cs typeface="Times New Roman" panose="02020603050405020304" pitchFamily="18" charset="0"/>
              </a:rPr>
              <a:t> пов’язувати регулювання пропозиції грошей на коротких часових інтервалах зі змінами фаз ділового циклу: збільшувати напередодні (чи на початку) економічного спаду, щоб зменшити його глибину, і знижувати напередодні (чи на початку) економічного піднесення задля зменшення його висоти. За такого підходу додаткова кількість грошей, випущених при збільшенні пропозиції грошей у фазі спаду, одержить товарне забезпечення або частково буде вилучена з обороту внаслідок стримування пропозиції грошей у фазі піднесення. Завдяки такій синхронізації можна досягти зменшення амплітуди коливань обсягів виробництва, пом’якшення негативних наслідків рецесії та послаблення інфляційних наслідків збільшення пропозиції грошей.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 цієї закономірності </a:t>
            </a:r>
            <a:r>
              <a:rPr lang="uk-UA" sz="2200" dirty="0" err="1" smtClean="0">
                <a:solidFill>
                  <a:srgbClr val="000000"/>
                </a:solidFill>
                <a:latin typeface="Times New Roman" panose="02020603050405020304" pitchFamily="18" charset="0"/>
                <a:cs typeface="Times New Roman" panose="02020603050405020304" pitchFamily="18" charset="0"/>
              </a:rPr>
              <a:t>неокейнсіанці</a:t>
            </a:r>
            <a:r>
              <a:rPr lang="uk-UA" sz="2200" dirty="0" smtClean="0">
                <a:solidFill>
                  <a:srgbClr val="000000"/>
                </a:solidFill>
                <a:latin typeface="Times New Roman" panose="02020603050405020304" pitchFamily="18" charset="0"/>
                <a:cs typeface="Times New Roman" panose="02020603050405020304" pitchFamily="18" charset="0"/>
              </a:rPr>
              <a:t> і неокласики зробили різні висновки.</a:t>
            </a:r>
          </a:p>
          <a:p>
            <a:pPr algn="just">
              <a:spcBef>
                <a:spcPts val="0"/>
              </a:spcBef>
            </a:pPr>
            <a:r>
              <a:rPr lang="uk-UA" sz="2200" dirty="0" err="1" smtClean="0">
                <a:solidFill>
                  <a:srgbClr val="000000"/>
                </a:solidFill>
                <a:latin typeface="Times New Roman" panose="02020603050405020304" pitchFamily="18" charset="0"/>
                <a:cs typeface="Times New Roman" panose="02020603050405020304" pitchFamily="18" charset="0"/>
              </a:rPr>
              <a:t>Неокейнсіанці</a:t>
            </a:r>
            <a:r>
              <a:rPr lang="uk-UA" sz="2200" dirty="0" smtClean="0">
                <a:solidFill>
                  <a:srgbClr val="000000"/>
                </a:solidFill>
                <a:latin typeface="Times New Roman" panose="02020603050405020304" pitchFamily="18" charset="0"/>
                <a:cs typeface="Times New Roman" panose="02020603050405020304" pitchFamily="18" charset="0"/>
              </a:rPr>
              <a:t> вважають, що монетарній владі потрібно було напередодні рецесії не зменшувати, а збільшувати пропозицію грошей, а напередодні піднесення, навпаки, — не збільшувати, а зменшувати. Тоді конфігурація економічної динаміки була б менш коливальною, більш стабільною, згідно з їх концепцією стабілізаційної політики. Неокласики ж розцінили цю закономірність як підтвердження їхньої концепції недоцільності прямого втручання держави в пропозицію грошей.</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068375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Неокласики вважають, що певна скритність заходів монетарної політики (щоб забезпечити непередбачуваність їх для економічних агентів) та значна тривалість і неоднозначність лагів прояву їх результатів у реальній економіці роблять неможливим надійне узгодження змін пропозиції грошей з фазами ділового циклу. Тому результати таких змін можуть виявитися протилежними очікуваним: збільшення пропозиції грошей може відбуватися перед фазою піднесення, а зменшення — перед фазою спаду, що тільки поглибить коливання ділового циклу. Рекомендації неокласиків щодо монетарної політики зводяться до підтримання зростання пропозиції грошей постійними, досить низькими темпами, адекватними бажаним темпам економічного зростання, які визначаються ефективністю використання факторів виробництва.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Зазначені рекомендації неокласиків не знайшли широкого застосування в практиці монетарного регулювання, але відіграли важливу позитивну роль у розвитку теорії і практики монетарної політики. Вони примусили </a:t>
            </a:r>
            <a:r>
              <a:rPr lang="uk-UA" sz="2200" dirty="0" err="1" smtClean="0">
                <a:solidFill>
                  <a:srgbClr val="000000"/>
                </a:solidFill>
                <a:latin typeface="Times New Roman" panose="02020603050405020304" pitchFamily="18" charset="0"/>
                <a:cs typeface="Times New Roman" panose="02020603050405020304" pitchFamily="18" charset="0"/>
              </a:rPr>
              <a:t>неокейнсіанців</a:t>
            </a:r>
            <a:r>
              <a:rPr lang="uk-UA" sz="2200" dirty="0" smtClean="0">
                <a:solidFill>
                  <a:srgbClr val="000000"/>
                </a:solidFill>
                <a:latin typeface="Times New Roman" panose="02020603050405020304" pitchFamily="18" charset="0"/>
                <a:cs typeface="Times New Roman" panose="02020603050405020304" pitchFamily="18" charset="0"/>
              </a:rPr>
              <a:t> глибше проаналізувати механізми впливу пропозиції грошей на виробництво і більш виважено сформулювати свої рекомендації щодо використання теоретичних концепцій у монетарній політиці. </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511175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Зокрема, </a:t>
            </a:r>
            <a:r>
              <a:rPr lang="uk-UA" sz="2200" dirty="0" err="1" smtClean="0">
                <a:solidFill>
                  <a:srgbClr val="000000"/>
                </a:solidFill>
                <a:latin typeface="Times New Roman" panose="02020603050405020304" pitchFamily="18" charset="0"/>
                <a:cs typeface="Times New Roman" panose="02020603050405020304" pitchFamily="18" charset="0"/>
              </a:rPr>
              <a:t>неокейнсіанці</a:t>
            </a:r>
            <a:r>
              <a:rPr lang="uk-UA" sz="2200" dirty="0" smtClean="0">
                <a:solidFill>
                  <a:srgbClr val="000000"/>
                </a:solidFill>
                <a:latin typeface="Times New Roman" panose="02020603050405020304" pitchFamily="18" charset="0"/>
                <a:cs typeface="Times New Roman" panose="02020603050405020304" pitchFamily="18" charset="0"/>
              </a:rPr>
              <a:t> погодилися з наявністю тривалих лагів у реалізації заходів монетарної політики, визнали, що вона не може вмить подолати негативних тенденцій в економіці, і стали більше уваги приділяти досягненню цілей довгострокових періодів (низького рівня інфляції та сталого зростання). Щодо політики на коротких інтервалах, то</a:t>
            </a:r>
          </a:p>
          <a:p>
            <a:pPr algn="just">
              <a:spcBef>
                <a:spcPts val="0"/>
              </a:spcBef>
            </a:pPr>
            <a:r>
              <a:rPr lang="uk-UA" sz="2200" dirty="0" err="1" smtClean="0">
                <a:solidFill>
                  <a:srgbClr val="000000"/>
                </a:solidFill>
                <a:latin typeface="Times New Roman" panose="02020603050405020304" pitchFamily="18" charset="0"/>
                <a:cs typeface="Times New Roman" panose="02020603050405020304" pitchFamily="18" charset="0"/>
              </a:rPr>
              <a:t>неокейнсіанці</a:t>
            </a:r>
            <a:r>
              <a:rPr lang="uk-UA" sz="2200" dirty="0" smtClean="0">
                <a:solidFill>
                  <a:srgbClr val="000000"/>
                </a:solidFill>
                <a:latin typeface="Times New Roman" panose="02020603050405020304" pitchFamily="18" charset="0"/>
                <a:cs typeface="Times New Roman" panose="02020603050405020304" pitchFamily="18" charset="0"/>
              </a:rPr>
              <a:t> не радять часто застосовувати регулятивні зміни пропозиції грошей, а лише у разі подолання глибоких і затяжних спадів. «Включення» ж регулятивного механізму при кожному, навіть незначному, коливанні сукупного попиту підірве довіру до монетарної політики і взагалі знизить її дієвість.</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Таке зближення позицій </a:t>
            </a:r>
            <a:r>
              <a:rPr lang="uk-UA" sz="2200" dirty="0" err="1" smtClean="0">
                <a:solidFill>
                  <a:srgbClr val="000000"/>
                </a:solidFill>
                <a:latin typeface="Times New Roman" panose="02020603050405020304" pitchFamily="18" charset="0"/>
                <a:cs typeface="Times New Roman" panose="02020603050405020304" pitchFamily="18" charset="0"/>
              </a:rPr>
              <a:t>неокейнсіанців</a:t>
            </a:r>
            <a:r>
              <a:rPr lang="uk-UA" sz="2200" dirty="0" smtClean="0">
                <a:solidFill>
                  <a:srgbClr val="000000"/>
                </a:solidFill>
                <a:latin typeface="Times New Roman" panose="02020603050405020304" pitchFamily="18" charset="0"/>
                <a:cs typeface="Times New Roman" panose="02020603050405020304" pitchFamily="18" charset="0"/>
              </a:rPr>
              <a:t> і неокласиків відчутно підвищило значення теоретичних досліджень ролі грошей у розвитку економіки, у проведенні ефективної монетарної політики.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852361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ctr">
              <a:spcBef>
                <a:spcPts val="0"/>
              </a:spcBef>
            </a:pPr>
            <a:r>
              <a:rPr lang="uk-UA" sz="2200" b="1">
                <a:solidFill>
                  <a:srgbClr val="000000"/>
                </a:solidFill>
                <a:latin typeface="Times New Roman" panose="02020603050405020304" pitchFamily="18" charset="0"/>
                <a:cs typeface="Times New Roman" panose="02020603050405020304" pitchFamily="18" charset="0"/>
              </a:rPr>
              <a:t>Список використаної літератури:</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Волкова В.В., Волкова Н.І. </a:t>
            </a:r>
            <a:r>
              <a:rPr lang="ru-RU" sz="2200" dirty="0" err="1">
                <a:solidFill>
                  <a:srgbClr val="000000"/>
                </a:solidFill>
                <a:latin typeface="Times New Roman" panose="02020603050405020304" pitchFamily="18" charset="0"/>
                <a:cs typeface="Times New Roman" panose="02020603050405020304" pitchFamily="18" charset="0"/>
              </a:rPr>
              <a:t>Гроші</a:t>
            </a:r>
            <a:r>
              <a:rPr lang="ru-RU" sz="2200" dirty="0">
                <a:solidFill>
                  <a:srgbClr val="000000"/>
                </a:solidFill>
                <a:latin typeface="Times New Roman" panose="02020603050405020304" pitchFamily="18" charset="0"/>
                <a:cs typeface="Times New Roman" panose="02020603050405020304" pitchFamily="18" charset="0"/>
              </a:rPr>
              <a:t> і кредит: </a:t>
            </a:r>
            <a:r>
              <a:rPr lang="ru-RU" sz="2200" dirty="0" err="1">
                <a:solidFill>
                  <a:srgbClr val="000000"/>
                </a:solidFill>
                <a:latin typeface="Times New Roman" panose="02020603050405020304" pitchFamily="18" charset="0"/>
                <a:cs typeface="Times New Roman" panose="02020603050405020304" pitchFamily="18" charset="0"/>
              </a:rPr>
              <a:t>навч</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посіб</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Вінниця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ДонНУ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імені</a:t>
            </a:r>
            <a:r>
              <a:rPr lang="ru-RU" sz="2200" dirty="0">
                <a:solidFill>
                  <a:srgbClr val="000000"/>
                </a:solidFill>
                <a:latin typeface="Times New Roman" panose="02020603050405020304" pitchFamily="18" charset="0"/>
                <a:cs typeface="Times New Roman" panose="02020603050405020304" pitchFamily="18" charset="0"/>
              </a:rPr>
              <a:t> Василя </a:t>
            </a:r>
            <a:r>
              <a:rPr lang="ru-RU" sz="2200" dirty="0" err="1">
                <a:solidFill>
                  <a:srgbClr val="000000"/>
                </a:solidFill>
                <a:latin typeface="Times New Roman" panose="02020603050405020304" pitchFamily="18" charset="0"/>
                <a:cs typeface="Times New Roman" panose="02020603050405020304" pitchFamily="18" charset="0"/>
              </a:rPr>
              <a:t>Стуса</a:t>
            </a:r>
            <a:r>
              <a:rPr lang="ru-RU" sz="2200" dirty="0">
                <a:solidFill>
                  <a:srgbClr val="000000"/>
                </a:solidFill>
                <a:latin typeface="Times New Roman" panose="02020603050405020304" pitchFamily="18" charset="0"/>
                <a:cs typeface="Times New Roman" panose="02020603050405020304" pitchFamily="18" charset="0"/>
              </a:rPr>
              <a:t>, 2021. 300 с.</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Гроші та кредит: підручник / [М.І. </a:t>
            </a:r>
            <a:r>
              <a:rPr lang="uk-UA" sz="2200" dirty="0" err="1">
                <a:solidFill>
                  <a:srgbClr val="000000"/>
                </a:solidFill>
                <a:latin typeface="Times New Roman" panose="02020603050405020304" pitchFamily="18" charset="0"/>
                <a:cs typeface="Times New Roman" panose="02020603050405020304" pitchFamily="18" charset="0"/>
              </a:rPr>
              <a:t>Савлук</a:t>
            </a:r>
            <a:r>
              <a:rPr lang="uk-UA" sz="2200" dirty="0">
                <a:solidFill>
                  <a:srgbClr val="000000"/>
                </a:solidFill>
                <a:latin typeface="Times New Roman" panose="02020603050405020304" pitchFamily="18" charset="0"/>
                <a:cs typeface="Times New Roman" panose="02020603050405020304" pitchFamily="18" charset="0"/>
              </a:rPr>
              <a:t>, А.М. Мороз, І.М. </a:t>
            </a:r>
            <a:r>
              <a:rPr lang="uk-UA" sz="2200" dirty="0" err="1">
                <a:solidFill>
                  <a:srgbClr val="000000"/>
                </a:solidFill>
                <a:latin typeface="Times New Roman" panose="02020603050405020304" pitchFamily="18" charset="0"/>
                <a:cs typeface="Times New Roman" panose="02020603050405020304" pitchFamily="18" charset="0"/>
              </a:rPr>
              <a:t>Лазепко</a:t>
            </a:r>
            <a:r>
              <a:rPr lang="uk-UA" sz="2200" dirty="0">
                <a:solidFill>
                  <a:srgbClr val="000000"/>
                </a:solidFill>
                <a:latin typeface="Times New Roman" panose="02020603050405020304" pitchFamily="18" charset="0"/>
                <a:cs typeface="Times New Roman" panose="02020603050405020304" pitchFamily="18" charset="0"/>
              </a:rPr>
              <a:t> та 86 ін.]; за наук. ред. М.І. </a:t>
            </a:r>
            <a:r>
              <a:rPr lang="uk-UA" sz="2200" dirty="0" err="1">
                <a:solidFill>
                  <a:srgbClr val="000000"/>
                </a:solidFill>
                <a:latin typeface="Times New Roman" panose="02020603050405020304" pitchFamily="18" charset="0"/>
                <a:cs typeface="Times New Roman" panose="02020603050405020304" pitchFamily="18" charset="0"/>
              </a:rPr>
              <a:t>Савлука</a:t>
            </a:r>
            <a:r>
              <a:rPr lang="uk-UA" sz="2200" dirty="0">
                <a:solidFill>
                  <a:srgbClr val="000000"/>
                </a:solidFill>
                <a:latin typeface="Times New Roman" panose="02020603050405020304" pitchFamily="18" charset="0"/>
                <a:cs typeface="Times New Roman" panose="02020603050405020304" pitchFamily="18" charset="0"/>
              </a:rPr>
              <a:t>. 6-те вид., перероб. і </a:t>
            </a:r>
            <a:r>
              <a:rPr lang="uk-UA" sz="2200" dirty="0" err="1">
                <a:solidFill>
                  <a:srgbClr val="000000"/>
                </a:solidFill>
                <a:latin typeface="Times New Roman" panose="02020603050405020304" pitchFamily="18" charset="0"/>
                <a:cs typeface="Times New Roman" panose="02020603050405020304" pitchFamily="18" charset="0"/>
              </a:rPr>
              <a:t>доп</a:t>
            </a:r>
            <a:r>
              <a:rPr lang="uk-UA" sz="2200" dirty="0">
                <a:solidFill>
                  <a:srgbClr val="000000"/>
                </a:solidFill>
                <a:latin typeface="Times New Roman" panose="02020603050405020304" pitchFamily="18" charset="0"/>
                <a:cs typeface="Times New Roman" panose="02020603050405020304" pitchFamily="18" charset="0"/>
              </a:rPr>
              <a:t>. К.: КНЕУ, 2011. 589, [3] с.</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a:t>
            </a:r>
            <a:r>
              <a:rPr lang="ru-RU" sz="2200" dirty="0" err="1">
                <a:solidFill>
                  <a:srgbClr val="000000"/>
                </a:solidFill>
                <a:latin typeface="Times New Roman" panose="02020603050405020304" pitchFamily="18" charset="0"/>
                <a:cs typeface="Times New Roman" panose="02020603050405020304" pitchFamily="18" charset="0"/>
              </a:rPr>
              <a:t>Іванчук</a:t>
            </a:r>
            <a:r>
              <a:rPr lang="ru-RU" sz="2200" dirty="0">
                <a:solidFill>
                  <a:srgbClr val="000000"/>
                </a:solidFill>
                <a:latin typeface="Times New Roman" panose="02020603050405020304" pitchFamily="18" charset="0"/>
                <a:cs typeface="Times New Roman" panose="02020603050405020304" pitchFamily="18" charset="0"/>
              </a:rPr>
              <a:t> Н.В. </a:t>
            </a:r>
            <a:r>
              <a:rPr lang="ru-RU" sz="2200" dirty="0" err="1">
                <a:solidFill>
                  <a:srgbClr val="000000"/>
                </a:solidFill>
                <a:latin typeface="Times New Roman" panose="02020603050405020304" pitchFamily="18" charset="0"/>
                <a:cs typeface="Times New Roman" panose="02020603050405020304" pitchFamily="18" charset="0"/>
              </a:rPr>
              <a:t>Гроші</a:t>
            </a:r>
            <a:r>
              <a:rPr lang="ru-RU" sz="2200" dirty="0">
                <a:solidFill>
                  <a:srgbClr val="000000"/>
                </a:solidFill>
                <a:latin typeface="Times New Roman" panose="02020603050405020304" pitchFamily="18" charset="0"/>
                <a:cs typeface="Times New Roman" panose="02020603050405020304" pitchFamily="18" charset="0"/>
              </a:rPr>
              <a:t> і кредит : </a:t>
            </a:r>
            <a:r>
              <a:rPr lang="ru-RU" sz="2200" dirty="0" err="1">
                <a:solidFill>
                  <a:srgbClr val="000000"/>
                </a:solidFill>
                <a:latin typeface="Times New Roman" panose="02020603050405020304" pitchFamily="18" charset="0"/>
                <a:cs typeface="Times New Roman" panose="02020603050405020304" pitchFamily="18" charset="0"/>
              </a:rPr>
              <a:t>навчальний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посібник</a:t>
            </a:r>
            <a:r>
              <a:rPr lang="ru-RU" sz="2200" dirty="0">
                <a:solidFill>
                  <a:srgbClr val="000000"/>
                </a:solidFill>
                <a:latin typeface="Times New Roman" panose="02020603050405020304" pitchFamily="18" charset="0"/>
                <a:cs typeface="Times New Roman" panose="02020603050405020304" pitchFamily="18" charset="0"/>
              </a:rPr>
              <a:t>. Острог: </a:t>
            </a:r>
            <a:r>
              <a:rPr lang="ru-RU" sz="2200" dirty="0" err="1">
                <a:solidFill>
                  <a:srgbClr val="000000"/>
                </a:solidFill>
                <a:latin typeface="Times New Roman" panose="02020603050405020304" pitchFamily="18" charset="0"/>
                <a:cs typeface="Times New Roman" panose="02020603050405020304" pitchFamily="18" charset="0"/>
              </a:rPr>
              <a:t>Видавництво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Національного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університету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Острозька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академія</a:t>
            </a:r>
            <a:r>
              <a:rPr lang="ru-RU" sz="2200" dirty="0">
                <a:solidFill>
                  <a:srgbClr val="000000"/>
                </a:solidFill>
                <a:latin typeface="Times New Roman" panose="02020603050405020304" pitchFamily="18" charset="0"/>
                <a:cs typeface="Times New Roman" panose="02020603050405020304" pitchFamily="18" charset="0"/>
              </a:rPr>
              <a:t>», 2021. 332 с.</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a:t>
            </a:r>
            <a:r>
              <a:rPr lang="ru-RU" sz="2200" dirty="0" err="1">
                <a:solidFill>
                  <a:srgbClr val="000000"/>
                </a:solidFill>
                <a:latin typeface="Times New Roman" panose="02020603050405020304" pitchFamily="18" charset="0"/>
                <a:cs typeface="Times New Roman" panose="02020603050405020304" pitchFamily="18" charset="0"/>
              </a:rPr>
              <a:t>Круш</a:t>
            </a:r>
            <a:r>
              <a:rPr lang="ru-RU" sz="2200" dirty="0">
                <a:solidFill>
                  <a:srgbClr val="000000"/>
                </a:solidFill>
                <a:latin typeface="Times New Roman" panose="02020603050405020304" pitchFamily="18" charset="0"/>
                <a:cs typeface="Times New Roman" panose="02020603050405020304" pitchFamily="18" charset="0"/>
              </a:rPr>
              <a:t> П.В., </a:t>
            </a:r>
            <a:r>
              <a:rPr lang="ru-RU" sz="2200" dirty="0" err="1">
                <a:solidFill>
                  <a:srgbClr val="000000"/>
                </a:solidFill>
                <a:latin typeface="Times New Roman" panose="02020603050405020304" pitchFamily="18" charset="0"/>
                <a:cs typeface="Times New Roman" panose="02020603050405020304" pitchFamily="18" charset="0"/>
              </a:rPr>
              <a:t>Алексєєв</a:t>
            </a:r>
            <a:r>
              <a:rPr lang="ru-RU" sz="2200" dirty="0">
                <a:solidFill>
                  <a:srgbClr val="000000"/>
                </a:solidFill>
                <a:latin typeface="Times New Roman" panose="02020603050405020304" pitchFamily="18" charset="0"/>
                <a:cs typeface="Times New Roman" panose="02020603050405020304" pitchFamily="18" charset="0"/>
              </a:rPr>
              <a:t> В.Б. </a:t>
            </a:r>
            <a:r>
              <a:rPr lang="ru-RU" sz="2200" dirty="0" err="1">
                <a:solidFill>
                  <a:srgbClr val="000000"/>
                </a:solidFill>
                <a:latin typeface="Times New Roman" panose="02020603050405020304" pitchFamily="18" charset="0"/>
                <a:cs typeface="Times New Roman" panose="02020603050405020304" pitchFamily="18" charset="0"/>
              </a:rPr>
              <a:t>Гроші</a:t>
            </a:r>
            <a:r>
              <a:rPr lang="ru-RU" sz="2200" dirty="0">
                <a:solidFill>
                  <a:srgbClr val="000000"/>
                </a:solidFill>
                <a:latin typeface="Times New Roman" panose="02020603050405020304" pitchFamily="18" charset="0"/>
                <a:cs typeface="Times New Roman" panose="02020603050405020304" pitchFamily="18" charset="0"/>
              </a:rPr>
              <a:t> та кредит: </a:t>
            </a:r>
            <a:r>
              <a:rPr lang="ru-RU" sz="2200" dirty="0" err="1">
                <a:solidFill>
                  <a:srgbClr val="000000"/>
                </a:solidFill>
                <a:latin typeface="Times New Roman" panose="02020603050405020304" pitchFamily="18" charset="0"/>
                <a:cs typeface="Times New Roman" panose="02020603050405020304" pitchFamily="18" charset="0"/>
              </a:rPr>
              <a:t>Навч</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посіб</a:t>
            </a:r>
            <a:r>
              <a:rPr lang="ru-RU" sz="2200" dirty="0">
                <a:solidFill>
                  <a:srgbClr val="000000"/>
                </a:solidFill>
                <a:latin typeface="Times New Roman" panose="02020603050405020304" pitchFamily="18" charset="0"/>
                <a:cs typeface="Times New Roman" panose="02020603050405020304" pitchFamily="18" charset="0"/>
              </a:rPr>
              <a:t>. К.: Центр </a:t>
            </a:r>
            <a:r>
              <a:rPr lang="ru-RU" sz="2200" dirty="0" err="1">
                <a:solidFill>
                  <a:srgbClr val="000000"/>
                </a:solidFill>
                <a:latin typeface="Times New Roman" panose="02020603050405020304" pitchFamily="18" charset="0"/>
                <a:cs typeface="Times New Roman" panose="02020603050405020304" pitchFamily="18" charset="0"/>
              </a:rPr>
              <a:t>учбової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літератури</a:t>
            </a:r>
            <a:r>
              <a:rPr lang="ru-RU" sz="2200" dirty="0">
                <a:solidFill>
                  <a:srgbClr val="000000"/>
                </a:solidFill>
                <a:latin typeface="Times New Roman" panose="02020603050405020304" pitchFamily="18" charset="0"/>
                <a:cs typeface="Times New Roman" panose="02020603050405020304" pitchFamily="18" charset="0"/>
              </a:rPr>
              <a:t>, 2024. 216 с.</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5. </a:t>
            </a:r>
            <a:r>
              <a:rPr lang="ru-RU" sz="2200" dirty="0" err="1">
                <a:solidFill>
                  <a:srgbClr val="000000"/>
                </a:solidFill>
                <a:latin typeface="Times New Roman" panose="02020603050405020304" pitchFamily="18" charset="0"/>
                <a:cs typeface="Times New Roman" panose="02020603050405020304" pitchFamily="18" charset="0"/>
              </a:rPr>
              <a:t>Монетарна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політика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Національного</a:t>
            </a:r>
            <a:r>
              <a:rPr lang="ru-RU" sz="2200" dirty="0">
                <a:solidFill>
                  <a:srgbClr val="000000"/>
                </a:solidFill>
                <a:latin typeface="Times New Roman" panose="02020603050405020304" pitchFamily="18" charset="0"/>
                <a:cs typeface="Times New Roman" panose="02020603050405020304" pitchFamily="18" charset="0"/>
              </a:rPr>
              <a:t> банку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сучасний</a:t>
            </a:r>
            <a:r>
              <a:rPr lang="ru-RU" sz="2200" dirty="0">
                <a:solidFill>
                  <a:srgbClr val="000000"/>
                </a:solidFill>
                <a:latin typeface="Times New Roman" panose="02020603050405020304" pitchFamily="18" charset="0"/>
                <a:cs typeface="Times New Roman" panose="02020603050405020304" pitchFamily="18" charset="0"/>
              </a:rPr>
              <a:t> стан та </a:t>
            </a:r>
            <a:r>
              <a:rPr lang="ru-RU" sz="2200" dirty="0" err="1">
                <a:solidFill>
                  <a:srgbClr val="000000"/>
                </a:solidFill>
                <a:latin typeface="Times New Roman" panose="02020603050405020304" pitchFamily="18" charset="0"/>
                <a:cs typeface="Times New Roman" panose="02020603050405020304" pitchFamily="18" charset="0"/>
              </a:rPr>
              <a:t>перспективи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змін</a:t>
            </a:r>
            <a:r>
              <a:rPr lang="ru-RU" sz="2200" dirty="0">
                <a:solidFill>
                  <a:srgbClr val="000000"/>
                </a:solidFill>
                <a:latin typeface="Times New Roman" panose="02020603050405020304" pitchFamily="18" charset="0"/>
                <a:cs typeface="Times New Roman" panose="02020603050405020304" pitchFamily="18" charset="0"/>
              </a:rPr>
              <a:t> / За ред. В.С. Стельмаха. К.: Центр </a:t>
            </a:r>
            <a:r>
              <a:rPr lang="ru-RU" sz="2200" dirty="0" err="1">
                <a:solidFill>
                  <a:srgbClr val="000000"/>
                </a:solidFill>
                <a:latin typeface="Times New Roman" panose="02020603050405020304" pitchFamily="18" charset="0"/>
                <a:cs typeface="Times New Roman" panose="02020603050405020304" pitchFamily="18" charset="0"/>
              </a:rPr>
              <a:t>наукових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досліджень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Національного</a:t>
            </a:r>
            <a:r>
              <a:rPr lang="ru-RU" sz="2200" dirty="0">
                <a:solidFill>
                  <a:srgbClr val="000000"/>
                </a:solidFill>
                <a:latin typeface="Times New Roman" panose="02020603050405020304" pitchFamily="18" charset="0"/>
                <a:cs typeface="Times New Roman" panose="02020603050405020304" pitchFamily="18" charset="0"/>
              </a:rPr>
              <a:t> банку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УБС НБУ, 2009. 404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6. </a:t>
            </a:r>
            <a:r>
              <a:rPr lang="en-US" sz="2200" dirty="0">
                <a:solidFill>
                  <a:srgbClr val="000000"/>
                </a:solidFill>
                <a:latin typeface="Times New Roman" panose="02020603050405020304" pitchFamily="18" charset="0"/>
                <a:cs typeface="Times New Roman" panose="02020603050405020304" pitchFamily="18" charset="0"/>
              </a:rPr>
              <a:t>Frederic S. </a:t>
            </a:r>
            <a:r>
              <a:rPr lang="en-US" sz="2200" dirty="0" err="1">
                <a:solidFill>
                  <a:srgbClr val="000000"/>
                </a:solidFill>
                <a:latin typeface="Times New Roman" panose="02020603050405020304" pitchFamily="18" charset="0"/>
                <a:cs typeface="Times New Roman" panose="02020603050405020304" pitchFamily="18" charset="0"/>
              </a:rPr>
              <a:t>Mishkin</a:t>
            </a:r>
            <a:r>
              <a:rPr lang="en-US" sz="2200" dirty="0">
                <a:solidFill>
                  <a:srgbClr val="000000"/>
                </a:solidFill>
                <a:latin typeface="Times New Roman" panose="02020603050405020304" pitchFamily="18" charset="0"/>
                <a:cs typeface="Times New Roman" panose="02020603050405020304" pitchFamily="18" charset="0"/>
              </a:rPr>
              <a:t>. The Economics of Money, Banking, and Financial Markets, 13th. Edition. Pearson Education, 2022. P. 720. ISBN 978-0-13-689435-3. URL: https://studylib.net/doc/27027352/the-economics-of-money-banking-and-financial-markets-13th.</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59361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ctr">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Таблиця</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1. </a:t>
            </a:r>
            <a:r>
              <a:rPr lang="ru-RU" sz="2200" dirty="0" err="1" smtClean="0">
                <a:solidFill>
                  <a:srgbClr val="000000"/>
                </a:solidFill>
                <a:latin typeface="Times New Roman" panose="02020603050405020304" pitchFamily="18" charset="0"/>
                <a:cs typeface="Times New Roman" panose="02020603050405020304" pitchFamily="18" charset="0"/>
              </a:rPr>
              <a:t>Вплив</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зростання</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пропозиції</a:t>
            </a:r>
            <a:r>
              <a:rPr lang="ru-RU" sz="2200" dirty="0" smtClean="0">
                <a:solidFill>
                  <a:srgbClr val="000000"/>
                </a:solidFill>
                <a:latin typeface="Times New Roman" panose="02020603050405020304" pitchFamily="18" charset="0"/>
                <a:cs typeface="Times New Roman" panose="02020603050405020304" pitchFamily="18" charset="0"/>
              </a:rPr>
              <a:t> грошей на </a:t>
            </a:r>
            <a:r>
              <a:rPr lang="ru-RU" sz="2200" dirty="0" err="1" smtClean="0">
                <a:solidFill>
                  <a:srgbClr val="000000"/>
                </a:solidFill>
                <a:latin typeface="Times New Roman" panose="02020603050405020304" pitchFamily="18" charset="0"/>
                <a:cs typeface="Times New Roman" panose="02020603050405020304" pitchFamily="18" charset="0"/>
              </a:rPr>
              <a:t>окремі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економічні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змінні</a:t>
            </a:r>
            <a:r>
              <a:rPr lang="ru-RU"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endParaRPr lang="ru-RU"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496019" y="1034980"/>
            <a:ext cx="9239191" cy="5220965"/>
          </a:xfrm>
          <a:prstGeom prst="rect">
            <a:avLst/>
          </a:prstGeom>
        </p:spPr>
      </p:pic>
    </p:spTree>
    <p:extLst>
      <p:ext uri="{BB962C8B-B14F-4D97-AF65-F5344CB8AC3E}">
        <p14:creationId xmlns:p14="http://schemas.microsoft.com/office/powerpoint/2010/main" val="10260240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Як видно з наведених даних, після одночасного підвищення на 40 % усіх номінальних грошових показників в економіці у відповідь на разове збільшення в 1,4 </a:t>
            </a:r>
            <a:r>
              <a:rPr lang="uk-UA" sz="2200" dirty="0" err="1" smtClean="0">
                <a:solidFill>
                  <a:srgbClr val="000000"/>
                </a:solidFill>
                <a:latin typeface="Times New Roman" panose="02020603050405020304" pitchFamily="18" charset="0"/>
                <a:cs typeface="Times New Roman" panose="02020603050405020304" pitchFamily="18" charset="0"/>
              </a:rPr>
              <a:t>раза</a:t>
            </a:r>
            <a:r>
              <a:rPr lang="uk-UA" sz="2200" dirty="0" smtClean="0">
                <a:solidFill>
                  <a:srgbClr val="000000"/>
                </a:solidFill>
                <a:latin typeface="Times New Roman" panose="02020603050405020304" pitchFamily="18" charset="0"/>
                <a:cs typeface="Times New Roman" panose="02020603050405020304" pitchFamily="18" charset="0"/>
              </a:rPr>
              <a:t> пропозиції грошей реальні економічні пропозиції, які тільки й впливають на матеріальні інтереси, а отже на темпи та обсяги економічного розвитку, залишилися незмінними. Змінився лише загальний рівень цін, який скоріше є суто монетарним явищем і не зачіпає реальної економіки, де значення мають лише відносні ціни на окремі товари.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Незважаючи на зовнішню переконливість наведених аргументів щодо нейтральності грошей, логіка їх застосування має суттєву ваду — визнання того, що зростання пропозиції грошей автоматично, </a:t>
            </a:r>
            <a:r>
              <a:rPr lang="uk-UA" sz="2200" dirty="0" err="1" smtClean="0">
                <a:solidFill>
                  <a:srgbClr val="000000"/>
                </a:solidFill>
                <a:latin typeface="Times New Roman" panose="02020603050405020304" pitchFamily="18" charset="0"/>
                <a:cs typeface="Times New Roman" panose="02020603050405020304" pitchFamily="18" charset="0"/>
              </a:rPr>
              <a:t>всеохопно</a:t>
            </a:r>
            <a:r>
              <a:rPr lang="uk-UA" sz="2200" dirty="0" smtClean="0">
                <a:solidFill>
                  <a:srgbClr val="000000"/>
                </a:solidFill>
                <a:latin typeface="Times New Roman" panose="02020603050405020304" pitchFamily="18" charset="0"/>
                <a:cs typeface="Times New Roman" panose="02020603050405020304" pitchFamily="18" charset="0"/>
              </a:rPr>
              <a:t> та відразу збільшує номінальний рівень усіх цін і всіх грошових показників в економіці. Насправді ж цей процес може бути досить тривалим, що вимірюється місяцями і навіть роками, як це визнано сучасною наукою. Нині вже жодне серйозне дослідження монетарних процесів не обходиться без урахування цього явища, що дістало назву часового лага.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Якщо вказаний лаг справді існує, то в реальному секторі економіки має виникати </a:t>
            </a:r>
            <a:r>
              <a:rPr lang="uk-UA" sz="2200" dirty="0" err="1" smtClean="0">
                <a:solidFill>
                  <a:srgbClr val="000000"/>
                </a:solidFill>
                <a:latin typeface="Times New Roman" panose="02020603050405020304" pitchFamily="18" charset="0"/>
                <a:cs typeface="Times New Roman" panose="02020603050405020304" pitchFamily="18" charset="0"/>
              </a:rPr>
              <a:t>стимулювальний</a:t>
            </a:r>
            <a:r>
              <a:rPr lang="uk-UA" sz="2200" dirty="0" smtClean="0">
                <a:solidFill>
                  <a:srgbClr val="000000"/>
                </a:solidFill>
                <a:latin typeface="Times New Roman" panose="02020603050405020304" pitchFamily="18" charset="0"/>
                <a:cs typeface="Times New Roman" panose="02020603050405020304" pitchFamily="18" charset="0"/>
              </a:rPr>
              <a:t> ефект унаслідок того, що збільшення пропозиції грошей спричиняє насамперед адекватне зростання доходів, а рівень цін певний час відстає від цього процесу.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67692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У результаті збільшується реальна купівельна здатність економічних суб’єктів, що підвищує їх заінтересованість більше заробляти доходів, більше виробляти товарів. Кінцевим результатом цих зусиль буде прискорення економічного розвитку.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Зазначений часовий лаг спричинюється самою технологією формування пропозиції грошей та специфікою її трансформації у платоспроможний попит. Зростання пропозиції грошей, зазвичай розпочинається зі збільшення грошової бази. Якщо це збільшення повністю припадає на готівкову складову грошової бази, то відповідна маса готівки зразу надходить в обіг і збільшує обсяг наявної купівельної здатності, готової трансформуватись у платоспроможний попит. Часовий лаг у цьому разі буде мінімальним, а </a:t>
            </a:r>
            <a:r>
              <a:rPr lang="uk-UA" sz="2200" dirty="0" err="1" smtClean="0">
                <a:solidFill>
                  <a:srgbClr val="000000"/>
                </a:solidFill>
                <a:latin typeface="Times New Roman" panose="02020603050405020304" pitchFamily="18" charset="0"/>
                <a:cs typeface="Times New Roman" panose="02020603050405020304" pitchFamily="18" charset="0"/>
              </a:rPr>
              <a:t>стимулювальний</a:t>
            </a:r>
            <a:r>
              <a:rPr lang="uk-UA" sz="2200" dirty="0" smtClean="0">
                <a:solidFill>
                  <a:srgbClr val="000000"/>
                </a:solidFill>
                <a:latin typeface="Times New Roman" panose="02020603050405020304" pitchFamily="18" charset="0"/>
                <a:cs typeface="Times New Roman" panose="02020603050405020304" pitchFamily="18" charset="0"/>
              </a:rPr>
              <a:t> вплив на економіку — слабким. Подовжити лаг можна через уповільнення обігу готівки, але це вже буде інший чинник, а не просте збільшення кількості грошей.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Якщо ж збільшення грошової бази припадає на резервну складову, то формування пропозиції грошей закінчиться лише по завершенні грошового мультиплікатора. Тривалість мультиплікативної хвилі залежить від норми обов’язкового резервування — чим вона нижча, тим більшим буде обсяг пропозиції грошей і тривалішим процес її формування. Отже, і </a:t>
            </a:r>
            <a:r>
              <a:rPr lang="uk-UA" sz="2200" dirty="0" err="1" smtClean="0">
                <a:solidFill>
                  <a:srgbClr val="000000"/>
                </a:solidFill>
                <a:latin typeface="Times New Roman" panose="02020603050405020304" pitchFamily="18" charset="0"/>
                <a:cs typeface="Times New Roman" panose="02020603050405020304" pitchFamily="18" charset="0"/>
              </a:rPr>
              <a:t>стимулювальний</a:t>
            </a:r>
            <a:r>
              <a:rPr lang="uk-UA" sz="2200" dirty="0" smtClean="0">
                <a:solidFill>
                  <a:srgbClr val="000000"/>
                </a:solidFill>
                <a:latin typeface="Times New Roman" panose="02020603050405020304" pitchFamily="18" charset="0"/>
                <a:cs typeface="Times New Roman" panose="02020603050405020304" pitchFamily="18" charset="0"/>
              </a:rPr>
              <a:t> ефект у реальному секторі економіки буде вищим.</a:t>
            </a:r>
          </a:p>
          <a:p>
            <a:pPr algn="just">
              <a:spcBef>
                <a:spcPts val="0"/>
              </a:spcBef>
            </a:pP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23892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Крім норми обов’язкового резервування депозитів на величину і тривалість грошового мультиплікатора впливає багато інших чинників. Завдяки їх сукупній дії додаткова купівельна здатність, спричинена збільшенням пропозиції грошей, буде поступово «рознесена» по всьому «економічному полю», розподілена між значною кількістю економічних агентів і підвищить їх ділову активність. Чим більшою буде кількість таких агентів і вищою активність кожного з них, тим вищим буде сукупний ефект впливу збільшення пропозиції грошей на темпи економічного зростання. Але для цього потрібний певний час.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Наведені логічні міркування дають достатні підстави для такого висновку: за наявності часового лага між збільшенням пропозиції грошей і адекватними йому ціновими зрушеннями гроші перестають бути нейтральними. Оскільки такий часовий лаг має недовгий термін дії, то цей висновок обмежується коротким проміжком часу, тобто не має загального характеру. І хоча представники неокласичної </a:t>
            </a:r>
            <a:r>
              <a:rPr lang="uk-UA" sz="2200" dirty="0">
                <a:solidFill>
                  <a:srgbClr val="000000"/>
                </a:solidFill>
                <a:latin typeface="Times New Roman" panose="02020603050405020304" pitchFamily="18" charset="0"/>
                <a:cs typeface="Times New Roman" panose="02020603050405020304" pitchFamily="18" charset="0"/>
              </a:rPr>
              <a:t>грошової теорії настирливо намагалися ослабити роль </a:t>
            </a:r>
            <a:r>
              <a:rPr lang="uk-UA" sz="2200" dirty="0" smtClean="0">
                <a:solidFill>
                  <a:srgbClr val="000000"/>
                </a:solidFill>
                <a:latin typeface="Times New Roman" panose="02020603050405020304" pitchFamily="18" charset="0"/>
                <a:cs typeface="Times New Roman" panose="02020603050405020304" pitchFamily="18" charset="0"/>
              </a:rPr>
              <a:t>часового лага </a:t>
            </a:r>
            <a:r>
              <a:rPr lang="uk-UA" sz="2200" dirty="0">
                <a:solidFill>
                  <a:srgbClr val="000000"/>
                </a:solidFill>
                <a:latin typeface="Times New Roman" panose="02020603050405020304" pitchFamily="18" charset="0"/>
                <a:cs typeface="Times New Roman" panose="02020603050405020304" pitchFamily="18" charset="0"/>
              </a:rPr>
              <a:t>в стимулюванні ділової активності, а отже і як аргументу в критиці </a:t>
            </a:r>
            <a:r>
              <a:rPr lang="uk-UA" sz="2200" dirty="0" smtClean="0">
                <a:solidFill>
                  <a:srgbClr val="000000"/>
                </a:solidFill>
                <a:latin typeface="Times New Roman" panose="02020603050405020304" pitchFamily="18" charset="0"/>
                <a:cs typeface="Times New Roman" panose="02020603050405020304" pitchFamily="18" charset="0"/>
              </a:rPr>
              <a:t>концепції </a:t>
            </a:r>
            <a:r>
              <a:rPr lang="uk-UA" sz="2200" dirty="0">
                <a:solidFill>
                  <a:srgbClr val="000000"/>
                </a:solidFill>
                <a:latin typeface="Times New Roman" panose="02020603050405020304" pitchFamily="18" charset="0"/>
                <a:cs typeface="Times New Roman" panose="02020603050405020304" pitchFamily="18" charset="0"/>
              </a:rPr>
              <a:t>нейтральності грошей, зокрема запропонувавши «теорію раціональних </a:t>
            </a:r>
            <a:r>
              <a:rPr lang="uk-UA" sz="2200" dirty="0" smtClean="0">
                <a:solidFill>
                  <a:srgbClr val="000000"/>
                </a:solidFill>
                <a:latin typeface="Times New Roman" panose="02020603050405020304" pitchFamily="18" charset="0"/>
                <a:cs typeface="Times New Roman" panose="02020603050405020304" pitchFamily="18" charset="0"/>
              </a:rPr>
              <a:t>очікувань</a:t>
            </a:r>
            <a:r>
              <a:rPr lang="uk-UA" sz="2200" dirty="0">
                <a:solidFill>
                  <a:srgbClr val="000000"/>
                </a:solidFill>
                <a:latin typeface="Times New Roman" panose="02020603050405020304" pitchFamily="18" charset="0"/>
                <a:cs typeface="Times New Roman" panose="02020603050405020304" pitchFamily="18" charset="0"/>
              </a:rPr>
              <a:t>», висновок про </a:t>
            </a:r>
            <a:r>
              <a:rPr lang="uk-UA" sz="2200" dirty="0" err="1">
                <a:solidFill>
                  <a:srgbClr val="000000"/>
                </a:solidFill>
                <a:latin typeface="Times New Roman" panose="02020603050405020304" pitchFamily="18" charset="0"/>
                <a:cs typeface="Times New Roman" panose="02020603050405020304" pitchFamily="18" charset="0"/>
              </a:rPr>
              <a:t>ненейтральність</a:t>
            </a:r>
            <a:r>
              <a:rPr lang="uk-UA" sz="2200" dirty="0">
                <a:solidFill>
                  <a:srgbClr val="000000"/>
                </a:solidFill>
                <a:latin typeface="Times New Roman" panose="02020603050405020304" pitchFamily="18" charset="0"/>
                <a:cs typeface="Times New Roman" panose="02020603050405020304" pitchFamily="18" charset="0"/>
              </a:rPr>
              <a:t> грошей на коротких </a:t>
            </a:r>
            <a:r>
              <a:rPr lang="uk-UA" sz="2200" dirty="0" smtClean="0">
                <a:solidFill>
                  <a:srgbClr val="000000"/>
                </a:solidFill>
                <a:latin typeface="Times New Roman" panose="02020603050405020304" pitchFamily="18" charset="0"/>
                <a:cs typeface="Times New Roman" panose="02020603050405020304" pitchFamily="18" charset="0"/>
              </a:rPr>
              <a:t>часових</a:t>
            </a: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25400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інтервалах набув широкого визнання. З ним погоджуються багато представників неокласичної школи, більшість кейнсіанців та </a:t>
            </a:r>
            <a:r>
              <a:rPr lang="uk-UA" sz="2200" dirty="0" err="1" smtClean="0">
                <a:solidFill>
                  <a:srgbClr val="000000"/>
                </a:solidFill>
                <a:latin typeface="Times New Roman" panose="02020603050405020304" pitchFamily="18" charset="0"/>
                <a:cs typeface="Times New Roman" panose="02020603050405020304" pitchFamily="18" charset="0"/>
              </a:rPr>
              <a:t>неокейнсіанців</a:t>
            </a:r>
            <a:r>
              <a:rPr lang="uk-UA" sz="2200" dirty="0" smtClean="0">
                <a:solidFill>
                  <a:srgbClr val="000000"/>
                </a:solidFill>
                <a:latin typeface="Times New Roman" panose="02020603050405020304" pitchFamily="18" charset="0"/>
                <a:cs typeface="Times New Roman" panose="02020603050405020304" pitchFamily="18" charset="0"/>
              </a:rPr>
              <a:t>, представники </a:t>
            </a:r>
            <a:r>
              <a:rPr lang="uk-UA" sz="2200" dirty="0" err="1" smtClean="0">
                <a:solidFill>
                  <a:srgbClr val="000000"/>
                </a:solidFill>
                <a:latin typeface="Times New Roman" panose="02020603050405020304" pitchFamily="18" charset="0"/>
                <a:cs typeface="Times New Roman" panose="02020603050405020304" pitchFamily="18" charset="0"/>
              </a:rPr>
              <a:t>кейнсіансько</a:t>
            </a:r>
            <a:r>
              <a:rPr lang="uk-UA" sz="2200" dirty="0" smtClean="0">
                <a:solidFill>
                  <a:srgbClr val="000000"/>
                </a:solidFill>
                <a:latin typeface="Times New Roman" panose="02020603050405020304" pitchFamily="18" charset="0"/>
                <a:cs typeface="Times New Roman" panose="02020603050405020304" pitchFamily="18" charset="0"/>
              </a:rPr>
              <a:t>-неокласичного синтезу.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Ослаблення позицій прибічників нейтральності грошей на коротких часових інтервалах мало не тільки наукове, а й важливе практичне значення. Була підведена теоретична база під активне використання державного регулювання пропозиції грошей для впливу на економічний розвиток.</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Дослідники грошей повернулися від переважно абстрактних дискусій щодо ролі грошей та можливостей розбудови рівноважних економічних систем без участі грошей до глибокого аналізу впливу грошових чинників на реальні процеси, що відбуваються в економіці, дослідження конкретних механізмів передавання грошових імпульсів у реальний сектор та обґрунтування рекомендацій щодо проведення ефективної грошово-кредитної політики.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Проведений аналіз свідчить, що представники </a:t>
            </a:r>
            <a:r>
              <a:rPr lang="uk-UA" sz="2200" dirty="0">
                <a:solidFill>
                  <a:srgbClr val="000000"/>
                </a:solidFill>
                <a:latin typeface="Times New Roman" panose="02020603050405020304" pitchFamily="18" charset="0"/>
                <a:cs typeface="Times New Roman" panose="02020603050405020304" pitchFamily="18" charset="0"/>
              </a:rPr>
              <a:t>обох напрямів сучасної монетарної теорії — монетаристи і кейнсіанці — визнають активну роль зміни пропорції грошей у стимулюванні економічного зростання на коротких часових інтервалах і погоджуються з нейтральністю грошей у довгострокових періодах</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5947989"/>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1099</TotalTime>
  <Words>1712</Words>
  <Application>Microsoft Office PowerPoint</Application>
  <PresentationFormat>Широкоэкранный</PresentationFormat>
  <Paragraphs>188</Paragraphs>
  <Slides>48</Slides>
  <Notes>0</Notes>
  <HiddenSlides>0</HiddenSlides>
  <MMClips>0</MMClips>
  <ScaleCrop>false</ScaleCrop>
  <HeadingPairs>
    <vt:vector size="8" baseType="variant">
      <vt:variant>
        <vt:lpstr>Использованные шрифты</vt:lpstr>
      </vt:variant>
      <vt:variant>
        <vt:i4>5</vt:i4>
      </vt:variant>
      <vt:variant>
        <vt:lpstr>Тема</vt:lpstr>
      </vt:variant>
      <vt:variant>
        <vt:i4>1</vt:i4>
      </vt:variant>
      <vt:variant>
        <vt:lpstr>Внедренные серверы OLE</vt:lpstr>
      </vt:variant>
      <vt:variant>
        <vt:i4>1</vt:i4>
      </vt:variant>
      <vt:variant>
        <vt:lpstr>Заголовки слайдов</vt:lpstr>
      </vt:variant>
      <vt:variant>
        <vt:i4>48</vt:i4>
      </vt:variant>
    </vt:vector>
  </HeadingPairs>
  <TitlesOfParts>
    <vt:vector size="55" baseType="lpstr">
      <vt:lpstr>Arial</vt:lpstr>
      <vt:lpstr>Century Gothic</vt:lpstr>
      <vt:lpstr>Times New Roman</vt:lpstr>
      <vt:lpstr>Wingdings</vt:lpstr>
      <vt:lpstr>Wingdings 3</vt:lpstr>
      <vt:lpstr>Легкий дым</vt:lpstr>
      <vt:lpstr>Picture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3. Моделі впливу пропозиції грошей на економіку в короткостроковому періоді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4.Моделі впливу пропозиції грошей на економіку в довгостроковому періоді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Dell</cp:lastModifiedBy>
  <cp:revision>95</cp:revision>
  <dcterms:created xsi:type="dcterms:W3CDTF">2021-12-07T18:51:55Z</dcterms:created>
  <dcterms:modified xsi:type="dcterms:W3CDTF">2026-02-03T10:57:22Z</dcterms:modified>
</cp:coreProperties>
</file>