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3" r:id="rId5"/>
    <p:sldId id="284" r:id="rId6"/>
    <p:sldId id="285" r:id="rId7"/>
    <p:sldId id="286" r:id="rId8"/>
    <p:sldId id="292" r:id="rId9"/>
    <p:sldId id="287" r:id="rId10"/>
    <p:sldId id="288" r:id="rId11"/>
    <p:sldId id="289" r:id="rId12"/>
    <p:sldId id="290" r:id="rId13"/>
    <p:sldId id="291" r:id="rId14"/>
    <p:sldId id="293" r:id="rId15"/>
    <p:sldId id="295" r:id="rId16"/>
    <p:sldId id="296" r:id="rId17"/>
    <p:sldId id="299" r:id="rId18"/>
    <p:sldId id="297" r:id="rId19"/>
    <p:sldId id="371" r:id="rId20"/>
    <p:sldId id="372" r:id="rId21"/>
    <p:sldId id="300" r:id="rId22"/>
    <p:sldId id="301" r:id="rId23"/>
    <p:sldId id="302" r:id="rId24"/>
    <p:sldId id="303" r:id="rId25"/>
    <p:sldId id="298" r:id="rId26"/>
    <p:sldId id="304" r:id="rId27"/>
    <p:sldId id="305" r:id="rId28"/>
    <p:sldId id="306" r:id="rId29"/>
    <p:sldId id="307" r:id="rId30"/>
    <p:sldId id="308" r:id="rId31"/>
    <p:sldId id="309" r:id="rId32"/>
    <p:sldId id="310" r:id="rId33"/>
    <p:sldId id="311" r:id="rId34"/>
    <p:sldId id="313" r:id="rId35"/>
    <p:sldId id="312" r:id="rId36"/>
    <p:sldId id="314" r:id="rId37"/>
    <p:sldId id="315" r:id="rId38"/>
    <p:sldId id="316" r:id="rId39"/>
    <p:sldId id="375"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60" r:id="rId67"/>
    <p:sldId id="343" r:id="rId68"/>
    <p:sldId id="344" r:id="rId69"/>
    <p:sldId id="345" r:id="rId70"/>
    <p:sldId id="346" r:id="rId71"/>
    <p:sldId id="347" r:id="rId72"/>
    <p:sldId id="374"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1" r:id="rId86"/>
    <p:sldId id="362" r:id="rId87"/>
    <p:sldId id="363" r:id="rId88"/>
    <p:sldId id="364" r:id="rId89"/>
    <p:sldId id="365" r:id="rId90"/>
    <p:sldId id="366" r:id="rId91"/>
    <p:sldId id="367" r:id="rId92"/>
    <p:sldId id="368" r:id="rId93"/>
    <p:sldId id="369" r:id="rId94"/>
    <p:sldId id="370" r:id="rId95"/>
    <p:sldId id="280" r:id="rId96"/>
    <p:sldId id="282" r:id="rId9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04.11.2025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04.11.2025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04.11.2025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04.11.2025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04.11.2025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04.11.2025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Тема 6. Валютний ринок та валютні системи</a:t>
            </a:r>
          </a:p>
          <a:p>
            <a:pPr algn="just">
              <a:spcBef>
                <a:spcPts val="0"/>
              </a:spcBef>
            </a:pPr>
            <a:endParaRPr lang="uk-UA" sz="37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1. Сутність валюти та валютних відносин.</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2. Валютний ринок та види операцій на валютному ринку.</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3. Валютний курс.</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4. Валютні системи та валютне регулювання.</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5. Платіжний баланс та золотовалютні резерви в механізмі валютного регулювання.</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6. </a:t>
            </a:r>
            <a:r>
              <a:rPr lang="ru-RU" sz="3700" b="1" dirty="0" err="1">
                <a:solidFill>
                  <a:srgbClr val="000000"/>
                </a:solidFill>
                <a:latin typeface="Times New Roman" panose="02020603050405020304" pitchFamily="18" charset="0"/>
                <a:cs typeface="Times New Roman" panose="02020603050405020304" pitchFamily="18" charset="0"/>
              </a:rPr>
              <a:t>Світова</a:t>
            </a:r>
            <a:r>
              <a:rPr lang="ru-RU" sz="3700" b="1" dirty="0">
                <a:solidFill>
                  <a:srgbClr val="000000"/>
                </a:solidFill>
                <a:latin typeface="Times New Roman" panose="02020603050405020304" pitchFamily="18" charset="0"/>
                <a:cs typeface="Times New Roman" panose="02020603050405020304" pitchFamily="18" charset="0"/>
              </a:rPr>
              <a:t> та </a:t>
            </a:r>
            <a:r>
              <a:rPr lang="ru-RU" sz="3700" b="1" dirty="0" err="1">
                <a:solidFill>
                  <a:srgbClr val="000000"/>
                </a:solidFill>
                <a:latin typeface="Times New Roman" panose="02020603050405020304" pitchFamily="18" charset="0"/>
                <a:cs typeface="Times New Roman" panose="02020603050405020304" pitchFamily="18" charset="0"/>
              </a:rPr>
              <a:t>міжнародна</a:t>
            </a:r>
            <a:r>
              <a:rPr lang="ru-RU" sz="3700" b="1" dirty="0">
                <a:solidFill>
                  <a:srgbClr val="000000"/>
                </a:solidFill>
                <a:latin typeface="Times New Roman" panose="02020603050405020304" pitchFamily="18" charset="0"/>
                <a:cs typeface="Times New Roman" panose="02020603050405020304" pitchFamily="18" charset="0"/>
              </a:rPr>
              <a:t> </a:t>
            </a:r>
            <a:r>
              <a:rPr lang="ru-RU" sz="3700" b="1" dirty="0" err="1">
                <a:solidFill>
                  <a:srgbClr val="000000"/>
                </a:solidFill>
                <a:latin typeface="Times New Roman" panose="02020603050405020304" pitchFamily="18" charset="0"/>
                <a:cs typeface="Times New Roman" panose="02020603050405020304" pitchFamily="18" charset="0"/>
              </a:rPr>
              <a:t>валютні</a:t>
            </a:r>
            <a:r>
              <a:rPr lang="ru-RU" sz="3700" b="1" dirty="0">
                <a:solidFill>
                  <a:srgbClr val="000000"/>
                </a:solidFill>
                <a:latin typeface="Times New Roman" panose="02020603050405020304" pitchFamily="18" charset="0"/>
                <a:cs typeface="Times New Roman" panose="02020603050405020304" pitchFamily="18" charset="0"/>
              </a:rPr>
              <a:t> </a:t>
            </a:r>
            <a:r>
              <a:rPr lang="ru-RU" sz="3700" b="1" dirty="0" err="1">
                <a:solidFill>
                  <a:srgbClr val="000000"/>
                </a:solidFill>
                <a:latin typeface="Times New Roman" panose="02020603050405020304" pitchFamily="18" charset="0"/>
                <a:cs typeface="Times New Roman" panose="02020603050405020304" pitchFamily="18" charset="0"/>
              </a:rPr>
              <a:t>системи</a:t>
            </a:r>
            <a:endParaRPr lang="uk-UA" sz="37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Якщо конвертація національної валюти </a:t>
            </a:r>
            <a:r>
              <a:rPr lang="uk-UA" sz="2200" dirty="0" smtClean="0">
                <a:solidFill>
                  <a:srgbClr val="000000"/>
                </a:solidFill>
                <a:latin typeface="Times New Roman" panose="02020603050405020304" pitchFamily="18" charset="0"/>
                <a:cs typeface="Times New Roman" panose="02020603050405020304" pitchFamily="18" charset="0"/>
              </a:rPr>
              <a:t>дозволена </a:t>
            </a:r>
            <a:r>
              <a:rPr lang="uk-UA" sz="2200" dirty="0">
                <a:solidFill>
                  <a:srgbClr val="000000"/>
                </a:solidFill>
                <a:latin typeface="Times New Roman" panose="02020603050405020304" pitchFamily="18" charset="0"/>
                <a:cs typeface="Times New Roman" panose="02020603050405020304" pitchFamily="18" charset="0"/>
              </a:rPr>
              <a:t>тільки для нерезидентів, то вона називається зовнішньою, а якщо для </a:t>
            </a:r>
            <a:r>
              <a:rPr lang="uk-UA" sz="2200" dirty="0" smtClean="0">
                <a:solidFill>
                  <a:srgbClr val="000000"/>
                </a:solidFill>
                <a:latin typeface="Times New Roman" panose="02020603050405020304" pitchFamily="18" charset="0"/>
                <a:cs typeface="Times New Roman" panose="02020603050405020304" pitchFamily="18" charset="0"/>
              </a:rPr>
              <a:t>резидентів </a:t>
            </a:r>
            <a:r>
              <a:rPr lang="uk-UA" sz="2200" dirty="0">
                <a:solidFill>
                  <a:srgbClr val="000000"/>
                </a:solidFill>
                <a:latin typeface="Times New Roman" panose="02020603050405020304" pitchFamily="18" charset="0"/>
                <a:cs typeface="Times New Roman" panose="02020603050405020304" pitchFamily="18" charset="0"/>
              </a:rPr>
              <a:t>— внутрішньою. Якщо конвертація поширюється тільки на платежі </a:t>
            </a:r>
            <a:r>
              <a:rPr lang="uk-UA" sz="2200" dirty="0" smtClean="0">
                <a:solidFill>
                  <a:srgbClr val="000000"/>
                </a:solidFill>
                <a:latin typeface="Times New Roman" panose="02020603050405020304" pitchFamily="18" charset="0"/>
                <a:cs typeface="Times New Roman" panose="02020603050405020304" pitchFamily="18" charset="0"/>
              </a:rPr>
              <a:t>за поточними </a:t>
            </a:r>
            <a:r>
              <a:rPr lang="uk-UA" sz="2200" dirty="0">
                <a:solidFill>
                  <a:srgbClr val="000000"/>
                </a:solidFill>
                <a:latin typeface="Times New Roman" panose="02020603050405020304" pitchFamily="18" charset="0"/>
                <a:cs typeface="Times New Roman" panose="02020603050405020304" pitchFamily="18" charset="0"/>
              </a:rPr>
              <a:t>операціями, вона називається поточною, а якщо тільки на платежі </a:t>
            </a:r>
            <a:r>
              <a:rPr lang="uk-UA" sz="2200" dirty="0" smtClean="0">
                <a:solidFill>
                  <a:srgbClr val="000000"/>
                </a:solidFill>
                <a:latin typeface="Times New Roman" panose="02020603050405020304" pitchFamily="18" charset="0"/>
                <a:cs typeface="Times New Roman" panose="02020603050405020304" pitchFamily="18" charset="0"/>
              </a:rPr>
              <a:t>за рухом </a:t>
            </a:r>
            <a:r>
              <a:rPr lang="uk-UA" sz="2200" dirty="0">
                <a:solidFill>
                  <a:srgbClr val="000000"/>
                </a:solidFill>
                <a:latin typeface="Times New Roman" panose="02020603050405020304" pitchFamily="18" charset="0"/>
                <a:cs typeface="Times New Roman" panose="02020603050405020304" pitchFamily="18" charset="0"/>
              </a:rPr>
              <a:t>капіталу — капітальною.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Перехід </a:t>
            </a:r>
            <a:r>
              <a:rPr lang="uk-UA" sz="2200" dirty="0">
                <a:solidFill>
                  <a:srgbClr val="000000"/>
                </a:solidFill>
                <a:latin typeface="Times New Roman" panose="02020603050405020304" pitchFamily="18" charset="0"/>
                <a:cs typeface="Times New Roman" panose="02020603050405020304" pitchFamily="18" charset="0"/>
              </a:rPr>
              <a:t>від неконвертованої до конвертованої валюти відбувається через </a:t>
            </a:r>
            <a:r>
              <a:rPr lang="uk-UA" sz="2200" dirty="0" smtClean="0">
                <a:solidFill>
                  <a:srgbClr val="000000"/>
                </a:solidFill>
                <a:latin typeface="Times New Roman" panose="02020603050405020304" pitchFamily="18" charset="0"/>
                <a:cs typeface="Times New Roman" panose="02020603050405020304" pitchFamily="18" charset="0"/>
              </a:rPr>
              <a:t>часткову </a:t>
            </a:r>
            <a:r>
              <a:rPr lang="uk-UA" sz="2200" dirty="0">
                <a:solidFill>
                  <a:srgbClr val="000000"/>
                </a:solidFill>
                <a:latin typeface="Times New Roman" panose="02020603050405020304" pitchFamily="18" charset="0"/>
                <a:cs typeface="Times New Roman" panose="02020603050405020304" pitchFamily="18" charset="0"/>
              </a:rPr>
              <a:t>конвертацію, насамперед за поточними операціями. Поточна </a:t>
            </a:r>
            <a:r>
              <a:rPr lang="uk-UA" sz="2200" dirty="0" smtClean="0">
                <a:solidFill>
                  <a:srgbClr val="000000"/>
                </a:solidFill>
                <a:latin typeface="Times New Roman" panose="02020603050405020304" pitchFamily="18" charset="0"/>
                <a:cs typeface="Times New Roman" panose="02020603050405020304" pitchFamily="18" charset="0"/>
              </a:rPr>
              <a:t>конвертація </a:t>
            </a:r>
            <a:r>
              <a:rPr lang="uk-UA" sz="2200" dirty="0">
                <a:solidFill>
                  <a:srgbClr val="000000"/>
                </a:solidFill>
                <a:latin typeface="Times New Roman" panose="02020603050405020304" pitchFamily="18" charset="0"/>
                <a:cs typeface="Times New Roman" panose="02020603050405020304" pitchFamily="18" charset="0"/>
              </a:rPr>
              <a:t>для резидентів і нерезидентів дає поштовх до розвитку зовнішньої торгівлі</a:t>
            </a:r>
            <a:r>
              <a:rPr lang="uk-UA" sz="2200" dirty="0" smtClean="0">
                <a:solidFill>
                  <a:srgbClr val="000000"/>
                </a:solidFill>
                <a:latin typeface="Times New Roman" panose="02020603050405020304" pitchFamily="18" charset="0"/>
                <a:cs typeface="Times New Roman" panose="02020603050405020304" pitchFamily="18" charset="0"/>
              </a:rPr>
              <a:t>, відкриває </a:t>
            </a:r>
            <a:r>
              <a:rPr lang="uk-UA" sz="2200" dirty="0">
                <a:solidFill>
                  <a:srgbClr val="000000"/>
                </a:solidFill>
                <a:latin typeface="Times New Roman" panose="02020603050405020304" pitchFamily="18" charset="0"/>
                <a:cs typeface="Times New Roman" panose="02020603050405020304" pitchFamily="18" charset="0"/>
              </a:rPr>
              <a:t>шлях для посилення конкуренції між національними й </a:t>
            </a:r>
            <a:r>
              <a:rPr lang="uk-UA" sz="2200" dirty="0" smtClean="0">
                <a:solidFill>
                  <a:srgbClr val="000000"/>
                </a:solidFill>
                <a:latin typeface="Times New Roman" panose="02020603050405020304" pitchFamily="18" charset="0"/>
                <a:cs typeface="Times New Roman" panose="02020603050405020304" pitchFamily="18" charset="0"/>
              </a:rPr>
              <a:t>іноземними товаровиробниками</a:t>
            </a:r>
            <a:r>
              <a:rPr lang="uk-UA" sz="2200" dirty="0">
                <a:solidFill>
                  <a:srgbClr val="000000"/>
                </a:solidFill>
                <a:latin typeface="Times New Roman" panose="02020603050405020304" pitchFamily="18" charset="0"/>
                <a:cs typeface="Times New Roman" panose="02020603050405020304" pitchFamily="18" charset="0"/>
              </a:rPr>
              <a:t>, сприяє вирівнюванню національних і світових цін, </a:t>
            </a:r>
            <a:r>
              <a:rPr lang="uk-UA" sz="2200" dirty="0" smtClean="0">
                <a:solidFill>
                  <a:srgbClr val="000000"/>
                </a:solidFill>
                <a:latin typeface="Times New Roman" panose="02020603050405020304" pitchFamily="18" charset="0"/>
                <a:cs typeface="Times New Roman" panose="02020603050405020304" pitchFamily="18" charset="0"/>
              </a:rPr>
              <a:t>розширенню </a:t>
            </a:r>
            <a:r>
              <a:rPr lang="uk-UA" sz="2200" dirty="0">
                <a:solidFill>
                  <a:srgbClr val="000000"/>
                </a:solidFill>
                <a:latin typeface="Times New Roman" panose="02020603050405020304" pitchFamily="18" charset="0"/>
                <a:cs typeface="Times New Roman" panose="02020603050405020304" pitchFamily="18" charset="0"/>
              </a:rPr>
              <a:t>споживання за рахунок збільшення імпорту тощо. Після досягнення </a:t>
            </a:r>
            <a:r>
              <a:rPr lang="uk-UA" sz="2200" dirty="0" smtClean="0">
                <a:solidFill>
                  <a:srgbClr val="000000"/>
                </a:solidFill>
                <a:latin typeface="Times New Roman" panose="02020603050405020304" pitchFamily="18" charset="0"/>
                <a:cs typeface="Times New Roman" panose="02020603050405020304" pitchFamily="18" charset="0"/>
              </a:rPr>
              <a:t>певних </a:t>
            </a:r>
            <a:r>
              <a:rPr lang="uk-UA" sz="2200" dirty="0">
                <a:solidFill>
                  <a:srgbClr val="000000"/>
                </a:solidFill>
                <a:latin typeface="Times New Roman" panose="02020603050405020304" pitchFamily="18" charset="0"/>
                <a:cs typeface="Times New Roman" panose="02020603050405020304" pitchFamily="18" charset="0"/>
              </a:rPr>
              <a:t>успіхів на цих напрямах зовнішньоекономічної діяльності країна може </a:t>
            </a:r>
            <a:r>
              <a:rPr lang="uk-UA" sz="2200" dirty="0" smtClean="0">
                <a:solidFill>
                  <a:srgbClr val="000000"/>
                </a:solidFill>
                <a:latin typeface="Times New Roman" panose="02020603050405020304" pitchFamily="18" charset="0"/>
                <a:cs typeface="Times New Roman" panose="02020603050405020304" pitchFamily="18" charset="0"/>
              </a:rPr>
              <a:t>переходити </a:t>
            </a:r>
            <a:r>
              <a:rPr lang="uk-UA" sz="2200" dirty="0">
                <a:solidFill>
                  <a:srgbClr val="000000"/>
                </a:solidFill>
                <a:latin typeface="Times New Roman" panose="02020603050405020304" pitchFamily="18" charset="0"/>
                <a:cs typeface="Times New Roman" panose="02020603050405020304" pitchFamily="18" charset="0"/>
              </a:rPr>
              <a:t>до більш високого рівня конвертації своєї валюти. У такий спосіб</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розвиває конвертованість своєї валюти Україна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Використання валюти для обслуговування зовнішньоекономічних відносин надає останнім специфічної форми валютних відносин. Характерними особливостями валютних відносин є такі:</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15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вони складаються між економічними суб’єктами різних країн, які </a:t>
            </a:r>
            <a:r>
              <a:rPr lang="uk-UA" sz="2200" dirty="0" smtClean="0">
                <a:solidFill>
                  <a:srgbClr val="000000"/>
                </a:solidFill>
                <a:latin typeface="Times New Roman" panose="02020603050405020304" pitchFamily="18" charset="0"/>
                <a:cs typeface="Times New Roman" panose="02020603050405020304" pitchFamily="18" charset="0"/>
              </a:rPr>
              <a:t>мусять дотримуватися </a:t>
            </a:r>
            <a:r>
              <a:rPr lang="uk-UA" sz="2200" dirty="0">
                <a:solidFill>
                  <a:srgbClr val="000000"/>
                </a:solidFill>
                <a:latin typeface="Times New Roman" panose="02020603050405020304" pitchFamily="18" charset="0"/>
                <a:cs typeface="Times New Roman" panose="02020603050405020304" pitchFamily="18" charset="0"/>
              </a:rPr>
              <a:t>вимог національного законодавства цих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ці відносини реалізуються в складі відповідних сегментів світового </a:t>
            </a:r>
            <a:r>
              <a:rPr lang="uk-UA" sz="2200" dirty="0" smtClean="0">
                <a:solidFill>
                  <a:srgbClr val="000000"/>
                </a:solidFill>
                <a:latin typeface="Times New Roman" panose="02020603050405020304" pitchFamily="18" charset="0"/>
                <a:cs typeface="Times New Roman" panose="02020603050405020304" pitchFamily="18" charset="0"/>
              </a:rPr>
              <a:t>ринку і </a:t>
            </a:r>
            <a:r>
              <a:rPr lang="uk-UA" sz="2200" dirty="0">
                <a:solidFill>
                  <a:srgbClr val="000000"/>
                </a:solidFill>
                <a:latin typeface="Times New Roman" panose="02020603050405020304" pitchFamily="18" charset="0"/>
                <a:cs typeface="Times New Roman" panose="02020603050405020304" pitchFamily="18" charset="0"/>
              </a:rPr>
              <a:t>тому зазнають впливу традицій, нормативних вимог, правил, </a:t>
            </a:r>
            <a:r>
              <a:rPr lang="uk-UA" sz="2200" dirty="0" smtClean="0">
                <a:solidFill>
                  <a:srgbClr val="000000"/>
                </a:solidFill>
                <a:latin typeface="Times New Roman" panose="02020603050405020304" pitchFamily="18" charset="0"/>
                <a:cs typeface="Times New Roman" panose="02020603050405020304" pitchFamily="18" charset="0"/>
              </a:rPr>
              <a:t>передбачених міжнародними </a:t>
            </a:r>
            <a:r>
              <a:rPr lang="uk-UA" sz="2200" dirty="0">
                <a:solidFill>
                  <a:srgbClr val="000000"/>
                </a:solidFill>
                <a:latin typeface="Times New Roman" panose="02020603050405020304" pitchFamily="18" charset="0"/>
                <a:cs typeface="Times New Roman" panose="02020603050405020304" pitchFamily="18" charset="0"/>
              </a:rPr>
              <a:t>угодами та іншими регулятивними документами </a:t>
            </a:r>
            <a:r>
              <a:rPr lang="uk-UA" sz="2200" dirty="0" smtClean="0">
                <a:solidFill>
                  <a:srgbClr val="000000"/>
                </a:solidFill>
                <a:latin typeface="Times New Roman" panose="02020603050405020304" pitchFamily="18" charset="0"/>
                <a:cs typeface="Times New Roman" panose="02020603050405020304" pitchFamily="18" charset="0"/>
              </a:rPr>
              <a:t>міжнародного характеру</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оскільки вони обслуговуються кількома валютами (нерідко трьома — </a:t>
            </a:r>
            <a:r>
              <a:rPr lang="uk-UA" sz="2200" dirty="0" smtClean="0">
                <a:solidFill>
                  <a:srgbClr val="000000"/>
                </a:solidFill>
                <a:latin typeface="Times New Roman" panose="02020603050405020304" pitchFamily="18" charset="0"/>
                <a:cs typeface="Times New Roman" panose="02020603050405020304" pitchFamily="18" charset="0"/>
              </a:rPr>
              <a:t>національною </a:t>
            </a:r>
            <a:r>
              <a:rPr lang="uk-UA" sz="2200" dirty="0">
                <a:solidFill>
                  <a:srgbClr val="000000"/>
                </a:solidFill>
                <a:latin typeface="Times New Roman" panose="02020603050405020304" pitchFamily="18" charset="0"/>
                <a:cs typeface="Times New Roman" panose="02020603050405020304" pitchFamily="18" charset="0"/>
              </a:rPr>
              <a:t>валютою імпортера, валютою міжнародного платежу і </a:t>
            </a:r>
            <a:r>
              <a:rPr lang="uk-UA" sz="2200" dirty="0" smtClean="0">
                <a:solidFill>
                  <a:srgbClr val="000000"/>
                </a:solidFill>
                <a:latin typeface="Times New Roman" panose="02020603050405020304" pitchFamily="18" charset="0"/>
                <a:cs typeface="Times New Roman" panose="02020603050405020304" pitchFamily="18" charset="0"/>
              </a:rPr>
              <a:t>національною </a:t>
            </a:r>
            <a:r>
              <a:rPr lang="uk-UA" sz="2200" dirty="0">
                <a:solidFill>
                  <a:srgbClr val="000000"/>
                </a:solidFill>
                <a:latin typeface="Times New Roman" panose="02020603050405020304" pitchFamily="18" charset="0"/>
                <a:cs typeface="Times New Roman" panose="02020603050405020304" pitchFamily="18" charset="0"/>
              </a:rPr>
              <a:t>валютою експортера), то істотний вплив на них справляють чинники</a:t>
            </a:r>
            <a:r>
              <a:rPr lang="uk-UA" sz="2200" dirty="0" smtClean="0">
                <a:solidFill>
                  <a:srgbClr val="000000"/>
                </a:solidFill>
                <a:latin typeface="Times New Roman" panose="02020603050405020304" pitchFamily="18" charset="0"/>
                <a:cs typeface="Times New Roman" panose="02020603050405020304" pitchFamily="18" charset="0"/>
              </a:rPr>
              <a:t>, пов’язані </a:t>
            </a:r>
            <a:r>
              <a:rPr lang="uk-UA" sz="2200" dirty="0">
                <a:solidFill>
                  <a:srgbClr val="000000"/>
                </a:solidFill>
                <a:latin typeface="Times New Roman" panose="02020603050405020304" pitchFamily="18" charset="0"/>
                <a:cs typeface="Times New Roman" panose="02020603050405020304" pitchFamily="18" charset="0"/>
              </a:rPr>
              <a:t>з валютними ризиками;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них переплітаються і вступають у суперечність економічні інтереси </a:t>
            </a:r>
            <a:r>
              <a:rPr lang="uk-UA" sz="2200" dirty="0" smtClean="0">
                <a:solidFill>
                  <a:srgbClr val="000000"/>
                </a:solidFill>
                <a:latin typeface="Times New Roman" panose="02020603050405020304" pitchFamily="18" charset="0"/>
                <a:cs typeface="Times New Roman" panose="02020603050405020304" pitchFamily="18" charset="0"/>
              </a:rPr>
              <a:t>різних </a:t>
            </a:r>
            <a:r>
              <a:rPr lang="uk-UA" sz="2200" dirty="0">
                <a:solidFill>
                  <a:srgbClr val="000000"/>
                </a:solidFill>
                <a:latin typeface="Times New Roman" panose="02020603050405020304" pitchFamily="18" charset="0"/>
                <a:cs typeface="Times New Roman" panose="02020603050405020304" pitchFamily="18" charset="0"/>
              </a:rPr>
              <a:t>держав. Нерідко ці суперечності зачіпають національні інтереси в цілому</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надає валютним відносинам особливого значення в економічних </a:t>
            </a:r>
            <a:r>
              <a:rPr lang="uk-UA" sz="2200" dirty="0" smtClean="0">
                <a:solidFill>
                  <a:srgbClr val="000000"/>
                </a:solidFill>
                <a:latin typeface="Times New Roman" panose="02020603050405020304" pitchFamily="18" charset="0"/>
                <a:cs typeface="Times New Roman" panose="02020603050405020304" pitchFamily="18" charset="0"/>
              </a:rPr>
              <a:t>системах відповідних </a:t>
            </a:r>
            <a:r>
              <a:rPr lang="uk-UA" sz="2200" dirty="0">
                <a:solidFill>
                  <a:srgbClr val="000000"/>
                </a:solidFill>
                <a:latin typeface="Times New Roman" panose="02020603050405020304" pitchFamily="18" charset="0"/>
                <a:cs typeface="Times New Roman" panose="02020603050405020304" pitchFamily="18" charset="0"/>
              </a:rPr>
              <a:t>країн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За своїм економічним змістом валютні відносини — це сукупність економічних відносин, які виникають у процесі взаємного обміну результатами діяльності національних господарств різних країн і обслуговуються валютою.</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	</a:t>
            </a:r>
            <a:endParaRPr lang="uk-UA" sz="2200" i="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9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Вони </a:t>
            </a:r>
            <a:r>
              <a:rPr lang="uk-UA" sz="2200" dirty="0">
                <a:solidFill>
                  <a:srgbClr val="000000"/>
                </a:solidFill>
                <a:latin typeface="Times New Roman" panose="02020603050405020304" pitchFamily="18" charset="0"/>
                <a:cs typeface="Times New Roman" panose="02020603050405020304" pitchFamily="18" charset="0"/>
              </a:rPr>
              <a:t>тісно переплітаються з внутрішніми грошовими відносинами, є їх </a:t>
            </a:r>
            <a:r>
              <a:rPr lang="uk-UA" sz="2200" dirty="0" smtClean="0">
                <a:solidFill>
                  <a:srgbClr val="000000"/>
                </a:solidFill>
                <a:latin typeface="Times New Roman" panose="02020603050405020304" pitchFamily="18" charset="0"/>
                <a:cs typeface="Times New Roman" panose="02020603050405020304" pitchFamily="18" charset="0"/>
              </a:rPr>
              <a:t>продовженням</a:t>
            </a:r>
            <a:r>
              <a:rPr lang="uk-UA" sz="2200" dirty="0">
                <a:solidFill>
                  <a:srgbClr val="000000"/>
                </a:solidFill>
                <a:latin typeface="Times New Roman" panose="02020603050405020304" pitchFamily="18" charset="0"/>
                <a:cs typeface="Times New Roman" panose="02020603050405020304" pitchFamily="18" charset="0"/>
              </a:rPr>
              <a:t>, коли вони переходять межі національних митних кордонів. У </a:t>
            </a:r>
            <a:r>
              <a:rPr lang="uk-UA" sz="2200" dirty="0" smtClean="0">
                <a:solidFill>
                  <a:srgbClr val="000000"/>
                </a:solidFill>
                <a:latin typeface="Times New Roman" panose="02020603050405020304" pitchFamily="18" charset="0"/>
                <a:cs typeface="Times New Roman" panose="02020603050405020304" pitchFamily="18" charset="0"/>
              </a:rPr>
              <a:t>зв’язку з </a:t>
            </a:r>
            <a:r>
              <a:rPr lang="uk-UA" sz="2200" dirty="0">
                <a:solidFill>
                  <a:srgbClr val="000000"/>
                </a:solidFill>
                <a:latin typeface="Times New Roman" panose="02020603050405020304" pitchFamily="18" charset="0"/>
                <a:cs typeface="Times New Roman" panose="02020603050405020304" pitchFamily="18" charset="0"/>
              </a:rPr>
              <a:t>цим національні гроші набувають форми валюти. Тому національний </a:t>
            </a:r>
            <a:r>
              <a:rPr lang="uk-UA" sz="2200" dirty="0" smtClean="0">
                <a:solidFill>
                  <a:srgbClr val="000000"/>
                </a:solidFill>
                <a:latin typeface="Times New Roman" panose="02020603050405020304" pitchFamily="18" charset="0"/>
                <a:cs typeface="Times New Roman" panose="02020603050405020304" pitchFamily="18" charset="0"/>
              </a:rPr>
              <a:t>валютний </a:t>
            </a:r>
            <a:r>
              <a:rPr lang="uk-UA" sz="2200" dirty="0">
                <a:solidFill>
                  <a:srgbClr val="000000"/>
                </a:solidFill>
                <a:latin typeface="Times New Roman" panose="02020603050405020304" pitchFamily="18" charset="0"/>
                <a:cs typeface="Times New Roman" panose="02020603050405020304" pitchFamily="18" charset="0"/>
              </a:rPr>
              <a:t>ринок кожної країни є складовою її грошового ринку, валютне законодавство тісно кореспондує з монетарним законодавством, а валютна система — </a:t>
            </a:r>
            <a:r>
              <a:rPr lang="uk-UA" sz="2200" dirty="0" smtClean="0">
                <a:solidFill>
                  <a:srgbClr val="000000"/>
                </a:solidFill>
                <a:latin typeface="Times New Roman" panose="02020603050405020304" pitchFamily="18" charset="0"/>
                <a:cs typeface="Times New Roman" panose="02020603050405020304" pitchFamily="18" charset="0"/>
              </a:rPr>
              <a:t>з грошовою</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економічного призначення валютних платежів у валютних </a:t>
            </a:r>
            <a:r>
              <a:rPr lang="uk-UA" sz="2200" dirty="0" smtClean="0">
                <a:solidFill>
                  <a:srgbClr val="000000"/>
                </a:solidFill>
                <a:latin typeface="Times New Roman" panose="02020603050405020304" pitchFamily="18" charset="0"/>
                <a:cs typeface="Times New Roman" panose="02020603050405020304" pitchFamily="18" charset="0"/>
              </a:rPr>
              <a:t>відносинах </a:t>
            </a:r>
            <a:r>
              <a:rPr lang="uk-UA" sz="2200" dirty="0">
                <a:solidFill>
                  <a:srgbClr val="000000"/>
                </a:solidFill>
                <a:latin typeface="Times New Roman" panose="02020603050405020304" pitchFamily="18" charset="0"/>
                <a:cs typeface="Times New Roman" panose="02020603050405020304" pitchFamily="18" charset="0"/>
              </a:rPr>
              <a:t>можна виділити такі складові: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міжнародні розрахунки за зовнішньоторговельними операціями;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одержання і погашення різних видів міжнародних позичок;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переміщення валюти при здійсненні зовнішніх інвестицій;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переміщення валюти при наданні економічної і технічної допомоги;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операції з купівлі-продажу валюти на внутрішньому і зовнішніх </a:t>
            </a:r>
            <a:r>
              <a:rPr lang="uk-UA" sz="2200" dirty="0" smtClean="0">
                <a:solidFill>
                  <a:srgbClr val="000000"/>
                </a:solidFill>
                <a:latin typeface="Times New Roman" panose="02020603050405020304" pitchFamily="18" charset="0"/>
                <a:cs typeface="Times New Roman" panose="02020603050405020304" pitchFamily="18" charset="0"/>
              </a:rPr>
              <a:t>валютних ринках</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інші фінансові операції між резидентами та нерезидентами.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046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a:solidFill>
                  <a:srgbClr val="000000"/>
                </a:solidFill>
                <a:latin typeface="Times New Roman" panose="02020603050405020304" pitchFamily="18" charset="0"/>
                <a:cs typeface="Times New Roman" panose="02020603050405020304" pitchFamily="18" charset="0"/>
              </a:rPr>
              <a:t>2. </a:t>
            </a:r>
            <a:r>
              <a:rPr lang="ru-RU" sz="2400" b="1" dirty="0" err="1">
                <a:solidFill>
                  <a:srgbClr val="000000"/>
                </a:solidFill>
                <a:latin typeface="Times New Roman" panose="02020603050405020304" pitchFamily="18" charset="0"/>
                <a:cs typeface="Times New Roman" panose="02020603050405020304" pitchFamily="18" charset="0"/>
              </a:rPr>
              <a:t>Валютний</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ринок</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види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операцій</a:t>
            </a:r>
            <a:r>
              <a:rPr lang="ru-RU" sz="2400" b="1" dirty="0">
                <a:solidFill>
                  <a:srgbClr val="000000"/>
                </a:solidFill>
                <a:latin typeface="Times New Roman" panose="02020603050405020304" pitchFamily="18" charset="0"/>
                <a:cs typeface="Times New Roman" panose="02020603050405020304" pitchFamily="18" charset="0"/>
              </a:rPr>
              <a:t> на валютному ринку.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своїм економічним змістом валютний ринок — це сектор грошового </a:t>
            </a:r>
            <a:r>
              <a:rPr lang="uk-UA" sz="2200" dirty="0" smtClean="0">
                <a:solidFill>
                  <a:srgbClr val="000000"/>
                </a:solidFill>
                <a:latin typeface="Times New Roman" panose="02020603050405020304" pitchFamily="18" charset="0"/>
                <a:cs typeface="Times New Roman" panose="02020603050405020304" pitchFamily="18" charset="0"/>
              </a:rPr>
              <a:t>ринку</a:t>
            </a:r>
            <a:r>
              <a:rPr lang="uk-UA" sz="2200" dirty="0">
                <a:solidFill>
                  <a:srgbClr val="000000"/>
                </a:solidFill>
                <a:latin typeface="Times New Roman" panose="02020603050405020304" pitchFamily="18" charset="0"/>
                <a:cs typeface="Times New Roman" panose="02020603050405020304" pitchFamily="18" charset="0"/>
              </a:rPr>
              <a:t>, на якому урівноважуються попит і пропозиція на такий специфічний товар</a:t>
            </a: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валюта.</a:t>
            </a:r>
          </a:p>
          <a:p>
            <a:pPr algn="just">
              <a:spcBef>
                <a:spcPts val="0"/>
              </a:spcBef>
            </a:pPr>
            <a:r>
              <a:rPr lang="uk-UA" sz="220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своїм призначенням і організаційною формою валютний ринок — це </a:t>
            </a:r>
            <a:r>
              <a:rPr lang="uk-UA" sz="2200" dirty="0" smtClean="0">
                <a:solidFill>
                  <a:srgbClr val="000000"/>
                </a:solidFill>
                <a:latin typeface="Times New Roman" panose="02020603050405020304" pitchFamily="18" charset="0"/>
                <a:cs typeface="Times New Roman" panose="02020603050405020304" pitchFamily="18" charset="0"/>
              </a:rPr>
              <a:t>сукупність </a:t>
            </a:r>
            <a:r>
              <a:rPr lang="uk-UA" sz="2200" dirty="0">
                <a:solidFill>
                  <a:srgbClr val="000000"/>
                </a:solidFill>
                <a:latin typeface="Times New Roman" panose="02020603050405020304" pitchFamily="18" charset="0"/>
                <a:cs typeface="Times New Roman" panose="02020603050405020304" pitchFamily="18" charset="0"/>
              </a:rPr>
              <a:t>спеціальних інститутів та механізмів, які у взаємодії </a:t>
            </a:r>
            <a:r>
              <a:rPr lang="uk-UA" sz="2200" dirty="0" smtClean="0">
                <a:solidFill>
                  <a:srgbClr val="000000"/>
                </a:solidFill>
                <a:latin typeface="Times New Roman" panose="02020603050405020304" pitchFamily="18" charset="0"/>
                <a:cs typeface="Times New Roman" panose="02020603050405020304" pitchFamily="18" charset="0"/>
              </a:rPr>
              <a:t>забезпечують можливість </a:t>
            </a:r>
            <a:r>
              <a:rPr lang="uk-UA" sz="2200" dirty="0">
                <a:solidFill>
                  <a:srgbClr val="000000"/>
                </a:solidFill>
                <a:latin typeface="Times New Roman" panose="02020603050405020304" pitchFamily="18" charset="0"/>
                <a:cs typeface="Times New Roman" panose="02020603050405020304" pitchFamily="18" charset="0"/>
              </a:rPr>
              <a:t>вільно продавати-купувати національну та іноземну валюту на </a:t>
            </a:r>
            <a:r>
              <a:rPr lang="uk-UA" sz="2200" dirty="0" smtClean="0">
                <a:solidFill>
                  <a:srgbClr val="000000"/>
                </a:solidFill>
                <a:latin typeface="Times New Roman" panose="02020603050405020304" pitchFamily="18" charset="0"/>
                <a:cs typeface="Times New Roman" panose="02020603050405020304" pitchFamily="18" charset="0"/>
              </a:rPr>
              <a:t>основі </a:t>
            </a:r>
            <a:r>
              <a:rPr lang="uk-UA" sz="2200" dirty="0">
                <a:solidFill>
                  <a:srgbClr val="000000"/>
                </a:solidFill>
                <a:latin typeface="Times New Roman" panose="02020603050405020304" pitchFamily="18" charset="0"/>
                <a:cs typeface="Times New Roman" panose="02020603050405020304" pitchFamily="18" charset="0"/>
              </a:rPr>
              <a:t>попиту та пропозиції.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Валютний </a:t>
            </a:r>
            <a:r>
              <a:rPr lang="uk-UA" sz="2200" dirty="0">
                <a:solidFill>
                  <a:srgbClr val="000000"/>
                </a:solidFill>
                <a:latin typeface="Times New Roman" panose="02020603050405020304" pitchFamily="18" charset="0"/>
                <a:cs typeface="Times New Roman" panose="02020603050405020304" pitchFamily="18" charset="0"/>
              </a:rPr>
              <a:t>ринок має всі атрибути звичайного ринку: об’єкти і суб’єктів, </a:t>
            </a:r>
            <a:r>
              <a:rPr lang="uk-UA" sz="2200" dirty="0" smtClean="0">
                <a:solidFill>
                  <a:srgbClr val="000000"/>
                </a:solidFill>
                <a:latin typeface="Times New Roman" panose="02020603050405020304" pitchFamily="18" charset="0"/>
                <a:cs typeface="Times New Roman" panose="02020603050405020304" pitchFamily="18" charset="0"/>
              </a:rPr>
              <a:t>попит </a:t>
            </a:r>
            <a:r>
              <a:rPr lang="uk-UA" sz="2200" dirty="0">
                <a:solidFill>
                  <a:srgbClr val="000000"/>
                </a:solidFill>
                <a:latin typeface="Times New Roman" panose="02020603050405020304" pitchFamily="18" charset="0"/>
                <a:cs typeface="Times New Roman" panose="02020603050405020304" pitchFamily="18" charset="0"/>
              </a:rPr>
              <a:t>і пропозицію, ціну, особливу інфраструктуру та комунікації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Об’єктом </a:t>
            </a:r>
            <a:r>
              <a:rPr lang="uk-UA" sz="2200" dirty="0">
                <a:solidFill>
                  <a:srgbClr val="000000"/>
                </a:solidFill>
                <a:latin typeface="Times New Roman" panose="02020603050405020304" pitchFamily="18" charset="0"/>
                <a:cs typeface="Times New Roman" panose="02020603050405020304" pitchFamily="18" charset="0"/>
              </a:rPr>
              <a:t>купівлі-продажу на цьому ринку є валютні цінності, іноземні </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резидентів, коли вони купують чи продають їх за національну валюту, </a:t>
            </a:r>
            <a:r>
              <a:rPr lang="uk-UA" sz="2200" dirty="0" smtClean="0">
                <a:solidFill>
                  <a:srgbClr val="000000"/>
                </a:solidFill>
                <a:latin typeface="Times New Roman" panose="02020603050405020304" pitchFamily="18" charset="0"/>
                <a:cs typeface="Times New Roman" panose="02020603050405020304" pitchFamily="18" charset="0"/>
              </a:rPr>
              <a:t>та національні </a:t>
            </a:r>
            <a:r>
              <a:rPr lang="uk-UA" sz="2200" dirty="0">
                <a:solidFill>
                  <a:srgbClr val="000000"/>
                </a:solidFill>
                <a:latin typeface="Times New Roman" panose="02020603050405020304" pitchFamily="18" charset="0"/>
                <a:cs typeface="Times New Roman" panose="02020603050405020304" pitchFamily="18" charset="0"/>
              </a:rPr>
              <a:t>— для нерезидентів, коли вони купують чи продають ці цінності </a:t>
            </a:r>
            <a:r>
              <a:rPr lang="uk-UA" sz="2200" dirty="0" smtClean="0">
                <a:solidFill>
                  <a:srgbClr val="000000"/>
                </a:solidFill>
                <a:latin typeface="Times New Roman" panose="02020603050405020304" pitchFamily="18" charset="0"/>
                <a:cs typeface="Times New Roman" panose="02020603050405020304" pitchFamily="18" charset="0"/>
              </a:rPr>
              <a:t>за іноземну </a:t>
            </a:r>
            <a:r>
              <a:rPr lang="uk-UA" sz="2200" dirty="0">
                <a:solidFill>
                  <a:srgbClr val="000000"/>
                </a:solidFill>
                <a:latin typeface="Times New Roman" panose="02020603050405020304" pitchFamily="18" charset="0"/>
                <a:cs typeface="Times New Roman" panose="02020603050405020304" pitchFamily="18" charset="0"/>
              </a:rPr>
              <a:t>валюту. Оскільки на ринку одночасно здійснюють операції обох </a:t>
            </a:r>
            <a:r>
              <a:rPr lang="uk-UA" sz="2200" dirty="0" smtClean="0">
                <a:solidFill>
                  <a:srgbClr val="000000"/>
                </a:solidFill>
                <a:latin typeface="Times New Roman" panose="02020603050405020304" pitchFamily="18" charset="0"/>
                <a:cs typeface="Times New Roman" panose="02020603050405020304" pitchFamily="18" charset="0"/>
              </a:rPr>
              <a:t>цих видів</a:t>
            </a:r>
            <a:r>
              <a:rPr lang="uk-UA" sz="2200" dirty="0">
                <a:solidFill>
                  <a:srgbClr val="000000"/>
                </a:solidFill>
                <a:latin typeface="Times New Roman" panose="02020603050405020304" pitchFamily="18" charset="0"/>
                <a:cs typeface="Times New Roman" panose="02020603050405020304" pitchFamily="18" charset="0"/>
              </a:rPr>
              <a:t>, то об’єктом купівлі-продажу водночас є національні та іноземні </a:t>
            </a:r>
            <a:r>
              <a:rPr lang="uk-UA" sz="2200" dirty="0" smtClean="0">
                <a:solidFill>
                  <a:srgbClr val="000000"/>
                </a:solidFill>
                <a:latin typeface="Times New Roman" panose="02020603050405020304" pitchFamily="18" charset="0"/>
                <a:cs typeface="Times New Roman" panose="02020603050405020304" pitchFamily="18" charset="0"/>
              </a:rPr>
              <a:t>валютні цінності.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Суб’єктами</a:t>
            </a:r>
            <a:r>
              <a:rPr lang="ru-RU" sz="2200" dirty="0">
                <a:solidFill>
                  <a:srgbClr val="000000"/>
                </a:solidFill>
                <a:latin typeface="Times New Roman" panose="02020603050405020304" pitchFamily="18" charset="0"/>
                <a:cs typeface="Times New Roman" panose="02020603050405020304" pitchFamily="18" charset="0"/>
              </a:rPr>
              <a:t> валютного ринку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бути будь-</a:t>
            </a:r>
            <a:r>
              <a:rPr lang="ru-RU" sz="2200" dirty="0" err="1">
                <a:solidFill>
                  <a:srgbClr val="000000"/>
                </a:solidFill>
                <a:latin typeface="Times New Roman" panose="02020603050405020304" pitchFamily="18" charset="0"/>
                <a:cs typeface="Times New Roman" panose="02020603050405020304" pitchFamily="18" charset="0"/>
              </a:rPr>
              <a:t>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агенти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юридичні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фізичні</a:t>
            </a:r>
            <a:r>
              <a:rPr lang="ru-RU" sz="2200" dirty="0">
                <a:solidFill>
                  <a:srgbClr val="000000"/>
                </a:solidFill>
                <a:latin typeface="Times New Roman" panose="02020603050405020304" pitchFamily="18" charset="0"/>
                <a:cs typeface="Times New Roman" panose="02020603050405020304" pitchFamily="18" charset="0"/>
              </a:rPr>
              <a:t> особи, </a:t>
            </a:r>
            <a:r>
              <a:rPr lang="ru-RU" sz="2200" dirty="0" err="1">
                <a:solidFill>
                  <a:srgbClr val="000000"/>
                </a:solidFill>
                <a:latin typeface="Times New Roman" panose="02020603050405020304" pitchFamily="18" charset="0"/>
                <a:cs typeface="Times New Roman" panose="02020603050405020304" pitchFamily="18" charset="0"/>
              </a:rPr>
              <a:t>резиденти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нерезиденти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посередники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насамперед</a:t>
            </a:r>
            <a:r>
              <a:rPr lang="ru-RU" sz="2200" dirty="0">
                <a:solidFill>
                  <a:srgbClr val="000000"/>
                </a:solidFill>
                <a:latin typeface="Times New Roman" panose="02020603050405020304" pitchFamily="18" charset="0"/>
                <a:cs typeface="Times New Roman" panose="02020603050405020304" pitchFamily="18" charset="0"/>
              </a:rPr>
              <a:t> банки,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480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брокерські </a:t>
            </a:r>
            <a:r>
              <a:rPr lang="uk-UA" sz="2200" dirty="0">
                <a:solidFill>
                  <a:srgbClr val="000000"/>
                </a:solidFill>
                <a:latin typeface="Times New Roman" panose="02020603050405020304" pitchFamily="18" charset="0"/>
                <a:cs typeface="Times New Roman" panose="02020603050405020304" pitchFamily="18" charset="0"/>
              </a:rPr>
              <a:t>компанії, валютні біржі, які «зводять» продавців і </a:t>
            </a:r>
            <a:r>
              <a:rPr lang="uk-UA" sz="2200" dirty="0" smtClean="0">
                <a:solidFill>
                  <a:srgbClr val="000000"/>
                </a:solidFill>
                <a:latin typeface="Times New Roman" panose="02020603050405020304" pitchFamily="18" charset="0"/>
                <a:cs typeface="Times New Roman" panose="02020603050405020304" pitchFamily="18" charset="0"/>
              </a:rPr>
              <a:t>покупців </a:t>
            </a:r>
            <a:r>
              <a:rPr lang="uk-UA" sz="2200" dirty="0">
                <a:solidFill>
                  <a:srgbClr val="000000"/>
                </a:solidFill>
                <a:latin typeface="Times New Roman" panose="02020603050405020304" pitchFamily="18" charset="0"/>
                <a:cs typeface="Times New Roman" panose="02020603050405020304" pitchFamily="18" charset="0"/>
              </a:rPr>
              <a:t>валюти та організаційно забезпечують операції купівлі-продажу.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Спільним </a:t>
            </a:r>
            <a:r>
              <a:rPr lang="uk-UA" sz="2200" dirty="0">
                <a:solidFill>
                  <a:srgbClr val="000000"/>
                </a:solidFill>
                <a:latin typeface="Times New Roman" panose="02020603050405020304" pitchFamily="18" charset="0"/>
                <a:cs typeface="Times New Roman" panose="02020603050405020304" pitchFamily="18" charset="0"/>
              </a:rPr>
              <a:t>для всіх суб’єктів валютного ринку є бажання одержати </a:t>
            </a:r>
            <a:r>
              <a:rPr lang="uk-UA" sz="2200" dirty="0" smtClean="0">
                <a:solidFill>
                  <a:srgbClr val="000000"/>
                </a:solidFill>
                <a:latin typeface="Times New Roman" panose="02020603050405020304" pitchFamily="18" charset="0"/>
                <a:cs typeface="Times New Roman" panose="02020603050405020304" pitchFamily="18" charset="0"/>
              </a:rPr>
              <a:t>прибуток від </a:t>
            </a:r>
            <a:r>
              <a:rPr lang="uk-UA" sz="2200" dirty="0">
                <a:solidFill>
                  <a:srgbClr val="000000"/>
                </a:solidFill>
                <a:latin typeface="Times New Roman" panose="02020603050405020304" pitchFamily="18" charset="0"/>
                <a:cs typeface="Times New Roman" panose="02020603050405020304" pitchFamily="18" charset="0"/>
              </a:rPr>
              <a:t>своїх операцій. Одні з них одержують прибуток (або збиток) </a:t>
            </a:r>
            <a:r>
              <a:rPr lang="uk-UA" sz="2200" dirty="0" smtClean="0">
                <a:solidFill>
                  <a:srgbClr val="000000"/>
                </a:solidFill>
                <a:latin typeface="Times New Roman" panose="02020603050405020304" pitchFamily="18" charset="0"/>
                <a:cs typeface="Times New Roman" panose="02020603050405020304" pitchFamily="18" charset="0"/>
              </a:rPr>
              <a:t>безпосередньо після </a:t>
            </a:r>
            <a:r>
              <a:rPr lang="uk-UA" sz="2200" dirty="0">
                <a:solidFill>
                  <a:srgbClr val="000000"/>
                </a:solidFill>
                <a:latin typeface="Times New Roman" panose="02020603050405020304" pitchFamily="18" charset="0"/>
                <a:cs typeface="Times New Roman" panose="02020603050405020304" pitchFamily="18" charset="0"/>
              </a:rPr>
              <a:t>завершення відповідної операції, наприклад спекулянти; інші </a:t>
            </a:r>
            <a:r>
              <a:rPr lang="uk-UA" sz="2200" dirty="0" smtClean="0">
                <a:solidFill>
                  <a:srgbClr val="000000"/>
                </a:solidFill>
                <a:latin typeface="Times New Roman" panose="02020603050405020304" pitchFamily="18" charset="0"/>
                <a:cs typeface="Times New Roman" panose="02020603050405020304" pitchFamily="18" charset="0"/>
              </a:rPr>
              <a:t>прибуток одержують </a:t>
            </a:r>
            <a:r>
              <a:rPr lang="uk-UA" sz="2200" dirty="0">
                <a:solidFill>
                  <a:srgbClr val="000000"/>
                </a:solidFill>
                <a:latin typeface="Times New Roman" panose="02020603050405020304" pitchFamily="18" charset="0"/>
                <a:cs typeface="Times New Roman" panose="02020603050405020304" pitchFamily="18" charset="0"/>
              </a:rPr>
              <a:t>згодом, після завершення подальших господарських операцій, </a:t>
            </a:r>
            <a:r>
              <a:rPr lang="uk-UA" sz="2200" dirty="0" smtClean="0">
                <a:solidFill>
                  <a:srgbClr val="000000"/>
                </a:solidFill>
                <a:latin typeface="Times New Roman" panose="02020603050405020304" pitchFamily="18" charset="0"/>
                <a:cs typeface="Times New Roman" panose="02020603050405020304" pitchFamily="18" charset="0"/>
              </a:rPr>
              <a:t>оплачених </a:t>
            </a:r>
            <a:r>
              <a:rPr lang="uk-UA" sz="2200" dirty="0">
                <a:solidFill>
                  <a:srgbClr val="000000"/>
                </a:solidFill>
                <a:latin typeface="Times New Roman" panose="02020603050405020304" pitchFamily="18" charset="0"/>
                <a:cs typeface="Times New Roman" panose="02020603050405020304" pitchFamily="18" charset="0"/>
              </a:rPr>
              <a:t>купленою на ринку валютою, наприклад підприємці.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характером виконуваних операцій і ступенем їх ризику суб’єктами </a:t>
            </a:r>
            <a:r>
              <a:rPr lang="uk-UA" sz="2200" dirty="0" smtClean="0">
                <a:solidFill>
                  <a:srgbClr val="000000"/>
                </a:solidFill>
                <a:latin typeface="Times New Roman" panose="02020603050405020304" pitchFamily="18" charset="0"/>
                <a:cs typeface="Times New Roman" panose="02020603050405020304" pitchFamily="18" charset="0"/>
              </a:rPr>
              <a:t>валютного </a:t>
            </a:r>
            <a:r>
              <a:rPr lang="uk-UA" sz="2200" dirty="0">
                <a:solidFill>
                  <a:srgbClr val="000000"/>
                </a:solidFill>
                <a:latin typeface="Times New Roman" panose="02020603050405020304" pitchFamily="18" charset="0"/>
                <a:cs typeface="Times New Roman" panose="02020603050405020304" pitchFamily="18" charset="0"/>
              </a:rPr>
              <a:t>ринку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підприємці, які купують і продають валюту для забезпечення своєї </a:t>
            </a:r>
            <a:r>
              <a:rPr lang="uk-UA" sz="2200" dirty="0" smtClean="0">
                <a:solidFill>
                  <a:srgbClr val="000000"/>
                </a:solidFill>
                <a:latin typeface="Times New Roman" panose="02020603050405020304" pitchFamily="18" charset="0"/>
                <a:cs typeface="Times New Roman" panose="02020603050405020304" pitchFamily="18" charset="0"/>
              </a:rPr>
              <a:t>комерційної </a:t>
            </a:r>
            <a:r>
              <a:rPr lang="uk-UA" sz="2200" dirty="0">
                <a:solidFill>
                  <a:srgbClr val="000000"/>
                </a:solidFill>
                <a:latin typeface="Times New Roman" panose="02020603050405020304" pitchFamily="18" charset="0"/>
                <a:cs typeface="Times New Roman" panose="02020603050405020304" pitchFamily="18" charset="0"/>
              </a:rPr>
              <a:t>діяльності (імпортери, експортери);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інвестори, які вкладають свій чи позичений капітал у валютні цінності </a:t>
            </a:r>
            <a:r>
              <a:rPr lang="uk-UA" sz="2200" dirty="0" smtClean="0">
                <a:solidFill>
                  <a:srgbClr val="000000"/>
                </a:solidFill>
                <a:latin typeface="Times New Roman" panose="02020603050405020304" pitchFamily="18" charset="0"/>
                <a:cs typeface="Times New Roman" panose="02020603050405020304" pitchFamily="18" charset="0"/>
              </a:rPr>
              <a:t>з метою </a:t>
            </a:r>
            <a:r>
              <a:rPr lang="uk-UA" sz="2200" dirty="0">
                <a:solidFill>
                  <a:srgbClr val="000000"/>
                </a:solidFill>
                <a:latin typeface="Times New Roman" panose="02020603050405020304" pitchFamily="18" charset="0"/>
                <a:cs typeface="Times New Roman" panose="02020603050405020304" pitchFamily="18" charset="0"/>
              </a:rPr>
              <a:t>одержання процентного 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спекулянти, які постійно купують-продають валюту задля одержання </a:t>
            </a:r>
            <a:r>
              <a:rPr lang="uk-UA" sz="2200" dirty="0" smtClean="0">
                <a:solidFill>
                  <a:srgbClr val="000000"/>
                </a:solidFill>
                <a:latin typeface="Times New Roman" panose="02020603050405020304" pitchFamily="18" charset="0"/>
                <a:cs typeface="Times New Roman" panose="02020603050405020304" pitchFamily="18" charset="0"/>
              </a:rPr>
              <a:t>доходу </a:t>
            </a:r>
            <a:r>
              <a:rPr lang="uk-UA" sz="2200" dirty="0">
                <a:solidFill>
                  <a:srgbClr val="000000"/>
                </a:solidFill>
                <a:latin typeface="Times New Roman" panose="02020603050405020304" pitchFamily="18" charset="0"/>
                <a:cs typeface="Times New Roman" panose="02020603050405020304" pitchFamily="18" charset="0"/>
              </a:rPr>
              <a:t>від різниці в її курсі; професійними спекулянтами є валютні дилери. </a:t>
            </a:r>
            <a:r>
              <a:rPr lang="uk-UA" sz="2200" dirty="0" smtClean="0">
                <a:solidFill>
                  <a:srgbClr val="000000"/>
                </a:solidFill>
                <a:latin typeface="Times New Roman" panose="02020603050405020304" pitchFamily="18" charset="0"/>
                <a:cs typeface="Times New Roman" panose="02020603050405020304" pitchFamily="18" charset="0"/>
              </a:rPr>
              <a:t>Ними можуть </a:t>
            </a:r>
            <a:r>
              <a:rPr lang="uk-UA" sz="2200" dirty="0">
                <a:solidFill>
                  <a:srgbClr val="000000"/>
                </a:solidFill>
                <a:latin typeface="Times New Roman" panose="02020603050405020304" pitchFamily="18" charset="0"/>
                <a:cs typeface="Times New Roman" panose="02020603050405020304" pitchFamily="18" charset="0"/>
              </a:rPr>
              <a:t>бути юридичні та фізичні особи;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хеджери</a:t>
            </a:r>
            <a:r>
              <a:rPr lang="uk-UA" sz="2200" dirty="0">
                <a:solidFill>
                  <a:srgbClr val="000000"/>
                </a:solidFill>
                <a:latin typeface="Times New Roman" panose="02020603050405020304" pitchFamily="18" charset="0"/>
                <a:cs typeface="Times New Roman" panose="02020603050405020304" pitchFamily="18" charset="0"/>
              </a:rPr>
              <a:t>, які здійснюють операції на валютному ринку для захисту </a:t>
            </a:r>
            <a:r>
              <a:rPr lang="uk-UA" sz="2200" dirty="0" smtClean="0">
                <a:solidFill>
                  <a:srgbClr val="000000"/>
                </a:solidFill>
                <a:latin typeface="Times New Roman" panose="02020603050405020304" pitchFamily="18" charset="0"/>
                <a:cs typeface="Times New Roman" panose="02020603050405020304" pitchFamily="18" charset="0"/>
              </a:rPr>
              <a:t>від несприятливої </a:t>
            </a:r>
            <a:r>
              <a:rPr lang="uk-UA" sz="2200" dirty="0">
                <a:solidFill>
                  <a:srgbClr val="000000"/>
                </a:solidFill>
                <a:latin typeface="Times New Roman" panose="02020603050405020304" pitchFamily="18" charset="0"/>
                <a:cs typeface="Times New Roman" panose="02020603050405020304" pitchFamily="18" charset="0"/>
              </a:rPr>
              <a:t>зміни валютного курсу;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583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посередники: банки, брокерські контори, біржі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Провідне місце серед посередників валютного ринку займають банки. Оскільки вони ведуть рахунки (національні й інвалютні) та мають розвинуті системи телекомунікацій, їм дуже зручно виконувати доручення клієнтів з купівлі-продажу валюти. Тому банки постійно торгують валютою всередині країни і за її межами.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Попит і пропозиція на валютному ринку мають ту особливість, що об’єктом та інструментом купівлі-продажу тут є гроші різної національної належності.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Тому попит на іноземну валюту одночасно є пропозицією національної валюти, а пропозиція іноземної валюти є одночасно попитом на національну валюту.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Проте коли мова йде про національні валютні ринки, то під попитом мається на увазі попит на іноземну валюту як бажання купити певну її суму, а під пропозицією — пропозиція іноземної валюти як бажання продати певну її суму.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Ціною на валютному ринку є валютний курс. Він являє собою ціну грошової одиниці даної валюти в грошових одиницях іншої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Валютний ринок має власну інфраструктуру і широко розвинуту систему сучасних комунікацій, що забезпечують оперативний зв’язок між усіма суб’єктами ринку не тільки </a:t>
            </a:r>
          </a:p>
        </p:txBody>
      </p:sp>
    </p:spTree>
    <p:extLst>
      <p:ext uri="{BB962C8B-B14F-4D97-AF65-F5344CB8AC3E}">
        <p14:creationId xmlns:p14="http://schemas.microsoft.com/office/powerpoint/2010/main" val="207874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межах окремих країн, а й у світовому масштабі. Залежно від </a:t>
            </a:r>
            <a:r>
              <a:rPr lang="uk-UA" sz="2200" dirty="0" smtClean="0">
                <a:solidFill>
                  <a:srgbClr val="000000"/>
                </a:solidFill>
                <a:latin typeface="Times New Roman" panose="02020603050405020304" pitchFamily="18" charset="0"/>
                <a:cs typeface="Times New Roman" panose="02020603050405020304" pitchFamily="18" charset="0"/>
              </a:rPr>
              <a:t>організації торгівлі </a:t>
            </a:r>
            <a:r>
              <a:rPr lang="uk-UA" sz="2200" dirty="0">
                <a:solidFill>
                  <a:srgbClr val="000000"/>
                </a:solidFill>
                <a:latin typeface="Times New Roman" panose="02020603050405020304" pitchFamily="18" charset="0"/>
                <a:cs typeface="Times New Roman" panose="02020603050405020304" pitchFamily="18" charset="0"/>
              </a:rPr>
              <a:t>валютний ринок поділяється на біржовий і позабіржовий. На </a:t>
            </a:r>
            <a:r>
              <a:rPr lang="uk-UA" sz="2200" dirty="0" smtClean="0">
                <a:solidFill>
                  <a:srgbClr val="000000"/>
                </a:solidFill>
                <a:latin typeface="Times New Roman" panose="02020603050405020304" pitchFamily="18" charset="0"/>
                <a:cs typeface="Times New Roman" panose="02020603050405020304" pitchFamily="18" charset="0"/>
              </a:rPr>
              <a:t>біржовому </a:t>
            </a:r>
            <a:r>
              <a:rPr lang="uk-UA" sz="2200" dirty="0">
                <a:solidFill>
                  <a:srgbClr val="000000"/>
                </a:solidFill>
                <a:latin typeface="Times New Roman" panose="02020603050405020304" pitchFamily="18" charset="0"/>
                <a:cs typeface="Times New Roman" panose="02020603050405020304" pitchFamily="18" charset="0"/>
              </a:rPr>
              <a:t>ринку торгівля валютою здійснюється організовано на </a:t>
            </a:r>
            <a:r>
              <a:rPr lang="uk-UA" sz="2200" dirty="0" smtClean="0">
                <a:solidFill>
                  <a:srgbClr val="000000"/>
                </a:solidFill>
                <a:latin typeface="Times New Roman" panose="02020603050405020304" pitchFamily="18" charset="0"/>
                <a:cs typeface="Times New Roman" panose="02020603050405020304" pitchFamily="18" charset="0"/>
              </a:rPr>
              <a:t>спеціальному «</a:t>
            </a:r>
            <a:r>
              <a:rPr lang="uk-UA" sz="2200" dirty="0">
                <a:solidFill>
                  <a:srgbClr val="000000"/>
                </a:solidFill>
                <a:latin typeface="Times New Roman" panose="02020603050405020304" pitchFamily="18" charset="0"/>
                <a:cs typeface="Times New Roman" panose="02020603050405020304" pitchFamily="18" charset="0"/>
              </a:rPr>
              <a:t>майданчику», який називається валютною </a:t>
            </a:r>
            <a:r>
              <a:rPr lang="uk-UA" sz="2200" dirty="0" smtClean="0">
                <a:solidFill>
                  <a:srgbClr val="000000"/>
                </a:solidFill>
                <a:latin typeface="Times New Roman" panose="02020603050405020304" pitchFamily="18" charset="0"/>
                <a:cs typeface="Times New Roman" panose="02020603050405020304" pitchFamily="18" charset="0"/>
              </a:rPr>
              <a:t>біржою. </a:t>
            </a:r>
            <a:r>
              <a:rPr lang="uk-UA" sz="2200" dirty="0">
                <a:solidFill>
                  <a:srgbClr val="000000"/>
                </a:solidFill>
                <a:latin typeface="Times New Roman" panose="02020603050405020304" pitchFamily="18" charset="0"/>
                <a:cs typeface="Times New Roman" panose="02020603050405020304" pitchFamily="18" charset="0"/>
              </a:rPr>
              <a:t>Хоч біржі звичайно не </a:t>
            </a:r>
            <a:r>
              <a:rPr lang="uk-UA" sz="2200" dirty="0" smtClean="0">
                <a:solidFill>
                  <a:srgbClr val="000000"/>
                </a:solidFill>
                <a:latin typeface="Times New Roman" panose="02020603050405020304" pitchFamily="18" charset="0"/>
                <a:cs typeface="Times New Roman" panose="02020603050405020304" pitchFamily="18" charset="0"/>
              </a:rPr>
              <a:t>є комерційними </a:t>
            </a:r>
            <a:r>
              <a:rPr lang="uk-UA" sz="2200" dirty="0">
                <a:solidFill>
                  <a:srgbClr val="000000"/>
                </a:solidFill>
                <a:latin typeface="Times New Roman" panose="02020603050405020304" pitchFamily="18" charset="0"/>
                <a:cs typeface="Times New Roman" panose="02020603050405020304" pitchFamily="18" charset="0"/>
              </a:rPr>
              <a:t>підприємствами, проте за свої послуги вони стягують вагомі комісійні. Тому суб’єкти валютного ринку все менше звертаються до послуг </a:t>
            </a:r>
            <a:r>
              <a:rPr lang="uk-UA" sz="2200" dirty="0" smtClean="0">
                <a:solidFill>
                  <a:srgbClr val="000000"/>
                </a:solidFill>
                <a:latin typeface="Times New Roman" panose="02020603050405020304" pitchFamily="18" charset="0"/>
                <a:cs typeface="Times New Roman" panose="02020603050405020304" pitchFamily="18" charset="0"/>
              </a:rPr>
              <a:t>традиційних </a:t>
            </a:r>
            <a:r>
              <a:rPr lang="uk-UA" sz="2200" dirty="0">
                <a:solidFill>
                  <a:srgbClr val="000000"/>
                </a:solidFill>
                <a:latin typeface="Times New Roman" panose="02020603050405020304" pitchFamily="18" charset="0"/>
                <a:cs typeface="Times New Roman" panose="02020603050405020304" pitchFamily="18" charset="0"/>
              </a:rPr>
              <a:t>бірж, і вони поступово згортають свою діяльність.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Прискорено </a:t>
            </a:r>
            <a:r>
              <a:rPr lang="uk-UA" sz="2200" dirty="0">
                <a:solidFill>
                  <a:srgbClr val="000000"/>
                </a:solidFill>
                <a:latin typeface="Times New Roman" panose="02020603050405020304" pitchFamily="18" charset="0"/>
                <a:cs typeface="Times New Roman" panose="02020603050405020304" pitchFamily="18" charset="0"/>
              </a:rPr>
              <a:t>розвивається позабіржова валютна торгівля, коли продавці і </a:t>
            </a:r>
            <a:r>
              <a:rPr lang="uk-UA" sz="2200" dirty="0" smtClean="0">
                <a:solidFill>
                  <a:srgbClr val="000000"/>
                </a:solidFill>
                <a:latin typeface="Times New Roman" panose="02020603050405020304" pitchFamily="18" charset="0"/>
                <a:cs typeface="Times New Roman" panose="02020603050405020304" pitchFamily="18" charset="0"/>
              </a:rPr>
              <a:t>покупці </a:t>
            </a:r>
            <a:r>
              <a:rPr lang="uk-UA" sz="2200" dirty="0">
                <a:solidFill>
                  <a:srgbClr val="000000"/>
                </a:solidFill>
                <a:latin typeface="Times New Roman" panose="02020603050405020304" pitchFamily="18" charset="0"/>
                <a:cs typeface="Times New Roman" panose="02020603050405020304" pitchFamily="18" charset="0"/>
              </a:rPr>
              <a:t>валюти вступають у прямі зв’язки між собою. Сучасні засоби зв’язку </a:t>
            </a:r>
            <a:r>
              <a:rPr lang="uk-UA" sz="2200" dirty="0" smtClean="0">
                <a:solidFill>
                  <a:srgbClr val="000000"/>
                </a:solidFill>
                <a:latin typeface="Times New Roman" panose="02020603050405020304" pitchFamily="18" charset="0"/>
                <a:cs typeface="Times New Roman" panose="02020603050405020304" pitchFamily="18" charset="0"/>
              </a:rPr>
              <a:t>й електронні </a:t>
            </a:r>
            <a:r>
              <a:rPr lang="uk-UA" sz="2200" dirty="0">
                <a:solidFill>
                  <a:srgbClr val="000000"/>
                </a:solidFill>
                <a:latin typeface="Times New Roman" panose="02020603050405020304" pitchFamily="18" charset="0"/>
                <a:cs typeface="Times New Roman" panose="02020603050405020304" pitchFamily="18" charset="0"/>
              </a:rPr>
              <a:t>інформаційні технології дають змогу зробити це значно швидше </a:t>
            </a:r>
            <a:r>
              <a:rPr lang="uk-UA" sz="2200" dirty="0" smtClean="0">
                <a:solidFill>
                  <a:srgbClr val="000000"/>
                </a:solidFill>
                <a:latin typeface="Times New Roman" panose="02020603050405020304" pitchFamily="18" charset="0"/>
                <a:cs typeface="Times New Roman" panose="02020603050405020304" pitchFamily="18" charset="0"/>
              </a:rPr>
              <a:t>й дешевше</a:t>
            </a:r>
            <a:r>
              <a:rPr lang="uk-UA" sz="2200" dirty="0">
                <a:solidFill>
                  <a:srgbClr val="000000"/>
                </a:solidFill>
                <a:latin typeface="Times New Roman" panose="02020603050405020304" pitchFamily="18" charset="0"/>
                <a:cs typeface="Times New Roman" panose="02020603050405020304" pitchFamily="18" charset="0"/>
              </a:rPr>
              <a:t>, ніж через біржу. Як свідчить світова практика, </a:t>
            </a:r>
            <a:r>
              <a:rPr lang="uk-UA" sz="2200" dirty="0" smtClean="0">
                <a:solidFill>
                  <a:srgbClr val="000000"/>
                </a:solidFill>
                <a:latin typeface="Times New Roman" panose="02020603050405020304" pitchFamily="18" charset="0"/>
                <a:cs typeface="Times New Roman" panose="02020603050405020304" pitchFamily="18" charset="0"/>
              </a:rPr>
              <a:t>на секторі </a:t>
            </a:r>
            <a:r>
              <a:rPr lang="uk-UA" sz="2200" dirty="0">
                <a:solidFill>
                  <a:srgbClr val="000000"/>
                </a:solidFill>
                <a:latin typeface="Times New Roman" panose="02020603050405020304" pitchFamily="18" charset="0"/>
                <a:cs typeface="Times New Roman" panose="02020603050405020304" pitchFamily="18" charset="0"/>
              </a:rPr>
              <a:t>біржового ринку поступово зосереджуються лише окремі валютні </a:t>
            </a:r>
            <a:r>
              <a:rPr lang="uk-UA" sz="2200" dirty="0" smtClean="0">
                <a:solidFill>
                  <a:srgbClr val="000000"/>
                </a:solidFill>
                <a:latin typeface="Times New Roman" panose="02020603050405020304" pitchFamily="18" charset="0"/>
                <a:cs typeface="Times New Roman" panose="02020603050405020304" pitchFamily="18" charset="0"/>
              </a:rPr>
              <a:t>операції</a:t>
            </a:r>
            <a:r>
              <a:rPr lang="uk-UA" sz="2200" dirty="0">
                <a:solidFill>
                  <a:srgbClr val="000000"/>
                </a:solidFill>
                <a:latin typeface="Times New Roman" panose="02020603050405020304" pitchFamily="18" charset="0"/>
                <a:cs typeface="Times New Roman" panose="02020603050405020304" pitchFamily="18" charset="0"/>
              </a:rPr>
              <a:t>, технологія здійснення яких передбачає централізоване виконання </a:t>
            </a:r>
            <a:r>
              <a:rPr lang="uk-UA" sz="2200" dirty="0" smtClean="0">
                <a:solidFill>
                  <a:srgbClr val="000000"/>
                </a:solidFill>
                <a:latin typeface="Times New Roman" panose="02020603050405020304" pitchFamily="18" charset="0"/>
                <a:cs typeface="Times New Roman" panose="02020603050405020304" pitchFamily="18" charset="0"/>
              </a:rPr>
              <a:t>через біржу </a:t>
            </a:r>
            <a:r>
              <a:rPr lang="uk-UA" sz="2200" dirty="0">
                <a:solidFill>
                  <a:srgbClr val="000000"/>
                </a:solidFill>
                <a:latin typeface="Times New Roman" panose="02020603050405020304" pitchFamily="18" charset="0"/>
                <a:cs typeface="Times New Roman" panose="02020603050405020304" pitchFamily="18" charset="0"/>
              </a:rPr>
              <a:t>(ф’ючерсні, опціонні та ін</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Валютний ринок має свою структуру, яка включає національні (місцеві) </a:t>
            </a:r>
            <a:r>
              <a:rPr lang="uk-UA" sz="2200" dirty="0" smtClean="0">
                <a:solidFill>
                  <a:srgbClr val="000000"/>
                </a:solidFill>
                <a:latin typeface="Times New Roman" panose="02020603050405020304" pitchFamily="18" charset="0"/>
                <a:cs typeface="Times New Roman" panose="02020603050405020304" pitchFamily="18" charset="0"/>
              </a:rPr>
              <a:t>ринки</a:t>
            </a:r>
            <a:r>
              <a:rPr lang="uk-UA" sz="2200" dirty="0">
                <a:solidFill>
                  <a:srgbClr val="000000"/>
                </a:solidFill>
                <a:latin typeface="Times New Roman" panose="02020603050405020304" pitchFamily="18" charset="0"/>
                <a:cs typeface="Times New Roman" panose="02020603050405020304" pitchFamily="18" charset="0"/>
              </a:rPr>
              <a:t>, міжнародні ринки та світовий ринок. Вони розрізняються за масштабами </a:t>
            </a:r>
            <a:r>
              <a:rPr lang="uk-UA" sz="2200" dirty="0" smtClean="0">
                <a:solidFill>
                  <a:srgbClr val="000000"/>
                </a:solidFill>
                <a:latin typeface="Times New Roman" panose="02020603050405020304" pitchFamily="18" charset="0"/>
                <a:cs typeface="Times New Roman" panose="02020603050405020304" pitchFamily="18" charset="0"/>
              </a:rPr>
              <a:t>і характером </a:t>
            </a:r>
            <a:r>
              <a:rPr lang="uk-UA" sz="2200" dirty="0">
                <a:solidFill>
                  <a:srgbClr val="000000"/>
                </a:solidFill>
                <a:latin typeface="Times New Roman" panose="02020603050405020304" pitchFamily="18" charset="0"/>
                <a:cs typeface="Times New Roman" panose="02020603050405020304" pitchFamily="18" charset="0"/>
              </a:rPr>
              <a:t>валютних операцій, кількістю валют, що продаються-купуються, </a:t>
            </a:r>
            <a:r>
              <a:rPr lang="uk-UA" sz="2200" dirty="0" smtClean="0">
                <a:solidFill>
                  <a:srgbClr val="000000"/>
                </a:solidFill>
                <a:latin typeface="Times New Roman" panose="02020603050405020304" pitchFamily="18" charset="0"/>
                <a:cs typeface="Times New Roman" panose="02020603050405020304" pitchFamily="18" charset="0"/>
              </a:rPr>
              <a:t>рівнем </a:t>
            </a:r>
            <a:r>
              <a:rPr lang="uk-UA" sz="2200" dirty="0">
                <a:solidFill>
                  <a:srgbClr val="000000"/>
                </a:solidFill>
                <a:latin typeface="Times New Roman" panose="02020603050405020304" pitchFamily="18" charset="0"/>
                <a:cs typeface="Times New Roman" panose="02020603050405020304" pitchFamily="18" charset="0"/>
              </a:rPr>
              <a:t>правового регулювання тощо.</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8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до «Положення про структуру валютного ринку України» валютний ринок України – це сукупність відносин у сфері торгівлі валютними цінностями в Україні між суб’єктами валютного ринку України, між суб’єктами ринку та їх клієнтами (уключаючи банки-нерезиденти), між суб’єктами ринку і НБУ, а також між НБУ і його клієнтами. В цьому ж документі визначено поняття «міжнародний валютний ринок» як сукупність відносин у сфері торгівлі іноземною валютою та банківськими металами за межами України між банками та іноземними контрагентами.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Суб’єктами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 валютного ринку </a:t>
            </a:r>
            <a:r>
              <a:rPr lang="uk-UA" sz="2200" dirty="0">
                <a:solidFill>
                  <a:srgbClr val="000000"/>
                </a:solidFill>
                <a:latin typeface="Times New Roman" panose="02020603050405020304" pitchFamily="18" charset="0"/>
                <a:cs typeface="Times New Roman" panose="02020603050405020304" pitchFamily="18" charset="0"/>
              </a:rPr>
              <a:t>є:</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банки, що отримали банківську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небанківські фінансові установи, що отримали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оператори поштового зв’язку, що отримали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Торгівлю </a:t>
            </a:r>
            <a:r>
              <a:rPr lang="uk-UA" sz="2200" dirty="0">
                <a:solidFill>
                  <a:srgbClr val="000000"/>
                </a:solidFill>
                <a:latin typeface="Times New Roman" panose="02020603050405020304" pitchFamily="18" charset="0"/>
                <a:cs typeface="Times New Roman" panose="02020603050405020304" pitchFamily="18" charset="0"/>
              </a:rPr>
              <a:t>іноземною валютою та/або банківськими металами на валютному ринку України дозволяється здійснювати виключно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та суб’єктам ринку або через таких суб’єктів.</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Обсяги операцій на міжбанківському та готівковому сегментах валютного ринку України наведено нижче (слайди: 18-20).</a:t>
            </a:r>
          </a:p>
        </p:txBody>
      </p:sp>
    </p:spTree>
    <p:extLst>
      <p:ext uri="{BB962C8B-B14F-4D97-AF65-F5344CB8AC3E}">
        <p14:creationId xmlns:p14="http://schemas.microsoft.com/office/powerpoint/2010/main" val="92054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21394" y="378103"/>
            <a:ext cx="10076507" cy="6158500"/>
          </a:xfrm>
          <a:prstGeom prst="rect">
            <a:avLst/>
          </a:prstGeom>
        </p:spPr>
      </p:pic>
    </p:spTree>
    <p:extLst>
      <p:ext uri="{BB962C8B-B14F-4D97-AF65-F5344CB8AC3E}">
        <p14:creationId xmlns:p14="http://schemas.microsoft.com/office/powerpoint/2010/main" val="189758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738" y="244200"/>
            <a:ext cx="8489754" cy="6328859"/>
          </a:xfrm>
          <a:prstGeom prst="rect">
            <a:avLst/>
          </a:prstGeom>
        </p:spPr>
      </p:pic>
    </p:spTree>
    <p:extLst>
      <p:ext uri="{BB962C8B-B14F-4D97-AF65-F5344CB8AC3E}">
        <p14:creationId xmlns:p14="http://schemas.microsoft.com/office/powerpoint/2010/main" val="2928952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1</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Сутність</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валюти</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валютних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відносин</a:t>
            </a:r>
            <a:endParaRPr lang="ru-RU"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Валюта — це будь-які грошові кошти, формування та використання яких прямо чи опосередковано пов’язано із зовнішньоекономічними відносинами [Гроші та кредит: підручник / за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с. 186]. Європейський банк реконструкції та розвитку надає визначення терміну: «Валюта – означає законний засіб грошового обігу країни, який є законним платіжним засобом для сплати державних і приватних боргів у цій 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Валюта походить від італійського «</a:t>
            </a:r>
            <a:r>
              <a:rPr lang="uk-UA" sz="2200" dirty="0" err="1" smtClean="0">
                <a:solidFill>
                  <a:srgbClr val="000000"/>
                </a:solidFill>
                <a:latin typeface="Times New Roman" panose="02020603050405020304" pitchFamily="18" charset="0"/>
                <a:cs typeface="Times New Roman" panose="02020603050405020304" pitchFamily="18" charset="0"/>
              </a:rPr>
              <a:t>valuta</a:t>
            </a:r>
            <a:r>
              <a:rPr lang="uk-UA" sz="2200" dirty="0" smtClean="0">
                <a:solidFill>
                  <a:srgbClr val="000000"/>
                </a:solidFill>
                <a:latin typeface="Times New Roman" panose="02020603050405020304" pitchFamily="18" charset="0"/>
                <a:cs typeface="Times New Roman" panose="02020603050405020304" pitchFamily="18" charset="0"/>
              </a:rPr>
              <a:t>», від латинського «</a:t>
            </a:r>
            <a:r>
              <a:rPr lang="uk-UA" sz="2200" dirty="0" err="1" smtClean="0">
                <a:solidFill>
                  <a:srgbClr val="000000"/>
                </a:solidFill>
                <a:latin typeface="Times New Roman" panose="02020603050405020304" pitchFamily="18" charset="0"/>
                <a:cs typeface="Times New Roman" panose="02020603050405020304" pitchFamily="18" charset="0"/>
              </a:rPr>
              <a:t>valeo</a:t>
            </a:r>
            <a:r>
              <a:rPr lang="uk-UA" sz="2200" dirty="0" smtClean="0">
                <a:solidFill>
                  <a:srgbClr val="000000"/>
                </a:solidFill>
                <a:latin typeface="Times New Roman" panose="02020603050405020304" pitchFamily="18" charset="0"/>
                <a:cs typeface="Times New Roman" panose="02020603050405020304" pitchFamily="18" charset="0"/>
              </a:rPr>
              <a:t>» – коштую. Термін «валюта» у повсякденному житті використовують у значенні «гроші». Але це не синоніми, скоріше це поняття, що тісно взаємопов’язані та переплітаються, доповнюючи одна одну. При вживання терміну «гроші» не виникає питання їх національної приналежності, тоді як вживання терміну «валюта» пов’язане з міжнародними трансакціями.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Випуск грошей тісно пов’язаний з національним суверенітетом та символізує владу держави, що виражається в її здатності гарантувати своїм громадянам обмін національних грошей на будь-які інші товари, роботи та послуги. Проте, держава не може нав’язувати	</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12" y="205598"/>
            <a:ext cx="8851005" cy="6406063"/>
          </a:xfrm>
          <a:prstGeom prst="rect">
            <a:avLst/>
          </a:prstGeom>
        </p:spPr>
      </p:pic>
    </p:spTree>
    <p:extLst>
      <p:ext uri="{BB962C8B-B14F-4D97-AF65-F5344CB8AC3E}">
        <p14:creationId xmlns:p14="http://schemas.microsoft.com/office/powerpoint/2010/main" val="136398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Світова </a:t>
            </a:r>
            <a:r>
              <a:rPr lang="uk-UA" sz="2200" i="1" dirty="0">
                <a:solidFill>
                  <a:srgbClr val="000000"/>
                </a:solidFill>
                <a:latin typeface="Times New Roman" panose="02020603050405020304" pitchFamily="18" charset="0"/>
                <a:cs typeface="Times New Roman" panose="02020603050405020304" pitchFamily="18" charset="0"/>
              </a:rPr>
              <a:t>валютна система</a:t>
            </a:r>
            <a:r>
              <a:rPr lang="uk-UA" sz="2200" dirty="0">
                <a:solidFill>
                  <a:srgbClr val="000000"/>
                </a:solidFill>
                <a:latin typeface="Times New Roman" panose="02020603050405020304" pitchFamily="18" charset="0"/>
                <a:cs typeface="Times New Roman" panose="02020603050405020304" pitchFamily="18" charset="0"/>
              </a:rPr>
              <a:t> - це інституційно-функціональна форма організації стійких міжнародних валютно-фінансових відносин, яка склалася внаслідок еволюції світового господарства і юридично закріплена міждержавними домовленостями. Головним завданням цієї системи є регулювання міжнародних розрахунків та валютних ринків, опосередковування платежів за експорт та імпорт товарів, капіталів, послуг та інших видів міжнародної господарської діяльності, створення сприятливих умов для розвитку виробництва та міжнародного поділу праці. На валютному ринку здійснюється широке коло операцій щодо зовнішньоторговельних розрахунків, туризму, міграції капіталів, робочої сили тощо, які передбачають використання іноземної валюти покупцями, продавцями, посередниками, банківськими установами та фірмами</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сьогодні сформувалися такі найбільші регіональні валютні 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Європейський </a:t>
            </a:r>
            <a:r>
              <a:rPr lang="uk-UA" sz="2200" dirty="0">
                <a:solidFill>
                  <a:srgbClr val="000000"/>
                </a:solidFill>
                <a:latin typeface="Times New Roman" panose="02020603050405020304" pitchFamily="18" charset="0"/>
                <a:cs typeface="Times New Roman" panose="02020603050405020304" pitchFamily="18" charset="0"/>
              </a:rPr>
              <a:t>(Лондон, Франкфурт-на-Майні, Париж, Цюріх);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Американський (Нью-Йорк, Чикаго, Лос-Анджелес, Монреаль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Азіатський (Токіо, Гонконг, Сінгапур, Бахрейн).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Специфічним </a:t>
            </a:r>
            <a:r>
              <a:rPr lang="uk-UA" sz="2200" dirty="0">
                <a:solidFill>
                  <a:srgbClr val="000000"/>
                </a:solidFill>
                <a:latin typeface="Times New Roman" panose="02020603050405020304" pitchFamily="18" charset="0"/>
                <a:cs typeface="Times New Roman" panose="02020603050405020304" pitchFamily="18" charset="0"/>
              </a:rPr>
              <a:t>міжнародним ринком валют країн Західної Європи є ринок євровалют, де операції здійснюються у валютах цих країн, а сам ринок євровалют є одним із секторів євроринку. Він є автономним і незалежним оптовим ринком</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381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Робота валютних ринків починають на Далекому Сході, у Новій Зеландії (Веллінгтон), проходячи послідовно годинні пояси у Сіднеї, Токіо, Гонконгу, Сінгапурі, Москві, Франкфурті-на-Майні, Лондоні і закінчуючи день у Нью-Йорку і Лос-</a:t>
            </a:r>
            <a:r>
              <a:rPr lang="uk-UA" sz="2200" dirty="0" err="1" smtClean="0">
                <a:solidFill>
                  <a:srgbClr val="000000"/>
                </a:solidFill>
                <a:latin typeface="Times New Roman" panose="02020603050405020304" pitchFamily="18" charset="0"/>
                <a:cs typeface="Times New Roman" panose="02020603050405020304" pitchFamily="18" charset="0"/>
              </a:rPr>
              <a:t>Анджелесі</a:t>
            </a:r>
            <a:r>
              <a:rPr lang="uk-UA" sz="2200" dirty="0" smtClean="0">
                <a:solidFill>
                  <a:srgbClr val="000000"/>
                </a:solidFill>
                <a:latin typeface="Times New Roman" panose="02020603050405020304" pitchFamily="18" charset="0"/>
                <a:cs typeface="Times New Roman" panose="02020603050405020304" pitchFamily="18" charset="0"/>
              </a:rPr>
              <a:t>. Ринки, розташовані в Сіднеї і Токіо, вже закриваються, коли починає роботу європейський валютний ринок. Відлік годинних поясів традиційно ведеться від нульового меридіана, що проходить через Гринвіч (передмістя Лондона), а час зветься світовим чи GMT (</a:t>
            </a:r>
            <a:r>
              <a:rPr lang="uk-UA" sz="2200" dirty="0" err="1" smtClean="0">
                <a:solidFill>
                  <a:srgbClr val="000000"/>
                </a:solidFill>
                <a:latin typeface="Times New Roman" panose="02020603050405020304" pitchFamily="18" charset="0"/>
                <a:cs typeface="Times New Roman" panose="02020603050405020304" pitchFamily="18" charset="0"/>
              </a:rPr>
              <a:t>Greenwich</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Meridian</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Time</a:t>
            </a:r>
            <a:r>
              <a:rPr lang="uk-UA" sz="2200" dirty="0" smtClean="0">
                <a:solidFill>
                  <a:srgbClr val="000000"/>
                </a:solidFill>
                <a:latin typeface="Times New Roman" panose="02020603050405020304" pitchFamily="18" charset="0"/>
                <a:cs typeface="Times New Roman" panose="02020603050405020304" pitchFamily="18" charset="0"/>
              </a:rPr>
              <a:t>). Залежно від сезону (літнього чи зимового) час у різних фінансових центрах земної кулі відрізняється від часу GMT на кількість годин.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валютних ринків створює умови для валютних спекуляцій, оскільки дає змогу проводити угоди за відсутності валюти. В результаті валютних операцій посилюються стихійний рух «гарячих» грошей, нестабільність валютних курсів. “Валютна лихоманка” згубно впливає на слабкі валюти, підриває стабільність валютно-економічного становища окремих країн, світової економіки та валютної системи.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Валютні ринки виконують наступні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своєчасне здійснення міжнародних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страхування валютних і кредитних ризиків;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взаємозв’язок світових валютних, кредитних і фінансових ринків;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диверсифікацію валютних резервів банків, підприємств, держави;</a:t>
            </a: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142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регулювання валютних курсів (ринкові і державні);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спекулятивного прибутку їх учасниками у вигляді різниці курсів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a:t>
            </a:r>
            <a:r>
              <a:rPr lang="uk-UA" sz="2200" dirty="0">
                <a:solidFill>
                  <a:srgbClr val="000000"/>
                </a:solidFill>
                <a:latin typeface="Times New Roman" panose="02020603050405020304" pitchFamily="18" charset="0"/>
                <a:cs typeface="Times New Roman" panose="02020603050405020304" pitchFamily="18" charset="0"/>
              </a:rPr>
              <a:t>валютної політики, направленої на державне регулювання економіки, а останнім часом – як складова частина узгодженої макроекономічної політики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інституціональною структурою валютні ринки поділяють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міжбанківський ринок (прямий та брокерський)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укладення угод між фінансовими інститутами;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клієнтський ринок (укладення угод з не фінансовими клієнтами (уряд, промислові, торгівельні компанії);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біржовий ринок (укладання угод з негайною поставкою валют на спеціалізованих валютних біржах та строкових угод на товарних біржах).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об’єктами торгівлі валютні ринки можуть мати такі сегменти: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форексний</a:t>
            </a:r>
            <a:r>
              <a:rPr lang="uk-UA" sz="2200" dirty="0">
                <a:solidFill>
                  <a:srgbClr val="000000"/>
                </a:solidFill>
                <a:latin typeface="Times New Roman" panose="02020603050405020304" pitchFamily="18" charset="0"/>
                <a:cs typeface="Times New Roman" panose="02020603050405020304" pitchFamily="18" charset="0"/>
              </a:rPr>
              <a:t> ринок, де торгують безготівковою валютою (</a:t>
            </a:r>
            <a:r>
              <a:rPr lang="uk-UA" sz="2200" dirty="0" err="1">
                <a:solidFill>
                  <a:srgbClr val="000000"/>
                </a:solidFill>
                <a:latin typeface="Times New Roman" panose="02020603050405020304" pitchFamily="18" charset="0"/>
                <a:cs typeface="Times New Roman" panose="02020603050405020304" pitchFamily="18" charset="0"/>
              </a:rPr>
              <a:t>форексом</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готівковий (банкнотний) ринок, де валюта фізично рухається у просторі.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видами валютних операцій</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-ринки; 			  ф’ючерсні </a:t>
            </a:r>
            <a:r>
              <a:rPr lang="uk-UA" sz="2200" dirty="0">
                <a:solidFill>
                  <a:srgbClr val="000000"/>
                </a:solidFill>
                <a:latin typeface="Times New Roman" panose="02020603050405020304" pitchFamily="18" charset="0"/>
                <a:cs typeface="Times New Roman" panose="02020603050405020304" pitchFamily="18" charset="0"/>
              </a:rPr>
              <a:t>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форвард-ринки;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-ринки.</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375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При здійсненні угоди з негайною поставкою, яка має назву касова (готівкова), або </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c</a:t>
            </a:r>
            <a:r>
              <a:rPr lang="uk-UA" sz="2200" dirty="0">
                <a:solidFill>
                  <a:srgbClr val="000000"/>
                </a:solidFill>
                <a:latin typeface="Times New Roman" panose="02020603050405020304" pitchFamily="18" charset="0"/>
                <a:cs typeface="Times New Roman" panose="02020603050405020304" pitchFamily="18" charset="0"/>
              </a:rPr>
              <a:t>п</a:t>
            </a:r>
            <a:r>
              <a:rPr lang="en-US" sz="2200" dirty="0">
                <a:solidFill>
                  <a:srgbClr val="000000"/>
                </a:solidFill>
                <a:latin typeface="Times New Roman" panose="02020603050405020304" pitchFamily="18" charset="0"/>
                <a:cs typeface="Times New Roman" panose="02020603050405020304" pitchFamily="18" charset="0"/>
              </a:rPr>
              <a:t>o</a:t>
            </a:r>
            <a:r>
              <a:rPr lang="uk-UA" sz="2200" dirty="0" smtClean="0">
                <a:solidFill>
                  <a:srgbClr val="000000"/>
                </a:solidFill>
                <a:latin typeface="Times New Roman" panose="02020603050405020304" pitchFamily="18" charset="0"/>
                <a:cs typeface="Times New Roman" panose="02020603050405020304" pitchFamily="18" charset="0"/>
              </a:rPr>
              <a:t>т», </a:t>
            </a:r>
            <a:r>
              <a:rPr lang="uk-UA" sz="2200" dirty="0">
                <a:solidFill>
                  <a:srgbClr val="000000"/>
                </a:solidFill>
                <a:latin typeface="Times New Roman" panose="02020603050405020304" pitchFamily="18" charset="0"/>
                <a:cs typeface="Times New Roman" panose="02020603050405020304" pitchFamily="18" charset="0"/>
              </a:rPr>
              <a:t>іноземна валюта або інший актив постачається не пізніше, ніж протягом двох наступних банківських днів із дня укладення угоди. Отже, термін постачання практично збігається з моментом виконання угоди</a:t>
            </a:r>
            <a:r>
              <a:rPr lang="uk-UA" sz="2200" dirty="0" smtClean="0">
                <a:solidFill>
                  <a:srgbClr val="000000"/>
                </a:solidFill>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stretch>
            <a:fillRect/>
          </a:stretch>
        </p:blipFill>
        <p:spPr>
          <a:xfrm>
            <a:off x="1630616" y="950614"/>
            <a:ext cx="9323939" cy="3473624"/>
          </a:xfrm>
          <a:prstGeom prst="rect">
            <a:avLst/>
          </a:prstGeom>
        </p:spPr>
      </p:pic>
    </p:spTree>
    <p:extLst>
      <p:ext uri="{BB962C8B-B14F-4D97-AF65-F5344CB8AC3E}">
        <p14:creationId xmlns:p14="http://schemas.microsoft.com/office/powerpoint/2010/main" val="187969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 </a:t>
            </a:r>
            <a:r>
              <a:rPr lang="uk-UA" sz="2200" dirty="0">
                <a:solidFill>
                  <a:srgbClr val="000000"/>
                </a:solidFill>
                <a:latin typeface="Times New Roman" panose="02020603050405020304" pitchFamily="18" charset="0"/>
                <a:cs typeface="Times New Roman" panose="02020603050405020304" pitchFamily="18" charset="0"/>
              </a:rPr>
              <a:t>постачання валюти має назву дата валютування (</a:t>
            </a:r>
            <a:r>
              <a:rPr lang="en-US" sz="2200" dirty="0">
                <a:solidFill>
                  <a:srgbClr val="000000"/>
                </a:solidFill>
                <a:latin typeface="Times New Roman" panose="02020603050405020304" pitchFamily="18" charset="0"/>
                <a:cs typeface="Times New Roman" panose="02020603050405020304" pitchFamily="18" charset="0"/>
              </a:rPr>
              <a:t>value date). </a:t>
            </a:r>
            <a:r>
              <a:rPr lang="uk-UA" sz="2200" dirty="0">
                <a:solidFill>
                  <a:srgbClr val="000000"/>
                </a:solidFill>
                <a:latin typeface="Times New Roman" panose="02020603050405020304" pitchFamily="18" charset="0"/>
                <a:cs typeface="Times New Roman" panose="02020603050405020304" pitchFamily="18" charset="0"/>
              </a:rPr>
              <a:t>Продану валюту продавець негайно переказує на рахунок, що вказується банком-</a:t>
            </a:r>
            <a:r>
              <a:rPr lang="uk-UA" sz="2200" dirty="0" err="1">
                <a:solidFill>
                  <a:srgbClr val="000000"/>
                </a:solidFill>
                <a:latin typeface="Times New Roman" panose="02020603050405020304" pitchFamily="18" charset="0"/>
                <a:cs typeface="Times New Roman" panose="02020603050405020304" pitchFamily="18" charset="0"/>
              </a:rPr>
              <a:t>бенефіціаром</a:t>
            </a:r>
            <a:r>
              <a:rPr lang="uk-UA" sz="2200" dirty="0">
                <a:solidFill>
                  <a:srgbClr val="000000"/>
                </a:solidFill>
                <a:latin typeface="Times New Roman" panose="02020603050405020304" pitchFamily="18" charset="0"/>
                <a:cs typeface="Times New Roman" panose="02020603050405020304" pitchFamily="18" charset="0"/>
              </a:rPr>
              <a:t>, за курсом, зафіксованим у момент укладання валютної угоди. При валютній угоді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як правило, застосовується курс банківського переказу.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a:t>
            </a:r>
            <a:r>
              <a:rPr lang="uk-UA" sz="2200" dirty="0">
                <a:solidFill>
                  <a:srgbClr val="000000"/>
                </a:solidFill>
                <a:latin typeface="Times New Roman" panose="02020603050405020304" pitchFamily="18" charset="0"/>
                <a:cs typeface="Times New Roman" panose="02020603050405020304" pitchFamily="18" charset="0"/>
              </a:rPr>
              <a:t>готівкових угод публікується в котирувальних бюлетенях. Ці операції є найпоширенішими, їх частка становить більше ніж 50 % обсягу валютних угод на міжбанківському ринку. О</a:t>
            </a:r>
            <a:r>
              <a:rPr lang="uk-UA" sz="2200" dirty="0" smtClean="0">
                <a:solidFill>
                  <a:srgbClr val="000000"/>
                </a:solidFill>
                <a:latin typeface="Times New Roman" panose="02020603050405020304" pitchFamily="18" charset="0"/>
                <a:cs typeface="Times New Roman" panose="02020603050405020304" pitchFamily="18" charset="0"/>
              </a:rPr>
              <a:t>сновними </a:t>
            </a:r>
            <a:r>
              <a:rPr lang="uk-UA" sz="2200" dirty="0">
                <a:solidFill>
                  <a:srgbClr val="000000"/>
                </a:solidFill>
                <a:latin typeface="Times New Roman" panose="02020603050405020304" pitchFamily="18" charset="0"/>
                <a:cs typeface="Times New Roman" panose="02020603050405020304" pitchFamily="18" charset="0"/>
              </a:rPr>
              <a:t>інструментами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-ринку є електронний переказ каналами системи СВІФТ, яка забезпечує цілодобовий доступ до швидкісної мережі передачі міжбанківської інформації у стандартній формі за високим ступенем контролю та захисту від несанкціонованого доступу. Дилери отримують інформацію про поточні зміни обмінних курсів у електронних інформаційних системах типу </a:t>
            </a:r>
            <a:r>
              <a:rPr lang="en-US" sz="2200" dirty="0">
                <a:solidFill>
                  <a:srgbClr val="000000"/>
                </a:solidFill>
                <a:latin typeface="Times New Roman" panose="02020603050405020304" pitchFamily="18" charset="0"/>
                <a:cs typeface="Times New Roman" panose="02020603050405020304" pitchFamily="18" charset="0"/>
              </a:rPr>
              <a:t>Reuters, Telerate, Bloomberg, </a:t>
            </a:r>
            <a:r>
              <a:rPr lang="en-US" sz="2200" dirty="0" err="1">
                <a:solidFill>
                  <a:srgbClr val="000000"/>
                </a:solidFill>
                <a:latin typeface="Times New Roman" panose="02020603050405020304" pitchFamily="18" charset="0"/>
                <a:cs typeface="Times New Roman" panose="02020603050405020304" pitchFamily="18" charset="0"/>
              </a:rPr>
              <a:t>Knightridder</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також з телефонних розмов з дилерами інших банків та брокерських домів. Деякі банки орендують у системи </a:t>
            </a:r>
            <a:r>
              <a:rPr lang="en-US" sz="2200" dirty="0">
                <a:solidFill>
                  <a:srgbClr val="000000"/>
                </a:solidFill>
                <a:latin typeface="Times New Roman" panose="02020603050405020304" pitchFamily="18" charset="0"/>
                <a:cs typeface="Times New Roman" panose="02020603050405020304" pitchFamily="18" charset="0"/>
              </a:rPr>
              <a:t>Reuters </a:t>
            </a:r>
            <a:r>
              <a:rPr lang="uk-UA" sz="2200" dirty="0">
                <a:solidFill>
                  <a:srgbClr val="000000"/>
                </a:solidFill>
                <a:latin typeface="Times New Roman" panose="02020603050405020304" pitchFamily="18" charset="0"/>
                <a:cs typeface="Times New Roman" panose="02020603050405020304" pitchFamily="18" charset="0"/>
              </a:rPr>
              <a:t>власні сторінки, на яких відображають інформацію про свої останні курси придбання/продажу валюти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валютному ринку базові котирування встановлюються маркет-</a:t>
            </a:r>
            <a:r>
              <a:rPr lang="uk-UA" sz="2200" dirty="0" err="1">
                <a:solidFill>
                  <a:srgbClr val="000000"/>
                </a:solidFill>
                <a:latin typeface="Times New Roman" panose="02020603050405020304" pitchFamily="18" charset="0"/>
                <a:cs typeface="Times New Roman" panose="02020603050405020304" pitchFamily="18" charset="0"/>
              </a:rPr>
              <a:t>мейкерами</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market-makers). </a:t>
            </a:r>
            <a:r>
              <a:rPr lang="uk-UA" sz="2200" dirty="0">
                <a:solidFill>
                  <a:srgbClr val="000000"/>
                </a:solidFill>
                <a:latin typeface="Times New Roman" panose="02020603050405020304" pitchFamily="18" charset="0"/>
                <a:cs typeface="Times New Roman" panose="02020603050405020304" pitchFamily="18" charset="0"/>
              </a:rPr>
              <a:t>Учасників, які використовують ринок, що визначається маркет-</a:t>
            </a:r>
            <a:r>
              <a:rPr lang="uk-UA" sz="2200" dirty="0" err="1">
                <a:solidFill>
                  <a:srgbClr val="000000"/>
                </a:solidFill>
                <a:latin typeface="Times New Roman" panose="02020603050405020304" pitchFamily="18" charset="0"/>
                <a:cs typeface="Times New Roman" panose="02020603050405020304" pitchFamily="18" charset="0"/>
              </a:rPr>
              <a:t>мейкером</a:t>
            </a:r>
            <a:r>
              <a:rPr lang="uk-UA" sz="2200" dirty="0">
                <a:solidFill>
                  <a:srgbClr val="000000"/>
                </a:solidFill>
                <a:latin typeface="Times New Roman" panose="02020603050405020304" pitchFamily="18" charset="0"/>
                <a:cs typeface="Times New Roman" panose="02020603050405020304" pitchFamily="18" charset="0"/>
              </a:rPr>
              <a:t>,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150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називають маркет-</a:t>
            </a:r>
            <a:r>
              <a:rPr lang="uk-UA" sz="2200" dirty="0" err="1" smtClean="0">
                <a:solidFill>
                  <a:srgbClr val="000000"/>
                </a:solidFill>
                <a:latin typeface="Times New Roman" panose="02020603050405020304" pitchFamily="18" charset="0"/>
                <a:cs typeface="Times New Roman" panose="02020603050405020304" pitchFamily="18" charset="0"/>
              </a:rPr>
              <a:t>тейкерами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market-takers</a:t>
            </a:r>
            <a:r>
              <a:rPr lang="uk-UA" sz="2200" dirty="0" smtClean="0">
                <a:solidFill>
                  <a:srgbClr val="000000"/>
                </a:solidFill>
                <a:latin typeface="Times New Roman" panose="02020603050405020304" pitchFamily="18" charset="0"/>
                <a:cs typeface="Times New Roman" panose="02020603050405020304" pitchFamily="18" charset="0"/>
              </a:rPr>
              <a:t>). Вибір курсу користувачем ринку є дзеркальним відображенням котирувань, що пропонуються маркет-</a:t>
            </a:r>
            <a:r>
              <a:rPr lang="uk-UA" sz="2200" dirty="0" err="1" smtClean="0">
                <a:solidFill>
                  <a:srgbClr val="000000"/>
                </a:solidFill>
                <a:latin typeface="Times New Roman" panose="02020603050405020304" pitchFamily="18" charset="0"/>
                <a:cs typeface="Times New Roman" panose="02020603050405020304" pitchFamily="18" charset="0"/>
              </a:rPr>
              <a:t>мейкерами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Угоди на термін (форвардні, ф’ючерсні) - це угоди, за якими сторони домовляються про купівлю або продаж певного фінансового активу у визначений угодою строк за ціною, зафіксованою на момент її укладення.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Особливості фінансових операцій на термін: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існування інтервалу у часі між моментами укладення і виконання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ціна та сума фінансового активу при угоді на термін фіксується у момент укладення угоди, хоча вона виконується через конкретний строк.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Форвардний договір </a:t>
            </a:r>
            <a:r>
              <a:rPr lang="uk-UA" sz="2200" dirty="0" smtClean="0">
                <a:solidFill>
                  <a:srgbClr val="000000"/>
                </a:solidFill>
                <a:latin typeface="Times New Roman" panose="02020603050405020304" pitchFamily="18" charset="0"/>
                <a:cs typeface="Times New Roman" panose="02020603050405020304" pitchFamily="18" charset="0"/>
              </a:rPr>
              <a:t>– двосторонній договір, на підставі якого виникають обов’язки у сторін цього договору щодо придбання та продажу в майбутньому іноземної валюти/банківських металів у строк та за курсом іноземної валюти/банківського металу, встановленими під час укладення такого договору. Умови форвардного договору можуть передбачати поставку базового активу (іноземної валюти/банківських металів) шляхом його відчуження або здійснення розрахунків за таким договором без поставки базового активу. </a:t>
            </a:r>
            <a:r>
              <a:rPr lang="ru-RU" sz="2200" dirty="0" err="1">
                <a:solidFill>
                  <a:srgbClr val="000000"/>
                </a:solidFill>
                <a:latin typeface="Times New Roman" panose="02020603050405020304" pitchFamily="18" charset="0"/>
                <a:cs typeface="Times New Roman" panose="02020603050405020304" pitchFamily="18" charset="0"/>
              </a:rPr>
              <a:t>Обсяги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форвардної</a:t>
            </a:r>
            <a:r>
              <a:rPr lang="ru-RU" sz="2200" dirty="0">
                <a:solidFill>
                  <a:srgbClr val="000000"/>
                </a:solidFill>
                <a:latin typeface="Times New Roman" panose="02020603050405020304" pitchFamily="18" charset="0"/>
                <a:cs typeface="Times New Roman" panose="02020603050405020304" pitchFamily="18" charset="0"/>
              </a:rPr>
              <a:t> угоди не </a:t>
            </a:r>
            <a:r>
              <a:rPr lang="ru-RU" sz="2200" dirty="0" err="1">
                <a:solidFill>
                  <a:srgbClr val="000000"/>
                </a:solidFill>
                <a:latin typeface="Times New Roman" panose="02020603050405020304" pitchFamily="18" charset="0"/>
                <a:cs typeface="Times New Roman" panose="02020603050405020304" pitchFamily="18" charset="0"/>
              </a:rPr>
              <a:t>обмежуються</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забезпечення</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вимагається</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99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 </a:t>
            </a:r>
            <a:r>
              <a:rPr lang="uk-UA" sz="2200" dirty="0">
                <a:solidFill>
                  <a:srgbClr val="000000"/>
                </a:solidFill>
                <a:latin typeface="Times New Roman" panose="02020603050405020304" pitchFamily="18" charset="0"/>
                <a:cs typeface="Times New Roman" panose="02020603050405020304" pitchFamily="18" charset="0"/>
              </a:rPr>
              <a:t>правило, термін таких угод коливаються від одного до двох тижнів та від одного до 12 місяців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Різниця між курсами валют за угодами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 </a:t>
            </a:r>
            <a:r>
              <a:rPr lang="uk-UA" sz="2200" dirty="0" smtClean="0">
                <a:solidFill>
                  <a:srgbClr val="000000"/>
                </a:solidFill>
                <a:latin typeface="Times New Roman" panose="02020603050405020304" pitchFamily="18" charset="0"/>
                <a:cs typeface="Times New Roman" panose="02020603050405020304" pitchFamily="18" charset="0"/>
              </a:rPr>
              <a:t>«форвард» </a:t>
            </a:r>
            <a:r>
              <a:rPr lang="uk-UA" sz="2200" dirty="0">
                <a:solidFill>
                  <a:srgbClr val="000000"/>
                </a:solidFill>
                <a:latin typeface="Times New Roman" panose="02020603050405020304" pitchFamily="18" charset="0"/>
                <a:cs typeface="Times New Roman" panose="02020603050405020304" pitchFamily="18" charset="0"/>
              </a:rPr>
              <a:t>називається форвардним диференціалом. Якщо величина форвардного курсу перевищує величину поточного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-курсу) форвардний диференціал отримує назву форвардної премії (репорт або ажіо). Якщо ж форвардний курс нижче за поточний, то визначається форвардна знижка (дисконт або </a:t>
            </a:r>
            <a:r>
              <a:rPr lang="uk-UA" sz="2200" dirty="0" err="1">
                <a:solidFill>
                  <a:srgbClr val="000000"/>
                </a:solidFill>
                <a:latin typeface="Times New Roman" panose="02020603050405020304" pitchFamily="18" charset="0"/>
                <a:cs typeface="Times New Roman" panose="02020603050405020304" pitchFamily="18" charset="0"/>
              </a:rPr>
              <a:t>дизажіо</a:t>
            </a:r>
            <a:r>
              <a:rPr lang="uk-UA" sz="2200" dirty="0">
                <a:solidFill>
                  <a:srgbClr val="000000"/>
                </a:solidFill>
                <a:latin typeface="Times New Roman" panose="02020603050405020304" pitchFamily="18" charset="0"/>
                <a:cs typeface="Times New Roman" panose="02020603050405020304" pitchFamily="18" charset="0"/>
              </a:rPr>
              <a:t>). Премія означає, що валюта котирується дорожче за угоди на певний термін, ніж за готівкової операції. Дисконт означає, що курс валюти за форвардною операцією нижчий, ніж за готівковою</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Щоденно </a:t>
            </a:r>
            <a:r>
              <a:rPr lang="en-US" sz="2200" dirty="0">
                <a:solidFill>
                  <a:srgbClr val="000000"/>
                </a:solidFill>
                <a:latin typeface="Times New Roman" panose="02020603050405020304" pitchFamily="18" charset="0"/>
                <a:cs typeface="Times New Roman" panose="02020603050405020304" pitchFamily="18" charset="0"/>
              </a:rPr>
              <a:t>SR </a:t>
            </a:r>
            <a:r>
              <a:rPr lang="uk-UA" sz="2200" dirty="0">
                <a:solidFill>
                  <a:srgbClr val="000000"/>
                </a:solidFill>
                <a:latin typeface="Times New Roman" panose="02020603050405020304" pitchFamily="18" charset="0"/>
                <a:cs typeface="Times New Roman" panose="02020603050405020304" pitchFamily="18" charset="0"/>
              </a:rPr>
              <a:t>та </a:t>
            </a:r>
            <a:r>
              <a:rPr lang="en-US" sz="2200" dirty="0">
                <a:solidFill>
                  <a:srgbClr val="000000"/>
                </a:solidFill>
                <a:latin typeface="Times New Roman" panose="02020603050405020304" pitchFamily="18" charset="0"/>
                <a:cs typeface="Times New Roman" panose="02020603050405020304" pitchFamily="18" charset="0"/>
              </a:rPr>
              <a:t>FR </a:t>
            </a:r>
            <a:r>
              <a:rPr lang="uk-UA" sz="2200" dirty="0">
                <a:solidFill>
                  <a:srgbClr val="000000"/>
                </a:solidFill>
                <a:latin typeface="Times New Roman" panose="02020603050405020304" pitchFamily="18" charset="0"/>
                <a:cs typeface="Times New Roman" panose="02020603050405020304" pitchFamily="18" charset="0"/>
              </a:rPr>
              <a:t>на 30, 90 та 180 днів публікують </a:t>
            </a:r>
            <a:r>
              <a:rPr lang="uk-UA" sz="2200" dirty="0" smtClean="0">
                <a:solidFill>
                  <a:srgbClr val="000000"/>
                </a:solidFill>
                <a:latin typeface="Times New Roman" panose="02020603050405020304" pitchFamily="18" charset="0"/>
                <a:cs typeface="Times New Roman" panose="02020603050405020304" pitchFamily="18" charset="0"/>
              </a:rPr>
              <a:t>через офіційні інформаційні сервіси</a:t>
            </a:r>
            <a:r>
              <a:rPr lang="en-US" sz="2200" dirty="0" smtClean="0">
                <a:solidFill>
                  <a:srgbClr val="000000"/>
                </a:solidFill>
                <a:latin typeface="Times New Roman" panose="02020603050405020304" pitchFamily="18" charset="0"/>
                <a:cs typeface="Times New Roman" panose="02020603050405020304" pitchFamily="18" charset="0"/>
              </a:rPr>
              <a:t>.</a:t>
            </a:r>
            <a:endParaRPr lang="en-US"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Форвардний </a:t>
            </a:r>
            <a:r>
              <a:rPr lang="uk-UA" sz="2200" dirty="0">
                <a:solidFill>
                  <a:srgbClr val="000000"/>
                </a:solidFill>
                <a:latin typeface="Times New Roman" panose="02020603050405020304" pitchFamily="18" charset="0"/>
                <a:cs typeface="Times New Roman" panose="02020603050405020304" pitchFamily="18" charset="0"/>
              </a:rPr>
              <a:t>курс складається з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на момент укладання угоди та форвардного диференціалу (премії або дисконту). З метою здійснення одиничної конверсійної операції з датою валютування, відмінною від дати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застосовують метод аутрайт: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якщо різниця між курсом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і курсом “форвард”, яка визначається за курсом покупців, менша за відповідну різницю, яка обчислюється за курсом продавців, то вона додається до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09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перше число більше від другого, то різниця віднімається, тобто форвардний курс визначають шляхом додавання премії (репорту) до курсу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чи віднімання від нього дисконту (депорту).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Серед строкових валютних операцій спекулятивного характеру виділяють гру на пониження курсу та гру на підвищення курсу валюти. Якщо очікується падіння курсу валюти, то ті, хто грає на пониження, продають її за існуючим у даний момент форвардним курсом для того, щоб через певний термін поставити покупцям цю валюту, яку вони, у разі сприятливого для них розвитку курсу, зможуть дешево купити на ринку, отримавши прибуток у вигляді курсової різниці. Якщо очікується підвищення курсу, гравці на підвищення скуповують валюту на термін, в надії при його настанні отримати її від продавця за курсом, зафіксованим у момент угоди, і продати цю валюту за вищим курсом.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Лідз-енд-легз</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це маніпулювання термінами здійснення міжнародних розрахунків в очікуванні зміни валютного курсу, відсоткових ставок, оподаткування, введення або відміни валютних обмежень, погіршення платоспроможності боржника.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Співвідношення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вимог</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зобов’язань</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однією</a:t>
            </a:r>
            <a:r>
              <a:rPr lang="ru-RU" sz="2200" dirty="0">
                <a:solidFill>
                  <a:srgbClr val="000000"/>
                </a:solidFill>
                <a:latin typeface="Times New Roman" panose="02020603050405020304" pitchFamily="18" charset="0"/>
                <a:cs typeface="Times New Roman" panose="02020603050405020304" pitchFamily="18" charset="0"/>
              </a:rPr>
              <a:t> валютою </a:t>
            </a:r>
            <a:r>
              <a:rPr lang="ru-RU" sz="2200" dirty="0" err="1">
                <a:solidFill>
                  <a:srgbClr val="000000"/>
                </a:solidFill>
                <a:latin typeface="Times New Roman" panose="02020603050405020304" pitchFamily="18" charset="0"/>
                <a:cs typeface="Times New Roman" panose="02020603050405020304" pitchFamily="18" charset="0"/>
              </a:rPr>
              <a:t>визначає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позицію</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391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учасника </a:t>
            </a:r>
            <a:r>
              <a:rPr lang="uk-UA" sz="2200" dirty="0">
                <a:solidFill>
                  <a:srgbClr val="000000"/>
                </a:solidFill>
                <a:latin typeface="Times New Roman" panose="02020603050405020304" pitchFamily="18" charset="0"/>
                <a:cs typeface="Times New Roman" panose="02020603050405020304" pitchFamily="18" charset="0"/>
              </a:rPr>
              <a:t>валютного ринку. Якщо зобов’язання та вимоги рівні, валютна позиція вважається закритою. В протилежному випадку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позиція відкрита. Виділяють відкриту коротку та відкриту довгу валютну позицію. Коротка відкрита валютна позиція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пасиви і зобов’язання за проданою валютою більші активів і вимог. Відкрита довга валютна позиція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активи та вимоги перевищують пасиви і зобов’язання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Учасник, який зобов’язується поставити відповідний базовий актив за контрактом, відкриває коротку позицію, тобто продає форвардний контракт. Учасник, який здобуває актив за контрактом, відкриває довгу позицію, тобто купує контракт.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Учасників </a:t>
            </a:r>
            <a:r>
              <a:rPr lang="uk-UA" sz="2200" dirty="0">
                <a:solidFill>
                  <a:srgbClr val="000000"/>
                </a:solidFill>
                <a:latin typeface="Times New Roman" panose="02020603050405020304" pitchFamily="18" charset="0"/>
                <a:cs typeface="Times New Roman" panose="02020603050405020304" pitchFamily="18" charset="0"/>
              </a:rPr>
              <a:t>строкового валютного ринку поділяють на чотири категорії: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хедери (намагаються закрити свої відкриті валютні позиції через використання строкових валютних контрактів);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спекулянти (свідомо відкривають свої валютні позиції з метою одержання прибутку від </a:t>
            </a:r>
            <a:r>
              <a:rPr lang="uk-UA" sz="2200" dirty="0" err="1">
                <a:solidFill>
                  <a:srgbClr val="000000"/>
                </a:solidFill>
                <a:latin typeface="Times New Roman" panose="02020603050405020304" pitchFamily="18" charset="0"/>
                <a:cs typeface="Times New Roman" panose="02020603050405020304" pitchFamily="18" charset="0"/>
              </a:rPr>
              <a:t>непрохеджованої</a:t>
            </a:r>
            <a:r>
              <a:rPr lang="uk-UA" sz="2200" dirty="0">
                <a:solidFill>
                  <a:srgbClr val="000000"/>
                </a:solidFill>
                <a:latin typeface="Times New Roman" panose="02020603050405020304" pitchFamily="18" charset="0"/>
                <a:cs typeface="Times New Roman" panose="02020603050405020304" pitchFamily="18" charset="0"/>
              </a:rPr>
              <a:t> валютної позиції, сподіваючись на правильну власну оцінку тенденцій змін курсів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арбітражери (здійснюють купівлю валюти на одному валютному ринку з одночасним перепродажем її на іншому з метою одержання прибутку з різниці у валютних курсах </a:t>
            </a:r>
            <a:r>
              <a:rPr lang="uk-UA" sz="2200" dirty="0" smtClean="0">
                <a:solidFill>
                  <a:srgbClr val="000000"/>
                </a:solidFill>
                <a:latin typeface="Times New Roman" panose="02020603050405020304" pitchFamily="18" charset="0"/>
                <a:cs typeface="Times New Roman" panose="02020603050405020304" pitchFamily="18" charset="0"/>
              </a:rPr>
              <a:t>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7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свої гроші за межами своїх кордонів. Тому використання національних грошей у міжнародних розрахунках передбачає домовленість сторін і пов’язане з необхідністю обміну на інші грошові одиниці. В міжнародних розрахунках гроші стають валютою.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Перетворюючись на валюту, гроші беруть на себе додаткову функцію – стають товаром, продаються і купляються, мають ціну в грошових одиницях інших країн. Звідси випливає, що валюта як грошовий товар повинна мати не тільки внутрішнє, а й міжнародне визнання. В світовому співтоваристві має бути довіра до засобів платежу того чи іншого учасника міжнародних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тобто переконаність у тому, що її можна обміняти на грошові засоби інших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Законі України «Про валюту і валютні операції» використовується поняття </a:t>
            </a:r>
            <a:r>
              <a:rPr lang="uk-UA" sz="2200" i="1" dirty="0" smtClean="0">
                <a:solidFill>
                  <a:srgbClr val="000000"/>
                </a:solidFill>
                <a:latin typeface="Times New Roman" panose="02020603050405020304" pitchFamily="18" charset="0"/>
                <a:cs typeface="Times New Roman" panose="02020603050405020304" pitchFamily="18" charset="0"/>
              </a:rPr>
              <a:t>«іноземна валюта»: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а) грошові знаки грошових одиниць іноземних держав у вигляді банкнот, казначейських білетів, монет, що перебувають в обігу та є законним платіжним засобом на території відповідної іноземної держави або групи іноземних держав, а також вилучені або такі, що вилучаються з обігу, але підлягають обміну на грошові знаки, що перебувають в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 кошти на рахунках у банках та інших фінансових установах, виражені у грошових</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769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різних</a:t>
            </a:r>
            <a:r>
              <a:rPr lang="ru-RU" sz="2200" dirty="0">
                <a:solidFill>
                  <a:srgbClr val="000000"/>
                </a:solidFill>
                <a:latin typeface="Times New Roman" panose="02020603050405020304" pitchFamily="18" charset="0"/>
                <a:cs typeface="Times New Roman" panose="02020603050405020304" pitchFamily="18" charset="0"/>
              </a:rPr>
              <a:t> ринках);</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трейдери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купують</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продають</a:t>
            </a:r>
            <a:r>
              <a:rPr lang="ru-RU" sz="2200" dirty="0">
                <a:solidFill>
                  <a:srgbClr val="000000"/>
                </a:solidFill>
                <a:latin typeface="Times New Roman" panose="02020603050405020304" pitchFamily="18" charset="0"/>
                <a:cs typeface="Times New Roman" panose="02020603050405020304" pitchFamily="18" charset="0"/>
              </a:rPr>
              <a:t> валюту за </a:t>
            </a:r>
            <a:r>
              <a:rPr lang="ru-RU" sz="2200" dirty="0" err="1">
                <a:solidFill>
                  <a:srgbClr val="000000"/>
                </a:solidFill>
                <a:latin typeface="Times New Roman" panose="02020603050405020304" pitchFamily="18" charset="0"/>
                <a:cs typeface="Times New Roman" panose="02020603050405020304" pitchFamily="18" charset="0"/>
              </a:rPr>
              <a:t>дорученням</a:t>
            </a:r>
            <a:r>
              <a:rPr lang="ru-RU" sz="2200" dirty="0">
                <a:solidFill>
                  <a:srgbClr val="000000"/>
                </a:solidFill>
                <a:latin typeface="Times New Roman" panose="02020603050405020304" pitchFamily="18" charset="0"/>
                <a:cs typeface="Times New Roman" panose="02020603050405020304" pitchFamily="18" charset="0"/>
              </a:rPr>
              <a:t> та за </a:t>
            </a:r>
            <a:r>
              <a:rPr lang="ru-RU" sz="2200" dirty="0" err="1">
                <a:solidFill>
                  <a:srgbClr val="000000"/>
                </a:solidFill>
                <a:latin typeface="Times New Roman" panose="02020603050405020304" pitchFamily="18" charset="0"/>
                <a:cs typeface="Times New Roman" panose="02020603050405020304" pitchFamily="18" charset="0"/>
              </a:rPr>
              <a:t>рахунок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клієнтів</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Ф’ючерс</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біржовий контракт, який засвідчує зобов’язання купити або продати фінансовий актив у майбутньому на стандартизованих умовах (термін, сума) за ціною (за курсом), зафіксованою на момент укладання угоди. Ціну фінансового активу, зафіксовану в контракті, називають ціною поставки. Відкриття короткої позиції означає, що учасник ринку продав ф’ючерсний контракт, а відкриття довгої позиції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що учасник, навпаки, купив контракт.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Головна </a:t>
            </a:r>
            <a:r>
              <a:rPr lang="uk-UA" sz="2200" dirty="0">
                <a:solidFill>
                  <a:srgbClr val="000000"/>
                </a:solidFill>
                <a:latin typeface="Times New Roman" panose="02020603050405020304" pitchFamily="18" charset="0"/>
                <a:cs typeface="Times New Roman" panose="02020603050405020304" pitchFamily="18" charset="0"/>
              </a:rPr>
              <a:t>мета ф’ючерсів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хеджування (страхування ризику) та спекуляція. На ринку ф’ючерсів діють не тільки банки, а й фірми та приватні особи. Ці контракти є похідними від форвардних, але мають певні відмінності: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стандартні обсяги угод (</a:t>
            </a:r>
            <a:r>
              <a:rPr lang="en-US" sz="2200" dirty="0">
                <a:solidFill>
                  <a:srgbClr val="000000"/>
                </a:solidFill>
                <a:latin typeface="Times New Roman" panose="02020603050405020304" pitchFamily="18" charset="0"/>
                <a:cs typeface="Times New Roman" panose="02020603050405020304" pitchFamily="18" charset="0"/>
              </a:rPr>
              <a:t>JPY 12500000, GB</a:t>
            </a:r>
            <a:r>
              <a:rPr lang="uk-UA" sz="2200" dirty="0">
                <a:solidFill>
                  <a:srgbClr val="000000"/>
                </a:solidFill>
                <a:latin typeface="Times New Roman" panose="02020603050405020304" pitchFamily="18" charset="0"/>
                <a:cs typeface="Times New Roman" panose="02020603050405020304" pitchFamily="18" charset="0"/>
              </a:rPr>
              <a:t>Р62500, </a:t>
            </a:r>
            <a:r>
              <a:rPr lang="en-US" sz="2200" dirty="0">
                <a:solidFill>
                  <a:srgbClr val="000000"/>
                </a:solidFill>
                <a:latin typeface="Times New Roman" panose="02020603050405020304" pitchFamily="18" charset="0"/>
                <a:cs typeface="Times New Roman" panose="02020603050405020304" pitchFamily="18" charset="0"/>
              </a:rPr>
              <a:t>CHF 125000, CAD 100000, AUD 100000);</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обмеження щодо валют (переважно це долари США, євро, єна, англійський фунт стерлінгів);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стандартні терміни виконання.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161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Опціони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контракти, які надають їх власникам право купити (опціон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кол</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чи продати (опціон </a:t>
            </a:r>
            <a:r>
              <a:rPr lang="uk-UA" sz="2200" dirty="0" smtClean="0">
                <a:solidFill>
                  <a:srgbClr val="000000"/>
                </a:solidFill>
                <a:latin typeface="Times New Roman" panose="02020603050405020304" pitchFamily="18" charset="0"/>
                <a:cs typeface="Times New Roman" panose="02020603050405020304" pitchFamily="18" charset="0"/>
              </a:rPr>
              <a:t>«пут») </a:t>
            </a:r>
            <a:r>
              <a:rPr lang="uk-UA" sz="2200" dirty="0">
                <a:solidFill>
                  <a:srgbClr val="000000"/>
                </a:solidFill>
                <a:latin typeface="Times New Roman" panose="02020603050405020304" pitchFamily="18" charset="0"/>
                <a:cs typeface="Times New Roman" panose="02020603050405020304" pitchFamily="18" charset="0"/>
              </a:rPr>
              <a:t>фінансовий актив за визначеною в контракті ціною протягом певного періоду (американський опціон) чи в визначений день (європейський опціон). Ціна поставки фінансового активу має назву </a:t>
            </a:r>
            <a:r>
              <a:rPr lang="uk-UA" sz="2200" dirty="0" smtClean="0">
                <a:solidFill>
                  <a:srgbClr val="000000"/>
                </a:solidFill>
                <a:latin typeface="Times New Roman" panose="02020603050405020304" pitchFamily="18" charset="0"/>
                <a:cs typeface="Times New Roman" panose="02020603050405020304" pitchFamily="18" charset="0"/>
              </a:rPr>
              <a:t>«виконавча», </a:t>
            </a:r>
            <a:r>
              <a:rPr lang="uk-UA" sz="2200" dirty="0">
                <a:solidFill>
                  <a:srgbClr val="000000"/>
                </a:solidFill>
                <a:latin typeface="Times New Roman" panose="02020603050405020304" pitchFamily="18" charset="0"/>
                <a:cs typeface="Times New Roman" panose="02020603050405020304" pitchFamily="18" charset="0"/>
              </a:rPr>
              <a:t>або </a:t>
            </a:r>
            <a:r>
              <a:rPr lang="uk-UA" sz="2200" dirty="0" smtClean="0">
                <a:solidFill>
                  <a:srgbClr val="000000"/>
                </a:solidFill>
                <a:latin typeface="Times New Roman" panose="02020603050405020304" pitchFamily="18" charset="0"/>
                <a:cs typeface="Times New Roman" panose="02020603050405020304" pitchFamily="18" charset="0"/>
              </a:rPr>
              <a:t>«страйк»-ціна</a:t>
            </a:r>
            <a:r>
              <a:rPr lang="uk-UA" sz="2200" dirty="0">
                <a:solidFill>
                  <a:srgbClr val="000000"/>
                </a:solidFill>
                <a:latin typeface="Times New Roman" panose="02020603050405020304" pitchFamily="18" charset="0"/>
                <a:cs typeface="Times New Roman" panose="02020603050405020304" pitchFamily="18" charset="0"/>
              </a:rPr>
              <a:t>. За придбання права купити чи продати валюту сплачується премія.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Володіння </a:t>
            </a:r>
            <a:r>
              <a:rPr lang="uk-UA" sz="2200" dirty="0">
                <a:solidFill>
                  <a:srgbClr val="000000"/>
                </a:solidFill>
                <a:latin typeface="Times New Roman" panose="02020603050405020304" pitchFamily="18" charset="0"/>
                <a:cs typeface="Times New Roman" panose="02020603050405020304" pitchFamily="18" charset="0"/>
              </a:rPr>
              <a:t>опціоном надає права, ні до чого не зобов’язуючи. Цим він відрізняється від форварду, за яким учасники операції зобов’язані її провести згідно з договірною ціною, навіть якщо ринок змінився і вони не хочуть втрачати гроші. Як правило, опціон відрізняється і від ф’ючерсу, оскільки не передбачає щоденних платежів (винятки становлять ф’ючерсні опціони). Потенційні збитки за опціоном обмежені премією, і вони не перевищать цієї величини.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Дохід </a:t>
            </a:r>
            <a:r>
              <a:rPr lang="uk-UA" sz="2200" dirty="0">
                <a:solidFill>
                  <a:srgbClr val="000000"/>
                </a:solidFill>
                <a:latin typeface="Times New Roman" panose="02020603050405020304" pitchFamily="18" charset="0"/>
                <a:cs typeface="Times New Roman" panose="02020603050405020304" pitchFamily="18" charset="0"/>
              </a:rPr>
              <a:t>від опціону на </a:t>
            </a:r>
            <a:r>
              <a:rPr lang="uk-UA" sz="2200" dirty="0" smtClean="0">
                <a:solidFill>
                  <a:srgbClr val="000000"/>
                </a:solidFill>
                <a:latin typeface="Times New Roman" panose="02020603050405020304" pitchFamily="18" charset="0"/>
                <a:cs typeface="Times New Roman" panose="02020603050405020304" pitchFamily="18" charset="0"/>
              </a:rPr>
              <a:t>купівлю </a:t>
            </a:r>
            <a:r>
              <a:rPr lang="uk-UA" sz="2200" dirty="0">
                <a:solidFill>
                  <a:srgbClr val="000000"/>
                </a:solidFill>
                <a:latin typeface="Times New Roman" panose="02020603050405020304" pitchFamily="18" charset="0"/>
                <a:cs typeface="Times New Roman" panose="02020603050405020304" pitchFamily="18" charset="0"/>
              </a:rPr>
              <a:t>можна визначити як різницю між ціною валюти за курсом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момент виконання контракту і ціною виконання за вирахуванням премії, сплаченої при укладенні контракту. Дохід від опціону на </a:t>
            </a:r>
            <a:r>
              <a:rPr lang="uk-UA" sz="2200" dirty="0" smtClean="0">
                <a:solidFill>
                  <a:srgbClr val="000000"/>
                </a:solidFill>
                <a:latin typeface="Times New Roman" panose="02020603050405020304" pitchFamily="18" charset="0"/>
                <a:cs typeface="Times New Roman" panose="02020603050405020304" pitchFamily="18" charset="0"/>
              </a:rPr>
              <a:t>продаж </a:t>
            </a:r>
            <a:r>
              <a:rPr lang="uk-UA" sz="2200" dirty="0">
                <a:solidFill>
                  <a:srgbClr val="000000"/>
                </a:solidFill>
                <a:latin typeface="Times New Roman" panose="02020603050405020304" pitchFamily="18" charset="0"/>
                <a:cs typeface="Times New Roman" panose="02020603050405020304" pitchFamily="18" charset="0"/>
              </a:rPr>
              <a:t>можна визначити як різницю між ціною виконання та ціною валюти за курсом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момент виконання контракту за вирахуванням премії, сплаченої при укладенні контракту.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239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Премія </a:t>
            </a:r>
            <a:r>
              <a:rPr lang="uk-UA" sz="2200" dirty="0">
                <a:solidFill>
                  <a:srgbClr val="000000"/>
                </a:solidFill>
                <a:latin typeface="Times New Roman" panose="02020603050405020304" pitchFamily="18" charset="0"/>
                <a:cs typeface="Times New Roman" panose="02020603050405020304" pitchFamily="18" charset="0"/>
              </a:rPr>
              <a:t>опціону визначається як процент суми опціонного контракту або як абсолютна величина за одиницю валюти і сплачується в момент продажу опціону незалежно від того, буде його виконано чи ні. Ціна опціону (премія) залежить від обсягу купівлі-продажу валюти, виду валюти, поточного валютного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ціни виконання, динаміки ринку, тривалості опціонного періоду, середньої банківської процентної ставки, співвідношення попиту і пропозиції. Загальним правилом при визначенні доцільності здійснення опціонного контракту є зіставлення поточного валютного курсу на день виконання опціону з ціною виконання. Основною метою операцій з опціонами є хеджування та спекуляція.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техніки розрізняють різні види опціонів (альтернативні опціони, опціони на індекси, опціони на ф’ючерсні контракти, опціони на </a:t>
            </a:r>
            <a:r>
              <a:rPr lang="uk-UA" sz="2200" dirty="0" err="1">
                <a:solidFill>
                  <a:srgbClr val="000000"/>
                </a:solidFill>
                <a:latin typeface="Times New Roman" panose="02020603050405020304" pitchFamily="18" charset="0"/>
                <a:cs typeface="Times New Roman" panose="02020603050405020304" pitchFamily="18" charset="0"/>
              </a:rPr>
              <a:t>споти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місця продажу опціони поділяють на біржові опціони, що вільно обертаються, і позабіржові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Біржові опціони продають і купують опціонні біржі   своєрідні фінансові інституції, що стали невід’ємною складовою фінансового ринку економічно розвинутих країн. Найвідоміші з них   Лондонська фондова біржа, Європейська опціонна біржа </a:t>
            </a:r>
            <a:r>
              <a:rPr lang="uk-UA" sz="2200" dirty="0" smtClean="0">
                <a:solidFill>
                  <a:srgbClr val="000000"/>
                </a:solidFill>
                <a:latin typeface="Times New Roman" panose="02020603050405020304" pitchFamily="18" charset="0"/>
                <a:cs typeface="Times New Roman" panose="02020603050405020304" pitchFamily="18" charset="0"/>
              </a:rPr>
              <a:t>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87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Амстердамі (з 1978 </a:t>
            </a:r>
            <a:r>
              <a:rPr lang="en-US" sz="2200" dirty="0">
                <a:solidFill>
                  <a:srgbClr val="000000"/>
                </a:solidFill>
                <a:latin typeface="Times New Roman" panose="02020603050405020304" pitchFamily="18" charset="0"/>
                <a:cs typeface="Times New Roman" panose="02020603050405020304" pitchFamily="18" charset="0"/>
              </a:rPr>
              <a:t>p.), </a:t>
            </a:r>
            <a:r>
              <a:rPr lang="uk-UA" sz="2200" dirty="0">
                <a:solidFill>
                  <a:srgbClr val="000000"/>
                </a:solidFill>
                <a:latin typeface="Times New Roman" panose="02020603050405020304" pitchFamily="18" charset="0"/>
                <a:cs typeface="Times New Roman" panose="02020603050405020304" pitchFamily="18" charset="0"/>
              </a:rPr>
              <a:t>Чиказька, </a:t>
            </a:r>
            <a:r>
              <a:rPr lang="uk-UA" sz="2200" dirty="0" err="1">
                <a:solidFill>
                  <a:srgbClr val="000000"/>
                </a:solidFill>
                <a:latin typeface="Times New Roman" panose="02020603050405020304" pitchFamily="18" charset="0"/>
                <a:cs typeface="Times New Roman" panose="02020603050405020304" pitchFamily="18" charset="0"/>
              </a:rPr>
              <a:t>Монреальська</a:t>
            </a:r>
            <a:r>
              <a:rPr lang="uk-UA" sz="2200" dirty="0">
                <a:solidFill>
                  <a:srgbClr val="000000"/>
                </a:solidFill>
                <a:latin typeface="Times New Roman" panose="02020603050405020304" pitchFamily="18" charset="0"/>
                <a:cs typeface="Times New Roman" panose="02020603050405020304" pitchFamily="18" charset="0"/>
              </a:rPr>
              <a:t> та ін. Біржові опціони можуть обертатися на вторинному ринку, вільно купуватися і продаватися третіми особами до завершення терміну опціонної угоди. Ці опціони стандартизовані за видами валют, сумами та термінами виконання. Стандартна специфікація валютного опціону містить такі реквізити: найменування валюти опціону; назва операції (купівля чи продаж); сума валюти; курс обміну; дата завершення опціонного періоду; умови виконання опціону. Так само, як і у випадку ф’ючерсів, біржова опціонна торгівля здійснюється через клірингові палати, що гарантують дотримання довгих і коротких позицій за контрактами.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Позабіржові </a:t>
            </a:r>
            <a:r>
              <a:rPr lang="uk-UA" sz="2200" dirty="0">
                <a:solidFill>
                  <a:srgbClr val="000000"/>
                </a:solidFill>
                <a:latin typeface="Times New Roman" panose="02020603050405020304" pitchFamily="18" charset="0"/>
                <a:cs typeface="Times New Roman" panose="02020603050405020304" pitchFamily="18" charset="0"/>
              </a:rPr>
              <a:t>опціони можна розглядати як винятково банківський інструмент. Такі опціонні угоди укладаються між покупцем і банком, як правило, індивідуально на договірних умовах і за специфікацією, що відповідає вимогам покупця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Валютні </a:t>
            </a:r>
            <a:r>
              <a:rPr lang="uk-UA" sz="2200" dirty="0">
                <a:solidFill>
                  <a:srgbClr val="000000"/>
                </a:solidFill>
                <a:latin typeface="Times New Roman" panose="02020603050405020304" pitchFamily="18" charset="0"/>
                <a:cs typeface="Times New Roman" panose="02020603050405020304" pitchFamily="18" charset="0"/>
              </a:rPr>
              <a:t>операції на умовах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i="1" dirty="0" err="1" smtClean="0">
                <a:solidFill>
                  <a:srgbClr val="000000"/>
                </a:solidFill>
                <a:latin typeface="Times New Roman" panose="02020603050405020304" pitchFamily="18" charset="0"/>
                <a:cs typeface="Times New Roman" panose="02020603050405020304" pitchFamily="18" charset="0"/>
              </a:rPr>
              <a:t>своп</a:t>
            </a:r>
            <a:r>
              <a:rPr lang="uk-UA" sz="2200" i="1"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валютні операції за договором, умови якого передбачають купівлю (продаж, обмін) іноземної валюти/банківських металів зі зворотним її/їх </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(купівлею, обміном) на певну дату в майбутньому з фіксацією умов цих операцій під час укладення </a:t>
            </a:r>
            <a:r>
              <a:rPr lang="uk-UA" sz="2200" dirty="0" smtClean="0">
                <a:solidFill>
                  <a:srgbClr val="000000"/>
                </a:solidFill>
                <a:latin typeface="Times New Roman" panose="02020603050405020304" pitchFamily="18" charset="0"/>
                <a:cs typeface="Times New Roman" panose="02020603050405020304" pitchFamily="18" charset="0"/>
              </a:rPr>
              <a:t>договору.</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використовуються з метою: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виконання комерційних угод: банк продає іноземну валюту на умовах термінової поставки й одночасно купує її на певний термін;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придбання банком необхідної валюти без валютного ризику (на основі покриття </a:t>
            </a:r>
            <a:r>
              <a:rPr lang="uk-UA" sz="2200" dirty="0" err="1">
                <a:solidFill>
                  <a:srgbClr val="000000"/>
                </a:solidFill>
                <a:latin typeface="Times New Roman" panose="02020603050405020304" pitchFamily="18" charset="0"/>
                <a:cs typeface="Times New Roman" panose="02020603050405020304" pitchFamily="18" charset="0"/>
              </a:rPr>
              <a:t>контругодою</a:t>
            </a:r>
            <a:r>
              <a:rPr lang="uk-UA" sz="2200" dirty="0">
                <a:solidFill>
                  <a:srgbClr val="000000"/>
                </a:solidFill>
                <a:latin typeface="Times New Roman" panose="02020603050405020304" pitchFamily="18" charset="0"/>
                <a:cs typeface="Times New Roman" panose="02020603050405020304" pitchFamily="18" charset="0"/>
              </a:rPr>
              <a:t>) для забезпечення міжнародних розрахунків, диверсифікації валютних резервів;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кредитування </a:t>
            </a:r>
            <a:r>
              <a:rPr lang="uk-UA" sz="2200" dirty="0">
                <a:solidFill>
                  <a:srgbClr val="000000"/>
                </a:solidFill>
                <a:latin typeface="Times New Roman" panose="02020603050405020304" pitchFamily="18" charset="0"/>
                <a:cs typeface="Times New Roman" panose="02020603050405020304" pitchFamily="18" charset="0"/>
              </a:rPr>
              <a:t>клієнта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угодою </a:t>
            </a:r>
            <a:r>
              <a:rPr lang="uk-UA" sz="2200" dirty="0" smtClean="0">
                <a:solidFill>
                  <a:srgbClr val="000000"/>
                </a:solidFill>
                <a:latin typeface="Times New Roman" panose="02020603050405020304" pitchFamily="18" charset="0"/>
                <a:cs typeface="Times New Roman" panose="02020603050405020304" pitchFamily="18" charset="0"/>
              </a:rPr>
              <a:t>«валютного </a:t>
            </a:r>
            <a:r>
              <a:rPr lang="uk-UA" sz="2200" dirty="0" err="1" smtClean="0">
                <a:solidFill>
                  <a:srgbClr val="000000"/>
                </a:solidFill>
                <a:latin typeface="Times New Roman" panose="02020603050405020304" pitchFamily="18" charset="0"/>
                <a:cs typeface="Times New Roman" panose="02020603050405020304" pitchFamily="18" charset="0"/>
              </a:rPr>
              <a:t>свопу</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сторони узгоджують суму основного боргу в одній валюті та її еквівалент у іншій валюті. За угодою валютного </a:t>
            </a:r>
            <a:r>
              <a:rPr lang="uk-UA" sz="2200" dirty="0" err="1">
                <a:solidFill>
                  <a:srgbClr val="000000"/>
                </a:solidFill>
                <a:latin typeface="Times New Roman" panose="02020603050405020304" pitchFamily="18" charset="0"/>
                <a:cs typeface="Times New Roman" panose="02020603050405020304" pitchFamily="18" charset="0"/>
              </a:rPr>
              <a:t>свопу</a:t>
            </a:r>
            <a:r>
              <a:rPr lang="uk-UA" sz="2200" dirty="0">
                <a:solidFill>
                  <a:srgbClr val="000000"/>
                </a:solidFill>
                <a:latin typeface="Times New Roman" panose="02020603050405020304" pitchFamily="18" charset="0"/>
                <a:cs typeface="Times New Roman" panose="02020603050405020304" pitchFamily="18" charset="0"/>
              </a:rPr>
              <a:t> сплаті підлягають як суми процентів, так і основні суми. При цьому, оскільки зобов’язання сторін виражені в різних валютах, взаємні платежі здійснюються в повних сумах.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 </a:t>
            </a:r>
            <a:r>
              <a:rPr lang="uk-UA" sz="2200" dirty="0">
                <a:solidFill>
                  <a:srgbClr val="000000"/>
                </a:solidFill>
                <a:latin typeface="Times New Roman" panose="02020603050405020304" pitchFamily="18" charset="0"/>
                <a:cs typeface="Times New Roman" panose="02020603050405020304" pitchFamily="18" charset="0"/>
              </a:rPr>
              <a:t>проведенні операцій валютного та процентного </a:t>
            </a:r>
            <a:r>
              <a:rPr lang="uk-UA" sz="2200" dirty="0" err="1">
                <a:solidFill>
                  <a:srgbClr val="000000"/>
                </a:solidFill>
                <a:latin typeface="Times New Roman" panose="02020603050405020304" pitchFamily="18" charset="0"/>
                <a:cs typeface="Times New Roman" panose="02020603050405020304" pitchFamily="18" charset="0"/>
              </a:rPr>
              <a:t>свопів</a:t>
            </a:r>
            <a:r>
              <a:rPr lang="uk-UA" sz="2200" dirty="0">
                <a:solidFill>
                  <a:srgbClr val="000000"/>
                </a:solidFill>
                <a:latin typeface="Times New Roman" panose="02020603050405020304" pitchFamily="18" charset="0"/>
                <a:cs typeface="Times New Roman" panose="02020603050405020304" pitchFamily="18" charset="0"/>
              </a:rPr>
              <a:t> слід зважати на низку пов’язаних з ними ризиків, і передусім на ризик </a:t>
            </a:r>
            <a:r>
              <a:rPr lang="uk-UA" sz="2200" dirty="0" err="1">
                <a:solidFill>
                  <a:srgbClr val="000000"/>
                </a:solidFill>
                <a:latin typeface="Times New Roman" panose="02020603050405020304" pitchFamily="18" charset="0"/>
                <a:cs typeface="Times New Roman" panose="02020603050405020304" pitchFamily="18" charset="0"/>
              </a:rPr>
              <a:t>неплатежу</a:t>
            </a:r>
            <a:r>
              <a:rPr lang="uk-UA" sz="2200" dirty="0">
                <a:solidFill>
                  <a:srgbClr val="000000"/>
                </a:solidFill>
                <a:latin typeface="Times New Roman" panose="02020603050405020304" pitchFamily="18" charset="0"/>
                <a:cs typeface="Times New Roman" panose="02020603050405020304" pitchFamily="18" charset="0"/>
              </a:rPr>
              <a:t> та ризик дострокового розірвання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Угоди </a:t>
            </a:r>
            <a:r>
              <a:rPr lang="uk-UA" sz="2200" dirty="0">
                <a:solidFill>
                  <a:srgbClr val="000000"/>
                </a:solidFill>
                <a:latin typeface="Times New Roman" panose="02020603050405020304" pitchFamily="18" charset="0"/>
                <a:cs typeface="Times New Roman" panose="02020603050405020304" pitchFamily="18" charset="0"/>
              </a:rPr>
              <a:t>валютного </a:t>
            </a:r>
            <a:r>
              <a:rPr lang="uk-UA" sz="2200" dirty="0" err="1">
                <a:solidFill>
                  <a:srgbClr val="000000"/>
                </a:solidFill>
                <a:latin typeface="Times New Roman" panose="02020603050405020304" pitchFamily="18" charset="0"/>
                <a:cs typeface="Times New Roman" panose="02020603050405020304" pitchFamily="18" charset="0"/>
              </a:rPr>
              <a:t>свопу</a:t>
            </a:r>
            <a:r>
              <a:rPr lang="uk-UA" sz="2200" dirty="0">
                <a:solidFill>
                  <a:srgbClr val="000000"/>
                </a:solidFill>
                <a:latin typeface="Times New Roman" panose="02020603050405020304" pitchFamily="18" charset="0"/>
                <a:cs typeface="Times New Roman" panose="02020603050405020304" pitchFamily="18" charset="0"/>
              </a:rPr>
              <a:t> є ризикованими, оскільки взаємні платежі здійснюються в повній сумі. Як захист від вказаного ризику більшість угод передбачає, що сума платежу за угодою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переходить у повну власність її </a:t>
            </a:r>
            <a:r>
              <a:rPr lang="uk-UA" sz="2200" dirty="0" err="1">
                <a:solidFill>
                  <a:srgbClr val="000000"/>
                </a:solidFill>
                <a:latin typeface="Times New Roman" panose="02020603050405020304" pitchFamily="18" charset="0"/>
                <a:cs typeface="Times New Roman" panose="02020603050405020304" pitchFamily="18" charset="0"/>
              </a:rPr>
              <a:t>бенефіціару</a:t>
            </a:r>
            <a:r>
              <a:rPr lang="uk-UA" sz="2200" dirty="0">
                <a:solidFill>
                  <a:srgbClr val="000000"/>
                </a:solidFill>
                <a:latin typeface="Times New Roman" panose="02020603050405020304" pitchFamily="18" charset="0"/>
                <a:cs typeface="Times New Roman" panose="02020603050405020304" pitchFamily="18" charset="0"/>
              </a:rPr>
              <a:t> тільки за умови, що сам </a:t>
            </a:r>
            <a:r>
              <a:rPr lang="uk-UA" sz="2200" dirty="0" err="1">
                <a:solidFill>
                  <a:srgbClr val="000000"/>
                </a:solidFill>
                <a:latin typeface="Times New Roman" panose="02020603050405020304" pitchFamily="18" charset="0"/>
                <a:cs typeface="Times New Roman" panose="02020603050405020304" pitchFamily="18" charset="0"/>
              </a:rPr>
              <a:t>бенефіціар</a:t>
            </a:r>
            <a:r>
              <a:rPr lang="uk-UA" sz="2200" dirty="0">
                <a:solidFill>
                  <a:srgbClr val="000000"/>
                </a:solidFill>
                <a:latin typeface="Times New Roman" panose="02020603050405020304" pitchFamily="18" charset="0"/>
                <a:cs typeface="Times New Roman" panose="02020603050405020304" pitchFamily="18" charset="0"/>
              </a:rPr>
              <a:t>, своєю чергою, виконає повною мірою власні платіжні зобов’язання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616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Угоди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передбачають також право будь-якої із сторін достроково розірвати угоду в деяких випадках: по-перше, у разі невиконання будь-якою із сторін своїх зобов’язань за угодою (</a:t>
            </a:r>
            <a:r>
              <a:rPr lang="en-US" sz="2200" dirty="0">
                <a:solidFill>
                  <a:srgbClr val="000000"/>
                </a:solidFill>
                <a:latin typeface="Times New Roman" panose="02020603050405020304" pitchFamily="18" charset="0"/>
                <a:cs typeface="Times New Roman" panose="02020603050405020304" pitchFamily="18" charset="0"/>
              </a:rPr>
              <a:t>default), </a:t>
            </a:r>
            <a:r>
              <a:rPr lang="uk-UA" sz="2200" dirty="0">
                <a:solidFill>
                  <a:srgbClr val="000000"/>
                </a:solidFill>
                <a:latin typeface="Times New Roman" panose="02020603050405020304" pitchFamily="18" charset="0"/>
                <a:cs typeface="Times New Roman" panose="02020603050405020304" pitchFamily="18" charset="0"/>
              </a:rPr>
              <a:t>по-друге, при виникненні для будь-якої із сторін додаткових витрат (</a:t>
            </a:r>
            <a:r>
              <a:rPr lang="en-US" sz="2200" dirty="0">
                <a:solidFill>
                  <a:srgbClr val="000000"/>
                </a:solidFill>
                <a:latin typeface="Times New Roman" panose="02020603050405020304" pitchFamily="18" charset="0"/>
                <a:cs typeface="Times New Roman" panose="02020603050405020304" pitchFamily="18" charset="0"/>
              </a:rPr>
              <a:t>increased costs</a:t>
            </a:r>
            <a:r>
              <a:rPr lang="en-US"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Валютний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особливий вид валютних угод, головна мета здійснення яких полягає в здобутті прибутку та уникненні можливих валютних збитків шляхом використання сприятливої кон’юнктури валютних ринків. Основний принцип валютного арбітражу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купити валюту дешевше та продати дорожче</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Валютний арбітраж класифікується таким чином.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кількістю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простий з двома валютами на двох валютних ринках, коли різниця в курсах на національному і міжнародному валютних ринках не тільки покриває </a:t>
            </a:r>
            <a:r>
              <a:rPr lang="uk-UA" sz="2200" dirty="0" err="1">
                <a:solidFill>
                  <a:srgbClr val="000000"/>
                </a:solidFill>
                <a:latin typeface="Times New Roman" panose="02020603050405020304" pitchFamily="18" charset="0"/>
                <a:cs typeface="Times New Roman" panose="02020603050405020304" pitchFamily="18" charset="0"/>
              </a:rPr>
              <a:t>спред</a:t>
            </a:r>
            <a:r>
              <a:rPr lang="uk-UA" sz="2200" dirty="0">
                <a:solidFill>
                  <a:srgbClr val="000000"/>
                </a:solidFill>
                <a:latin typeface="Times New Roman" panose="02020603050405020304" pitchFamily="18" charset="0"/>
                <a:cs typeface="Times New Roman" panose="02020603050405020304" pitchFamily="18" charset="0"/>
              </a:rPr>
              <a:t>, а й дає прибуток. Операція виконується арбітражистом миттєво, як комбінація придбання та продажу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складний (крос-курсовий), коли в операціях використовується кілька валют та валютних ринків. За складного арбітражу, як і за простого, арбітражист має закінчити угоду в </a:t>
            </a:r>
            <a:r>
              <a:rPr lang="uk-UA" sz="2200" dirty="0" smtClean="0">
                <a:solidFill>
                  <a:srgbClr val="000000"/>
                </a:solidFill>
                <a:latin typeface="Times New Roman" panose="02020603050405020304" pitchFamily="18" charset="0"/>
                <a:cs typeface="Times New Roman" panose="02020603050405020304" pitchFamily="18" charset="0"/>
              </a:rPr>
              <a:t>тій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139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валюті</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якої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почав </a:t>
            </a:r>
            <a:r>
              <a:rPr lang="ru-RU" sz="2200" dirty="0" err="1">
                <a:solidFill>
                  <a:srgbClr val="000000"/>
                </a:solidFill>
                <a:latin typeface="Times New Roman" panose="02020603050405020304" pitchFamily="18" charset="0"/>
                <a:cs typeface="Times New Roman" panose="02020603050405020304" pitchFamily="18" charset="0"/>
              </a:rPr>
              <a:t>валютний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арбітраж</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метою проведення: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спекулятивний   отримання спекулятивного прибутку завдяки різниці між початковим та кінцевим обсягом валюти арбітражу (як правило, сьогодні валютні курси </a:t>
            </a:r>
            <a:r>
              <a:rPr lang="uk-UA" sz="2200" dirty="0" err="1">
                <a:solidFill>
                  <a:srgbClr val="000000"/>
                </a:solidFill>
                <a:latin typeface="Times New Roman" panose="02020603050405020304" pitchFamily="18" charset="0"/>
                <a:cs typeface="Times New Roman" panose="02020603050405020304" pitchFamily="18" charset="0"/>
              </a:rPr>
              <a:t>рідко</a:t>
            </a:r>
            <a:r>
              <a:rPr lang="uk-UA" sz="2200" dirty="0">
                <a:solidFill>
                  <a:srgbClr val="000000"/>
                </a:solidFill>
                <a:latin typeface="Times New Roman" panose="02020603050405020304" pitchFamily="18" charset="0"/>
                <a:cs typeface="Times New Roman" panose="02020603050405020304" pitchFamily="18" charset="0"/>
              </a:rPr>
              <a:t> відхиляються на величину, що перевищує </a:t>
            </a:r>
            <a:r>
              <a:rPr lang="uk-UA" sz="2200" dirty="0" err="1">
                <a:solidFill>
                  <a:srgbClr val="000000"/>
                </a:solidFill>
                <a:latin typeface="Times New Roman" panose="02020603050405020304" pitchFamily="18" charset="0"/>
                <a:cs typeface="Times New Roman" panose="02020603050405020304" pitchFamily="18" charset="0"/>
              </a:rPr>
              <a:t>спред</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конверсійний (обмінний) арбітраж. За сучасного розвитку засобів зв’язку мета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якомога вигідніше придбати валюту(наприклад, для погашення боргу кредиторів). Банк виконує доручення свого клієнта, прагне придбати необхідну валюту на тому ринку, де курс є найсприятливішим. При цьому початкова та кінцева валюта можуть не збігатися.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технікою проведення: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вирівнювальний</a:t>
            </a:r>
            <a:r>
              <a:rPr lang="uk-UA" sz="2200" dirty="0">
                <a:solidFill>
                  <a:srgbClr val="000000"/>
                </a:solidFill>
                <a:latin typeface="Times New Roman" panose="02020603050405020304" pitchFamily="18" charset="0"/>
                <a:cs typeface="Times New Roman" panose="02020603050405020304" pitchFamily="18" charset="0"/>
              </a:rPr>
              <a:t>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використання цінової диференціації з метою отримання прибутку. Може бути прямим (використання курсової різниці між валютами боржника та кредитора) і непрямим (бере участь третя валюта, яка купується за дуже низьким курсом та продається замість платежу);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процентний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пов’язаний з операціями на ринку позичкових капіталів і передбачає дві угоди щодо: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кредиту на іноземному ринку позичкових капіталів, де ставки нижчі;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861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розміщення еквівалента запозичень інвалюти на національному ринку капіталу, де процентні ставки вищі. При цьому банк може укласти угоду з продажу на термін валюти позики з метою страхування від валютних ризиків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валютно-процентний арбітраж   різновид процентного, заснований на використанні банком різниць процентних ставок за угодами, які здійснюються в різні терміни: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покритий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 форвардним покриттям;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непокритий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без форвардного покриття (не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диференційований (просторовий) арбітраж – використання цінової диференціації на різних валютних ринках. Відсутні відкрита позиція та валютний ризик. Арбітражери на відміну від спекулянтів ризикують менше. Вони, як правило, відкривають протилежні позиції в одній валюті на різні (однакові)терміни на одному або кількох пов’язаних між собою ринках, зменшуючи таким чином валютно-курсовий ризик;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часовий арбітраж — використання курсових коливань протягом певного часу (відкрита позиція).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517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3. Валютний курс.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Валютний курс як економічна категорія </a:t>
            </a:r>
            <a:r>
              <a:rPr lang="uk-UA" sz="2200" i="1" dirty="0" smtClean="0">
                <a:solidFill>
                  <a:srgbClr val="000000"/>
                </a:solidFill>
                <a:latin typeface="Times New Roman" panose="02020603050405020304" pitchFamily="18" charset="0"/>
                <a:cs typeface="Times New Roman" panose="02020603050405020304" pitchFamily="18" charset="0"/>
              </a:rPr>
              <a:t>являє собою ціну грошової одиниці однієї країни, виражену в грошових одиницях інших країн</a:t>
            </a:r>
            <a:r>
              <a:rPr lang="uk-UA" sz="2200" dirty="0" smtClean="0">
                <a:solidFill>
                  <a:srgbClr val="000000"/>
                </a:solidFill>
                <a:latin typeface="Times New Roman" panose="02020603050405020304" pitchFamily="18" charset="0"/>
                <a:cs typeface="Times New Roman" panose="02020603050405020304" pitchFamily="18" charset="0"/>
              </a:rPr>
              <a:t>. Він відображає тенденції внутрішнього економічного розвитку певної країни, стан і перспективи зовнішньоекономічних відносин. Якщо основні характеристики кожної валюти формуються у межах національних господарств, то їхнє кількісне співвідношення відбувається у зовнішньоекономічній сфері.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національної валюти до іноземної визначається і встановлюється через валютне котирування. Валютне котирування - це встановлення курсів іноземних валют державними органами (центральними банками чи іншими фінансовими установами) або на основі ринкових </a:t>
            </a:r>
            <a:r>
              <a:rPr lang="uk-UA" sz="2200" dirty="0">
                <a:solidFill>
                  <a:srgbClr val="000000"/>
                </a:solidFill>
                <a:latin typeface="Times New Roman" panose="02020603050405020304" pitchFamily="18" charset="0"/>
                <a:cs typeface="Times New Roman" panose="02020603050405020304" pitchFamily="18" charset="0"/>
              </a:rPr>
              <a:t>механізмів </a:t>
            </a:r>
            <a:r>
              <a:rPr lang="uk-UA" sz="2200" dirty="0" smtClean="0">
                <a:solidFill>
                  <a:srgbClr val="000000"/>
                </a:solidFill>
                <a:latin typeface="Times New Roman" panose="02020603050405020304" pitchFamily="18" charset="0"/>
                <a:cs typeface="Times New Roman" panose="02020603050405020304" pitchFamily="18" charset="0"/>
              </a:rPr>
              <a:t>(слайд 39). Котирування валют здійснюють державні (національні) або великі комерційні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більшості країн використовується пряме котирування іноземної валюти, коли за умовну одиницю приймається одиниця іноземної валюти і до неї прирівнюється певна кількість національної валюти або її часток. При непрямому (зворотному) методі валютного котирування за умовну одиницю береться одиниця національної валюти і до</a:t>
            </a:r>
          </a:p>
        </p:txBody>
      </p:sp>
    </p:spTree>
    <p:extLst>
      <p:ext uri="{BB962C8B-B14F-4D97-AF65-F5344CB8AC3E}">
        <p14:creationId xmlns:p14="http://schemas.microsoft.com/office/powerpoint/2010/main" val="2161871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681" y="181084"/>
            <a:ext cx="9121867" cy="6455092"/>
          </a:xfrm>
          <a:prstGeom prst="rect">
            <a:avLst/>
          </a:prstGeom>
        </p:spPr>
      </p:pic>
    </p:spTree>
    <p:extLst>
      <p:ext uri="{BB962C8B-B14F-4D97-AF65-F5344CB8AC3E}">
        <p14:creationId xmlns:p14="http://schemas.microsoft.com/office/powerpoint/2010/main" val="248902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одиницях іноземних держав і міжнародних розрахункових (клірингових) одиницях (зокрема у спеціальних правах запозичення), що належать до виплати в іноземній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електронні гроші, номіновані у грошових одиницях іноземних держав та (або) банківських металах.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Там же знаходимо визначення </a:t>
            </a:r>
            <a:r>
              <a:rPr lang="uk-UA" sz="2200" i="1" dirty="0" smtClean="0">
                <a:solidFill>
                  <a:srgbClr val="000000"/>
                </a:solidFill>
                <a:latin typeface="Times New Roman" panose="02020603050405020304" pitchFamily="18" charset="0"/>
                <a:cs typeface="Times New Roman" panose="02020603050405020304" pitchFamily="18" charset="0"/>
              </a:rPr>
              <a:t>«національної валюти (гривні)»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а) грошові знаки грошової одиниці України - гривні у вигляді банкнот, монет, у тому числі обігових, пам’ятних та ювілейних монет, і в інших формах, що перебувають в обігу та є законним платіжним засобом на території України, а також вилучені або такі, що вилучаються з обігу, але підлягають обміну на грошові знаки, що перебувають в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 кошти на рахунках у банках та інших фінансових установах, виражені у гривні;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електронні гроші, номіновані у гривні;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 цифрові гроші Національного банку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критерієм </a:t>
            </a:r>
            <a:r>
              <a:rPr lang="uk-UA" sz="2200" i="1" dirty="0" err="1" smtClean="0">
                <a:solidFill>
                  <a:srgbClr val="000000"/>
                </a:solidFill>
                <a:latin typeface="Times New Roman" panose="02020603050405020304" pitchFamily="18" charset="0"/>
                <a:cs typeface="Times New Roman" panose="02020603050405020304" pitchFamily="18" charset="0"/>
              </a:rPr>
              <a:t>емітентської</a:t>
            </a:r>
            <a:r>
              <a:rPr lang="uk-UA" sz="2200" i="1" dirty="0" smtClean="0">
                <a:solidFill>
                  <a:srgbClr val="000000"/>
                </a:solidFill>
                <a:latin typeface="Times New Roman" panose="02020603050405020304" pitchFamily="18" charset="0"/>
                <a:cs typeface="Times New Roman" panose="02020603050405020304" pitchFamily="18" charset="0"/>
              </a:rPr>
              <a:t> належності валюти </a:t>
            </a:r>
            <a:r>
              <a:rPr lang="uk-UA" sz="2200" dirty="0" smtClean="0">
                <a:solidFill>
                  <a:srgbClr val="000000"/>
                </a:solidFill>
                <a:latin typeface="Times New Roman" panose="02020603050405020304" pitchFamily="18" charset="0"/>
                <a:cs typeface="Times New Roman" panose="02020603050405020304" pitchFamily="18" charset="0"/>
              </a:rPr>
              <a:t>також </a:t>
            </a:r>
            <a:r>
              <a:rPr lang="uk-UA" sz="2200" dirty="0">
                <a:solidFill>
                  <a:srgbClr val="000000"/>
                </a:solidFill>
                <a:latin typeface="Times New Roman" panose="02020603050405020304" pitchFamily="18" charset="0"/>
                <a:cs typeface="Times New Roman" panose="02020603050405020304" pitchFamily="18" charset="0"/>
              </a:rPr>
              <a:t>виділяють колективну валюту, виражену в особливих міжнародних грошових </a:t>
            </a:r>
            <a:r>
              <a:rPr lang="uk-UA" sz="2200" dirty="0" smtClean="0">
                <a:solidFill>
                  <a:srgbClr val="000000"/>
                </a:solidFill>
                <a:latin typeface="Times New Roman" panose="02020603050405020304" pitchFamily="18" charset="0"/>
                <a:cs typeface="Times New Roman" panose="02020603050405020304" pitchFamily="18" charset="0"/>
              </a:rPr>
              <a:t>одиницях</a:t>
            </a:r>
            <a:r>
              <a:rPr lang="uk-UA" sz="2200" dirty="0">
                <a:solidFill>
                  <a:srgbClr val="000000"/>
                </a:solidFill>
                <a:latin typeface="Times New Roman" panose="02020603050405020304" pitchFamily="18" charset="0"/>
                <a:cs typeface="Times New Roman" panose="02020603050405020304" pitchFamily="18" charset="0"/>
              </a:rPr>
              <a:t>, що </a:t>
            </a:r>
            <a:r>
              <a:rPr lang="uk-UA" sz="2200" dirty="0" err="1">
                <a:solidFill>
                  <a:srgbClr val="000000"/>
                </a:solidFill>
                <a:latin typeface="Times New Roman" panose="02020603050405020304" pitchFamily="18" charset="0"/>
                <a:cs typeface="Times New Roman" panose="02020603050405020304" pitchFamily="18" charset="0"/>
              </a:rPr>
              <a:t>емітуються</a:t>
            </a:r>
            <a:r>
              <a:rPr lang="uk-UA" sz="2200" dirty="0">
                <a:solidFill>
                  <a:srgbClr val="000000"/>
                </a:solidFill>
                <a:latin typeface="Times New Roman" panose="02020603050405020304" pitchFamily="18" charset="0"/>
                <a:cs typeface="Times New Roman" panose="02020603050405020304" pitchFamily="18" charset="0"/>
              </a:rPr>
              <a:t> міжнародними фінансово-кредитними установами і </a:t>
            </a:r>
            <a:r>
              <a:rPr lang="uk-UA" sz="2200" dirty="0" smtClean="0">
                <a:solidFill>
                  <a:srgbClr val="000000"/>
                </a:solidFill>
                <a:latin typeface="Times New Roman" panose="02020603050405020304" pitchFamily="18" charset="0"/>
                <a:cs typeface="Times New Roman" panose="02020603050405020304" pitchFamily="18" charset="0"/>
              </a:rPr>
              <a:t>функціонують </a:t>
            </a:r>
            <a:r>
              <a:rPr lang="uk-UA" sz="2200" dirty="0">
                <a:solidFill>
                  <a:srgbClr val="000000"/>
                </a:solidFill>
                <a:latin typeface="Times New Roman" panose="02020603050405020304" pitchFamily="18" charset="0"/>
                <a:cs typeface="Times New Roman" panose="02020603050405020304" pitchFamily="18" charset="0"/>
              </a:rPr>
              <a:t>за міждержавними угодами. Зараз найбільш відомі такі </a:t>
            </a:r>
            <a:r>
              <a:rPr lang="uk-UA" sz="2200" dirty="0" smtClean="0">
                <a:solidFill>
                  <a:srgbClr val="000000"/>
                </a:solidFill>
                <a:latin typeface="Times New Roman" panose="02020603050405020304" pitchFamily="18" charset="0"/>
                <a:cs typeface="Times New Roman" panose="02020603050405020304" pitchFamily="18" charset="0"/>
              </a:rPr>
              <a:t>міжнародні </a:t>
            </a:r>
            <a:r>
              <a:rPr lang="uk-UA" sz="2200" dirty="0">
                <a:solidFill>
                  <a:srgbClr val="000000"/>
                </a:solidFill>
                <a:latin typeface="Times New Roman" panose="02020603050405020304" pitchFamily="18" charset="0"/>
                <a:cs typeface="Times New Roman" panose="02020603050405020304" pitchFamily="18" charset="0"/>
              </a:rPr>
              <a:t>валюти: євро, що запроваджена в міжнародний оборот країнами — членами ЄС</a:t>
            </a:r>
            <a:r>
              <a:rPr lang="uk-UA" sz="2200" dirty="0" smtClean="0">
                <a:solidFill>
                  <a:srgbClr val="000000"/>
                </a:solidFill>
                <a:latin typeface="Times New Roman" panose="02020603050405020304" pitchFamily="18" charset="0"/>
                <a:cs typeface="Times New Roman" panose="02020603050405020304" pitchFamily="18" charset="0"/>
              </a:rPr>
              <a:t>, та </a:t>
            </a:r>
            <a:r>
              <a:rPr lang="uk-UA" sz="2200" dirty="0">
                <a:solidFill>
                  <a:srgbClr val="000000"/>
                </a:solidFill>
                <a:latin typeface="Times New Roman" panose="02020603050405020304" pitchFamily="18" charset="0"/>
                <a:cs typeface="Times New Roman" panose="02020603050405020304" pitchFamily="18" charset="0"/>
              </a:rPr>
              <a:t>спеціальні права запозичення (СПЗ), що запроваджені в </a:t>
            </a:r>
            <a:r>
              <a:rPr lang="uk-UA" sz="2200" dirty="0" smtClean="0">
                <a:solidFill>
                  <a:srgbClr val="000000"/>
                </a:solidFill>
                <a:latin typeface="Times New Roman" panose="02020603050405020304" pitchFamily="18" charset="0"/>
                <a:cs typeface="Times New Roman" panose="02020603050405020304" pitchFamily="18" charset="0"/>
              </a:rPr>
              <a:t>міжнародний оборот </a:t>
            </a:r>
            <a:r>
              <a:rPr lang="uk-UA" sz="2200" dirty="0">
                <a:solidFill>
                  <a:srgbClr val="000000"/>
                </a:solidFill>
                <a:latin typeface="Times New Roman" panose="02020603050405020304" pitchFamily="18" charset="0"/>
                <a:cs typeface="Times New Roman" panose="02020603050405020304" pitchFamily="18" charset="0"/>
              </a:rPr>
              <a:t>МВФ</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528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неї прирівнюється певна кількість одиниць (або часток) іноземної валюти. При котируванні валют розрізняють базову валюту (валюта, відносно якої котируються інші валюти) та валюту котирування (валюта, що котирується до базової і виражає вартість останньої).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національної валюти визначається кількістю іноземної валюти яку можна купити або продати за одиницю національної валюти на певний момент часу. Курс іноземної валюти визначається кількістю національної валюти, яку можна купити або продати за одиницю іноземної валюти на певний момент часу. Наприклад, курс національної валюти України – гривні – 0,025 </a:t>
            </a:r>
            <a:r>
              <a:rPr lang="uk-UA" sz="2200" dirty="0" err="1" smtClean="0">
                <a:solidFill>
                  <a:srgbClr val="000000"/>
                </a:solidFill>
                <a:latin typeface="Times New Roman" panose="02020603050405020304" pitchFamily="18" charset="0"/>
                <a:cs typeface="Times New Roman" panose="02020603050405020304" pitchFamily="18" charset="0"/>
              </a:rPr>
              <a:t>дол</a:t>
            </a:r>
            <a:r>
              <a:rPr lang="uk-UA" sz="2200" dirty="0" smtClean="0">
                <a:solidFill>
                  <a:srgbClr val="000000"/>
                </a:solidFill>
                <a:latin typeface="Times New Roman" panose="02020603050405020304" pitchFamily="18" charset="0"/>
                <a:cs typeface="Times New Roman" panose="02020603050405020304" pitchFamily="18" charset="0"/>
              </a:rPr>
              <a:t>./грн. Курс іноземної валюти – долара США 40 грн./</a:t>
            </a:r>
            <a:r>
              <a:rPr lang="uk-UA" sz="2200" dirty="0" err="1" smtClean="0">
                <a:solidFill>
                  <a:srgbClr val="000000"/>
                </a:solidFill>
                <a:latin typeface="Times New Roman" panose="02020603050405020304" pitchFamily="18" charset="0"/>
                <a:cs typeface="Times New Roman" panose="02020603050405020304" pitchFamily="18" charset="0"/>
              </a:rPr>
              <a:t>дол</a:t>
            </a:r>
            <a:r>
              <a:rPr lang="uk-UA" sz="2200" dirty="0" smtClean="0">
                <a:solidFill>
                  <a:srgbClr val="000000"/>
                </a:solidFill>
                <a:latin typeface="Times New Roman" panose="02020603050405020304" pitchFamily="18" charset="0"/>
                <a:cs typeface="Times New Roman" panose="02020603050405020304" pitchFamily="18" charset="0"/>
              </a:rPr>
              <a:t>. Курси національної та іноземної валют є взаємно оберненими величинами, які відповідають одній і тій самій пропорції обміну двох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 ціновий інструмент валютний курс використовується: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визначення цін при укладанні зовнішньоторговельних контрактів</a:t>
            </a:r>
            <a:r>
              <a:rPr lang="uk-UA" sz="2200" dirty="0" smtClean="0">
                <a:solidFill>
                  <a:srgbClr val="000000"/>
                </a:solidFill>
                <a:latin typeface="Times New Roman" panose="02020603050405020304" pitchFamily="18" charset="0"/>
                <a:cs typeface="Times New Roman" panose="02020603050405020304" pitchFamily="18" charset="0"/>
              </a:rPr>
              <a:t>, оцінюванні </a:t>
            </a:r>
            <a:r>
              <a:rPr lang="uk-UA" sz="2200" dirty="0">
                <a:solidFill>
                  <a:srgbClr val="000000"/>
                </a:solidFill>
                <a:latin typeface="Times New Roman" panose="02020603050405020304" pitchFamily="18" charset="0"/>
                <a:cs typeface="Times New Roman" panose="02020603050405020304" pitchFamily="18" charset="0"/>
              </a:rPr>
              <a:t>вигідності цих контрактів для національних виробників;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обміну валютами у процесі торгівлі товарами, руху капіталів, </a:t>
            </a:r>
            <a:r>
              <a:rPr lang="uk-UA" sz="2200" dirty="0" smtClean="0">
                <a:solidFill>
                  <a:srgbClr val="000000"/>
                </a:solidFill>
                <a:latin typeface="Times New Roman" panose="02020603050405020304" pitchFamily="18" charset="0"/>
                <a:cs typeface="Times New Roman" panose="02020603050405020304" pitchFamily="18" charset="0"/>
              </a:rPr>
              <a:t>кредитів</a:t>
            </a:r>
            <a:r>
              <a:rPr lang="uk-UA" sz="2200" dirty="0">
                <a:solidFill>
                  <a:srgbClr val="000000"/>
                </a:solidFill>
                <a:latin typeface="Times New Roman" panose="02020603050405020304" pitchFamily="18" charset="0"/>
                <a:cs typeface="Times New Roman" panose="02020603050405020304" pitchFamily="18" charset="0"/>
              </a:rPr>
              <a:t>, робочої сили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для порівняння цін національних та світових ринків, вартісних показників різних країн, </a:t>
            </a:r>
          </a:p>
        </p:txBody>
      </p:sp>
    </p:spTree>
    <p:extLst>
      <p:ext uri="{BB962C8B-B14F-4D97-AF65-F5344CB8AC3E}">
        <p14:creationId xmlns:p14="http://schemas.microsoft.com/office/powerpoint/2010/main" val="2891675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виражених у національних валютах (обсягів ВВП, державного боргу, іноземних інвестицій, рівня життя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періодичного переоцінювання депозитних рахунків, інших активів в іноземній валюті фірм, банків, домогосподарств тощо.</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 макроекономічний показник та інструмент макроекономічної політики валютний курс виконує наступні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є інструментом інтернаціоналізації грошових відносин, а також утворення світової системи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забезпечує можливість порівняння цінової структури окремих країн, умов та результатів виробничого відтворення праці, заробітної плати, темпів економічного зростання та платіжних балансів;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є інструментом перерозподілу національного продукту між країнами, які здійснюють зовнішньоекономічні операції;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сприяє розвитку фінансових ринків;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забезпечує можливість порівняння національних цін і національних умов виробництва (товари та послуги) з міжнародними цінами та вартістю.</a:t>
            </a:r>
          </a:p>
        </p:txBody>
      </p:sp>
    </p:spTree>
    <p:extLst>
      <p:ext uri="{BB962C8B-B14F-4D97-AF65-F5344CB8AC3E}">
        <p14:creationId xmlns:p14="http://schemas.microsoft.com/office/powerpoint/2010/main" val="1010819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інструмент економічного регулювання валютний курс широко </a:t>
            </a:r>
            <a:r>
              <a:rPr lang="uk-UA" sz="2200" dirty="0" smtClean="0">
                <a:solidFill>
                  <a:srgbClr val="000000"/>
                </a:solidFill>
                <a:latin typeface="Times New Roman" panose="02020603050405020304" pitchFamily="18" charset="0"/>
                <a:cs typeface="Times New Roman" panose="02020603050405020304" pitchFamily="18" charset="0"/>
              </a:rPr>
              <a:t>використовується </a:t>
            </a:r>
            <a:r>
              <a:rPr lang="uk-UA" sz="2200" dirty="0">
                <a:solidFill>
                  <a:srgbClr val="000000"/>
                </a:solidFill>
                <a:latin typeface="Times New Roman" panose="02020603050405020304" pitchFamily="18" charset="0"/>
                <a:cs typeface="Times New Roman" panose="02020603050405020304" pitchFamily="18" charset="0"/>
              </a:rPr>
              <a:t>державою (урядом та центральним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розвиток зовнішньої торгівлі, стимулювання чи </a:t>
            </a:r>
            <a:r>
              <a:rPr lang="uk-UA" sz="2200" dirty="0" err="1" smtClean="0">
                <a:solidFill>
                  <a:srgbClr val="000000"/>
                </a:solidFill>
                <a:latin typeface="Times New Roman" panose="02020603050405020304" pitchFamily="18" charset="0"/>
                <a:cs typeface="Times New Roman" panose="02020603050405020304" pitchFamily="18" charset="0"/>
              </a:rPr>
              <a:t>дестимулювання</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експорту чи імпорту, а через них — на зміну конкурентної позиції </a:t>
            </a:r>
            <a:r>
              <a:rPr lang="uk-UA" sz="2200" dirty="0" smtClean="0">
                <a:solidFill>
                  <a:srgbClr val="000000"/>
                </a:solidFill>
                <a:latin typeface="Times New Roman" panose="02020603050405020304" pitchFamily="18" charset="0"/>
                <a:cs typeface="Times New Roman" panose="02020603050405020304" pitchFamily="18" charset="0"/>
              </a:rPr>
              <a:t>країни </a:t>
            </a:r>
            <a:r>
              <a:rPr lang="uk-UA" sz="2200" dirty="0">
                <a:solidFill>
                  <a:srgbClr val="000000"/>
                </a:solidFill>
                <a:latin typeface="Times New Roman" panose="02020603050405020304" pitchFamily="18" charset="0"/>
                <a:cs typeface="Times New Roman" panose="02020603050405020304" pitchFamily="18" charset="0"/>
              </a:rPr>
              <a:t>на світовому ринку, на прискорення чи уповільнення темпів </a:t>
            </a:r>
            <a:r>
              <a:rPr lang="uk-UA" sz="2200" dirty="0" smtClean="0">
                <a:solidFill>
                  <a:srgbClr val="000000"/>
                </a:solidFill>
                <a:latin typeface="Times New Roman" panose="02020603050405020304" pitchFamily="18" charset="0"/>
                <a:cs typeface="Times New Roman" panose="02020603050405020304" pitchFamily="18" charset="0"/>
              </a:rPr>
              <a:t>економічного зростання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стан кон’юнктури національного валютного ринку та </a:t>
            </a:r>
            <a:r>
              <a:rPr lang="uk-UA" sz="2200" dirty="0" smtClean="0">
                <a:solidFill>
                  <a:srgbClr val="000000"/>
                </a:solidFill>
                <a:latin typeface="Times New Roman" panose="02020603050405020304" pitchFamily="18" charset="0"/>
                <a:cs typeface="Times New Roman" panose="02020603050405020304" pitchFamily="18" charset="0"/>
              </a:rPr>
              <a:t>інших сегментів </a:t>
            </a:r>
            <a:r>
              <a:rPr lang="uk-UA" sz="2200" dirty="0">
                <a:solidFill>
                  <a:srgbClr val="000000"/>
                </a:solidFill>
                <a:latin typeface="Times New Roman" panose="02020603050405020304" pitchFamily="18" charset="0"/>
                <a:cs typeface="Times New Roman" panose="02020603050405020304" pitchFamily="18" charset="0"/>
              </a:rPr>
              <a:t>грошового ринку, на зміну обсягів пропозиції грошей у країні, а отже</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регулювання інфляційного процесу через механізм валютної </a:t>
            </a:r>
            <a:r>
              <a:rPr lang="uk-UA" sz="2200" dirty="0" smtClean="0">
                <a:solidFill>
                  <a:srgbClr val="000000"/>
                </a:solidFill>
                <a:latin typeface="Times New Roman" panose="02020603050405020304" pitchFamily="18" charset="0"/>
                <a:cs typeface="Times New Roman" panose="02020603050405020304" pitchFamily="18" charset="0"/>
              </a:rPr>
              <a:t>інтервенції. Завдяки </a:t>
            </a:r>
            <a:r>
              <a:rPr lang="uk-UA" sz="2200" dirty="0">
                <a:solidFill>
                  <a:srgbClr val="000000"/>
                </a:solidFill>
                <a:latin typeface="Times New Roman" panose="02020603050405020304" pitchFamily="18" charset="0"/>
                <a:cs typeface="Times New Roman" panose="02020603050405020304" pitchFamily="18" charset="0"/>
              </a:rPr>
              <a:t>цьому валютний курс може ефективно використовуватися як </a:t>
            </a:r>
            <a:r>
              <a:rPr lang="uk-UA" sz="2200" dirty="0" smtClean="0">
                <a:solidFill>
                  <a:srgbClr val="000000"/>
                </a:solidFill>
                <a:latin typeface="Times New Roman" panose="02020603050405020304" pitchFamily="18" charset="0"/>
                <a:cs typeface="Times New Roman" panose="02020603050405020304" pitchFamily="18" charset="0"/>
              </a:rPr>
              <a:t>орієнтир монетарної </a:t>
            </a:r>
            <a:r>
              <a:rPr lang="uk-UA" sz="2200" dirty="0">
                <a:solidFill>
                  <a:srgbClr val="000000"/>
                </a:solidFill>
                <a:latin typeface="Times New Roman" panose="02020603050405020304" pitchFamily="18" charset="0"/>
                <a:cs typeface="Times New Roman" panose="02020603050405020304" pitchFamily="18" charset="0"/>
              </a:rPr>
              <a:t>політики;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стан державних фінансів через скорочення витрат на </a:t>
            </a:r>
            <a:r>
              <a:rPr lang="uk-UA" sz="2200" dirty="0" smtClean="0">
                <a:solidFill>
                  <a:srgbClr val="000000"/>
                </a:solidFill>
                <a:latin typeface="Times New Roman" panose="02020603050405020304" pitchFamily="18" charset="0"/>
                <a:cs typeface="Times New Roman" panose="02020603050405020304" pitchFamily="18" charset="0"/>
              </a:rPr>
              <a:t>обслуговування </a:t>
            </a:r>
            <a:r>
              <a:rPr lang="uk-UA" sz="2200" dirty="0">
                <a:solidFill>
                  <a:srgbClr val="000000"/>
                </a:solidFill>
                <a:latin typeface="Times New Roman" panose="02020603050405020304" pitchFamily="18" charset="0"/>
                <a:cs typeface="Times New Roman" panose="02020603050405020304" pitchFamily="18" charset="0"/>
              </a:rPr>
              <a:t>державного боргу (при ревальвації національної валюти); через </a:t>
            </a:r>
            <a:r>
              <a:rPr lang="uk-UA" sz="2200" dirty="0" smtClean="0">
                <a:solidFill>
                  <a:srgbClr val="000000"/>
                </a:solidFill>
                <a:latin typeface="Times New Roman" panose="02020603050405020304" pitchFamily="18" charset="0"/>
                <a:cs typeface="Times New Roman" panose="02020603050405020304" pitchFamily="18" charset="0"/>
              </a:rPr>
              <a:t>збільшення </a:t>
            </a:r>
            <a:r>
              <a:rPr lang="uk-UA" sz="2200" dirty="0">
                <a:solidFill>
                  <a:srgbClr val="000000"/>
                </a:solidFill>
                <a:latin typeface="Times New Roman" panose="02020603050405020304" pitchFamily="18" charset="0"/>
                <a:cs typeface="Times New Roman" panose="02020603050405020304" pitchFamily="18" charset="0"/>
              </a:rPr>
              <a:t>податкових надходжень до бюджету завдяки розширенню </a:t>
            </a:r>
            <a:r>
              <a:rPr lang="uk-UA" sz="2200" dirty="0" smtClean="0">
                <a:solidFill>
                  <a:srgbClr val="000000"/>
                </a:solidFill>
                <a:latin typeface="Times New Roman" panose="02020603050405020304" pitchFamily="18" charset="0"/>
                <a:cs typeface="Times New Roman" panose="02020603050405020304" pitchFamily="18" charset="0"/>
              </a:rPr>
              <a:t>податкової бази </a:t>
            </a:r>
            <a:r>
              <a:rPr lang="uk-UA" sz="2200" dirty="0">
                <a:solidFill>
                  <a:srgbClr val="000000"/>
                </a:solidFill>
                <a:latin typeface="Times New Roman" panose="02020603050405020304" pitchFamily="18" charset="0"/>
                <a:cs typeface="Times New Roman" panose="02020603050405020304" pitchFamily="18" charset="0"/>
              </a:rPr>
              <a:t>внаслідок девальваційного стимулювання розвитку експорту товарів та </a:t>
            </a:r>
            <a:r>
              <a:rPr lang="uk-UA" sz="2200" dirty="0" smtClean="0">
                <a:solidFill>
                  <a:srgbClr val="000000"/>
                </a:solidFill>
                <a:latin typeface="Times New Roman" panose="02020603050405020304" pitchFamily="18" charset="0"/>
                <a:cs typeface="Times New Roman" panose="02020603050405020304" pitchFamily="18" charset="0"/>
              </a:rPr>
              <a:t>послуг</a:t>
            </a:r>
            <a:r>
              <a:rPr lang="uk-UA" sz="2200" dirty="0">
                <a:solidFill>
                  <a:srgbClr val="000000"/>
                </a:solidFill>
                <a:latin typeface="Times New Roman" panose="02020603050405020304" pitchFamily="18" charset="0"/>
                <a:cs typeface="Times New Roman" panose="02020603050405020304" pitchFamily="18" charset="0"/>
              </a:rPr>
              <a:t>; через зниження рівня доларизації економіки, у тому числі заощаджень, </a:t>
            </a:r>
            <a:r>
              <a:rPr lang="uk-UA" sz="2200" dirty="0" smtClean="0">
                <a:solidFill>
                  <a:srgbClr val="000000"/>
                </a:solidFill>
                <a:latin typeface="Times New Roman" panose="02020603050405020304" pitchFamily="18" charset="0"/>
                <a:cs typeface="Times New Roman" panose="02020603050405020304" pitchFamily="18" charset="0"/>
              </a:rPr>
              <a:t>та відповідного </a:t>
            </a:r>
            <a:r>
              <a:rPr lang="uk-UA" sz="2200" dirty="0">
                <a:solidFill>
                  <a:srgbClr val="000000"/>
                </a:solidFill>
                <a:latin typeface="Times New Roman" panose="02020603050405020304" pitchFamily="18" charset="0"/>
                <a:cs typeface="Times New Roman" panose="02020603050405020304" pitchFamily="18" charset="0"/>
              </a:rPr>
              <a:t>зміцнення ресурсної бази для національних інвестицій; через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a:t>
            </a:r>
            <a:r>
              <a:rPr lang="uk-UA" sz="2200" dirty="0">
                <a:solidFill>
                  <a:srgbClr val="000000"/>
                </a:solidFill>
                <a:latin typeface="Times New Roman" panose="02020603050405020304" pitchFamily="18" charset="0"/>
                <a:cs typeface="Times New Roman" panose="02020603050405020304" pitchFamily="18" charset="0"/>
              </a:rPr>
              <a:t>припливу в країну валютних ресурсів засобами девальваційної </a:t>
            </a:r>
            <a:r>
              <a:rPr lang="uk-UA" sz="2200" dirty="0" smtClean="0">
                <a:solidFill>
                  <a:srgbClr val="000000"/>
                </a:solidFill>
                <a:latin typeface="Times New Roman" panose="02020603050405020304" pitchFamily="18" charset="0"/>
                <a:cs typeface="Times New Roman" panose="02020603050405020304" pitchFamily="18" charset="0"/>
              </a:rPr>
              <a:t>політики</a:t>
            </a:r>
            <a:r>
              <a:rPr lang="uk-UA" sz="2200" dirty="0">
                <a:solidFill>
                  <a:srgbClr val="000000"/>
                </a:solidFill>
                <a:latin typeface="Times New Roman" panose="02020603050405020304" pitchFamily="18" charset="0"/>
                <a:cs typeface="Times New Roman" panose="02020603050405020304" pitchFamily="18" charset="0"/>
              </a:rPr>
              <a:t>, прискорення формування золотовалютних резервів </a:t>
            </a:r>
            <a:r>
              <a:rPr lang="uk-UA" sz="2200" dirty="0" smtClean="0">
                <a:solidFill>
                  <a:srgbClr val="000000"/>
                </a:solidFill>
                <a:latin typeface="Times New Roman" panose="02020603050405020304" pitchFamily="18" charset="0"/>
                <a:cs typeface="Times New Roman" panose="02020603050405020304" pitchFamily="18" charset="0"/>
              </a:rPr>
              <a:t>та</a:t>
            </a:r>
          </a:p>
        </p:txBody>
      </p:sp>
    </p:spTree>
    <p:extLst>
      <p:ext uri="{BB962C8B-B14F-4D97-AF65-F5344CB8AC3E}">
        <p14:creationId xmlns:p14="http://schemas.microsoft.com/office/powerpoint/2010/main" val="725817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кредитного рейтингу </a:t>
            </a:r>
            <a:r>
              <a:rPr lang="ru-RU" sz="2200" dirty="0" err="1">
                <a:solidFill>
                  <a:srgbClr val="000000"/>
                </a:solidFill>
                <a:latin typeface="Times New Roman" panose="02020603050405020304" pitchFamily="18" charset="0"/>
                <a:cs typeface="Times New Roman" panose="02020603050405020304" pitchFamily="18" charset="0"/>
              </a:rPr>
              <a:t>країни</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Значне розмаїття напрямів та способів використання валютного курсу в економічній практиці обумовлює існування багатьох видів валютного курсу та багатьох методів впливу регулятивних органів держави, насамперед центрального банку, на його рівень.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Класифікація валютних курсів здійснюється за </a:t>
            </a:r>
            <a:r>
              <a:rPr lang="uk-UA" sz="2200" dirty="0" smtClean="0">
                <a:solidFill>
                  <a:srgbClr val="000000"/>
                </a:solidFill>
                <a:latin typeface="Times New Roman" panose="02020603050405020304" pitchFamily="18" charset="0"/>
                <a:cs typeface="Times New Roman" panose="02020603050405020304" pitchFamily="18" charset="0"/>
              </a:rPr>
              <a:t>багатьма критеріями</a:t>
            </a:r>
            <a:r>
              <a:rPr lang="uk-UA" sz="2200" dirty="0">
                <a:solidFill>
                  <a:srgbClr val="000000"/>
                </a:solidFill>
                <a:latin typeface="Times New Roman" panose="02020603050405020304" pitchFamily="18" charset="0"/>
                <a:cs typeface="Times New Roman" panose="02020603050405020304" pitchFamily="18" charset="0"/>
              </a:rPr>
              <a:t>. По кожному з них виділяється не менше </a:t>
            </a:r>
            <a:r>
              <a:rPr lang="uk-UA" sz="2200" dirty="0" smtClean="0">
                <a:solidFill>
                  <a:srgbClr val="000000"/>
                </a:solidFill>
                <a:latin typeface="Times New Roman" panose="02020603050405020304" pitchFamily="18" charset="0"/>
                <a:cs typeface="Times New Roman" panose="02020603050405020304" pitchFamily="18" charset="0"/>
              </a:rPr>
              <a:t>двох видів </a:t>
            </a:r>
            <a:r>
              <a:rPr lang="uk-UA" sz="2200" dirty="0">
                <a:solidFill>
                  <a:srgbClr val="000000"/>
                </a:solidFill>
                <a:latin typeface="Times New Roman" panose="02020603050405020304" pitchFamily="18" charset="0"/>
                <a:cs typeface="Times New Roman" panose="02020603050405020304" pitchFamily="18" charset="0"/>
              </a:rPr>
              <a:t>курсів. Найвідомішими є такі пари валютних курсів: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номінальний і реальний; плаваючий і фіксований; двосторонній і </a:t>
            </a:r>
            <a:r>
              <a:rPr lang="uk-UA" sz="2200" dirty="0" smtClean="0">
                <a:solidFill>
                  <a:srgbClr val="000000"/>
                </a:solidFill>
                <a:latin typeface="Times New Roman" panose="02020603050405020304" pitchFamily="18" charset="0"/>
                <a:cs typeface="Times New Roman" panose="02020603050405020304" pitchFamily="18" charset="0"/>
              </a:rPr>
              <a:t>багатосторонній</a:t>
            </a:r>
            <a:r>
              <a:rPr lang="uk-UA" sz="2200" dirty="0">
                <a:solidFill>
                  <a:srgbClr val="000000"/>
                </a:solidFill>
                <a:latin typeface="Times New Roman" panose="02020603050405020304" pitchFamily="18" charset="0"/>
                <a:cs typeface="Times New Roman" panose="02020603050405020304" pitchFamily="18" charset="0"/>
              </a:rPr>
              <a:t>, або ефективний; двосторонній реальний і багатосторонній реальний; </a:t>
            </a:r>
            <a:r>
              <a:rPr lang="uk-UA" sz="2200" dirty="0" smtClean="0">
                <a:solidFill>
                  <a:srgbClr val="000000"/>
                </a:solidFill>
                <a:latin typeface="Times New Roman" panose="02020603050405020304" pitchFamily="18" charset="0"/>
                <a:cs typeface="Times New Roman" panose="02020603050405020304" pitchFamily="18" charset="0"/>
              </a:rPr>
              <a:t>офіційний </a:t>
            </a:r>
            <a:r>
              <a:rPr lang="uk-UA" sz="2200" dirty="0">
                <a:solidFill>
                  <a:srgbClr val="000000"/>
                </a:solidFill>
                <a:latin typeface="Times New Roman" panose="02020603050405020304" pitchFamily="18" charset="0"/>
                <a:cs typeface="Times New Roman" panose="02020603050405020304" pitchFamily="18" charset="0"/>
              </a:rPr>
              <a:t>і ринковий; легальний і нелегальний;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і форвард; курс покупця </a:t>
            </a:r>
            <a:r>
              <a:rPr lang="uk-UA" sz="2200" dirty="0" smtClean="0">
                <a:solidFill>
                  <a:srgbClr val="000000"/>
                </a:solidFill>
                <a:latin typeface="Times New Roman" panose="02020603050405020304" pitchFamily="18" charset="0"/>
                <a:cs typeface="Times New Roman" panose="02020603050405020304" pitchFamily="18" charset="0"/>
              </a:rPr>
              <a:t>і продавця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Найбільш </a:t>
            </a:r>
            <a:r>
              <a:rPr lang="uk-UA" sz="2200" dirty="0">
                <a:solidFill>
                  <a:srgbClr val="000000"/>
                </a:solidFill>
                <a:latin typeface="Times New Roman" panose="02020603050405020304" pitchFamily="18" charset="0"/>
                <a:cs typeface="Times New Roman" panose="02020603050405020304" pitchFamily="18" charset="0"/>
              </a:rPr>
              <a:t>природним, що стихійно формується на ринку під впливом </a:t>
            </a:r>
            <a:r>
              <a:rPr lang="uk-UA" sz="2200" dirty="0" smtClean="0">
                <a:solidFill>
                  <a:srgbClr val="000000"/>
                </a:solidFill>
                <a:latin typeface="Times New Roman" panose="02020603050405020304" pitchFamily="18" charset="0"/>
                <a:cs typeface="Times New Roman" panose="02020603050405020304" pitchFamily="18" charset="0"/>
              </a:rPr>
              <a:t>попиту і </a:t>
            </a:r>
            <a:r>
              <a:rPr lang="uk-UA" sz="2200" dirty="0">
                <a:solidFill>
                  <a:srgbClr val="000000"/>
                </a:solidFill>
                <a:latin typeface="Times New Roman" panose="02020603050405020304" pitchFamily="18" charset="0"/>
                <a:cs typeface="Times New Roman" panose="02020603050405020304" pitchFamily="18" charset="0"/>
              </a:rPr>
              <a:t>пропозиції, є номінальний, плаваючий, двосторонній обмінний курс. </a:t>
            </a:r>
            <a:r>
              <a:rPr lang="uk-UA" sz="2200" dirty="0" smtClean="0">
                <a:solidFill>
                  <a:srgbClr val="000000"/>
                </a:solidFill>
                <a:latin typeface="Times New Roman" panose="02020603050405020304" pitchFamily="18" charset="0"/>
                <a:cs typeface="Times New Roman" panose="02020603050405020304" pitchFamily="18" charset="0"/>
              </a:rPr>
              <a:t>Наприклад</a:t>
            </a:r>
            <a:r>
              <a:rPr lang="uk-UA" sz="2200" dirty="0">
                <a:solidFill>
                  <a:srgbClr val="000000"/>
                </a:solidFill>
                <a:latin typeface="Times New Roman" panose="02020603050405020304" pitchFamily="18" charset="0"/>
                <a:cs typeface="Times New Roman" panose="02020603050405020304" pitchFamily="18" charset="0"/>
              </a:rPr>
              <a:t>, 1 </a:t>
            </a:r>
            <a:r>
              <a:rPr lang="uk-UA" sz="2200" dirty="0" err="1">
                <a:solidFill>
                  <a:srgbClr val="000000"/>
                </a:solidFill>
                <a:latin typeface="Times New Roman" panose="02020603050405020304" pitchFamily="18" charset="0"/>
                <a:cs typeface="Times New Roman" panose="02020603050405020304" pitchFamily="18" charset="0"/>
              </a:rPr>
              <a:t>дол</a:t>
            </a:r>
            <a:r>
              <a:rPr lang="uk-UA" sz="2200" dirty="0">
                <a:solidFill>
                  <a:srgbClr val="000000"/>
                </a:solidFill>
                <a:latin typeface="Times New Roman" panose="02020603050405020304" pitchFamily="18" charset="0"/>
                <a:cs typeface="Times New Roman" panose="02020603050405020304" pitchFamily="18" charset="0"/>
              </a:rPr>
              <a:t>. США = 1,2 євро або 1 євро = </a:t>
            </a:r>
            <a:r>
              <a:rPr lang="uk-UA" sz="2200" dirty="0" smtClean="0">
                <a:solidFill>
                  <a:srgbClr val="000000"/>
                </a:solidFill>
                <a:latin typeface="Times New Roman" panose="02020603050405020304" pitchFamily="18" charset="0"/>
                <a:cs typeface="Times New Roman" panose="02020603050405020304" pitchFamily="18" charset="0"/>
              </a:rPr>
              <a:t>40,0 </a:t>
            </a:r>
            <a:r>
              <a:rPr lang="uk-UA" sz="2200" dirty="0">
                <a:solidFill>
                  <a:srgbClr val="000000"/>
                </a:solidFill>
                <a:latin typeface="Times New Roman" panose="02020603050405020304" pitchFamily="18" charset="0"/>
                <a:cs typeface="Times New Roman" panose="02020603050405020304" pitchFamily="18" charset="0"/>
              </a:rPr>
              <a:t>грн. Саме такий курс </a:t>
            </a:r>
            <a:r>
              <a:rPr lang="uk-UA" sz="2200" dirty="0" smtClean="0">
                <a:solidFill>
                  <a:srgbClr val="000000"/>
                </a:solidFill>
                <a:latin typeface="Times New Roman" panose="02020603050405020304" pitchFamily="18" charset="0"/>
                <a:cs typeface="Times New Roman" panose="02020603050405020304" pitchFamily="18" charset="0"/>
              </a:rPr>
              <a:t>формується на </a:t>
            </a:r>
            <a:r>
              <a:rPr lang="uk-UA" sz="2200" dirty="0">
                <a:solidFill>
                  <a:srgbClr val="000000"/>
                </a:solidFill>
                <a:latin typeface="Times New Roman" panose="02020603050405020304" pitchFamily="18" charset="0"/>
                <a:cs typeface="Times New Roman" panose="02020603050405020304" pitchFamily="18" charset="0"/>
              </a:rPr>
              <a:t>міжбанківському валютному ринку і ринку готівкової валюти </a:t>
            </a:r>
            <a:r>
              <a:rPr lang="uk-UA" sz="2200" dirty="0" smtClean="0">
                <a:solidFill>
                  <a:srgbClr val="000000"/>
                </a:solidFill>
                <a:latin typeface="Times New Roman" panose="02020603050405020304" pitchFamily="18" charset="0"/>
                <a:cs typeface="Times New Roman" panose="02020603050405020304" pitchFamily="18" charset="0"/>
              </a:rPr>
              <a:t>операторами ринку</a:t>
            </a:r>
            <a:r>
              <a:rPr lang="uk-UA" sz="2200" dirty="0">
                <a:solidFill>
                  <a:srgbClr val="000000"/>
                </a:solidFill>
                <a:latin typeface="Times New Roman" panose="02020603050405020304" pitchFamily="18" charset="0"/>
                <a:cs typeface="Times New Roman" panose="02020603050405020304" pitchFamily="18" charset="0"/>
              </a:rPr>
              <a:t>. Номінальним цей курс є тому, що встановлений як ціна валюти </a:t>
            </a:r>
            <a:r>
              <a:rPr lang="uk-UA" sz="2200" dirty="0" smtClean="0">
                <a:solidFill>
                  <a:srgbClr val="000000"/>
                </a:solidFill>
                <a:latin typeface="Times New Roman" panose="02020603050405020304" pitchFamily="18" charset="0"/>
                <a:cs typeface="Times New Roman" panose="02020603050405020304" pitchFamily="18" charset="0"/>
              </a:rPr>
              <a:t>однієї країни </a:t>
            </a:r>
            <a:r>
              <a:rPr lang="uk-UA" sz="2200" dirty="0">
                <a:solidFill>
                  <a:srgbClr val="000000"/>
                </a:solidFill>
                <a:latin typeface="Times New Roman" panose="02020603050405020304" pitchFamily="18" charset="0"/>
                <a:cs typeface="Times New Roman" panose="02020603050405020304" pitchFamily="18" charset="0"/>
              </a:rPr>
              <a:t>у валюті іншої країни. Плаваючим є тому, що може постійно </a:t>
            </a:r>
            <a:r>
              <a:rPr lang="uk-UA" sz="2200" dirty="0" smtClean="0">
                <a:solidFill>
                  <a:srgbClr val="000000"/>
                </a:solidFill>
                <a:latin typeface="Times New Roman" panose="02020603050405020304" pitchFamily="18" charset="0"/>
                <a:cs typeface="Times New Roman" panose="02020603050405020304" pitchFamily="18" charset="0"/>
              </a:rPr>
              <a:t>змінюватися </a:t>
            </a:r>
            <a:r>
              <a:rPr lang="uk-UA" sz="2200" dirty="0">
                <a:solidFill>
                  <a:srgbClr val="000000"/>
                </a:solidFill>
                <a:latin typeface="Times New Roman" panose="02020603050405020304" pitchFamily="18" charset="0"/>
                <a:cs typeface="Times New Roman" panose="02020603050405020304" pitchFamily="18" charset="0"/>
              </a:rPr>
              <a:t>під впливом зміни попиту та пропозиції на валютному ринку. </a:t>
            </a:r>
            <a:r>
              <a:rPr lang="uk-UA" sz="2200" dirty="0" smtClean="0">
                <a:solidFill>
                  <a:srgbClr val="000000"/>
                </a:solidFill>
                <a:latin typeface="Times New Roman" panose="02020603050405020304" pitchFamily="18" charset="0"/>
                <a:cs typeface="Times New Roman" panose="02020603050405020304" pitchFamily="18" charset="0"/>
              </a:rPr>
              <a:t>Двостороннім </a:t>
            </a:r>
            <a:r>
              <a:rPr lang="uk-UA" sz="2200" dirty="0">
                <a:solidFill>
                  <a:srgbClr val="000000"/>
                </a:solidFill>
                <a:latin typeface="Times New Roman" panose="02020603050405020304" pitchFamily="18" charset="0"/>
                <a:cs typeface="Times New Roman" panose="02020603050405020304" pitchFamily="18" charset="0"/>
              </a:rPr>
              <a:t>цей курс є тому, що він виражає співвідношення </a:t>
            </a:r>
            <a:r>
              <a:rPr lang="uk-UA" sz="2200" dirty="0" smtClean="0">
                <a:solidFill>
                  <a:srgbClr val="000000"/>
                </a:solidFill>
                <a:latin typeface="Times New Roman" panose="02020603050405020304" pitchFamily="18" charset="0"/>
                <a:cs typeface="Times New Roman" panose="02020603050405020304" pitchFamily="18" charset="0"/>
              </a:rPr>
              <a:t>валют</a:t>
            </a:r>
          </a:p>
        </p:txBody>
      </p:sp>
    </p:spTree>
    <p:extLst>
      <p:ext uri="{BB962C8B-B14F-4D97-AF65-F5344CB8AC3E}">
        <p14:creationId xmlns:p14="http://schemas.microsoft.com/office/powerpoint/2010/main" val="1133594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тільки двох країн, наприклад тільки України та Росії чи України та США. А щоб виразити </a:t>
            </a:r>
            <a:r>
              <a:rPr lang="uk-UA" sz="2200" dirty="0" smtClean="0">
                <a:solidFill>
                  <a:srgbClr val="000000"/>
                </a:solidFill>
                <a:latin typeface="Times New Roman" panose="02020603050405020304" pitchFamily="18" charset="0"/>
                <a:cs typeface="Times New Roman" panose="02020603050405020304" pitchFamily="18" charset="0"/>
              </a:rPr>
              <a:t>відношення </a:t>
            </a:r>
            <a:r>
              <a:rPr lang="uk-UA" sz="2200" dirty="0">
                <a:solidFill>
                  <a:srgbClr val="000000"/>
                </a:solidFill>
                <a:latin typeface="Times New Roman" panose="02020603050405020304" pitchFamily="18" charset="0"/>
                <a:cs typeface="Times New Roman" panose="02020603050405020304" pitchFamily="18" charset="0"/>
              </a:rPr>
              <a:t>гривні до євро чи фунта стерлінгів, потрібні двосторонні курси її до </a:t>
            </a:r>
            <a:r>
              <a:rPr lang="uk-UA" sz="2200" dirty="0" smtClean="0">
                <a:solidFill>
                  <a:srgbClr val="000000"/>
                </a:solidFill>
                <a:latin typeface="Times New Roman" panose="02020603050405020304" pitchFamily="18" charset="0"/>
                <a:cs typeface="Times New Roman" panose="02020603050405020304" pitchFamily="18" charset="0"/>
              </a:rPr>
              <a:t>кожної </a:t>
            </a:r>
            <a:r>
              <a:rPr lang="uk-UA" sz="2200" dirty="0">
                <a:solidFill>
                  <a:srgbClr val="000000"/>
                </a:solidFill>
                <a:latin typeface="Times New Roman" panose="02020603050405020304" pitchFamily="18" charset="0"/>
                <a:cs typeface="Times New Roman" panose="02020603050405020304" pitchFamily="18" charset="0"/>
              </a:rPr>
              <a:t>з цих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Складнішим </a:t>
            </a:r>
            <a:r>
              <a:rPr lang="uk-UA" sz="2200" dirty="0">
                <a:solidFill>
                  <a:srgbClr val="000000"/>
                </a:solidFill>
                <a:latin typeface="Times New Roman" panose="02020603050405020304" pitchFamily="18" charset="0"/>
                <a:cs typeface="Times New Roman" panose="02020603050405020304" pitchFamily="18" charset="0"/>
              </a:rPr>
              <a:t>є поняття реального валютного курсу, який ураховує </a:t>
            </a:r>
            <a:r>
              <a:rPr lang="uk-UA" sz="2200"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dirty="0">
                <a:solidFill>
                  <a:srgbClr val="000000"/>
                </a:solidFill>
                <a:latin typeface="Times New Roman" panose="02020603050405020304" pitchFamily="18" charset="0"/>
                <a:cs typeface="Times New Roman" panose="02020603050405020304" pitchFamily="18" charset="0"/>
              </a:rPr>
              <a:t>рівнів цін у країнах, валюти яких порівнюються. Поняття це суто абстрактне</a:t>
            </a:r>
            <a:r>
              <a:rPr lang="uk-UA" sz="2200" dirty="0" smtClean="0">
                <a:solidFill>
                  <a:srgbClr val="000000"/>
                </a:solidFill>
                <a:latin typeface="Times New Roman" panose="02020603050405020304" pitchFamily="18" charset="0"/>
                <a:cs typeface="Times New Roman" panose="02020603050405020304" pitchFamily="18" charset="0"/>
              </a:rPr>
              <a:t>, розрахункове </a:t>
            </a:r>
            <a:r>
              <a:rPr lang="uk-UA" sz="2200" dirty="0">
                <a:solidFill>
                  <a:srgbClr val="000000"/>
                </a:solidFill>
                <a:latin typeface="Times New Roman" panose="02020603050405020304" pitchFamily="18" charset="0"/>
                <a:cs typeface="Times New Roman" panose="02020603050405020304" pitchFamily="18" charset="0"/>
              </a:rPr>
              <a:t>і може визначатися за одним видом товарів, за певним набором (</a:t>
            </a:r>
            <a:r>
              <a:rPr lang="uk-UA" sz="2200" dirty="0" smtClean="0">
                <a:solidFill>
                  <a:srgbClr val="000000"/>
                </a:solidFill>
                <a:latin typeface="Times New Roman" panose="02020603050405020304" pitchFamily="18" charset="0"/>
                <a:cs typeface="Times New Roman" panose="02020603050405020304" pitchFamily="18" charset="0"/>
              </a:rPr>
              <a:t>кошиком</a:t>
            </a:r>
            <a:r>
              <a:rPr lang="uk-UA" sz="2200" dirty="0">
                <a:solidFill>
                  <a:srgbClr val="000000"/>
                </a:solidFill>
                <a:latin typeface="Times New Roman" panose="02020603050405020304" pitchFamily="18" charset="0"/>
                <a:cs typeface="Times New Roman" panose="02020603050405020304" pitchFamily="18" charset="0"/>
              </a:rPr>
              <a:t>) товарів чи за всім національним продуктом. Такі розрахунки здійснюють</a:t>
            </a: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правило, консультативно-аналітичні установи (національні чи міжнародні) і </a:t>
            </a:r>
            <a:r>
              <a:rPr lang="uk-UA" sz="2200" dirty="0" smtClean="0">
                <a:solidFill>
                  <a:srgbClr val="000000"/>
                </a:solidFill>
                <a:latin typeface="Times New Roman" panose="02020603050405020304" pitchFamily="18" charset="0"/>
                <a:cs typeface="Times New Roman" panose="02020603050405020304" pitchFamily="18" charset="0"/>
              </a:rPr>
              <a:t>використовують </a:t>
            </a:r>
            <a:r>
              <a:rPr lang="uk-UA" sz="2200" dirty="0">
                <a:solidFill>
                  <a:srgbClr val="000000"/>
                </a:solidFill>
                <a:latin typeface="Times New Roman" panose="02020603050405020304" pitchFamily="18" charset="0"/>
                <a:cs typeface="Times New Roman" panose="02020603050405020304" pitchFamily="18" charset="0"/>
              </a:rPr>
              <a:t>їх для наукових цілей. Показником реального валютного курсу (</a:t>
            </a:r>
            <a:r>
              <a:rPr lang="uk-UA" sz="2200" dirty="0" err="1">
                <a:solidFill>
                  <a:srgbClr val="000000"/>
                </a:solidFill>
                <a:latin typeface="Times New Roman" panose="02020603050405020304" pitchFamily="18" charset="0"/>
                <a:cs typeface="Times New Roman" panose="02020603050405020304" pitchFamily="18" charset="0"/>
              </a:rPr>
              <a:t>ВК</a:t>
            </a:r>
            <a:r>
              <a:rPr lang="uk-UA" dirty="0" err="1">
                <a:solidFill>
                  <a:srgbClr val="000000"/>
                </a:solidFill>
                <a:latin typeface="Times New Roman" panose="02020603050405020304" pitchFamily="18" charset="0"/>
                <a:cs typeface="Times New Roman" panose="02020603050405020304" pitchFamily="18" charset="0"/>
              </a:rPr>
              <a:t>р</a:t>
            </a:r>
            <a:r>
              <a:rPr lang="uk-UA" sz="2200" dirty="0" smtClean="0">
                <a:solidFill>
                  <a:srgbClr val="000000"/>
                </a:solidFill>
                <a:latin typeface="Times New Roman" panose="02020603050405020304" pitchFamily="18" charset="0"/>
                <a:cs typeface="Times New Roman" panose="02020603050405020304" pitchFamily="18" charset="0"/>
              </a:rPr>
              <a:t>) користуються </a:t>
            </a:r>
            <a:r>
              <a:rPr lang="uk-UA" sz="2200" dirty="0">
                <a:solidFill>
                  <a:srgbClr val="000000"/>
                </a:solidFill>
                <a:latin typeface="Times New Roman" panose="02020603050405020304" pitchFamily="18" charset="0"/>
                <a:cs typeface="Times New Roman" panose="02020603050405020304" pitchFamily="18" charset="0"/>
              </a:rPr>
              <a:t>також національні органи валютного регулювання, зокрема </a:t>
            </a:r>
            <a:r>
              <a:rPr lang="uk-UA" sz="2200" dirty="0" smtClean="0">
                <a:solidFill>
                  <a:srgbClr val="000000"/>
                </a:solidFill>
                <a:latin typeface="Times New Roman" panose="02020603050405020304" pitchFamily="18" charset="0"/>
                <a:cs typeface="Times New Roman" panose="02020603050405020304" pitchFamily="18" charset="0"/>
              </a:rPr>
              <a:t>центральні </a:t>
            </a:r>
            <a:r>
              <a:rPr lang="uk-UA" sz="2200" dirty="0">
                <a:solidFill>
                  <a:srgbClr val="000000"/>
                </a:solidFill>
                <a:latin typeface="Times New Roman" panose="02020603050405020304" pitchFamily="18" charset="0"/>
                <a:cs typeface="Times New Roman" panose="02020603050405020304" pitchFamily="18" charset="0"/>
              </a:rPr>
              <a:t>банки, для оцінювання та обґрунтування заходів валютно-курсової політики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Розрахунок </a:t>
            </a:r>
            <a:r>
              <a:rPr lang="uk-UA" sz="2200" dirty="0" err="1">
                <a:solidFill>
                  <a:srgbClr val="000000"/>
                </a:solidFill>
                <a:latin typeface="Times New Roman" panose="02020603050405020304" pitchFamily="18" charset="0"/>
                <a:cs typeface="Times New Roman" panose="02020603050405020304" pitchFamily="18" charset="0"/>
              </a:rPr>
              <a:t>ВК</a:t>
            </a:r>
            <a:r>
              <a:rPr lang="uk-UA" dirty="0" err="1">
                <a:solidFill>
                  <a:srgbClr val="000000"/>
                </a:solidFill>
                <a:latin typeface="Times New Roman" panose="02020603050405020304" pitchFamily="18" charset="0"/>
                <a:cs typeface="Times New Roman" panose="02020603050405020304" pitchFamily="18" charset="0"/>
              </a:rPr>
              <a:t>р</a:t>
            </a:r>
            <a:r>
              <a:rPr lang="uk-UA" sz="2200" dirty="0">
                <a:solidFill>
                  <a:srgbClr val="000000"/>
                </a:solidFill>
                <a:latin typeface="Times New Roman" panose="02020603050405020304" pitchFamily="18" charset="0"/>
                <a:cs typeface="Times New Roman" panose="02020603050405020304" pitchFamily="18" charset="0"/>
              </a:rPr>
              <a:t> — надзвичайно складна, трудомістка та тривала процедура</a:t>
            </a:r>
            <a:r>
              <a:rPr lang="uk-UA" sz="2200" dirty="0" smtClean="0">
                <a:solidFill>
                  <a:srgbClr val="000000"/>
                </a:solidFill>
                <a:latin typeface="Times New Roman" panose="02020603050405020304" pitchFamily="18" charset="0"/>
                <a:cs typeface="Times New Roman" panose="02020603050405020304" pitchFamily="18" charset="0"/>
              </a:rPr>
              <a:t>. Світовій </a:t>
            </a:r>
            <a:r>
              <a:rPr lang="uk-UA" sz="2200" dirty="0">
                <a:solidFill>
                  <a:srgbClr val="000000"/>
                </a:solidFill>
                <a:latin typeface="Times New Roman" panose="02020603050405020304" pitchFamily="18" charset="0"/>
                <a:cs typeface="Times New Roman" panose="02020603050405020304" pitchFamily="18" charset="0"/>
              </a:rPr>
              <a:t>практиці відомі кілька методів його </a:t>
            </a:r>
            <a:r>
              <a:rPr lang="uk-UA" sz="2200" dirty="0" smtClean="0">
                <a:solidFill>
                  <a:srgbClr val="000000"/>
                </a:solidFill>
                <a:latin typeface="Times New Roman" panose="02020603050405020304" pitchFamily="18" charset="0"/>
                <a:cs typeface="Times New Roman" panose="02020603050405020304" pitchFamily="18" charset="0"/>
              </a:rPr>
              <a:t>визначення. Найбільш </a:t>
            </a:r>
            <a:r>
              <a:rPr lang="uk-UA" sz="2200" dirty="0" err="1" smtClean="0">
                <a:solidFill>
                  <a:srgbClr val="000000"/>
                </a:solidFill>
                <a:latin typeface="Times New Roman" panose="02020603050405020304" pitchFamily="18" charset="0"/>
                <a:cs typeface="Times New Roman" panose="02020603050405020304" pitchFamily="18" charset="0"/>
              </a:rPr>
              <a:t>обгрунтованим</a:t>
            </a:r>
            <a:r>
              <a:rPr lang="uk-UA" sz="2200" dirty="0" smtClean="0">
                <a:solidFill>
                  <a:srgbClr val="000000"/>
                </a:solidFill>
                <a:latin typeface="Times New Roman" panose="02020603050405020304" pitchFamily="18" charset="0"/>
                <a:cs typeface="Times New Roman" panose="02020603050405020304" pitchFamily="18" charset="0"/>
              </a:rPr>
              <a:t> є метод</a:t>
            </a:r>
            <a:r>
              <a:rPr lang="uk-UA" sz="2200" dirty="0">
                <a:solidFill>
                  <a:srgbClr val="000000"/>
                </a:solidFill>
                <a:latin typeface="Times New Roman" panose="02020603050405020304" pitchFamily="18" charset="0"/>
                <a:cs typeface="Times New Roman" panose="02020603050405020304" pitchFamily="18" charset="0"/>
              </a:rPr>
              <a:t>, прийнятий у програмах міжнародних та європейських порівнянь</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здійснюються під егідою </a:t>
            </a:r>
            <a:r>
              <a:rPr lang="uk-UA" sz="2200" dirty="0" smtClean="0">
                <a:solidFill>
                  <a:srgbClr val="000000"/>
                </a:solidFill>
                <a:latin typeface="Times New Roman" panose="02020603050405020304" pitchFamily="18" charset="0"/>
                <a:cs typeface="Times New Roman" panose="02020603050405020304" pitchFamily="18" charset="0"/>
              </a:rPr>
              <a:t>ООН. Ці </a:t>
            </a:r>
            <a:r>
              <a:rPr lang="uk-UA" sz="2200" dirty="0">
                <a:solidFill>
                  <a:srgbClr val="000000"/>
                </a:solidFill>
                <a:latin typeface="Times New Roman" panose="02020603050405020304" pitchFamily="18" charset="0"/>
                <a:cs typeface="Times New Roman" panose="02020603050405020304" pitchFamily="18" charset="0"/>
              </a:rPr>
              <a:t>методи різняться набором товарів, за якими здійснюється порівняння цін</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методом програм </a:t>
            </a:r>
            <a:r>
              <a:rPr lang="uk-UA" sz="2200" dirty="0" smtClean="0">
                <a:solidFill>
                  <a:srgbClr val="000000"/>
                </a:solidFill>
                <a:latin typeface="Times New Roman" panose="02020603050405020304" pitchFamily="18" charset="0"/>
                <a:cs typeface="Times New Roman" panose="02020603050405020304" pitchFamily="18" charset="0"/>
              </a:rPr>
              <a:t>міжнародних </a:t>
            </a:r>
            <a:r>
              <a:rPr lang="uk-UA" sz="2200" dirty="0">
                <a:solidFill>
                  <a:srgbClr val="000000"/>
                </a:solidFill>
                <a:latin typeface="Times New Roman" panose="02020603050405020304" pitchFamily="18" charset="0"/>
                <a:cs typeface="Times New Roman" panose="02020603050405020304" pitchFamily="18" charset="0"/>
              </a:rPr>
              <a:t>і європейських порівнянь — дуже широкий набір товарів, аж до </a:t>
            </a:r>
            <a:r>
              <a:rPr lang="uk-UA" sz="2200" dirty="0" smtClean="0">
                <a:solidFill>
                  <a:srgbClr val="000000"/>
                </a:solidFill>
                <a:latin typeface="Times New Roman" panose="02020603050405020304" pitchFamily="18" charset="0"/>
                <a:cs typeface="Times New Roman" panose="02020603050405020304" pitchFamily="18" charset="0"/>
              </a:rPr>
              <a:t>загального </a:t>
            </a:r>
            <a:r>
              <a:rPr lang="uk-UA" sz="2200" dirty="0">
                <a:solidFill>
                  <a:srgbClr val="000000"/>
                </a:solidFill>
                <a:latin typeface="Times New Roman" panose="02020603050405020304" pitchFamily="18" charset="0"/>
                <a:cs typeface="Times New Roman" panose="02020603050405020304" pitchFamily="18" charset="0"/>
              </a:rPr>
              <a:t>обсягу ВВП</a:t>
            </a:r>
            <a:r>
              <a:rPr lang="uk-UA" sz="2200" dirty="0" smtClean="0">
                <a:solidFill>
                  <a:srgbClr val="000000"/>
                </a:solidFill>
                <a:latin typeface="Times New Roman" panose="02020603050405020304" pitchFamily="18" charset="0"/>
                <a:cs typeface="Times New Roman" panose="02020603050405020304" pitchFamily="18" charset="0"/>
              </a:rPr>
              <a:t>. Що ширший </a:t>
            </a:r>
            <a:r>
              <a:rPr lang="uk-UA" sz="2200" dirty="0">
                <a:solidFill>
                  <a:srgbClr val="000000"/>
                </a:solidFill>
                <a:latin typeface="Times New Roman" panose="02020603050405020304" pitchFamily="18" charset="0"/>
                <a:cs typeface="Times New Roman" panose="02020603050405020304" pitchFamily="18" charset="0"/>
              </a:rPr>
              <a:t>набір (корзина) товарів, на </a:t>
            </a:r>
            <a:r>
              <a:rPr lang="uk-UA" sz="2200" dirty="0" smtClean="0">
                <a:solidFill>
                  <a:srgbClr val="000000"/>
                </a:solidFill>
                <a:latin typeface="Times New Roman" panose="02020603050405020304" pitchFamily="18" charset="0"/>
                <a:cs typeface="Times New Roman" panose="02020603050405020304" pitchFamily="18" charset="0"/>
              </a:rPr>
              <a:t>якому</a:t>
            </a:r>
          </a:p>
        </p:txBody>
      </p:sp>
    </p:spTree>
    <p:extLst>
      <p:ext uri="{BB962C8B-B14F-4D97-AF65-F5344CB8AC3E}">
        <p14:creationId xmlns:p14="http://schemas.microsoft.com/office/powerpoint/2010/main" val="2674146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базується</a:t>
            </a:r>
            <a:r>
              <a:rPr lang="ru-RU" sz="2200" dirty="0">
                <a:solidFill>
                  <a:srgbClr val="000000"/>
                </a:solidFill>
                <a:latin typeface="Times New Roman" panose="02020603050405020304" pitchFamily="18" charset="0"/>
                <a:cs typeface="Times New Roman" panose="02020603050405020304" pitchFamily="18" charset="0"/>
              </a:rPr>
              <a:t> метод, то </a:t>
            </a:r>
            <a:r>
              <a:rPr lang="ru-RU" sz="2200" dirty="0" err="1">
                <a:solidFill>
                  <a:srgbClr val="000000"/>
                </a:solidFill>
                <a:latin typeface="Times New Roman" panose="02020603050405020304" pitchFamily="18" charset="0"/>
                <a:cs typeface="Times New Roman" panose="02020603050405020304" pitchFamily="18" charset="0"/>
              </a:rPr>
              <a:t>складніше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здійснити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відповідні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тим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точнішим</a:t>
            </a:r>
            <a:r>
              <a:rPr lang="ru-RU" sz="2200" dirty="0">
                <a:solidFill>
                  <a:srgbClr val="000000"/>
                </a:solidFill>
                <a:latin typeface="Times New Roman" panose="02020603050405020304" pitchFamily="18" charset="0"/>
                <a:cs typeface="Times New Roman" panose="02020603050405020304" pitchFamily="18" charset="0"/>
              </a:rPr>
              <a:t> буде результат</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Для оцінки конкурентних позицій країни на зовнішніх ринках розраховується реальний обмінний курс. </a:t>
            </a:r>
            <a:r>
              <a:rPr lang="uk-UA" sz="2200" i="1" dirty="0" smtClean="0">
                <a:solidFill>
                  <a:srgbClr val="000000"/>
                </a:solidFill>
                <a:latin typeface="Times New Roman" panose="02020603050405020304" pitchFamily="18" charset="0"/>
                <a:cs typeface="Times New Roman" panose="02020603050405020304" pitchFamily="18" charset="0"/>
              </a:rPr>
              <a:t>Реальний </a:t>
            </a:r>
            <a:r>
              <a:rPr lang="uk-UA" sz="2200" i="1" dirty="0">
                <a:solidFill>
                  <a:srgbClr val="000000"/>
                </a:solidFill>
                <a:latin typeface="Times New Roman" panose="02020603050405020304" pitchFamily="18" charset="0"/>
                <a:cs typeface="Times New Roman" panose="02020603050405020304" pitchFamily="18" charset="0"/>
              </a:rPr>
              <a:t>обмінний курс</a:t>
            </a:r>
            <a:r>
              <a:rPr lang="uk-UA" sz="2200" dirty="0">
                <a:solidFill>
                  <a:srgbClr val="000000"/>
                </a:solidFill>
                <a:latin typeface="Times New Roman" panose="02020603050405020304" pitchFamily="18" charset="0"/>
                <a:cs typeface="Times New Roman" panose="02020603050405020304" pitchFamily="18" charset="0"/>
              </a:rPr>
              <a:t> – це номінальний обмінний курс, скоригований на відносний рівень цін у двох країнах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де </a:t>
            </a:r>
            <a:r>
              <a:rPr lang="en-US" sz="2200" dirty="0" err="1">
                <a:solidFill>
                  <a:srgbClr val="000000"/>
                </a:solidFill>
                <a:latin typeface="Times New Roman" panose="02020603050405020304" pitchFamily="18" charset="0"/>
                <a:cs typeface="Times New Roman" panose="02020603050405020304" pitchFamily="18" charset="0"/>
              </a:rPr>
              <a:t>Sr</a:t>
            </a:r>
            <a:r>
              <a:rPr lang="en-US" sz="2200" dirty="0">
                <a:solidFill>
                  <a:srgbClr val="000000"/>
                </a:solidFill>
                <a:latin typeface="Times New Roman" panose="02020603050405020304" pitchFamily="18" charset="0"/>
                <a:cs typeface="Times New Roman" panose="02020603050405020304" pitchFamily="18" charset="0"/>
              </a:rPr>
              <a:t> – </a:t>
            </a:r>
            <a:r>
              <a:rPr lang="uk-UA" sz="2200" dirty="0">
                <a:solidFill>
                  <a:srgbClr val="000000"/>
                </a:solidFill>
                <a:latin typeface="Times New Roman" panose="02020603050405020304" pitchFamily="18" charset="0"/>
                <a:cs typeface="Times New Roman" panose="02020603050405020304" pitchFamily="18" charset="0"/>
              </a:rPr>
              <a:t>індекс реального обмінного курсу;</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S – </a:t>
            </a:r>
            <a:r>
              <a:rPr lang="uk-UA" sz="2200" dirty="0">
                <a:solidFill>
                  <a:srgbClr val="000000"/>
                </a:solidFill>
                <a:latin typeface="Times New Roman" panose="02020603050405020304" pitchFamily="18" charset="0"/>
                <a:cs typeface="Times New Roman" panose="02020603050405020304" pitchFamily="18" charset="0"/>
              </a:rPr>
              <a:t>номінальний обмінний курс в </a:t>
            </a:r>
            <a:r>
              <a:rPr lang="uk-UA" sz="2200" dirty="0" smtClean="0">
                <a:solidFill>
                  <a:srgbClr val="000000"/>
                </a:solidFill>
                <a:latin typeface="Times New Roman" panose="02020603050405020304" pitchFamily="18" charset="0"/>
                <a:cs typeface="Times New Roman" panose="02020603050405020304" pitchFamily="18" charset="0"/>
              </a:rPr>
              <a:t>індексній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формі </a:t>
            </a:r>
            <a:r>
              <a:rPr lang="uk-UA" sz="2200" dirty="0">
                <a:solidFill>
                  <a:srgbClr val="000000"/>
                </a:solidFill>
                <a:latin typeface="Times New Roman" panose="02020603050405020304" pitchFamily="18" charset="0"/>
                <a:cs typeface="Times New Roman" panose="02020603050405020304" pitchFamily="18" charset="0"/>
              </a:rPr>
              <a:t>(одиниця національної валюти в іноземній валюті);</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P – </a:t>
            </a:r>
            <a:r>
              <a:rPr lang="uk-UA" sz="2200" dirty="0">
                <a:solidFill>
                  <a:srgbClr val="000000"/>
                </a:solidFill>
                <a:latin typeface="Times New Roman" panose="02020603050405020304" pitchFamily="18" charset="0"/>
                <a:cs typeface="Times New Roman" panose="02020603050405020304" pitchFamily="18" charset="0"/>
              </a:rPr>
              <a:t>індекс рівня внутрішніх цін;</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P* – </a:t>
            </a:r>
            <a:r>
              <a:rPr lang="uk-UA" sz="2200" dirty="0">
                <a:solidFill>
                  <a:srgbClr val="000000"/>
                </a:solidFill>
                <a:latin typeface="Times New Roman" panose="02020603050405020304" pitchFamily="18" charset="0"/>
                <a:cs typeface="Times New Roman" panose="02020603050405020304" pitchFamily="18" charset="0"/>
              </a:rPr>
              <a:t>індекс рівня зовнішніх цін.</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реальний </a:t>
            </a:r>
            <a:r>
              <a:rPr lang="uk-UA" sz="2200" dirty="0">
                <a:solidFill>
                  <a:srgbClr val="000000"/>
                </a:solidFill>
                <a:latin typeface="Times New Roman" panose="02020603050405020304" pitchFamily="18" charset="0"/>
                <a:cs typeface="Times New Roman" panose="02020603050405020304" pitchFamily="18" charset="0"/>
              </a:rPr>
              <a:t>валютний курс - це співвідношення ціни кошика товарів за кордоном, перерахованої з іноземної валюти в національну за допомогою номінального валютного курсу (добуток номінального валютного курсу та індексу цін зарубіжної країни) та ціни кошика тих самих товарів у власній країні (індекс цін своєї країни</a:t>
            </a:r>
            <a:r>
              <a:rPr lang="uk-UA" sz="2200" dirty="0" smtClean="0">
                <a:solidFill>
                  <a:srgbClr val="000000"/>
                </a:solidFill>
                <a:latin typeface="Times New Roman" panose="02020603050405020304" pitchFamily="18" charset="0"/>
                <a:cs typeface="Times New Roman" panose="02020603050405020304" pitchFamily="18" charset="0"/>
              </a:rPr>
              <a:t>). Для встановлення реального обмінного курсу ціну кошика іноземних товарів перераховують у національній валюті за номінальним курсом та ділять на ціну кошика аналогічних місцевих товарів.</a:t>
            </a:r>
          </a:p>
        </p:txBody>
      </p:sp>
      <p:pic>
        <p:nvPicPr>
          <p:cNvPr id="2" name="Рисунок 1"/>
          <p:cNvPicPr>
            <a:picLocks noChangeAspect="1"/>
          </p:cNvPicPr>
          <p:nvPr/>
        </p:nvPicPr>
        <p:blipFill>
          <a:blip r:embed="rId2"/>
          <a:stretch>
            <a:fillRect/>
          </a:stretch>
        </p:blipFill>
        <p:spPr>
          <a:xfrm>
            <a:off x="7496270" y="1991762"/>
            <a:ext cx="2554320" cy="1290326"/>
          </a:xfrm>
          <a:prstGeom prst="rect">
            <a:avLst/>
          </a:prstGeom>
        </p:spPr>
      </p:pic>
    </p:spTree>
    <p:extLst>
      <p:ext uri="{BB962C8B-B14F-4D97-AF65-F5344CB8AC3E}">
        <p14:creationId xmlns:p14="http://schemas.microsoft.com/office/powerpoint/2010/main" val="688589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Індекс </a:t>
            </a:r>
            <a:r>
              <a:rPr lang="uk-UA" sz="2200" dirty="0">
                <a:solidFill>
                  <a:srgbClr val="000000"/>
                </a:solidFill>
                <a:latin typeface="Times New Roman" panose="02020603050405020304" pitchFamily="18" charset="0"/>
                <a:cs typeface="Times New Roman" panose="02020603050405020304" pitchFamily="18" charset="0"/>
              </a:rPr>
              <a:t>реального обмінного курсу демонструє динаміку курсу з поправкою на темп інфляції в обох країнах. Якщо темп інфляції у власній країні перевищує зарубіжний, то реальний валютний курс національної валюти буде вищим за номінальний.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Валютний </a:t>
            </a:r>
            <a:r>
              <a:rPr lang="uk-UA" sz="2200" dirty="0">
                <a:solidFill>
                  <a:srgbClr val="000000"/>
                </a:solidFill>
                <a:latin typeface="Times New Roman" panose="02020603050405020304" pitchFamily="18" charset="0"/>
                <a:cs typeface="Times New Roman" panose="02020603050405020304" pitchFamily="18" charset="0"/>
              </a:rPr>
              <a:t>курс впливає на міжнародні економічні відносини, перерозподіл між окремими державами тієї частки їхнього сукупного суспільного продукту, яка реалізується на зовнішніх ринках, конкурентоспроможність компаній, на співвідношення експортно-імпортних цін тощо</a:t>
            </a:r>
            <a:r>
              <a:rPr lang="uk-UA" sz="2200" dirty="0" smtClean="0">
                <a:solidFill>
                  <a:srgbClr val="000000"/>
                </a:solidFill>
                <a:latin typeface="Times New Roman" panose="02020603050405020304" pitchFamily="18" charset="0"/>
                <a:cs typeface="Times New Roman" panose="02020603050405020304" pitchFamily="18" charset="0"/>
              </a:rPr>
              <a:t>. Так</a:t>
            </a:r>
            <a:r>
              <a:rPr lang="uk-UA" sz="2200" dirty="0">
                <a:solidFill>
                  <a:srgbClr val="000000"/>
                </a:solidFill>
                <a:latin typeface="Times New Roman" panose="02020603050405020304" pitchFamily="18" charset="0"/>
                <a:cs typeface="Times New Roman" panose="02020603050405020304" pitchFamily="18" charset="0"/>
              </a:rPr>
              <a:t>, зниження курсу національної валюти вигідне експортерам, бо дає їм змогу постачати товари на зовнішній ринок за цінами, нижчими середньосвітових, але водночас робить імпорт дорожчим. Це призводить до зростання цін у країні, зниження обсягів ввезення товарів та зниження рівня споживання. За цих умов загострюється проблема зовнішньої заборгованості. І навпаки, при підвищенні курсу національної валюти знижується ефективність експорту, падає конкурентоспроможність внутрішніх цін; що стосується імпорту, то він збільшується, зростає приплив у країну капіталів з-за кордону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Показник</a:t>
            </a:r>
            <a:r>
              <a:rPr lang="ru-RU" sz="2200" dirty="0">
                <a:solidFill>
                  <a:srgbClr val="000000"/>
                </a:solidFill>
                <a:latin typeface="Times New Roman" panose="02020603050405020304" pitchFamily="18" charset="0"/>
                <a:cs typeface="Times New Roman" panose="02020603050405020304" pitchFamily="18" charset="0"/>
              </a:rPr>
              <a:t> реального валютного курсу </a:t>
            </a:r>
            <a:r>
              <a:rPr lang="ru-RU" sz="2200" dirty="0" err="1">
                <a:solidFill>
                  <a:srgbClr val="000000"/>
                </a:solidFill>
                <a:latin typeface="Times New Roman" panose="02020603050405020304" pitchFamily="18" charset="0"/>
                <a:cs typeface="Times New Roman" panose="02020603050405020304" pitchFamily="18" charset="0"/>
              </a:rPr>
              <a:t>тісно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пов’язаний</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показником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паритету </a:t>
            </a:r>
            <a:r>
              <a:rPr lang="ru-RU" sz="2200" dirty="0" err="1">
                <a:solidFill>
                  <a:srgbClr val="000000"/>
                </a:solidFill>
                <a:latin typeface="Times New Roman" panose="02020603050405020304" pitchFamily="18" charset="0"/>
                <a:cs typeface="Times New Roman" panose="02020603050405020304" pitchFamily="18" charset="0"/>
              </a:rPr>
              <a:t>купівельної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спроможності</a:t>
            </a:r>
            <a:r>
              <a:rPr lang="ru-RU" sz="2200" dirty="0">
                <a:solidFill>
                  <a:srgbClr val="000000"/>
                </a:solidFill>
                <a:latin typeface="Times New Roman" panose="02020603050405020304" pitchFamily="18" charset="0"/>
                <a:cs typeface="Times New Roman" panose="02020603050405020304" pitchFamily="18" charset="0"/>
              </a:rPr>
              <a:t> валют (</a:t>
            </a:r>
            <a:r>
              <a:rPr lang="ru-RU" sz="2200" dirty="0" err="1">
                <a:solidFill>
                  <a:srgbClr val="000000"/>
                </a:solidFill>
                <a:latin typeface="Times New Roman" panose="02020603050405020304" pitchFamily="18" charset="0"/>
                <a:cs typeface="Times New Roman" panose="02020603050405020304" pitchFamily="18" charset="0"/>
              </a:rPr>
              <a:t>Пк.с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виражає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співвідношення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внутрішніх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у</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117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національних валютах </a:t>
            </a:r>
            <a:r>
              <a:rPr lang="uk-UA" sz="2200" dirty="0" smtClean="0">
                <a:solidFill>
                  <a:srgbClr val="000000"/>
                </a:solidFill>
                <a:latin typeface="Times New Roman" panose="02020603050405020304" pitchFamily="18" charset="0"/>
                <a:cs typeface="Times New Roman" panose="02020603050405020304" pitchFamily="18" charset="0"/>
              </a:rPr>
              <a:t>країн</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торговельних </a:t>
            </a:r>
            <a:r>
              <a:rPr lang="uk-UA" sz="2200" dirty="0" smtClean="0">
                <a:solidFill>
                  <a:srgbClr val="000000"/>
                </a:solidFill>
                <a:latin typeface="Times New Roman" panose="02020603050405020304" pitchFamily="18" charset="0"/>
                <a:cs typeface="Times New Roman" panose="02020603050405020304" pitchFamily="18" charset="0"/>
              </a:rPr>
              <a:t>партнерів.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від ступеня </a:t>
            </a:r>
            <a:r>
              <a:rPr lang="uk-UA" sz="2200" dirty="0" err="1" smtClean="0">
                <a:solidFill>
                  <a:srgbClr val="000000"/>
                </a:solidFill>
                <a:latin typeface="Times New Roman" panose="02020603050405020304" pitchFamily="18" charset="0"/>
                <a:cs typeface="Times New Roman" panose="02020603050405020304" pitchFamily="18" charset="0"/>
              </a:rPr>
              <a:t>регульованості</a:t>
            </a:r>
            <a:r>
              <a:rPr lang="uk-UA" sz="2200" dirty="0" smtClean="0">
                <a:solidFill>
                  <a:srgbClr val="000000"/>
                </a:solidFill>
                <a:latin typeface="Times New Roman" panose="02020603050405020304" pitchFamily="18" charset="0"/>
                <a:cs typeface="Times New Roman" panose="02020603050405020304" pitchFamily="18" charset="0"/>
              </a:rPr>
              <a:t> номінальний валютний курс може бути плаваючим або фіксованим з різними проміжними варіантами між цими крайніми станами (див. табл.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Плаваючим називають валютний курс</a:t>
            </a:r>
            <a:r>
              <a:rPr lang="uk-UA" sz="2200" dirty="0" smtClean="0">
                <a:solidFill>
                  <a:srgbClr val="000000"/>
                </a:solidFill>
                <a:latin typeface="Times New Roman" panose="02020603050405020304" pitchFamily="18" charset="0"/>
                <a:cs typeface="Times New Roman" panose="02020603050405020304" pitchFamily="18" charset="0"/>
              </a:rPr>
              <a:t>, рівень якого вільно коливається (змінюється) під впливом зміни попиту і пропозиції на валютному ринку. Таким валютний курс може бути за умови, що орган валютного регулювання (НБУ) не втручається в процеси, які відбуваються на валютному ринку. Це означає, що в країні діє режим вільно плаваючого валютного курсу. Такий режим може успішно діяти в країнах з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високорозвинутими</a:t>
            </a:r>
            <a:r>
              <a:rPr lang="uk-UA" sz="2200" dirty="0" smtClean="0">
                <a:solidFill>
                  <a:srgbClr val="000000"/>
                </a:solidFill>
                <a:latin typeface="Times New Roman" panose="02020603050405020304" pitchFamily="18" charset="0"/>
                <a:cs typeface="Times New Roman" panose="02020603050405020304" pitchFamily="18" charset="0"/>
              </a:rPr>
              <a:t>, добре структурованими економіками, що забезпечують високу збалансованість платіжних балансів та зрівноваженість попиту і пропозиції на валютних ринках. Проте така ситуація має місце далеко не в усіх країнах, і тому режим вільного плавання курсу в його чистому вигляді застосовує лише невелика кількість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Переважна більшість країн застосовують режим регульовано плаваючого курсу, за якого плавання курсу контролюється і регулюється залежно від зміни економічної ситуації в країні.</a:t>
            </a:r>
          </a:p>
        </p:txBody>
      </p:sp>
    </p:spTree>
    <p:extLst>
      <p:ext uri="{BB962C8B-B14F-4D97-AF65-F5344CB8AC3E}">
        <p14:creationId xmlns:p14="http://schemas.microsoft.com/office/powerpoint/2010/main" val="918606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27976" y="561315"/>
            <a:ext cx="9398315" cy="5558828"/>
          </a:xfrm>
          <a:prstGeom prst="rect">
            <a:avLst/>
          </a:prstGeom>
        </p:spPr>
      </p:pic>
    </p:spTree>
    <p:extLst>
      <p:ext uri="{BB962C8B-B14F-4D97-AF65-F5344CB8AC3E}">
        <p14:creationId xmlns:p14="http://schemas.microsoft.com/office/powerpoint/2010/main" val="2771648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таблиці 1.</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73359" y="1004934"/>
            <a:ext cx="9607546" cy="4463359"/>
          </a:xfrm>
          <a:prstGeom prst="rect">
            <a:avLst/>
          </a:prstGeom>
        </p:spPr>
      </p:pic>
    </p:spTree>
    <p:extLst>
      <p:ext uri="{BB962C8B-B14F-4D97-AF65-F5344CB8AC3E}">
        <p14:creationId xmlns:p14="http://schemas.microsoft.com/office/powerpoint/2010/main" val="193412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 режимом використання валюти поділяються на: </a:t>
            </a:r>
            <a:r>
              <a:rPr lang="uk-UA" sz="2200" i="1" dirty="0" smtClean="0">
                <a:solidFill>
                  <a:srgbClr val="000000"/>
                </a:solidFill>
                <a:latin typeface="Times New Roman" panose="02020603050405020304" pitchFamily="18" charset="0"/>
                <a:cs typeface="Times New Roman" panose="02020603050405020304" pitchFamily="18" charset="0"/>
              </a:rPr>
              <a:t>неконвертовані; конвертовані.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Неконвертованими є валюти, які неможливо вільно обміняти на іноземні валюти за ринковим курсом, їх ввіз та вивіз жорстко обмежується. Такими звичайно є валюти слаборозвинутих країн чи країн, які переживають глибоку і хронічну економічну та фінансову кризу. До 1997 р. </a:t>
            </a:r>
            <a:r>
              <a:rPr lang="uk-UA" sz="2200" dirty="0" err="1" smtClean="0">
                <a:solidFill>
                  <a:srgbClr val="000000"/>
                </a:solidFill>
                <a:latin typeface="Times New Roman" panose="02020603050405020304" pitchFamily="18" charset="0"/>
                <a:cs typeface="Times New Roman" panose="02020603050405020304" pitchFamily="18" charset="0"/>
              </a:rPr>
              <a:t>типово</a:t>
            </a:r>
            <a:r>
              <a:rPr lang="uk-UA" sz="2200" dirty="0" smtClean="0">
                <a:solidFill>
                  <a:srgbClr val="000000"/>
                </a:solidFill>
                <a:latin typeface="Times New Roman" panose="02020603050405020304" pitchFamily="18" charset="0"/>
                <a:cs typeface="Times New Roman" panose="02020603050405020304" pitchFamily="18" charset="0"/>
              </a:rPr>
              <a:t> неконвертованою була і національна валюта України — гривня. З 1997 р. гривня — частково конвертована валюта.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Конвертованими є валюти, які вільно обмінюються на валюти інших країн за курсом, що формується в установленому порядку, і вільно вивозяться і ввозяться через кордон. Конвертованість — надзвичайно важлива, визначальна якісна риса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до класифікатора іноземних валют та банківських металів вітчизняне законодавство ділить валюти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конвертовані валюти, які широко використовуються для здійснення платежів за міжнародними операціями, валюти країн - членів Європейського Союзу та банківські метали (1 група);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конвертовані валюти, які широко не використовуються для здійснення платежів за міжнародними операціями (2 група);</a:t>
            </a:r>
          </a:p>
        </p:txBody>
      </p:sp>
    </p:spTree>
    <p:extLst>
      <p:ext uri="{BB962C8B-B14F-4D97-AF65-F5344CB8AC3E}">
        <p14:creationId xmlns:p14="http://schemas.microsoft.com/office/powerpoint/2010/main" val="1660416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Зокрема, центральний банк може встановити «стелі» (вищу та нижчу) для коливання курсу, може об’являти пріоритетний напрям динаміки курсу на певну перспективу (девальвація чи ревальвація), та рівень таких змін, який він забезпечуватиме своїми заходами, запроваджувати певні валютні обмеження тощо. Якраз режим регульованого плавання валютного курсу застосовується уже тривалий час в Україні.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Фіксованим називають валютний курс</a:t>
            </a:r>
            <a:r>
              <a:rPr lang="uk-UA" sz="2200" dirty="0" smtClean="0">
                <a:solidFill>
                  <a:srgbClr val="000000"/>
                </a:solidFill>
                <a:latin typeface="Times New Roman" panose="02020603050405020304" pitchFamily="18" charset="0"/>
                <a:cs typeface="Times New Roman" panose="02020603050405020304" pitchFamily="18" charset="0"/>
              </a:rPr>
              <a:t>, рівень якого центральні банки тривалий час підтримують на незмінному, заздалегідь оголошеному рівні. Така підтримка можлива за двосторонньої чи багатосторонньої домовленості країн і здійснюється засобами прямого чи опосередкованого втручання регулятивних органів у ситуацію на валютних ринках (валютна інтервенція) чи в зовнішньоекономічні, монетарні та фіскальні сфери. Вибір інструментів та напрямів такого втручання залежить переважно від стану платіжного балансу країни. Якщо сальдо його тривалий час позитивне, що дало можливість накопичити значний золотовалютний резерв, або ж коли позитивне сальдо періодично змінюється таким самим за величиною негативним за умови наявності в країні значного золотовалютного резерву, то підтримувати фіксований курс можна лише за допомогою валютної інтервенції. Цей інструмент зводиться до продажу регулятивним органом валюти на ринку, якщо там попит перевищує пропозицію, або ж до купівлі валюти, якщо</a:t>
            </a:r>
          </a:p>
        </p:txBody>
      </p:sp>
    </p:spTree>
    <p:extLst>
      <p:ext uri="{BB962C8B-B14F-4D97-AF65-F5344CB8AC3E}">
        <p14:creationId xmlns:p14="http://schemas.microsoft.com/office/powerpoint/2010/main" val="893262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пропозиція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перевищує</a:t>
            </a:r>
            <a:r>
              <a:rPr lang="ru-RU" sz="2200" dirty="0">
                <a:solidFill>
                  <a:srgbClr val="000000"/>
                </a:solidFill>
                <a:latin typeface="Times New Roman" panose="02020603050405020304" pitchFamily="18" charset="0"/>
                <a:cs typeface="Times New Roman" panose="02020603050405020304" pitchFamily="18" charset="0"/>
              </a:rPr>
              <a:t> попит. Для продажу валюта </a:t>
            </a:r>
            <a:r>
              <a:rPr lang="ru-RU" sz="2200" dirty="0" err="1">
                <a:solidFill>
                  <a:srgbClr val="000000"/>
                </a:solidFill>
                <a:latin typeface="Times New Roman" panose="02020603050405020304" pitchFamily="18" charset="0"/>
                <a:cs typeface="Times New Roman" panose="02020603050405020304" pitchFamily="18" charset="0"/>
              </a:rPr>
              <a:t>залучається</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централізованого</a:t>
            </a:r>
            <a:r>
              <a:rPr lang="ru-RU" sz="2200" dirty="0">
                <a:solidFill>
                  <a:srgbClr val="000000"/>
                </a:solidFill>
                <a:latin typeface="Times New Roman" panose="02020603050405020304" pitchFamily="18" charset="0"/>
                <a:cs typeface="Times New Roman" panose="02020603050405020304" pitchFamily="18" charset="0"/>
              </a:rPr>
              <a:t> резерву, а куплена на ринку </a:t>
            </a:r>
            <a:r>
              <a:rPr lang="ru-RU" sz="2200" dirty="0" err="1">
                <a:solidFill>
                  <a:srgbClr val="000000"/>
                </a:solidFill>
                <a:latin typeface="Times New Roman" panose="02020603050405020304" pitchFamily="18" charset="0"/>
                <a:cs typeface="Times New Roman" panose="02020603050405020304" pitchFamily="18" charset="0"/>
              </a:rPr>
              <a:t>надходить</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цей</a:t>
            </a:r>
            <a:r>
              <a:rPr lang="ru-RU" sz="2200" dirty="0">
                <a:solidFill>
                  <a:srgbClr val="000000"/>
                </a:solidFill>
                <a:latin typeface="Times New Roman" panose="02020603050405020304" pitchFamily="18" charset="0"/>
                <a:cs typeface="Times New Roman" panose="02020603050405020304" pitchFamily="18" charset="0"/>
              </a:rPr>
              <a:t> резерв</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Коли говорять про валютний курс, то йдеться насамперед про </a:t>
            </a:r>
            <a:r>
              <a:rPr lang="uk-UA" sz="2200"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dirty="0">
                <a:solidFill>
                  <a:srgbClr val="000000"/>
                </a:solidFill>
                <a:latin typeface="Times New Roman" panose="02020603050405020304" pitchFamily="18" charset="0"/>
                <a:cs typeface="Times New Roman" panose="02020603050405020304" pitchFamily="18" charset="0"/>
              </a:rPr>
              <a:t>двох валют — національної та іноземної. Такий курс називається </a:t>
            </a:r>
            <a:r>
              <a:rPr lang="uk-UA" sz="2200" dirty="0" smtClean="0">
                <a:solidFill>
                  <a:srgbClr val="000000"/>
                </a:solidFill>
                <a:latin typeface="Times New Roman" panose="02020603050405020304" pitchFamily="18" charset="0"/>
                <a:cs typeface="Times New Roman" panose="02020603050405020304" pitchFamily="18" charset="0"/>
              </a:rPr>
              <a:t>двостороннім</a:t>
            </a:r>
            <a:r>
              <a:rPr lang="uk-UA" sz="2200" dirty="0">
                <a:solidFill>
                  <a:srgbClr val="000000"/>
                </a:solidFill>
                <a:latin typeface="Times New Roman" panose="02020603050405020304" pitchFamily="18" charset="0"/>
                <a:cs typeface="Times New Roman" panose="02020603050405020304" pitchFamily="18" charset="0"/>
              </a:rPr>
              <a:t>. Їх існує стільки, скільки країн підтримує валютні відносини з </a:t>
            </a:r>
            <a:r>
              <a:rPr lang="uk-UA" sz="2200" dirty="0" smtClean="0">
                <a:solidFill>
                  <a:srgbClr val="000000"/>
                </a:solidFill>
                <a:latin typeface="Times New Roman" panose="02020603050405020304" pitchFamily="18" charset="0"/>
                <a:cs typeface="Times New Roman" panose="02020603050405020304" pitchFamily="18" charset="0"/>
              </a:rPr>
              <a:t>даною країною</a:t>
            </a:r>
            <a:r>
              <a:rPr lang="uk-UA" sz="2200" dirty="0">
                <a:solidFill>
                  <a:srgbClr val="000000"/>
                </a:solidFill>
                <a:latin typeface="Times New Roman" panose="02020603050405020304" pitchFamily="18" charset="0"/>
                <a:cs typeface="Times New Roman" panose="02020603050405020304" pitchFamily="18" charset="0"/>
              </a:rPr>
              <a:t>. Проте кожний двосторонній курс має свою динаміку — один </a:t>
            </a:r>
            <a:r>
              <a:rPr lang="uk-UA" sz="2200" dirty="0" smtClean="0">
                <a:solidFill>
                  <a:srgbClr val="000000"/>
                </a:solidFill>
                <a:latin typeface="Times New Roman" panose="02020603050405020304" pitchFamily="18" charset="0"/>
                <a:cs typeface="Times New Roman" panose="02020603050405020304" pitchFamily="18" charset="0"/>
              </a:rPr>
              <a:t>підвищується</a:t>
            </a:r>
            <a:r>
              <a:rPr lang="uk-UA" sz="2200" dirty="0">
                <a:solidFill>
                  <a:srgbClr val="000000"/>
                </a:solidFill>
                <a:latin typeface="Times New Roman" panose="02020603050405020304" pitchFamily="18" charset="0"/>
                <a:cs typeface="Times New Roman" panose="02020603050405020304" pitchFamily="18" charset="0"/>
              </a:rPr>
              <a:t>, другий знижується, третій є стабільним. Вплив кожного з таких курсів </a:t>
            </a:r>
            <a:r>
              <a:rPr lang="uk-UA" sz="2200" dirty="0" smtClean="0">
                <a:solidFill>
                  <a:srgbClr val="000000"/>
                </a:solidFill>
                <a:latin typeface="Times New Roman" panose="02020603050405020304" pitchFamily="18" charset="0"/>
                <a:cs typeface="Times New Roman" panose="02020603050405020304" pitchFamily="18" charset="0"/>
              </a:rPr>
              <a:t>на платіжний </a:t>
            </a:r>
            <a:r>
              <a:rPr lang="uk-UA" sz="2200" dirty="0">
                <a:solidFill>
                  <a:srgbClr val="000000"/>
                </a:solidFill>
                <a:latin typeface="Times New Roman" panose="02020603050405020304" pitchFamily="18" charset="0"/>
                <a:cs typeface="Times New Roman" panose="02020603050405020304" pitchFamily="18" charset="0"/>
              </a:rPr>
              <a:t>баланс може взаємно нейтралізуватися, що знижує практичне </a:t>
            </a:r>
            <a:r>
              <a:rPr lang="uk-UA" sz="2200" dirty="0" smtClean="0">
                <a:solidFill>
                  <a:srgbClr val="000000"/>
                </a:solidFill>
                <a:latin typeface="Times New Roman" panose="02020603050405020304" pitchFamily="18" charset="0"/>
                <a:cs typeface="Times New Roman" panose="02020603050405020304" pitchFamily="18" charset="0"/>
              </a:rPr>
              <a:t>значення </a:t>
            </a:r>
            <a:r>
              <a:rPr lang="uk-UA" sz="2200" dirty="0">
                <a:solidFill>
                  <a:srgbClr val="000000"/>
                </a:solidFill>
                <a:latin typeface="Times New Roman" panose="02020603050405020304" pitchFamily="18" charset="0"/>
                <a:cs typeface="Times New Roman" panose="02020603050405020304" pitchFamily="18" charset="0"/>
              </a:rPr>
              <a:t>двостороннього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Тому </a:t>
            </a:r>
            <a:r>
              <a:rPr lang="uk-UA" sz="2200" dirty="0">
                <a:solidFill>
                  <a:srgbClr val="000000"/>
                </a:solidFill>
                <a:latin typeface="Times New Roman" panose="02020603050405020304" pitchFamily="18" charset="0"/>
                <a:cs typeface="Times New Roman" panose="02020603050405020304" pitchFamily="18" charset="0"/>
              </a:rPr>
              <a:t>виникає потреба визначити співвідношення національної валюти з </a:t>
            </a:r>
            <a:r>
              <a:rPr lang="uk-UA" sz="2200" dirty="0" smtClean="0">
                <a:solidFill>
                  <a:srgbClr val="000000"/>
                </a:solidFill>
                <a:latin typeface="Times New Roman" panose="02020603050405020304" pitchFamily="18" charset="0"/>
                <a:cs typeface="Times New Roman" panose="02020603050405020304" pitchFamily="18" charset="0"/>
              </a:rPr>
              <a:t>усіма </a:t>
            </a:r>
            <a:r>
              <a:rPr lang="uk-UA" sz="2200" dirty="0">
                <a:solidFill>
                  <a:srgbClr val="000000"/>
                </a:solidFill>
                <a:latin typeface="Times New Roman" panose="02020603050405020304" pitchFamily="18" charset="0"/>
                <a:cs typeface="Times New Roman" panose="02020603050405020304" pitchFamily="18" charset="0"/>
              </a:rPr>
              <a:t>іншими валютами або з певною їх сукупністю (кошиком). </a:t>
            </a:r>
            <a:r>
              <a:rPr lang="uk-UA" sz="2200" i="1" dirty="0">
                <a:solidFill>
                  <a:srgbClr val="000000"/>
                </a:solidFill>
                <a:latin typeface="Times New Roman" panose="02020603050405020304" pitchFamily="18" charset="0"/>
                <a:cs typeface="Times New Roman" panose="02020603050405020304" pitchFamily="18" charset="0"/>
              </a:rPr>
              <a:t>Таке </a:t>
            </a:r>
            <a:r>
              <a:rPr lang="uk-UA" sz="2200" i="1"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i="1" dirty="0">
                <a:solidFill>
                  <a:srgbClr val="000000"/>
                </a:solidFill>
                <a:latin typeface="Times New Roman" panose="02020603050405020304" pitchFamily="18" charset="0"/>
                <a:cs typeface="Times New Roman" panose="02020603050405020304" pitchFamily="18" charset="0"/>
              </a:rPr>
              <a:t>називається багатостороннім, або ефективним, валютним курсом. </a:t>
            </a:r>
            <a:r>
              <a:rPr lang="uk-UA" sz="2200" dirty="0" smtClean="0">
                <a:solidFill>
                  <a:srgbClr val="000000"/>
                </a:solidFill>
                <a:latin typeface="Times New Roman" panose="02020603050405020304" pitchFamily="18" charset="0"/>
                <a:cs typeface="Times New Roman" panose="02020603050405020304" pitchFamily="18" charset="0"/>
              </a:rPr>
              <a:t>З його </a:t>
            </a:r>
            <a:r>
              <a:rPr lang="uk-UA" sz="2200" dirty="0">
                <a:solidFill>
                  <a:srgbClr val="000000"/>
                </a:solidFill>
                <a:latin typeface="Times New Roman" panose="02020603050405020304" pitchFamily="18" charset="0"/>
                <a:cs typeface="Times New Roman" panose="02020603050405020304" pitchFamily="18" charset="0"/>
              </a:rPr>
              <a:t>допомогою вимірюється індекс знецінення або подорожчання </a:t>
            </a:r>
            <a:r>
              <a:rPr lang="uk-UA" sz="2200" dirty="0" smtClean="0">
                <a:solidFill>
                  <a:srgbClr val="000000"/>
                </a:solidFill>
                <a:latin typeface="Times New Roman" panose="02020603050405020304" pitchFamily="18" charset="0"/>
                <a:cs typeface="Times New Roman" panose="02020603050405020304" pitchFamily="18" charset="0"/>
              </a:rPr>
              <a:t>національної </a:t>
            </a:r>
            <a:r>
              <a:rPr lang="uk-UA" sz="2200" dirty="0">
                <a:solidFill>
                  <a:srgbClr val="000000"/>
                </a:solidFill>
                <a:latin typeface="Times New Roman" panose="02020603050405020304" pitchFamily="18" charset="0"/>
                <a:cs typeface="Times New Roman" panose="02020603050405020304" pitchFamily="18" charset="0"/>
              </a:rPr>
              <a:t>валюти порівняно з середньозваженим кошиком багатьох валют. </a:t>
            </a:r>
            <a:r>
              <a:rPr lang="uk-UA" sz="2200" dirty="0" smtClean="0">
                <a:solidFill>
                  <a:srgbClr val="000000"/>
                </a:solidFill>
                <a:latin typeface="Times New Roman" panose="02020603050405020304" pitchFamily="18" charset="0"/>
                <a:cs typeface="Times New Roman" panose="02020603050405020304" pitchFamily="18" charset="0"/>
              </a:rPr>
              <a:t>Обчислюється </a:t>
            </a:r>
            <a:r>
              <a:rPr lang="uk-UA" sz="2200" dirty="0">
                <a:solidFill>
                  <a:srgbClr val="000000"/>
                </a:solidFill>
                <a:latin typeface="Times New Roman" panose="02020603050405020304" pitchFamily="18" charset="0"/>
                <a:cs typeface="Times New Roman" panose="02020603050405020304" pitchFamily="18" charset="0"/>
              </a:rPr>
              <a:t>ефективний валютний курс як арифметична середньозважена певної </a:t>
            </a:r>
            <a:r>
              <a:rPr lang="uk-UA" sz="2200" dirty="0" smtClean="0">
                <a:solidFill>
                  <a:srgbClr val="000000"/>
                </a:solidFill>
                <a:latin typeface="Times New Roman" panose="02020603050405020304" pitchFamily="18" charset="0"/>
                <a:cs typeface="Times New Roman" panose="02020603050405020304" pitchFamily="18" charset="0"/>
              </a:rPr>
              <a:t>сукупності </a:t>
            </a:r>
            <a:r>
              <a:rPr lang="uk-UA" sz="2200" dirty="0">
                <a:solidFill>
                  <a:srgbClr val="000000"/>
                </a:solidFill>
                <a:latin typeface="Times New Roman" panose="02020603050405020304" pitchFamily="18" charset="0"/>
                <a:cs typeface="Times New Roman" panose="02020603050405020304" pitchFamily="18" charset="0"/>
              </a:rPr>
              <a:t>двосторонніх курсів, де вагою є частка кожного з </a:t>
            </a:r>
            <a:r>
              <a:rPr lang="uk-UA" sz="2200" dirty="0" smtClean="0">
                <a:solidFill>
                  <a:srgbClr val="000000"/>
                </a:solidFill>
                <a:latin typeface="Times New Roman" panose="02020603050405020304" pitchFamily="18" charset="0"/>
                <a:cs typeface="Times New Roman" panose="02020603050405020304" pitchFamily="18" charset="0"/>
              </a:rPr>
              <a:t>торговельних партнерів</a:t>
            </a:r>
            <a:r>
              <a:rPr lang="uk-UA" sz="2200" dirty="0">
                <a:solidFill>
                  <a:srgbClr val="000000"/>
                </a:solidFill>
                <a:latin typeface="Times New Roman" panose="02020603050405020304" pitchFamily="18" charset="0"/>
                <a:cs typeface="Times New Roman" panose="02020603050405020304" pitchFamily="18" charset="0"/>
              </a:rPr>
              <a:t>, валюти яких включені до кошика, у зовнішньоторговельному </a:t>
            </a:r>
            <a:r>
              <a:rPr lang="uk-UA" sz="2200" dirty="0" smtClean="0">
                <a:solidFill>
                  <a:srgbClr val="000000"/>
                </a:solidFill>
                <a:latin typeface="Times New Roman" panose="02020603050405020304" pitchFamily="18" charset="0"/>
                <a:cs typeface="Times New Roman" panose="02020603050405020304" pitchFamily="18" charset="0"/>
              </a:rPr>
              <a:t>обороті </a:t>
            </a:r>
            <a:r>
              <a:rPr lang="uk-UA" sz="2200" dirty="0">
                <a:solidFill>
                  <a:srgbClr val="000000"/>
                </a:solidFill>
                <a:latin typeface="Times New Roman" panose="02020603050405020304" pitchFamily="18" charset="0"/>
                <a:cs typeface="Times New Roman" panose="02020603050405020304" pitchFamily="18" charset="0"/>
              </a:rPr>
              <a:t>країни. Розрізняють реальний ефективний курс і номінальний </a:t>
            </a:r>
            <a:r>
              <a:rPr lang="uk-UA" sz="2200" dirty="0" smtClean="0">
                <a:solidFill>
                  <a:srgbClr val="000000"/>
                </a:solidFill>
                <a:latin typeface="Times New Roman" panose="02020603050405020304" pitchFamily="18" charset="0"/>
                <a:cs typeface="Times New Roman" panose="02020603050405020304" pitchFamily="18" charset="0"/>
              </a:rPr>
              <a:t>ефективний курс</a:t>
            </a:r>
            <a:r>
              <a:rPr lang="uk-UA" sz="2200" dirty="0">
                <a:solidFill>
                  <a:srgbClr val="000000"/>
                </a:solidFill>
                <a:latin typeface="Times New Roman" panose="02020603050405020304" pitchFamily="18" charset="0"/>
                <a:cs typeface="Times New Roman" panose="02020603050405020304" pitchFamily="18" charset="0"/>
              </a:rPr>
              <a:t>. Використовуються індекси цих курсів у практиці розроблення </a:t>
            </a:r>
            <a:r>
              <a:rPr lang="uk-UA" sz="2200" dirty="0" smtClean="0">
                <a:solidFill>
                  <a:srgbClr val="000000"/>
                </a:solidFill>
                <a:latin typeface="Times New Roman" panose="02020603050405020304" pitchFamily="18" charset="0"/>
                <a:cs typeface="Times New Roman" panose="02020603050405020304" pitchFamily="18" charset="0"/>
              </a:rPr>
              <a:t>макроекономічної </a:t>
            </a:r>
            <a:r>
              <a:rPr lang="uk-UA" sz="2200" dirty="0">
                <a:solidFill>
                  <a:srgbClr val="000000"/>
                </a:solidFill>
                <a:latin typeface="Times New Roman" panose="02020603050405020304" pitchFamily="18" charset="0"/>
                <a:cs typeface="Times New Roman" panose="02020603050405020304" pitchFamily="18" charset="0"/>
              </a:rPr>
              <a:t>та валютної політики країни.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866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Офіційний </a:t>
            </a:r>
            <a:r>
              <a:rPr lang="uk-UA" sz="2200" i="1" dirty="0">
                <a:solidFill>
                  <a:srgbClr val="000000"/>
                </a:solidFill>
                <a:latin typeface="Times New Roman" panose="02020603050405020304" pitchFamily="18" charset="0"/>
                <a:cs typeface="Times New Roman" panose="02020603050405020304" pitchFamily="18" charset="0"/>
              </a:rPr>
              <a:t>і ринковий курси</a:t>
            </a:r>
            <a:r>
              <a:rPr lang="uk-UA" sz="2200" dirty="0">
                <a:solidFill>
                  <a:srgbClr val="000000"/>
                </a:solidFill>
                <a:latin typeface="Times New Roman" panose="02020603050405020304" pitchFamily="18" charset="0"/>
                <a:cs typeface="Times New Roman" panose="02020603050405020304" pitchFamily="18" charset="0"/>
              </a:rPr>
              <a:t> формуються і використовуються у тісному </a:t>
            </a:r>
            <a:r>
              <a:rPr lang="uk-UA" sz="2200" dirty="0" smtClean="0">
                <a:solidFill>
                  <a:srgbClr val="000000"/>
                </a:solidFill>
                <a:latin typeface="Times New Roman" panose="02020603050405020304" pitchFamily="18" charset="0"/>
                <a:cs typeface="Times New Roman" panose="02020603050405020304" pitchFamily="18" charset="0"/>
              </a:rPr>
              <a:t>взаємозв’язку</a:t>
            </a:r>
            <a:r>
              <a:rPr lang="uk-UA" sz="2200" dirty="0">
                <a:solidFill>
                  <a:srgbClr val="000000"/>
                </a:solidFill>
                <a:latin typeface="Times New Roman" panose="02020603050405020304" pitchFamily="18" charset="0"/>
                <a:cs typeface="Times New Roman" panose="02020603050405020304" pitchFamily="18" charset="0"/>
              </a:rPr>
              <a:t>. Ринковий курс об’єктивно формується на валютному ринку </a:t>
            </a:r>
            <a:r>
              <a:rPr lang="uk-UA" sz="2200" dirty="0" smtClean="0">
                <a:solidFill>
                  <a:srgbClr val="000000"/>
                </a:solidFill>
                <a:latin typeface="Times New Roman" panose="02020603050405020304" pitchFamily="18" charset="0"/>
                <a:cs typeface="Times New Roman" panose="02020603050405020304" pitchFamily="18" charset="0"/>
              </a:rPr>
              <a:t>під впливом </a:t>
            </a:r>
            <a:r>
              <a:rPr lang="uk-UA" sz="2200" dirty="0">
                <a:solidFill>
                  <a:srgbClr val="000000"/>
                </a:solidFill>
                <a:latin typeface="Times New Roman" panose="02020603050405020304" pitchFamily="18" charset="0"/>
                <a:cs typeface="Times New Roman" panose="02020603050405020304" pitchFamily="18" charset="0"/>
              </a:rPr>
              <a:t>попиту і пропозиції і відображає у своїй динаміці всю гаму чинників</a:t>
            </a:r>
            <a:r>
              <a:rPr lang="uk-UA" sz="2200" dirty="0" smtClean="0">
                <a:solidFill>
                  <a:srgbClr val="000000"/>
                </a:solidFill>
                <a:latin typeface="Times New Roman" panose="02020603050405020304" pitchFamily="18" charset="0"/>
                <a:cs typeface="Times New Roman" panose="02020603050405020304" pitchFamily="18" charset="0"/>
              </a:rPr>
              <a:t>, які </a:t>
            </a:r>
            <a:r>
              <a:rPr lang="uk-UA" sz="2200" dirty="0">
                <a:solidFill>
                  <a:srgbClr val="000000"/>
                </a:solidFill>
                <a:latin typeface="Times New Roman" panose="02020603050405020304" pitchFamily="18" charset="0"/>
                <a:cs typeface="Times New Roman" panose="02020603050405020304" pitchFamily="18" charset="0"/>
              </a:rPr>
              <a:t>стихійно змінюють ринкову кон’юнктуру. Офіційний валютний курс </a:t>
            </a:r>
            <a:r>
              <a:rPr lang="uk-UA" sz="2200" dirty="0" smtClean="0">
                <a:solidFill>
                  <a:srgbClr val="000000"/>
                </a:solidFill>
                <a:latin typeface="Times New Roman" panose="02020603050405020304" pitchFamily="18" charset="0"/>
                <a:cs typeface="Times New Roman" panose="02020603050405020304" pitchFamily="18" charset="0"/>
              </a:rPr>
              <a:t>визначається </a:t>
            </a:r>
            <a:r>
              <a:rPr lang="uk-UA" sz="2200" dirty="0">
                <a:solidFill>
                  <a:srgbClr val="000000"/>
                </a:solidFill>
                <a:latin typeface="Times New Roman" panose="02020603050405020304" pitchFamily="18" charset="0"/>
                <a:cs typeface="Times New Roman" panose="02020603050405020304" pitchFamily="18" charset="0"/>
              </a:rPr>
              <a:t>центральним банком на підставі динаміки ринкового курсу та з </a:t>
            </a:r>
            <a:r>
              <a:rPr lang="uk-UA" sz="2200" dirty="0" smtClean="0">
                <a:solidFill>
                  <a:srgbClr val="000000"/>
                </a:solidFill>
                <a:latin typeface="Times New Roman" panose="02020603050405020304" pitchFamily="18" charset="0"/>
                <a:cs typeface="Times New Roman" panose="02020603050405020304" pitchFamily="18" charset="0"/>
              </a:rPr>
              <a:t>урахуванням </a:t>
            </a:r>
            <a:r>
              <a:rPr lang="uk-UA" sz="2200" dirty="0">
                <a:solidFill>
                  <a:srgbClr val="000000"/>
                </a:solidFill>
                <a:latin typeface="Times New Roman" panose="02020603050405020304" pitchFamily="18" charset="0"/>
                <a:cs typeface="Times New Roman" panose="02020603050405020304" pitchFamily="18" charset="0"/>
              </a:rPr>
              <a:t>завдань валютної політики, які випливають з цілей економічної </a:t>
            </a:r>
            <a:r>
              <a:rPr lang="uk-UA" sz="2200" dirty="0" smtClean="0">
                <a:solidFill>
                  <a:srgbClr val="000000"/>
                </a:solidFill>
                <a:latin typeface="Times New Roman" panose="02020603050405020304" pitchFamily="18" charset="0"/>
                <a:cs typeface="Times New Roman" panose="02020603050405020304" pitchFamily="18" charset="0"/>
              </a:rPr>
              <a:t>політики</a:t>
            </a:r>
            <a:r>
              <a:rPr lang="uk-UA" sz="2200" dirty="0">
                <a:solidFill>
                  <a:srgbClr val="000000"/>
                </a:solidFill>
                <a:latin typeface="Times New Roman" panose="02020603050405020304" pitchFamily="18" charset="0"/>
                <a:cs typeface="Times New Roman" panose="02020603050405020304" pitchFamily="18" charset="0"/>
              </a:rPr>
              <a:t>. Такими завданнями можуть бути: посилення стабільності </a:t>
            </a:r>
            <a:r>
              <a:rPr lang="uk-UA" sz="2200" dirty="0" smtClean="0">
                <a:solidFill>
                  <a:srgbClr val="000000"/>
                </a:solidFill>
                <a:latin typeface="Times New Roman" panose="02020603050405020304" pitchFamily="18" charset="0"/>
                <a:cs typeface="Times New Roman" panose="02020603050405020304" pitchFamily="18" charset="0"/>
              </a:rPr>
              <a:t>національних грошей</a:t>
            </a:r>
            <a:r>
              <a:rPr lang="uk-UA" sz="2200" dirty="0">
                <a:solidFill>
                  <a:srgbClr val="000000"/>
                </a:solidFill>
                <a:latin typeface="Times New Roman" panose="02020603050405020304" pitchFamily="18" charset="0"/>
                <a:cs typeface="Times New Roman" panose="02020603050405020304" pitchFamily="18" charset="0"/>
              </a:rPr>
              <a:t>, стимулювання </a:t>
            </a:r>
            <a:r>
              <a:rPr lang="uk-UA" sz="2200" dirty="0" err="1">
                <a:solidFill>
                  <a:srgbClr val="000000"/>
                </a:solidFill>
                <a:latin typeface="Times New Roman" panose="02020603050405020304" pitchFamily="18" charset="0"/>
                <a:cs typeface="Times New Roman" panose="02020603050405020304" pitchFamily="18" charset="0"/>
              </a:rPr>
              <a:t>експортоорієнтованого</a:t>
            </a:r>
            <a:r>
              <a:rPr lang="uk-UA" sz="2200" dirty="0">
                <a:solidFill>
                  <a:srgbClr val="000000"/>
                </a:solidFill>
                <a:latin typeface="Times New Roman" panose="02020603050405020304" pitchFamily="18" charset="0"/>
                <a:cs typeface="Times New Roman" panose="02020603050405020304" pitchFamily="18" charset="0"/>
              </a:rPr>
              <a:t> виробництва, стримування </a:t>
            </a:r>
            <a:r>
              <a:rPr lang="uk-UA" sz="2200" dirty="0" smtClean="0">
                <a:solidFill>
                  <a:srgbClr val="000000"/>
                </a:solidFill>
                <a:latin typeface="Times New Roman" panose="02020603050405020304" pitchFamily="18" charset="0"/>
                <a:cs typeface="Times New Roman" panose="02020603050405020304" pitchFamily="18" charset="0"/>
              </a:rPr>
              <a:t>імпорту </a:t>
            </a:r>
            <a:r>
              <a:rPr lang="uk-UA" sz="2200" dirty="0">
                <a:solidFill>
                  <a:srgbClr val="000000"/>
                </a:solidFill>
                <a:latin typeface="Times New Roman" panose="02020603050405020304" pitchFamily="18" charset="0"/>
                <a:cs typeface="Times New Roman" panose="02020603050405020304" pitchFamily="18" charset="0"/>
              </a:rPr>
              <a:t>і стимулювання національного виробництва та ін. Тому офіційний курс </a:t>
            </a:r>
            <a:r>
              <a:rPr lang="uk-UA" sz="2200" dirty="0" smtClean="0">
                <a:solidFill>
                  <a:srgbClr val="000000"/>
                </a:solidFill>
                <a:latin typeface="Times New Roman" panose="02020603050405020304" pitchFamily="18" charset="0"/>
                <a:cs typeface="Times New Roman" panose="02020603050405020304" pitchFamily="18" charset="0"/>
              </a:rPr>
              <a:t>може </a:t>
            </a:r>
            <a:r>
              <a:rPr lang="uk-UA" sz="2200" dirty="0">
                <a:solidFill>
                  <a:srgbClr val="000000"/>
                </a:solidFill>
                <a:latin typeface="Times New Roman" panose="02020603050405020304" pitchFamily="18" charset="0"/>
                <a:cs typeface="Times New Roman" panose="02020603050405020304" pitchFamily="18" charset="0"/>
              </a:rPr>
              <a:t>відхилятися від ринкового, бути для останнього своєрідним орієнтиром, </a:t>
            </a:r>
            <a:r>
              <a:rPr lang="uk-UA" sz="2200" dirty="0" smtClean="0">
                <a:solidFill>
                  <a:srgbClr val="000000"/>
                </a:solidFill>
                <a:latin typeface="Times New Roman" panose="02020603050405020304" pitchFamily="18" charset="0"/>
                <a:cs typeface="Times New Roman" panose="02020603050405020304" pitchFamily="18" charset="0"/>
              </a:rPr>
              <a:t>що визначається </a:t>
            </a:r>
            <a:r>
              <a:rPr lang="uk-UA" sz="2200" dirty="0">
                <a:solidFill>
                  <a:srgbClr val="000000"/>
                </a:solidFill>
                <a:latin typeface="Times New Roman" panose="02020603050405020304" pitchFamily="18" charset="0"/>
                <a:cs typeface="Times New Roman" panose="02020603050405020304" pitchFamily="18" charset="0"/>
              </a:rPr>
              <a:t>центральним банком, а разом з тим орієнтиром для всього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 </a:t>
            </a:r>
            <a:r>
              <a:rPr lang="uk-UA" sz="2200" dirty="0">
                <a:solidFill>
                  <a:srgbClr val="000000"/>
                </a:solidFill>
                <a:latin typeface="Times New Roman" panose="02020603050405020304" pitchFamily="18" charset="0"/>
                <a:cs typeface="Times New Roman" panose="02020603050405020304" pitchFamily="18" charset="0"/>
              </a:rPr>
              <a:t>бізнесу та іноземних інвесторів. Завдяки цьому офіційний курс </a:t>
            </a:r>
            <a:r>
              <a:rPr lang="uk-UA" sz="2200" dirty="0" smtClean="0">
                <a:solidFill>
                  <a:srgbClr val="000000"/>
                </a:solidFill>
                <a:latin typeface="Times New Roman" panose="02020603050405020304" pitchFamily="18" charset="0"/>
                <a:cs typeface="Times New Roman" panose="02020603050405020304" pitchFamily="18" charset="0"/>
              </a:rPr>
              <a:t>активно </a:t>
            </a:r>
            <a:r>
              <a:rPr lang="uk-UA" sz="2200" dirty="0">
                <a:solidFill>
                  <a:srgbClr val="000000"/>
                </a:solidFill>
                <a:latin typeface="Times New Roman" panose="02020603050405020304" pitchFamily="18" charset="0"/>
                <a:cs typeface="Times New Roman" panose="02020603050405020304" pitchFamily="18" charset="0"/>
              </a:rPr>
              <a:t>впливає на динаміку ринкового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Курси </a:t>
            </a:r>
            <a:r>
              <a:rPr lang="uk-UA" sz="2200" i="1" dirty="0" err="1">
                <a:solidFill>
                  <a:srgbClr val="000000"/>
                </a:solidFill>
                <a:latin typeface="Times New Roman" panose="02020603050405020304" pitchFamily="18" charset="0"/>
                <a:cs typeface="Times New Roman" panose="02020603050405020304" pitchFamily="18" charset="0"/>
              </a:rPr>
              <a:t>спот</a:t>
            </a:r>
            <a:r>
              <a:rPr lang="uk-UA" sz="2200" i="1" dirty="0">
                <a:solidFill>
                  <a:srgbClr val="000000"/>
                </a:solidFill>
                <a:latin typeface="Times New Roman" panose="02020603050405020304" pitchFamily="18" charset="0"/>
                <a:cs typeface="Times New Roman" panose="02020603050405020304" pitchFamily="18" charset="0"/>
              </a:rPr>
              <a:t> і форвард</a:t>
            </a:r>
            <a:r>
              <a:rPr lang="uk-UA" sz="2200" dirty="0">
                <a:solidFill>
                  <a:srgbClr val="000000"/>
                </a:solidFill>
                <a:latin typeface="Times New Roman" panose="02020603050405020304" pitchFamily="18" charset="0"/>
                <a:cs typeface="Times New Roman" panose="02020603050405020304" pitchFamily="18" charset="0"/>
              </a:rPr>
              <a:t> визначаються характером валютних операцій, у </a:t>
            </a:r>
            <a:r>
              <a:rPr lang="uk-UA" sz="2200" dirty="0" smtClean="0">
                <a:solidFill>
                  <a:srgbClr val="000000"/>
                </a:solidFill>
                <a:latin typeface="Times New Roman" panose="02020603050405020304" pitchFamily="18" charset="0"/>
                <a:cs typeface="Times New Roman" panose="02020603050405020304" pitchFamily="18" charset="0"/>
              </a:rPr>
              <a:t>яких курс </a:t>
            </a:r>
            <a:r>
              <a:rPr lang="uk-UA" sz="2200" dirty="0">
                <a:solidFill>
                  <a:srgbClr val="000000"/>
                </a:solidFill>
                <a:latin typeface="Times New Roman" panose="02020603050405020304" pitchFamily="18" charset="0"/>
                <a:cs typeface="Times New Roman" panose="02020603050405020304" pitchFamily="18" charset="0"/>
              </a:rPr>
              <a:t>застосовується. Якщо купівля-продаж валюти здійснюється з негайною </a:t>
            </a:r>
            <a:r>
              <a:rPr lang="uk-UA" sz="2200" dirty="0" smtClean="0">
                <a:solidFill>
                  <a:srgbClr val="000000"/>
                </a:solidFill>
                <a:latin typeface="Times New Roman" panose="02020603050405020304" pitchFamily="18" charset="0"/>
                <a:cs typeface="Times New Roman" panose="02020603050405020304" pitchFamily="18" charset="0"/>
              </a:rPr>
              <a:t>її поставкою </a:t>
            </a:r>
            <a:r>
              <a:rPr lang="uk-UA" sz="2200" dirty="0">
                <a:solidFill>
                  <a:srgbClr val="000000"/>
                </a:solidFill>
                <a:latin typeface="Times New Roman" panose="02020603050405020304" pitchFamily="18" charset="0"/>
                <a:cs typeface="Times New Roman" panose="02020603050405020304" pitchFamily="18" charset="0"/>
              </a:rPr>
              <a:t>чи поставкою не пізніше двох днів після укладення контракту, то </a:t>
            </a:r>
            <a:r>
              <a:rPr lang="uk-UA" sz="2200" dirty="0" smtClean="0">
                <a:solidFill>
                  <a:srgbClr val="000000"/>
                </a:solidFill>
                <a:latin typeface="Times New Roman" panose="02020603050405020304" pitchFamily="18" charset="0"/>
                <a:cs typeface="Times New Roman" panose="02020603050405020304" pitchFamily="18" charset="0"/>
              </a:rPr>
              <a:t>застосований </a:t>
            </a:r>
            <a:r>
              <a:rPr lang="uk-UA" sz="2200" dirty="0">
                <a:solidFill>
                  <a:srgbClr val="000000"/>
                </a:solidFill>
                <a:latin typeface="Times New Roman" panose="02020603050405020304" pitchFamily="18" charset="0"/>
                <a:cs typeface="Times New Roman" panose="02020603050405020304" pitchFamily="18" charset="0"/>
              </a:rPr>
              <a:t>тут курс називатиметься курсом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Якщо ж купівля-продаж </a:t>
            </a:r>
            <a:r>
              <a:rPr lang="uk-UA" sz="2200" dirty="0" smtClean="0">
                <a:solidFill>
                  <a:srgbClr val="000000"/>
                </a:solidFill>
                <a:latin typeface="Times New Roman" panose="02020603050405020304" pitchFamily="18" charset="0"/>
                <a:cs typeface="Times New Roman" panose="02020603050405020304" pitchFamily="18" charset="0"/>
              </a:rPr>
              <a:t>валюти </a:t>
            </a:r>
            <a:r>
              <a:rPr lang="uk-UA" sz="2200" dirty="0">
                <a:solidFill>
                  <a:srgbClr val="000000"/>
                </a:solidFill>
                <a:latin typeface="Times New Roman" panose="02020603050405020304" pitchFamily="18" charset="0"/>
                <a:cs typeface="Times New Roman" panose="02020603050405020304" pitchFamily="18" charset="0"/>
              </a:rPr>
              <a:t>здійснюється з відстроченням платежу, то застосований курс буде </a:t>
            </a:r>
            <a:r>
              <a:rPr lang="uk-UA" sz="2200" dirty="0" smtClean="0">
                <a:solidFill>
                  <a:srgbClr val="000000"/>
                </a:solidFill>
                <a:latin typeface="Times New Roman" panose="02020603050405020304" pitchFamily="18" charset="0"/>
                <a:cs typeface="Times New Roman" panose="02020603050405020304" pitchFamily="18" charset="0"/>
              </a:rPr>
              <a:t>відрізнятися </a:t>
            </a:r>
            <a:r>
              <a:rPr lang="uk-UA" sz="2200" dirty="0">
                <a:solidFill>
                  <a:srgbClr val="000000"/>
                </a:solidFill>
                <a:latin typeface="Times New Roman" panose="02020603050405020304" pitchFamily="18" charset="0"/>
                <a:cs typeface="Times New Roman" panose="02020603050405020304" pitchFamily="18" charset="0"/>
              </a:rPr>
              <a:t>від курсу, що діяв у момент підписання контракту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 називатиметься </a:t>
            </a:r>
            <a:r>
              <a:rPr lang="uk-UA" sz="2200" dirty="0">
                <a:solidFill>
                  <a:srgbClr val="000000"/>
                </a:solidFill>
                <a:latin typeface="Times New Roman" panose="02020603050405020304" pitchFamily="18" charset="0"/>
                <a:cs typeface="Times New Roman" panose="02020603050405020304" pitchFamily="18" charset="0"/>
              </a:rPr>
              <a:t>курсом форвард</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371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Виділення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курсів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продавця</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покупця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пов’язане</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бізнесовими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інтересами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торговців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валютного </a:t>
            </a:r>
            <a:r>
              <a:rPr lang="uk-UA" sz="2200" dirty="0" smtClean="0">
                <a:solidFill>
                  <a:srgbClr val="000000"/>
                </a:solidFill>
                <a:latin typeface="Times New Roman" panose="02020603050405020304" pitchFamily="18" charset="0"/>
                <a:cs typeface="Times New Roman" panose="02020603050405020304" pitchFamily="18" charset="0"/>
              </a:rPr>
              <a:t>ринку, насамперед банків. Звичайно вони одночасно продають і купують іноземну валюту, витрачають на організацію таких операцій певні кошти та розраховують на певний прибуток від них. Тому вони повинні продавати валюту за вищим курсом, який називається курсом продавця, а купувати за нижчим курсом, який називається курсом покупця. Різниця між цими курсами повинна компенсувати торговцям витрати на організацію самої торгівлі та забезпечити її прибутковість.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усього розмаїття валютних курсів, що застосовуються на практиці, найбільше наукове і практичне значення мають плаваючий і фіксований курси.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Переваги та недоліки фіксованого валютного курсу наведено в таблиці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Зазначених недоліків позбавлений режим вільно плаваючого валютного курсу. Зокрема, прибічники цього режиму вважають, що підвищення попиту на інвалюту, спровоковане будь-якими змінами в економіці, призводить до зростання її курсу та знецінення (девальвації) національної валюти, які посилять стимулювання експорту та надходжень інвалюти на ринок. Платіжний баланс та валютний ринок </a:t>
            </a:r>
            <a:r>
              <a:rPr lang="uk-UA" sz="2200" dirty="0" err="1" smtClean="0">
                <a:solidFill>
                  <a:srgbClr val="000000"/>
                </a:solidFill>
                <a:latin typeface="Times New Roman" panose="02020603050405020304" pitchFamily="18" charset="0"/>
                <a:cs typeface="Times New Roman" panose="02020603050405020304" pitchFamily="18" charset="0"/>
              </a:rPr>
              <a:t>урівноважаться</a:t>
            </a:r>
            <a:r>
              <a:rPr lang="uk-UA" sz="2200" dirty="0" smtClean="0">
                <a:solidFill>
                  <a:srgbClr val="000000"/>
                </a:solidFill>
                <a:latin typeface="Times New Roman" panose="02020603050405020304" pitchFamily="18" charset="0"/>
                <a:cs typeface="Times New Roman" panose="02020603050405020304" pitchFamily="18" charset="0"/>
              </a:rPr>
              <a:t> автоматично, без втручання в цей процес регулятивних органів, ціною всього лише девальвації національної валюти. </a:t>
            </a:r>
          </a:p>
        </p:txBody>
      </p:sp>
    </p:spTree>
    <p:extLst>
      <p:ext uri="{BB962C8B-B14F-4D97-AF65-F5344CB8AC3E}">
        <p14:creationId xmlns:p14="http://schemas.microsoft.com/office/powerpoint/2010/main" val="3164579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2. Переваги та недоліки фіксованого валютного курсу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91232" y="987951"/>
            <a:ext cx="8848765" cy="5202867"/>
          </a:xfrm>
          <a:prstGeom prst="rect">
            <a:avLst/>
          </a:prstGeom>
        </p:spPr>
      </p:pic>
    </p:spTree>
    <p:extLst>
      <p:ext uri="{BB962C8B-B14F-4D97-AF65-F5344CB8AC3E}">
        <p14:creationId xmlns:p14="http://schemas.microsoft.com/office/powerpoint/2010/main" val="4091391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40267" y="914400"/>
            <a:ext cx="8950696" cy="5341545"/>
          </a:xfrm>
          <a:prstGeom prst="rect">
            <a:avLst/>
          </a:prstGeom>
        </p:spPr>
      </p:pic>
    </p:spTree>
    <p:extLst>
      <p:ext uri="{BB962C8B-B14F-4D97-AF65-F5344CB8AC3E}">
        <p14:creationId xmlns:p14="http://schemas.microsoft.com/office/powerpoint/2010/main" val="3941004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Більше </a:t>
            </a:r>
            <a:r>
              <a:rPr lang="uk-UA" sz="2200" dirty="0">
                <a:solidFill>
                  <a:srgbClr val="000000"/>
                </a:solidFill>
                <a:latin typeface="Times New Roman" panose="02020603050405020304" pitchFamily="18" charset="0"/>
                <a:cs typeface="Times New Roman" panose="02020603050405020304" pitchFamily="18" charset="0"/>
              </a:rPr>
              <a:t>того, якщо </a:t>
            </a:r>
            <a:r>
              <a:rPr lang="uk-UA" sz="2200" dirty="0" err="1" smtClean="0">
                <a:solidFill>
                  <a:srgbClr val="000000"/>
                </a:solidFill>
                <a:latin typeface="Times New Roman" panose="02020603050405020304" pitchFamily="18" charset="0"/>
                <a:cs typeface="Times New Roman" panose="02020603050405020304" pitchFamily="18" charset="0"/>
              </a:rPr>
              <a:t>стимулювальний</a:t>
            </a:r>
            <a:r>
              <a:rPr lang="uk-UA" sz="2200" dirty="0" smtClean="0">
                <a:solidFill>
                  <a:srgbClr val="000000"/>
                </a:solidFill>
                <a:latin typeface="Times New Roman" panose="02020603050405020304" pitchFamily="18" charset="0"/>
                <a:cs typeface="Times New Roman" panose="02020603050405020304" pitchFamily="18" charset="0"/>
              </a:rPr>
              <a:t> механізм </a:t>
            </a:r>
            <a:r>
              <a:rPr lang="uk-UA" sz="2200" dirty="0">
                <a:solidFill>
                  <a:srgbClr val="000000"/>
                </a:solidFill>
                <a:latin typeface="Times New Roman" panose="02020603050405020304" pitchFamily="18" charset="0"/>
                <a:cs typeface="Times New Roman" panose="02020603050405020304" pitchFamily="18" charset="0"/>
              </a:rPr>
              <a:t>справді забезпечить зростання пропозиції інвалюти, то розпочнеться </a:t>
            </a:r>
            <a:r>
              <a:rPr lang="uk-UA" sz="2200" dirty="0" smtClean="0">
                <a:solidFill>
                  <a:srgbClr val="000000"/>
                </a:solidFill>
                <a:latin typeface="Times New Roman" panose="02020603050405020304" pitchFamily="18" charset="0"/>
                <a:cs typeface="Times New Roman" panose="02020603050405020304" pitchFamily="18" charset="0"/>
              </a:rPr>
              <a:t>підвищення </a:t>
            </a:r>
            <a:r>
              <a:rPr lang="uk-UA" sz="2200" dirty="0">
                <a:solidFill>
                  <a:srgbClr val="000000"/>
                </a:solidFill>
                <a:latin typeface="Times New Roman" panose="02020603050405020304" pitchFamily="18" charset="0"/>
                <a:cs typeface="Times New Roman" panose="02020603050405020304" pitchFamily="18" charset="0"/>
              </a:rPr>
              <a:t>курсу (ревальвація) національної валюти і він повернеться до </a:t>
            </a:r>
            <a:r>
              <a:rPr lang="uk-UA" sz="2200" dirty="0" smtClean="0">
                <a:solidFill>
                  <a:srgbClr val="000000"/>
                </a:solidFill>
                <a:latin typeface="Times New Roman" panose="02020603050405020304" pitchFamily="18" charset="0"/>
                <a:cs typeface="Times New Roman" panose="02020603050405020304" pitchFamily="18" charset="0"/>
              </a:rPr>
              <a:t>попереднього </a:t>
            </a:r>
            <a:r>
              <a:rPr lang="uk-UA" sz="2200" dirty="0">
                <a:solidFill>
                  <a:srgbClr val="000000"/>
                </a:solidFill>
                <a:latin typeface="Times New Roman" panose="02020603050405020304" pitchFamily="18" charset="0"/>
                <a:cs typeface="Times New Roman" panose="02020603050405020304" pitchFamily="18" charset="0"/>
              </a:rPr>
              <a:t>рівня. Такі коливання «плаваючого» курсу можуть бути незначними та </a:t>
            </a:r>
            <a:r>
              <a:rPr lang="uk-UA" sz="2200" dirty="0" smtClean="0">
                <a:solidFill>
                  <a:srgbClr val="000000"/>
                </a:solidFill>
                <a:latin typeface="Times New Roman" panose="02020603050405020304" pitchFamily="18" charset="0"/>
                <a:cs typeface="Times New Roman" panose="02020603050405020304" pitchFamily="18" charset="0"/>
              </a:rPr>
              <a:t>нетривалими</a:t>
            </a:r>
            <a:r>
              <a:rPr lang="uk-UA" sz="2200" dirty="0">
                <a:solidFill>
                  <a:srgbClr val="000000"/>
                </a:solidFill>
                <a:latin typeface="Times New Roman" panose="02020603050405020304" pitchFamily="18" charset="0"/>
                <a:cs typeface="Times New Roman" panose="02020603050405020304" pitchFamily="18" charset="0"/>
              </a:rPr>
              <a:t>, а їх позитивний вплив на розвиток зовнішньої торгівлі та </a:t>
            </a:r>
            <a:r>
              <a:rPr lang="uk-UA" sz="2200" dirty="0" smtClean="0">
                <a:solidFill>
                  <a:srgbClr val="000000"/>
                </a:solidFill>
                <a:latin typeface="Times New Roman" panose="02020603050405020304" pitchFamily="18" charset="0"/>
                <a:cs typeface="Times New Roman" panose="02020603050405020304" pitchFamily="18" charset="0"/>
              </a:rPr>
              <a:t>економічне зростання </a:t>
            </a:r>
            <a:r>
              <a:rPr lang="uk-UA" sz="2200" dirty="0">
                <a:solidFill>
                  <a:srgbClr val="000000"/>
                </a:solidFill>
                <a:latin typeface="Times New Roman" panose="02020603050405020304" pitchFamily="18" charset="0"/>
                <a:cs typeface="Times New Roman" panose="02020603050405020304" pitchFamily="18" charset="0"/>
              </a:rPr>
              <a:t>цілком виправдовує тимчасові незручності для бізнесу, пов’язані з </a:t>
            </a:r>
            <a:r>
              <a:rPr lang="uk-UA" sz="2200" dirty="0" smtClean="0">
                <a:solidFill>
                  <a:srgbClr val="000000"/>
                </a:solidFill>
                <a:latin typeface="Times New Roman" panose="02020603050405020304" pitchFamily="18" charset="0"/>
                <a:cs typeface="Times New Roman" panose="02020603050405020304" pitchFamily="18" charset="0"/>
              </a:rPr>
              <a:t>непередбачуваністю </a:t>
            </a:r>
            <a:r>
              <a:rPr lang="uk-UA" sz="2200" dirty="0">
                <a:solidFill>
                  <a:srgbClr val="000000"/>
                </a:solidFill>
                <a:latin typeface="Times New Roman" panose="02020603050405020304" pitchFamily="18" charset="0"/>
                <a:cs typeface="Times New Roman" panose="02020603050405020304" pitchFamily="18" charset="0"/>
              </a:rPr>
              <a:t>курсових коливань. За цього курсового режиму не потрібно </a:t>
            </a:r>
            <a:r>
              <a:rPr lang="uk-UA" sz="2200" dirty="0" smtClean="0">
                <a:solidFill>
                  <a:srgbClr val="000000"/>
                </a:solidFill>
                <a:latin typeface="Times New Roman" panose="02020603050405020304" pitchFamily="18" charset="0"/>
                <a:cs typeface="Times New Roman" panose="02020603050405020304" pitchFamily="18" charset="0"/>
              </a:rPr>
              <a:t>накопичувати </a:t>
            </a:r>
            <a:r>
              <a:rPr lang="uk-UA" sz="2200" dirty="0">
                <a:solidFill>
                  <a:srgbClr val="000000"/>
                </a:solidFill>
                <a:latin typeface="Times New Roman" panose="02020603050405020304" pitchFamily="18" charset="0"/>
                <a:cs typeface="Times New Roman" panose="02020603050405020304" pitchFamily="18" charset="0"/>
              </a:rPr>
              <a:t>значних золотовалютних резервів і зникають ризики їх втрати у разі </a:t>
            </a:r>
            <a:r>
              <a:rPr lang="uk-UA" sz="2200" dirty="0" smtClean="0">
                <a:solidFill>
                  <a:srgbClr val="000000"/>
                </a:solidFill>
                <a:latin typeface="Times New Roman" panose="02020603050405020304" pitchFamily="18" charset="0"/>
                <a:cs typeface="Times New Roman" panose="02020603050405020304" pitchFamily="18" charset="0"/>
              </a:rPr>
              <a:t>тривалої </a:t>
            </a:r>
            <a:r>
              <a:rPr lang="uk-UA" sz="2200" dirty="0">
                <a:solidFill>
                  <a:srgbClr val="000000"/>
                </a:solidFill>
                <a:latin typeface="Times New Roman" panose="02020603050405020304" pitchFamily="18" charset="0"/>
                <a:cs typeface="Times New Roman" panose="02020603050405020304" pitchFamily="18" charset="0"/>
              </a:rPr>
              <a:t>розбалансованості валютного ринку. Відпадає також потреба </a:t>
            </a:r>
            <a:r>
              <a:rPr lang="uk-UA" sz="2200" dirty="0" smtClean="0">
                <a:solidFill>
                  <a:srgbClr val="000000"/>
                </a:solidFill>
                <a:latin typeface="Times New Roman" panose="02020603050405020304" pitchFamily="18" charset="0"/>
                <a:cs typeface="Times New Roman" panose="02020603050405020304" pitchFamily="18" charset="0"/>
              </a:rPr>
              <a:t>постійно орієнтувати </a:t>
            </a:r>
            <a:r>
              <a:rPr lang="uk-UA" sz="2200" dirty="0">
                <a:solidFill>
                  <a:srgbClr val="000000"/>
                </a:solidFill>
                <a:latin typeface="Times New Roman" panose="02020603050405020304" pitchFamily="18" charset="0"/>
                <a:cs typeface="Times New Roman" panose="02020603050405020304" pitchFamily="18" charset="0"/>
              </a:rPr>
              <a:t>монетарну політику центрального банку на підтримання </a:t>
            </a:r>
            <a:r>
              <a:rPr lang="uk-UA" sz="2200" dirty="0" smtClean="0">
                <a:solidFill>
                  <a:srgbClr val="000000"/>
                </a:solidFill>
                <a:latin typeface="Times New Roman" panose="02020603050405020304" pitchFamily="18" charset="0"/>
                <a:cs typeface="Times New Roman" panose="02020603050405020304" pitchFamily="18" charset="0"/>
              </a:rPr>
              <a:t>стабільного курсу</a:t>
            </a:r>
            <a:r>
              <a:rPr lang="uk-UA" sz="2200" dirty="0">
                <a:solidFill>
                  <a:srgbClr val="000000"/>
                </a:solidFill>
                <a:latin typeface="Times New Roman" panose="02020603050405020304" pitchFamily="18" charset="0"/>
                <a:cs typeface="Times New Roman" panose="02020603050405020304" pitchFamily="18" charset="0"/>
              </a:rPr>
              <a:t>, і вона може бути </a:t>
            </a:r>
            <a:r>
              <a:rPr lang="uk-UA" sz="2200" dirty="0" err="1">
                <a:solidFill>
                  <a:srgbClr val="000000"/>
                </a:solidFill>
                <a:latin typeface="Times New Roman" panose="02020603050405020304" pitchFamily="18" charset="0"/>
                <a:cs typeface="Times New Roman" panose="02020603050405020304" pitchFamily="18" charset="0"/>
              </a:rPr>
              <a:t>переорієнтована</a:t>
            </a:r>
            <a:r>
              <a:rPr lang="uk-UA" sz="2200" dirty="0">
                <a:solidFill>
                  <a:srgbClr val="000000"/>
                </a:solidFill>
                <a:latin typeface="Times New Roman" panose="02020603050405020304" pitchFamily="18" charset="0"/>
                <a:cs typeface="Times New Roman" panose="02020603050405020304" pitchFamily="18" charset="0"/>
              </a:rPr>
              <a:t> на внутрішню стабілізацію грошей,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a:t>
            </a:r>
            <a:r>
              <a:rPr lang="uk-UA" sz="2200" dirty="0">
                <a:solidFill>
                  <a:srgbClr val="000000"/>
                </a:solidFill>
                <a:latin typeface="Times New Roman" panose="02020603050405020304" pitchFamily="18" charset="0"/>
                <a:cs typeface="Times New Roman" panose="02020603050405020304" pitchFamily="18" charset="0"/>
              </a:rPr>
              <a:t>економічного зростання та зайнятості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Під тиском реальної практики органи монетарного управління країн з плаваючим курсом змушені були застосовувати заходи впливу з арсеналу режиму фіксованого курсу, а науковці на цій підставі сформували концепцію регульованого плавання валютного курсу, в якій поєднуються переваги обох курсових режимів. </a:t>
            </a:r>
          </a:p>
        </p:txBody>
      </p:sp>
    </p:spTree>
    <p:extLst>
      <p:ext uri="{BB962C8B-B14F-4D97-AF65-F5344CB8AC3E}">
        <p14:creationId xmlns:p14="http://schemas.microsoft.com/office/powerpoint/2010/main" val="16593183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Підтвердженням </a:t>
            </a:r>
            <a:r>
              <a:rPr lang="uk-UA" sz="2200" dirty="0">
                <a:solidFill>
                  <a:srgbClr val="000000"/>
                </a:solidFill>
                <a:latin typeface="Times New Roman" panose="02020603050405020304" pitchFamily="18" charset="0"/>
                <a:cs typeface="Times New Roman" panose="02020603050405020304" pitchFamily="18" charset="0"/>
              </a:rPr>
              <a:t>такої єдності є орієнтація всіх сучасних систем на </a:t>
            </a:r>
            <a:r>
              <a:rPr lang="uk-UA" sz="2200" dirty="0" smtClean="0">
                <a:solidFill>
                  <a:srgbClr val="000000"/>
                </a:solidFill>
                <a:latin typeface="Times New Roman" panose="02020603050405020304" pitchFamily="18" charset="0"/>
                <a:cs typeface="Times New Roman" panose="02020603050405020304" pitchFamily="18" charset="0"/>
              </a:rPr>
              <a:t>забезпечення </a:t>
            </a:r>
            <a:r>
              <a:rPr lang="uk-UA" sz="2200" dirty="0">
                <a:solidFill>
                  <a:srgbClr val="000000"/>
                </a:solidFill>
                <a:latin typeface="Times New Roman" panose="02020603050405020304" pitchFamily="18" charset="0"/>
                <a:cs typeface="Times New Roman" panose="02020603050405020304" pitchFamily="18" charset="0"/>
              </a:rPr>
              <a:t>стабільності валютного курсу незалежно від офіційно </a:t>
            </a:r>
            <a:r>
              <a:rPr lang="uk-UA" sz="2200" dirty="0" smtClean="0">
                <a:solidFill>
                  <a:srgbClr val="000000"/>
                </a:solidFill>
                <a:latin typeface="Times New Roman" panose="02020603050405020304" pitchFamily="18" charset="0"/>
                <a:cs typeface="Times New Roman" panose="02020603050405020304" pitchFamily="18" charset="0"/>
              </a:rPr>
              <a:t>проголошеного курсового </a:t>
            </a:r>
            <a:r>
              <a:rPr lang="uk-UA" sz="2200" dirty="0">
                <a:solidFill>
                  <a:srgbClr val="000000"/>
                </a:solidFill>
                <a:latin typeface="Times New Roman" panose="02020603050405020304" pitchFamily="18" charset="0"/>
                <a:cs typeface="Times New Roman" panose="02020603050405020304" pitchFamily="18" charset="0"/>
              </a:rPr>
              <a:t>режиму — фіксованого чи плаваючого. Такий синтез вимагає </a:t>
            </a:r>
            <a:r>
              <a:rPr lang="uk-UA" sz="2200" dirty="0" smtClean="0">
                <a:solidFill>
                  <a:srgbClr val="000000"/>
                </a:solidFill>
                <a:latin typeface="Times New Roman" panose="02020603050405020304" pitchFamily="18" charset="0"/>
                <a:cs typeface="Times New Roman" panose="02020603050405020304" pitchFamily="18" charset="0"/>
              </a:rPr>
              <a:t>глибокого </a:t>
            </a:r>
            <a:r>
              <a:rPr lang="uk-UA" sz="2200" dirty="0">
                <a:solidFill>
                  <a:srgbClr val="000000"/>
                </a:solidFill>
                <a:latin typeface="Times New Roman" panose="02020603050405020304" pitchFamily="18" charset="0"/>
                <a:cs typeface="Times New Roman" panose="02020603050405020304" pitchFamily="18" charset="0"/>
              </a:rPr>
              <a:t>вивчення економічних чинників впливу на валютний курс, які </a:t>
            </a:r>
            <a:r>
              <a:rPr lang="uk-UA" sz="2200" dirty="0" smtClean="0">
                <a:solidFill>
                  <a:srgbClr val="000000"/>
                </a:solidFill>
                <a:latin typeface="Times New Roman" panose="02020603050405020304" pitchFamily="18" charset="0"/>
                <a:cs typeface="Times New Roman" panose="02020603050405020304" pitchFamily="18" charset="0"/>
              </a:rPr>
              <a:t>реалізуються </a:t>
            </a:r>
            <a:r>
              <a:rPr lang="uk-UA" sz="2200" dirty="0">
                <a:solidFill>
                  <a:srgbClr val="000000"/>
                </a:solidFill>
                <a:latin typeface="Times New Roman" panose="02020603050405020304" pitchFamily="18" charset="0"/>
                <a:cs typeface="Times New Roman" panose="02020603050405020304" pitchFamily="18" charset="0"/>
              </a:rPr>
              <a:t>через кон’юнктуру валютного ринку, що є головною рушійною силою в </a:t>
            </a:r>
            <a:r>
              <a:rPr lang="uk-UA" sz="2200" dirty="0" smtClean="0">
                <a:solidFill>
                  <a:srgbClr val="000000"/>
                </a:solidFill>
                <a:latin typeface="Times New Roman" panose="02020603050405020304" pitchFamily="18" charset="0"/>
                <a:cs typeface="Times New Roman" panose="02020603050405020304" pitchFamily="18" charset="0"/>
              </a:rPr>
              <a:t>режимі </a:t>
            </a:r>
            <a:r>
              <a:rPr lang="uk-UA" sz="2200" dirty="0">
                <a:solidFill>
                  <a:srgbClr val="000000"/>
                </a:solidFill>
                <a:latin typeface="Times New Roman" panose="02020603050405020304" pitchFamily="18" charset="0"/>
                <a:cs typeface="Times New Roman" panose="02020603050405020304" pitchFamily="18" charset="0"/>
              </a:rPr>
              <a:t>вільного плавання, а також регулятивних інструментів впливу на курс </a:t>
            </a:r>
            <a:r>
              <a:rPr lang="uk-UA" sz="2200" dirty="0" smtClean="0">
                <a:solidFill>
                  <a:srgbClr val="000000"/>
                </a:solidFill>
                <a:latin typeface="Times New Roman" panose="02020603050405020304" pitchFamily="18" charset="0"/>
                <a:cs typeface="Times New Roman" panose="02020603050405020304" pitchFamily="18" charset="0"/>
              </a:rPr>
              <a:t>з боку </a:t>
            </a:r>
            <a:r>
              <a:rPr lang="uk-UA" sz="2200" dirty="0">
                <a:solidFill>
                  <a:srgbClr val="000000"/>
                </a:solidFill>
                <a:latin typeface="Times New Roman" panose="02020603050405020304" pitchFamily="18" charset="0"/>
                <a:cs typeface="Times New Roman" panose="02020603050405020304" pitchFamily="18" charset="0"/>
              </a:rPr>
              <a:t>держави, які є головною рушійною силою в режимі фіксованого </a:t>
            </a:r>
            <a:r>
              <a:rPr lang="uk-UA" sz="2200" dirty="0" smtClean="0">
                <a:solidFill>
                  <a:srgbClr val="000000"/>
                </a:solidFill>
                <a:latin typeface="Times New Roman" panose="02020603050405020304" pitchFamily="18" charset="0"/>
                <a:cs typeface="Times New Roman" panose="02020603050405020304" pitchFamily="18" charset="0"/>
              </a:rPr>
              <a:t>курсу.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Інфляційні </a:t>
            </a:r>
            <a:r>
              <a:rPr lang="uk-UA" sz="2200" dirty="0">
                <a:solidFill>
                  <a:srgbClr val="000000"/>
                </a:solidFill>
                <a:latin typeface="Times New Roman" panose="02020603050405020304" pitchFamily="18" charset="0"/>
                <a:cs typeface="Times New Roman" panose="02020603050405020304" pitchFamily="18" charset="0"/>
              </a:rPr>
              <a:t>процеси в </a:t>
            </a:r>
            <a:r>
              <a:rPr lang="uk-UA" sz="2200" dirty="0" smtClean="0">
                <a:solidFill>
                  <a:srgbClr val="000000"/>
                </a:solidFill>
                <a:latin typeface="Times New Roman" panose="02020603050405020304" pitchFamily="18" charset="0"/>
                <a:cs typeface="Times New Roman" panose="02020603050405020304" pitchFamily="18" charset="0"/>
              </a:rPr>
              <a:t>країнах партнерах </a:t>
            </a:r>
            <a:r>
              <a:rPr lang="uk-UA" sz="2200" dirty="0">
                <a:solidFill>
                  <a:srgbClr val="000000"/>
                </a:solidFill>
                <a:latin typeface="Times New Roman" panose="02020603050405020304" pitchFamily="18" charset="0"/>
                <a:cs typeface="Times New Roman" panose="02020603050405020304" pitchFamily="18" charset="0"/>
              </a:rPr>
              <a:t>по зовнішній торгівлі є одним із головних чинників </a:t>
            </a:r>
            <a:r>
              <a:rPr lang="uk-UA" sz="2200" dirty="0" smtClean="0">
                <a:solidFill>
                  <a:srgbClr val="000000"/>
                </a:solidFill>
                <a:latin typeface="Times New Roman" panose="02020603050405020304" pitchFamily="18" charset="0"/>
                <a:cs typeface="Times New Roman" panose="02020603050405020304" pitchFamily="18" charset="0"/>
              </a:rPr>
              <a:t>коливання обмінних </a:t>
            </a:r>
            <a:r>
              <a:rPr lang="uk-UA" sz="2200" dirty="0">
                <a:solidFill>
                  <a:srgbClr val="000000"/>
                </a:solidFill>
                <a:latin typeface="Times New Roman" panose="02020603050405020304" pitchFamily="18" charset="0"/>
                <a:cs typeface="Times New Roman" panose="02020603050405020304" pitchFamily="18" charset="0"/>
              </a:rPr>
              <a:t>курсів їх валют. Особливо відчутні до інфляційного чинника </a:t>
            </a:r>
            <a:r>
              <a:rPr lang="uk-UA" sz="2200" dirty="0" smtClean="0">
                <a:solidFill>
                  <a:srgbClr val="000000"/>
                </a:solidFill>
                <a:latin typeface="Times New Roman" panose="02020603050405020304" pitchFamily="18" charset="0"/>
                <a:cs typeface="Times New Roman" panose="02020603050405020304" pitchFamily="18" charset="0"/>
              </a:rPr>
              <a:t>реальні валютні </a:t>
            </a:r>
            <a:r>
              <a:rPr lang="uk-UA" sz="2200" dirty="0">
                <a:solidFill>
                  <a:srgbClr val="000000"/>
                </a:solidFill>
                <a:latin typeface="Times New Roman" panose="02020603050405020304" pitchFamily="18" charset="0"/>
                <a:cs typeface="Times New Roman" panose="02020603050405020304" pitchFamily="18" charset="0"/>
              </a:rPr>
              <a:t>курси.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Другим </a:t>
            </a:r>
            <a:r>
              <a:rPr lang="uk-UA" sz="2200" dirty="0">
                <a:solidFill>
                  <a:srgbClr val="000000"/>
                </a:solidFill>
                <a:latin typeface="Times New Roman" panose="02020603050405020304" pitchFamily="18" charset="0"/>
                <a:cs typeface="Times New Roman" panose="02020603050405020304" pitchFamily="18" charset="0"/>
              </a:rPr>
              <a:t>важливим чинником впливу на курс через коливання попиту і </a:t>
            </a:r>
            <a:r>
              <a:rPr lang="uk-UA" sz="2200" dirty="0" smtClean="0">
                <a:solidFill>
                  <a:srgbClr val="000000"/>
                </a:solidFill>
                <a:latin typeface="Times New Roman" panose="02020603050405020304" pitchFamily="18" charset="0"/>
                <a:cs typeface="Times New Roman" panose="02020603050405020304" pitchFamily="18" charset="0"/>
              </a:rPr>
              <a:t>пропозиції </a:t>
            </a:r>
            <a:r>
              <a:rPr lang="uk-UA" sz="2200" dirty="0">
                <a:solidFill>
                  <a:srgbClr val="000000"/>
                </a:solidFill>
                <a:latin typeface="Times New Roman" panose="02020603050405020304" pitchFamily="18" charset="0"/>
                <a:cs typeface="Times New Roman" panose="02020603050405020304" pitchFamily="18" charset="0"/>
              </a:rPr>
              <a:t>на валютному ринку є зміна співвідношення рівнів реальних </a:t>
            </a:r>
            <a:r>
              <a:rPr lang="uk-UA" sz="2200" dirty="0" smtClean="0">
                <a:solidFill>
                  <a:srgbClr val="000000"/>
                </a:solidFill>
                <a:latin typeface="Times New Roman" panose="02020603050405020304" pitchFamily="18" charset="0"/>
                <a:cs typeface="Times New Roman" panose="02020603050405020304" pitchFamily="18" charset="0"/>
              </a:rPr>
              <a:t>процентних </a:t>
            </a:r>
            <a:r>
              <a:rPr lang="uk-UA" sz="2200" dirty="0">
                <a:solidFill>
                  <a:srgbClr val="000000"/>
                </a:solidFill>
                <a:latin typeface="Times New Roman" panose="02020603050405020304" pitchFamily="18" charset="0"/>
                <a:cs typeface="Times New Roman" panose="02020603050405020304" pitchFamily="18" charset="0"/>
              </a:rPr>
              <a:t>ставок країн-партнерів. Більше підвищення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даній країні </a:t>
            </a:r>
            <a:r>
              <a:rPr lang="uk-UA" sz="2200" dirty="0">
                <a:solidFill>
                  <a:srgbClr val="000000"/>
                </a:solidFill>
                <a:latin typeface="Times New Roman" panose="02020603050405020304" pitchFamily="18" charset="0"/>
                <a:cs typeface="Times New Roman" panose="02020603050405020304" pitchFamily="18" charset="0"/>
              </a:rPr>
              <a:t>порівняно з іншими стимулює нерезидентів до купівлі фінансових </a:t>
            </a:r>
            <a:r>
              <a:rPr lang="uk-UA" sz="2200" dirty="0" smtClean="0">
                <a:solidFill>
                  <a:srgbClr val="000000"/>
                </a:solidFill>
                <a:latin typeface="Times New Roman" panose="02020603050405020304" pitchFamily="18" charset="0"/>
                <a:cs typeface="Times New Roman" panose="02020603050405020304" pitchFamily="18" charset="0"/>
              </a:rPr>
              <a:t>активів </a:t>
            </a:r>
            <a:r>
              <a:rPr lang="uk-UA" sz="2200" dirty="0">
                <a:solidFill>
                  <a:srgbClr val="000000"/>
                </a:solidFill>
                <a:latin typeface="Times New Roman" panose="02020603050405020304" pitchFamily="18" charset="0"/>
                <a:cs typeface="Times New Roman" panose="02020603050405020304" pitchFamily="18" charset="0"/>
              </a:rPr>
              <a:t>цієї країни — акцій, облігацій, депозитних зобов’язань та ін. </a:t>
            </a:r>
            <a:r>
              <a:rPr lang="uk-UA" sz="2200" dirty="0" smtClean="0">
                <a:solidFill>
                  <a:srgbClr val="000000"/>
                </a:solidFill>
                <a:latin typeface="Times New Roman" panose="02020603050405020304" pitchFamily="18" charset="0"/>
                <a:cs typeface="Times New Roman" panose="02020603050405020304" pitchFamily="18" charset="0"/>
              </a:rPr>
              <a:t>Пропозиція іноземної </a:t>
            </a:r>
            <a:r>
              <a:rPr lang="uk-UA" sz="2200" dirty="0">
                <a:solidFill>
                  <a:srgbClr val="000000"/>
                </a:solidFill>
                <a:latin typeface="Times New Roman" panose="02020603050405020304" pitchFamily="18" charset="0"/>
                <a:cs typeface="Times New Roman" panose="02020603050405020304" pitchFamily="18" charset="0"/>
              </a:rPr>
              <a:t>валюти в цій країні зросте, як і попит нерезидентів на національну </a:t>
            </a:r>
            <a:r>
              <a:rPr lang="uk-UA" sz="2200" dirty="0" smtClean="0">
                <a:solidFill>
                  <a:srgbClr val="000000"/>
                </a:solidFill>
                <a:latin typeface="Times New Roman" panose="02020603050405020304" pitchFamily="18" charset="0"/>
                <a:cs typeface="Times New Roman" panose="02020603050405020304" pitchFamily="18" charset="0"/>
              </a:rPr>
              <a:t>валюту</a:t>
            </a:r>
            <a:r>
              <a:rPr lang="uk-UA" sz="2200" dirty="0">
                <a:solidFill>
                  <a:srgbClr val="000000"/>
                </a:solidFill>
                <a:latin typeface="Times New Roman" panose="02020603050405020304" pitchFamily="18" charset="0"/>
                <a:cs typeface="Times New Roman" panose="02020603050405020304" pitchFamily="18" charset="0"/>
              </a:rPr>
              <a:t>, що спричинить тиск на обмінний курс у бік його зниження по інвалюті </a:t>
            </a:r>
            <a:r>
              <a:rPr lang="uk-UA" sz="2200" dirty="0" smtClean="0">
                <a:solidFill>
                  <a:srgbClr val="000000"/>
                </a:solidFill>
                <a:latin typeface="Times New Roman" panose="02020603050405020304" pitchFamily="18" charset="0"/>
                <a:cs typeface="Times New Roman" panose="02020603050405020304" pitchFamily="18" charset="0"/>
              </a:rPr>
              <a:t>та зростання </a:t>
            </a:r>
            <a:r>
              <a:rPr lang="uk-UA" sz="2200" dirty="0">
                <a:solidFill>
                  <a:srgbClr val="000000"/>
                </a:solidFill>
                <a:latin typeface="Times New Roman" panose="02020603050405020304" pitchFamily="18" charset="0"/>
                <a:cs typeface="Times New Roman" panose="02020603050405020304" pitchFamily="18" charset="0"/>
              </a:rPr>
              <a:t>по національній. Зниження ж реальних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країні гальмує </a:t>
            </a:r>
            <a:r>
              <a:rPr lang="uk-UA" sz="2200" dirty="0">
                <a:solidFill>
                  <a:srgbClr val="000000"/>
                </a:solidFill>
                <a:latin typeface="Times New Roman" panose="02020603050405020304" pitchFamily="18" charset="0"/>
                <a:cs typeface="Times New Roman" panose="02020603050405020304" pitchFamily="18" charset="0"/>
              </a:rPr>
              <a:t>приплив </a:t>
            </a:r>
            <a:r>
              <a:rPr lang="uk-UA" sz="2200" dirty="0" smtClean="0">
                <a:solidFill>
                  <a:srgbClr val="000000"/>
                </a:solidFill>
                <a:latin typeface="Times New Roman" panose="02020603050405020304" pitchFamily="18" charset="0"/>
                <a:cs typeface="Times New Roman" panose="02020603050405020304" pitchFamily="18" charset="0"/>
              </a:rPr>
              <a:t>іноземного позичкового капіталу, знижує пропозицію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443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іноземної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та попит на </a:t>
            </a:r>
            <a:r>
              <a:rPr lang="ru-RU" sz="2200" dirty="0" err="1">
                <a:solidFill>
                  <a:srgbClr val="000000"/>
                </a:solidFill>
                <a:latin typeface="Times New Roman" panose="02020603050405020304" pitchFamily="18" charset="0"/>
                <a:cs typeface="Times New Roman" panose="02020603050405020304" pitchFamily="18" charset="0"/>
              </a:rPr>
              <a:t>національну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Наслідком</a:t>
            </a:r>
            <a:r>
              <a:rPr lang="ru-RU" sz="2200" dirty="0">
                <a:solidFill>
                  <a:srgbClr val="000000"/>
                </a:solidFill>
                <a:latin typeface="Times New Roman" panose="02020603050405020304" pitchFamily="18" charset="0"/>
                <a:cs typeface="Times New Roman" panose="02020603050405020304" pitchFamily="18" charset="0"/>
              </a:rPr>
              <a:t> буде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інвалюти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зниження</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національної</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Відчутно впливає на валютний курс стан платіжного балансу країни. Активний платіжний баланс сприяє зростанню інвалютних ресурсів у країні та збільшенню пропозиції валюти на ринку, що стимулює зниження її курсу та подорожчання національної валюти. За пасивного платіжного балансу вплив на ринкову ситуацію та курсову динаміку змінюється на протилежний. Разом з тим слід мати на увазі, що цей чинник є комплексним і сам формується під впливом багатьох економічних чинників. Зокрема, це рівень розвитку </a:t>
            </a:r>
            <a:r>
              <a:rPr lang="uk-UA" sz="2200" dirty="0" err="1">
                <a:solidFill>
                  <a:srgbClr val="000000"/>
                </a:solidFill>
                <a:latin typeface="Times New Roman" panose="02020603050405020304" pitchFamily="18" charset="0"/>
                <a:cs typeface="Times New Roman" panose="02020603050405020304" pitchFamily="18" charset="0"/>
              </a:rPr>
              <a:t>експортоорієнтованого</a:t>
            </a:r>
            <a:r>
              <a:rPr lang="uk-UA" sz="2200" dirty="0">
                <a:solidFill>
                  <a:srgbClr val="000000"/>
                </a:solidFill>
                <a:latin typeface="Times New Roman" panose="02020603050405020304" pitchFamily="18" charset="0"/>
                <a:cs typeface="Times New Roman" panose="02020603050405020304" pitchFamily="18" charset="0"/>
              </a:rPr>
              <a:t> виробництва, рівень конкурентоспроможності країни, відносний рівень продуктивності праці та темпи зростання національного доходу порівняно з країнами-партнерами та ін. Кожний з них можна розглядати як окремий чинник впливу на обмінний курс.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a:t>
            </a:r>
            <a:r>
              <a:rPr lang="uk-UA" sz="2200" dirty="0">
                <a:solidFill>
                  <a:srgbClr val="000000"/>
                </a:solidFill>
                <a:latin typeface="Times New Roman" panose="02020603050405020304" pitchFamily="18" charset="0"/>
                <a:cs typeface="Times New Roman" panose="02020603050405020304" pitchFamily="18" charset="0"/>
              </a:rPr>
              <a:t>динаміку валютного курсу впливають і такі фактори, як розвиток валютного і фондового ринків. На </a:t>
            </a:r>
            <a:r>
              <a:rPr lang="uk-UA" sz="2200" dirty="0" err="1">
                <a:solidFill>
                  <a:srgbClr val="000000"/>
                </a:solidFill>
                <a:latin typeface="Times New Roman" panose="02020603050405020304" pitchFamily="18" charset="0"/>
                <a:cs typeface="Times New Roman" panose="02020603050405020304" pitchFamily="18" charset="0"/>
              </a:rPr>
              <a:t>високорозвинутому</a:t>
            </a:r>
            <a:r>
              <a:rPr lang="uk-UA" sz="2200" dirty="0">
                <a:solidFill>
                  <a:srgbClr val="000000"/>
                </a:solidFill>
                <a:latin typeface="Times New Roman" panose="02020603050405020304" pitchFamily="18" charset="0"/>
                <a:cs typeface="Times New Roman" panose="02020603050405020304" pitchFamily="18" charset="0"/>
              </a:rPr>
              <a:t> валютному ринку підвищується динамізм поширення будь-яких негативних процесів у валютній сфері, зростають можливості валютної спекуляції, підвищується чутливість до будь-яких змін в економіці та політиці</a:t>
            </a:r>
            <a:r>
              <a:rPr lang="uk-UA" sz="22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5170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Разом </a:t>
            </a:r>
            <a:r>
              <a:rPr lang="uk-UA" sz="2200" dirty="0">
                <a:solidFill>
                  <a:srgbClr val="000000"/>
                </a:solidFill>
                <a:latin typeface="Times New Roman" panose="02020603050405020304" pitchFamily="18" charset="0"/>
                <a:cs typeface="Times New Roman" panose="02020603050405020304" pitchFamily="18" charset="0"/>
              </a:rPr>
              <a:t>з тим розвинутий валютний ринок забезпечує можливості для широкого використання строкових операцій для хеджування валютних ризиків, що заспокійливо впливає на валютно-курсові та інфляційні очікування, а отже і на коливання курсу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розглянуті вище економічні чинники формуються </a:t>
            </a:r>
            <a:r>
              <a:rPr lang="uk-UA" sz="2200" dirty="0" smtClean="0">
                <a:solidFill>
                  <a:srgbClr val="000000"/>
                </a:solidFill>
                <a:latin typeface="Times New Roman" panose="02020603050405020304" pitchFamily="18" charset="0"/>
                <a:cs typeface="Times New Roman" panose="02020603050405020304" pitchFamily="18" charset="0"/>
              </a:rPr>
              <a:t>в глибинах </a:t>
            </a:r>
            <a:r>
              <a:rPr lang="uk-UA" sz="2200" dirty="0">
                <a:solidFill>
                  <a:srgbClr val="000000"/>
                </a:solidFill>
                <a:latin typeface="Times New Roman" panose="02020603050405020304" pitchFamily="18" charset="0"/>
                <a:cs typeface="Times New Roman" panose="02020603050405020304" pitchFamily="18" charset="0"/>
              </a:rPr>
              <a:t>ринкової економіки і мають переважно </a:t>
            </a:r>
            <a:r>
              <a:rPr lang="uk-UA" sz="2200" dirty="0" smtClean="0">
                <a:solidFill>
                  <a:srgbClr val="000000"/>
                </a:solidFill>
                <a:latin typeface="Times New Roman" panose="02020603050405020304" pitchFamily="18" charset="0"/>
                <a:cs typeface="Times New Roman" panose="02020603050405020304" pitchFamily="18" charset="0"/>
              </a:rPr>
              <a:t>ендогенний </a:t>
            </a:r>
            <a:r>
              <a:rPr lang="uk-UA" sz="2200" dirty="0">
                <a:solidFill>
                  <a:srgbClr val="000000"/>
                </a:solidFill>
                <a:latin typeface="Times New Roman" panose="02020603050405020304" pitchFamily="18" charset="0"/>
                <a:cs typeface="Times New Roman" panose="02020603050405020304" pitchFamily="18" charset="0"/>
              </a:rPr>
              <a:t>характер, то регулятивні інструменти формуються </a:t>
            </a:r>
            <a:r>
              <a:rPr lang="uk-UA" sz="2200" dirty="0" smtClean="0">
                <a:solidFill>
                  <a:srgbClr val="000000"/>
                </a:solidFill>
                <a:latin typeface="Times New Roman" panose="02020603050405020304" pitchFamily="18" charset="0"/>
                <a:cs typeface="Times New Roman" panose="02020603050405020304" pitchFamily="18" charset="0"/>
              </a:rPr>
              <a:t>органами </a:t>
            </a:r>
            <a:r>
              <a:rPr lang="uk-UA" sz="2200" dirty="0">
                <a:solidFill>
                  <a:srgbClr val="000000"/>
                </a:solidFill>
                <a:latin typeface="Times New Roman" panose="02020603050405020304" pitchFamily="18" charset="0"/>
                <a:cs typeface="Times New Roman" panose="02020603050405020304" pitchFamily="18" charset="0"/>
              </a:rPr>
              <a:t>монетарного управління, мають екзогенний </a:t>
            </a:r>
            <a:r>
              <a:rPr lang="uk-UA" sz="2200" dirty="0" smtClean="0">
                <a:solidFill>
                  <a:srgbClr val="000000"/>
                </a:solidFill>
                <a:latin typeface="Times New Roman" panose="02020603050405020304" pitchFamily="18" charset="0"/>
                <a:cs typeface="Times New Roman" panose="02020603050405020304" pitchFamily="18" charset="0"/>
              </a:rPr>
              <a:t>характер </a:t>
            </a:r>
            <a:r>
              <a:rPr lang="uk-UA" sz="2200" dirty="0">
                <a:solidFill>
                  <a:srgbClr val="000000"/>
                </a:solidFill>
                <a:latin typeface="Times New Roman" panose="02020603050405020304" pitchFamily="18" charset="0"/>
                <a:cs typeface="Times New Roman" panose="02020603050405020304" pitchFamily="18" charset="0"/>
              </a:rPr>
              <a:t>і реалізуються через валютну політику</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Найбільш поширеним і ефективним інструментом регулювання валютного курсу (фіксованого чи плаваючого) вважається валютна інтервенція.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Часто валютна інтервенція використовується для підтримання курсу національної валюти на зниженому рівні для здійснення валютного демпінгу — знецінювання національної валюти з метою нарощування експорту товарів за цінами, нижчими за світові. Валютний демпінг служить засобом боротьби за ринки збуту. Головною умовою тут є зниження курсу національної валюти у більших розмірах, ніж падіння її купівельної спроможності на внутрішньому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Інструменти </a:t>
            </a:r>
            <a:r>
              <a:rPr lang="uk-UA" sz="2200" dirty="0">
                <a:solidFill>
                  <a:srgbClr val="000000"/>
                </a:solidFill>
                <a:latin typeface="Times New Roman" panose="02020603050405020304" pitchFamily="18" charset="0"/>
                <a:cs typeface="Times New Roman" panose="02020603050405020304" pitchFamily="18" charset="0"/>
              </a:rPr>
              <a:t>зовнішньоторговельної політики спроможні забезпечити прямий контроль над товарними і фінансовими потоками з закордоном, стримуючи чи стимулюючи експорт або імпорт, ввіз чи вивіз грошового капіталу</a:t>
            </a:r>
            <a:r>
              <a:rPr lang="uk-UA" sz="2200" dirty="0" smtClean="0">
                <a:solidFill>
                  <a:srgbClr val="000000"/>
                </a:solidFill>
                <a:latin typeface="Times New Roman" panose="02020603050405020304" pitchFamily="18" charset="0"/>
                <a:cs typeface="Times New Roman" panose="02020603050405020304" pitchFamily="18" charset="0"/>
              </a:rPr>
              <a:t>. Запровадження чи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644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неконвертовані </a:t>
            </a:r>
            <a:r>
              <a:rPr lang="uk-UA" sz="2200" dirty="0">
                <a:solidFill>
                  <a:srgbClr val="000000"/>
                </a:solidFill>
                <a:latin typeface="Times New Roman" panose="02020603050405020304" pitchFamily="18" charset="0"/>
                <a:cs typeface="Times New Roman" panose="02020603050405020304" pitchFamily="18" charset="0"/>
              </a:rPr>
              <a:t>валюти (3 група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Конвертованою </a:t>
            </a:r>
            <a:r>
              <a:rPr lang="uk-UA" sz="2200" dirty="0">
                <a:solidFill>
                  <a:srgbClr val="000000"/>
                </a:solidFill>
                <a:latin typeface="Times New Roman" panose="02020603050405020304" pitchFamily="18" charset="0"/>
                <a:cs typeface="Times New Roman" panose="02020603050405020304" pitchFamily="18" charset="0"/>
              </a:rPr>
              <a:t>валюта стає не стихійно, а забезпечується державою завдяки значним зусиллям, спрямованим на досягнення товарно-грошової збалансованості, розвиток вільних товарних і валютних ринків, запровадження організаційно-правових основ валютного регулювання тощо. Основними передумовами запровадження конвертованості валюти є</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зниження інфляції до помірного рівня, за якого національні гроші починають задовільно виконувати всі функції, особливо функцію накопичення вартості. Інакше резиденти будуть постійно переводити свої заощадження у вільно конвертовану іноземну валюту, що провокуватиме надмірний попит на цю валюту і знецінення національної</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формування ринкового механізму ціноутворення, за якого ціни будуть вільно реагувати на зміни в попиті і пропозиції</a:t>
            </a:r>
            <a:r>
              <a:rPr lang="uk-UA" sz="2200" dirty="0" smtClean="0">
                <a:solidFill>
                  <a:srgbClr val="000000"/>
                </a:solidFill>
                <a:latin typeface="Times New Roman" panose="02020603050405020304" pitchFamily="18" charset="0"/>
                <a:cs typeface="Times New Roman" panose="02020603050405020304" pitchFamily="18" charset="0"/>
              </a:rPr>
              <a:t>; лібералізація </a:t>
            </a:r>
            <a:r>
              <a:rPr lang="uk-UA" sz="2200" dirty="0">
                <a:solidFill>
                  <a:srgbClr val="000000"/>
                </a:solidFill>
                <a:latin typeface="Times New Roman" panose="02020603050405020304" pitchFamily="18" charset="0"/>
                <a:cs typeface="Times New Roman" panose="02020603050405020304" pitchFamily="18" charset="0"/>
              </a:rPr>
              <a:t>зовнішньоекономічних відносин</a:t>
            </a:r>
            <a:r>
              <a:rPr lang="uk-UA" sz="2200" dirty="0" smtClean="0">
                <a:solidFill>
                  <a:srgbClr val="000000"/>
                </a:solidFill>
                <a:latin typeface="Times New Roman" panose="02020603050405020304" pitchFamily="18" charset="0"/>
                <a:cs typeface="Times New Roman" panose="02020603050405020304" pitchFamily="18" charset="0"/>
              </a:rPr>
              <a:t>; накопичення </a:t>
            </a:r>
            <a:r>
              <a:rPr lang="uk-UA" sz="2200" dirty="0">
                <a:solidFill>
                  <a:srgbClr val="000000"/>
                </a:solidFill>
                <a:latin typeface="Times New Roman" panose="02020603050405020304" pitchFamily="18" charset="0"/>
                <a:cs typeface="Times New Roman" panose="02020603050405020304" pitchFamily="18" charset="0"/>
              </a:rPr>
              <a:t>достатнього золотовалютного резерву</a:t>
            </a:r>
            <a:r>
              <a:rPr lang="uk-UA" sz="2200" dirty="0" smtClean="0">
                <a:solidFill>
                  <a:srgbClr val="000000"/>
                </a:solidFill>
                <a:latin typeface="Times New Roman" panose="02020603050405020304" pitchFamily="18" charset="0"/>
                <a:cs typeface="Times New Roman" panose="02020603050405020304" pitchFamily="18" charset="0"/>
              </a:rPr>
              <a:t>; відмова </a:t>
            </a:r>
            <a:r>
              <a:rPr lang="uk-UA" sz="2200" dirty="0">
                <a:solidFill>
                  <a:srgbClr val="000000"/>
                </a:solidFill>
                <a:latin typeface="Times New Roman" panose="02020603050405020304" pitchFamily="18" charset="0"/>
                <a:cs typeface="Times New Roman" panose="02020603050405020304" pitchFamily="18" charset="0"/>
              </a:rPr>
              <a:t>від широкомасштабного </a:t>
            </a:r>
            <a:r>
              <a:rPr lang="uk-UA" sz="2200" dirty="0" err="1">
                <a:solidFill>
                  <a:srgbClr val="000000"/>
                </a:solidFill>
                <a:latin typeface="Times New Roman" panose="02020603050405020304" pitchFamily="18" charset="0"/>
                <a:cs typeface="Times New Roman" panose="02020603050405020304" pitchFamily="18" charset="0"/>
              </a:rPr>
              <a:t>дотування</a:t>
            </a:r>
            <a:r>
              <a:rPr lang="uk-UA" sz="2200" dirty="0">
                <a:solidFill>
                  <a:srgbClr val="000000"/>
                </a:solidFill>
                <a:latin typeface="Times New Roman" panose="02020603050405020304" pitchFamily="18" charset="0"/>
                <a:cs typeface="Times New Roman" panose="02020603050405020304" pitchFamily="18" charset="0"/>
              </a:rPr>
              <a:t> цін на товари та послуги, створення рівних конкурентних умов на ринку для всіх економічних суб’єктів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міру забезпечення перелічених передумов уряд країни створює відповідний організаційно-правовий механізм для конвертації національної валюти та оголошує про </a:t>
            </a:r>
          </a:p>
        </p:txBody>
      </p:sp>
    </p:spTree>
    <p:extLst>
      <p:ext uri="{BB962C8B-B14F-4D97-AF65-F5344CB8AC3E}">
        <p14:creationId xmlns:p14="http://schemas.microsoft.com/office/powerpoint/2010/main" val="3856140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скасування</a:t>
            </a:r>
            <a:r>
              <a:rPr lang="uk-UA" sz="2200" dirty="0">
                <a:solidFill>
                  <a:srgbClr val="000000"/>
                </a:solidFill>
                <a:latin typeface="Times New Roman" panose="02020603050405020304" pitchFamily="18" charset="0"/>
                <a:cs typeface="Times New Roman" panose="02020603050405020304" pitchFamily="18" charset="0"/>
              </a:rPr>
              <a:t>, збільшення чи зменшення імпортних та експортних квот, мита, субсидій, податків дають можливість зменшувати чи збільшувати імпорт або експорт товарів, ввіз чи вивіз капіталу, що спричинюватиме зменшення чи збільшення попиту та пропозиції на валютному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застосування таких інструментів має переважно короткостроковий ефект, згодом вони починають гальмувати розвиток зовнішньої торгівлі і стримувати економічне зростання. У відповідь на ці заходи країни-партнери починають застосовувати подібні інструменти щодо даної країни, що може заблокувати її конкурентні переваги на ринках та послабити її можливості впливати на кон’юнктуру валютного 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Для підтримання стабільності курсу держави вдаються також до інструментів фіскальної та грошово-кредитної політики, за допомогою яких можна зменшувати коливання попиту та пропозиції іноземної валюти. Застосовуючи ці інструменти (скорочення бюджетного фінансування реального сектору, підвищення процентної ставки, зменшення рефінансування банків тощо), можна загальмувати темпи економічного зростання і зменшити імпорт, у зв’язку з чим знижується попит на іноземну валюту. </a:t>
            </a:r>
            <a:r>
              <a:rPr lang="ru-RU" sz="2200" dirty="0" err="1">
                <a:solidFill>
                  <a:srgbClr val="000000"/>
                </a:solidFill>
                <a:latin typeface="Times New Roman" panose="02020603050405020304" pitchFamily="18" charset="0"/>
                <a:cs typeface="Times New Roman" panose="02020603050405020304" pitchFamily="18" charset="0"/>
              </a:rPr>
              <a:t>Стримування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спричинить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уповільнення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та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91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підвищення процентних ставок</a:t>
            </a:r>
            <a:r>
              <a:rPr lang="uk-UA" sz="2200" dirty="0" smtClean="0">
                <a:solidFill>
                  <a:srgbClr val="000000"/>
                </a:solidFill>
                <a:latin typeface="Times New Roman" panose="02020603050405020304" pitchFamily="18" charset="0"/>
                <a:cs typeface="Times New Roman" panose="02020603050405020304" pitchFamily="18" charset="0"/>
              </a:rPr>
              <a:t>. Перша </a:t>
            </a:r>
            <a:r>
              <a:rPr lang="uk-UA" sz="2200" dirty="0">
                <a:solidFill>
                  <a:srgbClr val="000000"/>
                </a:solidFill>
                <a:latin typeface="Times New Roman" panose="02020603050405020304" pitchFamily="18" charset="0"/>
                <a:cs typeface="Times New Roman" panose="02020603050405020304" pitchFamily="18" charset="0"/>
              </a:rPr>
              <a:t>з цих тенденцій (гальмування цін) сприятиме переключенню </a:t>
            </a:r>
            <a:r>
              <a:rPr lang="uk-UA" sz="2200" dirty="0" smtClean="0">
                <a:solidFill>
                  <a:srgbClr val="000000"/>
                </a:solidFill>
                <a:latin typeface="Times New Roman" panose="02020603050405020304" pitchFamily="18" charset="0"/>
                <a:cs typeface="Times New Roman" panose="02020603050405020304" pitchFamily="18" charset="0"/>
              </a:rPr>
              <a:t>попиту з </a:t>
            </a:r>
            <a:r>
              <a:rPr lang="uk-UA" sz="2200" dirty="0">
                <a:solidFill>
                  <a:srgbClr val="000000"/>
                </a:solidFill>
                <a:latin typeface="Times New Roman" panose="02020603050405020304" pitchFamily="18" charset="0"/>
                <a:cs typeface="Times New Roman" panose="02020603050405020304" pitchFamily="18" charset="0"/>
              </a:rPr>
              <a:t>імпортних товарів на вітчизняні, що зменшуватиме попит на інвалюту. </a:t>
            </a:r>
            <a:r>
              <a:rPr lang="uk-UA" sz="2200" dirty="0" smtClean="0">
                <a:solidFill>
                  <a:srgbClr val="000000"/>
                </a:solidFill>
                <a:latin typeface="Times New Roman" panose="02020603050405020304" pitchFamily="18" charset="0"/>
                <a:cs typeface="Times New Roman" panose="02020603050405020304" pitchFamily="18" charset="0"/>
              </a:rPr>
              <a:t>Друга тенденція </a:t>
            </a:r>
            <a:r>
              <a:rPr lang="uk-UA" sz="2200" dirty="0">
                <a:solidFill>
                  <a:srgbClr val="000000"/>
                </a:solidFill>
                <a:latin typeface="Times New Roman" panose="02020603050405020304" pitchFamily="18" charset="0"/>
                <a:cs typeface="Times New Roman" panose="02020603050405020304" pitchFamily="18" charset="0"/>
              </a:rPr>
              <a:t>(зростання процентної ставки) стимулюватиме зменшення </a:t>
            </a:r>
            <a:r>
              <a:rPr lang="uk-UA" sz="2200" dirty="0" smtClean="0">
                <a:solidFill>
                  <a:srgbClr val="000000"/>
                </a:solidFill>
                <a:latin typeface="Times New Roman" panose="02020603050405020304" pitchFamily="18" charset="0"/>
                <a:cs typeface="Times New Roman" panose="02020603050405020304" pitchFamily="18" charset="0"/>
              </a:rPr>
              <a:t>відпливу за </a:t>
            </a:r>
            <a:r>
              <a:rPr lang="uk-UA" sz="2200" dirty="0">
                <a:solidFill>
                  <a:srgbClr val="000000"/>
                </a:solidFill>
                <a:latin typeface="Times New Roman" panose="02020603050405020304" pitchFamily="18" charset="0"/>
                <a:cs typeface="Times New Roman" panose="02020603050405020304" pitchFamily="18" charset="0"/>
              </a:rPr>
              <a:t>кордон капіталу та збільшення фінансових інвестицій у національну економіку</a:t>
            </a:r>
            <a:r>
              <a:rPr lang="uk-UA" sz="2200" dirty="0" smtClean="0">
                <a:solidFill>
                  <a:srgbClr val="000000"/>
                </a:solidFill>
                <a:latin typeface="Times New Roman" panose="02020603050405020304" pitchFamily="18" charset="0"/>
                <a:cs typeface="Times New Roman" panose="02020603050405020304" pitchFamily="18" charset="0"/>
              </a:rPr>
              <a:t>, унаслідок </a:t>
            </a:r>
            <a:r>
              <a:rPr lang="uk-UA" sz="2200" dirty="0">
                <a:solidFill>
                  <a:srgbClr val="000000"/>
                </a:solidFill>
                <a:latin typeface="Times New Roman" panose="02020603050405020304" pitchFamily="18" charset="0"/>
                <a:cs typeface="Times New Roman" panose="02020603050405020304" pitchFamily="18" charset="0"/>
              </a:rPr>
              <a:t>цього зменшиться попит на іноземну валюту. Проте всі подібні </a:t>
            </a:r>
            <a:r>
              <a:rPr lang="uk-UA" sz="2200" dirty="0" smtClean="0">
                <a:solidFill>
                  <a:srgbClr val="000000"/>
                </a:solidFill>
                <a:latin typeface="Times New Roman" panose="02020603050405020304" pitchFamily="18" charset="0"/>
                <a:cs typeface="Times New Roman" panose="02020603050405020304" pitchFamily="18" charset="0"/>
              </a:rPr>
              <a:t>заходи мають </a:t>
            </a:r>
            <a:r>
              <a:rPr lang="uk-UA" sz="2200" dirty="0">
                <a:solidFill>
                  <a:srgbClr val="000000"/>
                </a:solidFill>
                <a:latin typeface="Times New Roman" panose="02020603050405020304" pitchFamily="18" charset="0"/>
                <a:cs typeface="Times New Roman" panose="02020603050405020304" pitchFamily="18" charset="0"/>
              </a:rPr>
              <a:t>ті вади, що призводять до зниження темпів економічного зростання </a:t>
            </a:r>
            <a:r>
              <a:rPr lang="uk-UA" sz="2200" dirty="0" smtClean="0">
                <a:solidFill>
                  <a:srgbClr val="000000"/>
                </a:solidFill>
                <a:latin typeface="Times New Roman" panose="02020603050405020304" pitchFamily="18" charset="0"/>
                <a:cs typeface="Times New Roman" panose="02020603050405020304" pitchFamily="18" charset="0"/>
              </a:rPr>
              <a:t>та рівня </a:t>
            </a:r>
            <a:r>
              <a:rPr lang="uk-UA" sz="2200" dirty="0">
                <a:solidFill>
                  <a:srgbClr val="000000"/>
                </a:solidFill>
                <a:latin typeface="Times New Roman" panose="02020603050405020304" pitchFamily="18" charset="0"/>
                <a:cs typeface="Times New Roman" panose="02020603050405020304" pitchFamily="18" charset="0"/>
              </a:rPr>
              <a:t>зайнятості, гальмування експорту та погіршення платіжного 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Серед </a:t>
            </a:r>
            <a:r>
              <a:rPr lang="uk-UA" sz="2200" dirty="0">
                <a:solidFill>
                  <a:srgbClr val="000000"/>
                </a:solidFill>
                <a:latin typeface="Times New Roman" panose="02020603050405020304" pitchFamily="18" charset="0"/>
                <a:cs typeface="Times New Roman" panose="02020603050405020304" pitchFamily="18" charset="0"/>
              </a:rPr>
              <a:t>монетарних інструментів особливу роль відіграє облікова (</a:t>
            </a:r>
            <a:r>
              <a:rPr lang="uk-UA" sz="2200" dirty="0" smtClean="0">
                <a:solidFill>
                  <a:srgbClr val="000000"/>
                </a:solidFill>
                <a:latin typeface="Times New Roman" panose="02020603050405020304" pitchFamily="18" charset="0"/>
                <a:cs typeface="Times New Roman" panose="02020603050405020304" pitchFamily="18" charset="0"/>
              </a:rPr>
              <a:t>дисконтна</a:t>
            </a:r>
            <a:r>
              <a:rPr lang="uk-UA" sz="2200" dirty="0">
                <a:solidFill>
                  <a:srgbClr val="000000"/>
                </a:solidFill>
                <a:latin typeface="Times New Roman" panose="02020603050405020304" pitchFamily="18" charset="0"/>
                <a:cs typeface="Times New Roman" panose="02020603050405020304" pitchFamily="18" charset="0"/>
              </a:rPr>
              <a:t>) політика, яка зводиться до підвищення або зниження облікової ставки </a:t>
            </a:r>
            <a:r>
              <a:rPr lang="uk-UA" sz="2200" dirty="0" smtClean="0">
                <a:solidFill>
                  <a:srgbClr val="000000"/>
                </a:solidFill>
                <a:latin typeface="Times New Roman" panose="02020603050405020304" pitchFamily="18" charset="0"/>
                <a:cs typeface="Times New Roman" panose="02020603050405020304" pitchFamily="18" charset="0"/>
              </a:rPr>
              <a:t>центрального </a:t>
            </a:r>
            <a:r>
              <a:rPr lang="uk-UA" sz="2200" dirty="0">
                <a:solidFill>
                  <a:srgbClr val="000000"/>
                </a:solidFill>
                <a:latin typeface="Times New Roman" panose="02020603050405020304" pitchFamily="18" charset="0"/>
                <a:cs typeface="Times New Roman" panose="02020603050405020304" pitchFamily="18" charset="0"/>
              </a:rPr>
              <a:t>банку з метою вплинути на рух зарубіжних короткострокових </a:t>
            </a:r>
            <a:r>
              <a:rPr lang="uk-UA" sz="2200" dirty="0" smtClean="0">
                <a:solidFill>
                  <a:srgbClr val="000000"/>
                </a:solidFill>
                <a:latin typeface="Times New Roman" panose="02020603050405020304" pitchFamily="18" charset="0"/>
                <a:cs typeface="Times New Roman" panose="02020603050405020304" pitchFamily="18" charset="0"/>
              </a:rPr>
              <a:t>капіталів</a:t>
            </a:r>
            <a:r>
              <a:rPr lang="uk-UA" sz="2200" dirty="0">
                <a:solidFill>
                  <a:srgbClr val="000000"/>
                </a:solidFill>
                <a:latin typeface="Times New Roman" panose="02020603050405020304" pitchFamily="18" charset="0"/>
                <a:cs typeface="Times New Roman" panose="02020603050405020304" pitchFamily="18" charset="0"/>
              </a:rPr>
              <a:t>. Підвищення дисконтної ставки у періоди погіршення стану </a:t>
            </a:r>
            <a:r>
              <a:rPr lang="uk-UA" sz="2200" dirty="0" smtClean="0">
                <a:solidFill>
                  <a:srgbClr val="000000"/>
                </a:solidFill>
                <a:latin typeface="Times New Roman" panose="02020603050405020304" pitchFamily="18" charset="0"/>
                <a:cs typeface="Times New Roman" panose="02020603050405020304" pitchFamily="18" charset="0"/>
              </a:rPr>
              <a:t>платіжного балансу </a:t>
            </a:r>
            <a:r>
              <a:rPr lang="uk-UA" sz="2200" dirty="0">
                <a:solidFill>
                  <a:srgbClr val="000000"/>
                </a:solidFill>
                <a:latin typeface="Times New Roman" panose="02020603050405020304" pitchFamily="18" charset="0"/>
                <a:cs typeface="Times New Roman" panose="02020603050405020304" pitchFamily="18" charset="0"/>
              </a:rPr>
              <a:t>стимулює приплив капіталів з країн, де облікова ставка нижча, тобто ефективним лише тоді, коли рух капіталів між країнами зумовлений </a:t>
            </a:r>
            <a:r>
              <a:rPr lang="uk-UA" sz="2200" dirty="0" smtClean="0">
                <a:solidFill>
                  <a:srgbClr val="000000"/>
                </a:solidFill>
                <a:latin typeface="Times New Roman" panose="02020603050405020304" pitchFamily="18" charset="0"/>
                <a:cs typeface="Times New Roman" panose="02020603050405020304" pitchFamily="18" charset="0"/>
              </a:rPr>
              <a:t>пошуками більш </a:t>
            </a:r>
            <a:r>
              <a:rPr lang="uk-UA" sz="2200" dirty="0">
                <a:solidFill>
                  <a:srgbClr val="000000"/>
                </a:solidFill>
                <a:latin typeface="Times New Roman" panose="02020603050405020304" pitchFamily="18" charset="0"/>
                <a:cs typeface="Times New Roman" panose="02020603050405020304" pitchFamily="18" charset="0"/>
              </a:rPr>
              <a:t>прибуткового їх розміщення, а не невпевненістю у збереженні капіталів </a:t>
            </a:r>
            <a:r>
              <a:rPr lang="uk-UA" sz="2200" dirty="0" smtClean="0">
                <a:solidFill>
                  <a:srgbClr val="000000"/>
                </a:solidFill>
                <a:latin typeface="Times New Roman" panose="02020603050405020304" pitchFamily="18" charset="0"/>
                <a:cs typeface="Times New Roman" panose="02020603050405020304" pitchFamily="18" charset="0"/>
              </a:rPr>
              <a:t>у своїй </a:t>
            </a:r>
            <a:r>
              <a:rPr lang="uk-UA" sz="2200" dirty="0">
                <a:solidFill>
                  <a:srgbClr val="000000"/>
                </a:solidFill>
                <a:latin typeface="Times New Roman" panose="02020603050405020304" pitchFamily="18" charset="0"/>
                <a:cs typeface="Times New Roman" panose="02020603050405020304" pitchFamily="18" charset="0"/>
              </a:rPr>
              <a:t>країні. Тому підвищення облікової ставки не завжди дає очікуваний </a:t>
            </a:r>
            <a:r>
              <a:rPr lang="uk-UA" sz="2200" dirty="0" smtClean="0">
                <a:solidFill>
                  <a:srgbClr val="000000"/>
                </a:solidFill>
                <a:latin typeface="Times New Roman" panose="02020603050405020304" pitchFamily="18" charset="0"/>
                <a:cs typeface="Times New Roman" panose="02020603050405020304" pitchFamily="18" charset="0"/>
              </a:rPr>
              <a:t>результат</a:t>
            </a:r>
            <a:r>
              <a:rPr lang="uk-UA" sz="2200" dirty="0">
                <a:solidFill>
                  <a:srgbClr val="000000"/>
                </a:solidFill>
                <a:latin typeface="Times New Roman" panose="02020603050405020304" pitchFamily="18" charset="0"/>
                <a:cs typeface="Times New Roman" panose="02020603050405020304" pitchFamily="18" charset="0"/>
              </a:rPr>
              <a:t>. До того ж це веде до подорожчання кредиту всередині країни</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01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Важливу </a:t>
            </a:r>
            <a:r>
              <a:rPr lang="uk-UA" sz="2200" dirty="0">
                <a:solidFill>
                  <a:srgbClr val="000000"/>
                </a:solidFill>
                <a:latin typeface="Times New Roman" panose="02020603050405020304" pitchFamily="18" charset="0"/>
                <a:cs typeface="Times New Roman" panose="02020603050405020304" pitchFamily="18" charset="0"/>
              </a:rPr>
              <a:t>роль у підтриманні стабільного курсу відіграє також валютний контроль, який включає валютні обмеження. Уряд може обмежити чи заборонити експорт капіталу за кордон, контролювати і обмежувати вивіз населенням готівкової валюти, регулювати використання експортерами їх валютної виручки, вимагаючи повного чи часткового продажу її на </a:t>
            </a:r>
            <a:r>
              <a:rPr lang="uk-UA" sz="2200" dirty="0" smtClean="0">
                <a:solidFill>
                  <a:srgbClr val="000000"/>
                </a:solidFill>
                <a:latin typeface="Times New Roman" panose="02020603050405020304" pitchFamily="18" charset="0"/>
                <a:cs typeface="Times New Roman" panose="02020603050405020304" pitchFamily="18" charset="0"/>
              </a:rPr>
              <a:t>ринку чи державі, контролювати і регулювати купівлю валюти імпортерами, з тим щоб запобігти використанню її у спекулятивних цілях та ін. Цими заходами держава намагається збалансувати попит і пропозицію на валютному ринку, урівноважити платіжний баланс та максимально згладити коливання валютного курсу.</a:t>
            </a:r>
          </a:p>
          <a:p>
            <a:pPr algn="ctr">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035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4. Валютні системи та валютне регулювання.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система — це організаційно-правова форма реалізації валютних відносин у межах певного економічного простору. Ці межі збігаються з межами відповідних валютних ринків. Тому валютні системи теж поділяються на три види: національні, міжнародні (регіональні) і світову. Збіг меж окремих валютних ринків і валютних систем забезпечує їх внутрішню єдність: ринок створює економічну основу для системи, а система є механізмом забезпечення функціонування і регулювання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Національні </a:t>
            </a:r>
            <a:r>
              <a:rPr lang="uk-UA" sz="2200" dirty="0">
                <a:solidFill>
                  <a:srgbClr val="000000"/>
                </a:solidFill>
                <a:latin typeface="Times New Roman" panose="02020603050405020304" pitchFamily="18" charset="0"/>
                <a:cs typeface="Times New Roman" panose="02020603050405020304" pitchFamily="18" charset="0"/>
              </a:rPr>
              <a:t>валютні системи базуються на національних грошах і, по суті, </a:t>
            </a:r>
            <a:r>
              <a:rPr lang="uk-UA" sz="2200" dirty="0" smtClean="0">
                <a:solidFill>
                  <a:srgbClr val="000000"/>
                </a:solidFill>
                <a:latin typeface="Times New Roman" panose="02020603050405020304" pitchFamily="18" charset="0"/>
                <a:cs typeface="Times New Roman" panose="02020603050405020304" pitchFamily="18" charset="0"/>
              </a:rPr>
              <a:t>є складовими </a:t>
            </a:r>
            <a:r>
              <a:rPr lang="uk-UA" sz="2200" dirty="0">
                <a:solidFill>
                  <a:srgbClr val="000000"/>
                </a:solidFill>
                <a:latin typeface="Times New Roman" panose="02020603050405020304" pitchFamily="18" charset="0"/>
                <a:cs typeface="Times New Roman" panose="02020603050405020304" pitchFamily="18" charset="0"/>
              </a:rPr>
              <a:t>грошових систем окремих країн. Як і ці останні, вони </a:t>
            </a:r>
            <a:r>
              <a:rPr lang="uk-UA" sz="2200" dirty="0" smtClean="0">
                <a:solidFill>
                  <a:srgbClr val="000000"/>
                </a:solidFill>
                <a:latin typeface="Times New Roman" panose="02020603050405020304" pitchFamily="18" charset="0"/>
                <a:cs typeface="Times New Roman" panose="02020603050405020304" pitchFamily="18" charset="0"/>
              </a:rPr>
              <a:t>визначаються загальнодержавним </a:t>
            </a:r>
            <a:r>
              <a:rPr lang="uk-UA" sz="2200" dirty="0">
                <a:solidFill>
                  <a:srgbClr val="000000"/>
                </a:solidFill>
                <a:latin typeface="Times New Roman" panose="02020603050405020304" pitchFamily="18" charset="0"/>
                <a:cs typeface="Times New Roman" panose="02020603050405020304" pitchFamily="18" charset="0"/>
              </a:rPr>
              <a:t>законодавством.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Міжнародні </a:t>
            </a:r>
            <a:r>
              <a:rPr lang="uk-UA" sz="2200" dirty="0">
                <a:solidFill>
                  <a:srgbClr val="000000"/>
                </a:solidFill>
                <a:latin typeface="Times New Roman" panose="02020603050405020304" pitchFamily="18" charset="0"/>
                <a:cs typeface="Times New Roman" panose="02020603050405020304" pitchFamily="18" charset="0"/>
              </a:rPr>
              <a:t>та світова валютні системи ґрунтуються на багатьох </a:t>
            </a:r>
            <a:r>
              <a:rPr lang="uk-UA" sz="2200" dirty="0" smtClean="0">
                <a:solidFill>
                  <a:srgbClr val="000000"/>
                </a:solidFill>
                <a:latin typeface="Times New Roman" panose="02020603050405020304" pitchFamily="18" charset="0"/>
                <a:cs typeface="Times New Roman" panose="02020603050405020304" pitchFamily="18" charset="0"/>
              </a:rPr>
              <a:t>валютах провідних </a:t>
            </a:r>
            <a:r>
              <a:rPr lang="uk-UA" sz="2200" dirty="0">
                <a:solidFill>
                  <a:srgbClr val="000000"/>
                </a:solidFill>
                <a:latin typeface="Times New Roman" panose="02020603050405020304" pitchFamily="18" charset="0"/>
                <a:cs typeface="Times New Roman" panose="02020603050405020304" pitchFamily="18" charset="0"/>
              </a:rPr>
              <a:t>країн світу та міжнародних (колективних) валютах (євро, СПЗ та ін</a:t>
            </a:r>
            <a:r>
              <a:rPr lang="uk-UA" sz="2200" dirty="0" smtClean="0">
                <a:solidFill>
                  <a:srgbClr val="000000"/>
                </a:solidFill>
                <a:latin typeface="Times New Roman" panose="02020603050405020304" pitchFamily="18" charset="0"/>
                <a:cs typeface="Times New Roman" panose="02020603050405020304" pitchFamily="18" charset="0"/>
              </a:rPr>
              <a:t>.) і </a:t>
            </a:r>
            <a:r>
              <a:rPr lang="uk-UA" sz="2200" dirty="0">
                <a:solidFill>
                  <a:srgbClr val="000000"/>
                </a:solidFill>
                <a:latin typeface="Times New Roman" panose="02020603050405020304" pitchFamily="18" charset="0"/>
                <a:cs typeface="Times New Roman" panose="02020603050405020304" pitchFamily="18" charset="0"/>
              </a:rPr>
              <a:t>формуються на підставі міждержавних угод та світових традицій</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Порівняння національної та світової валютних систем наведено в таблиці 3.</a:t>
            </a:r>
          </a:p>
        </p:txBody>
      </p:sp>
    </p:spTree>
    <p:extLst>
      <p:ext uri="{BB962C8B-B14F-4D97-AF65-F5344CB8AC3E}">
        <p14:creationId xmlns:p14="http://schemas.microsoft.com/office/powerpoint/2010/main" val="34205186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54724" y="679010"/>
            <a:ext cx="8490738" cy="5649511"/>
          </a:xfrm>
          <a:prstGeom prst="rect">
            <a:avLst/>
          </a:prstGeom>
        </p:spPr>
      </p:pic>
    </p:spTree>
    <p:extLst>
      <p:ext uri="{BB962C8B-B14F-4D97-AF65-F5344CB8AC3E}">
        <p14:creationId xmlns:p14="http://schemas.microsoft.com/office/powerpoint/2010/main" val="2697297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Основним призначенням національної валютної системи є розроблення і реалізація державної валютної політики. </a:t>
            </a:r>
            <a:r>
              <a:rPr lang="uk-UA" sz="2200" i="1" dirty="0" smtClean="0">
                <a:solidFill>
                  <a:srgbClr val="000000"/>
                </a:solidFill>
                <a:latin typeface="Times New Roman" panose="02020603050405020304" pitchFamily="18" charset="0"/>
                <a:cs typeface="Times New Roman" panose="02020603050405020304" pitchFamily="18" charset="0"/>
              </a:rPr>
              <a:t>Валютна політика</a:t>
            </a:r>
            <a:r>
              <a:rPr lang="uk-UA" sz="2200" dirty="0" smtClean="0">
                <a:solidFill>
                  <a:srgbClr val="000000"/>
                </a:solidFill>
                <a:latin typeface="Times New Roman" panose="02020603050405020304" pitchFamily="18" charset="0"/>
                <a:cs typeface="Times New Roman" panose="02020603050405020304" pitchFamily="18" charset="0"/>
              </a:rPr>
              <a:t> – це сукупність економічних, правових та організаційних заходів та форм, які використовують державні установи, центральні банківські та фінансові установи, міжнародні валютно-кредитні організації в галузі валютних відносин. </a:t>
            </a:r>
            <a:r>
              <a:rPr lang="uk-UA" sz="2200" smtClean="0">
                <a:solidFill>
                  <a:srgbClr val="000000"/>
                </a:solidFill>
                <a:latin typeface="Times New Roman" panose="02020603050405020304" pitchFamily="18" charset="0"/>
                <a:cs typeface="Times New Roman" panose="02020603050405020304" pitchFamily="18" charset="0"/>
              </a:rPr>
              <a:t>Вона </a:t>
            </a:r>
            <a:r>
              <a:rPr lang="uk-UA" sz="2200" dirty="0" smtClean="0">
                <a:solidFill>
                  <a:srgbClr val="000000"/>
                </a:solidFill>
                <a:latin typeface="Times New Roman" panose="02020603050405020304" pitchFamily="18" charset="0"/>
                <a:cs typeface="Times New Roman" panose="02020603050405020304" pitchFamily="18" charset="0"/>
              </a:rPr>
              <a:t>є складовою не тільки економічної політики в цілому, а й зовнішньоекономічної політики, важливим інструментом розширення світогосподарських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Юридично валютна політика визначається валютним законодавством, тобто сукупністю правових норм, які регулюють порядок здійснення операцій з валютними цінностями в країні і за їх межами, а також валютними угодами – двосторонніми та багатосторонніми – між державами з  валютних проблем.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елементом валютної політики будь-якої держави є валютне регулювання та валютний контроль. Валютне регулювання, тобто регламентація державою міжнародних розрахунків і порядку проведення валютних операцій, проводиться на національному, міждержавному та регіональному рівнях (див. рис. 4).</a:t>
            </a:r>
          </a:p>
        </p:txBody>
      </p:sp>
    </p:spTree>
    <p:extLst>
      <p:ext uri="{BB962C8B-B14F-4D97-AF65-F5344CB8AC3E}">
        <p14:creationId xmlns:p14="http://schemas.microsoft.com/office/powerpoint/2010/main" val="800381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4. Система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валютного регулювання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110274" y="536736"/>
            <a:ext cx="6301212" cy="5788137"/>
          </a:xfrm>
          <a:prstGeom prst="rect">
            <a:avLst/>
          </a:prstGeom>
        </p:spPr>
      </p:pic>
    </p:spTree>
    <p:extLst>
      <p:ext uri="{BB962C8B-B14F-4D97-AF65-F5344CB8AC3E}">
        <p14:creationId xmlns:p14="http://schemas.microsoft.com/office/powerpoint/2010/main" val="535828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a:t>
            </a:r>
            <a:r>
              <a:rPr lang="uk-UA" sz="2200" dirty="0">
                <a:solidFill>
                  <a:srgbClr val="000000"/>
                </a:solidFill>
                <a:latin typeface="Times New Roman" panose="02020603050405020304" pitchFamily="18" charset="0"/>
                <a:cs typeface="Times New Roman" panose="02020603050405020304" pitchFamily="18" charset="0"/>
              </a:rPr>
              <a:t>валютного регулювання на національному рівні визначає суб’єктів валютних відносин, статус національної валюти, порядок здійснення валютних операцій, режим валютного курсу, механізм утворення та використання офіційних валютних резервів, порядок здійснення валютного контролю.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Інтернаціоналізація </a:t>
            </a:r>
            <a:r>
              <a:rPr lang="uk-UA" sz="2200" dirty="0">
                <a:solidFill>
                  <a:srgbClr val="000000"/>
                </a:solidFill>
                <a:latin typeface="Times New Roman" panose="02020603050405020304" pitchFamily="18" charset="0"/>
                <a:cs typeface="Times New Roman" panose="02020603050405020304" pitchFamily="18" charset="0"/>
              </a:rPr>
              <a:t>господарських </a:t>
            </a:r>
            <a:r>
              <a:rPr lang="uk-UA" sz="2200" dirty="0" err="1">
                <a:solidFill>
                  <a:srgbClr val="000000"/>
                </a:solidFill>
                <a:latin typeface="Times New Roman" panose="02020603050405020304" pitchFamily="18" charset="0"/>
                <a:cs typeface="Times New Roman" panose="02020603050405020304" pitchFamily="18" charset="0"/>
              </a:rPr>
              <a:t>зв’язків</a:t>
            </a:r>
            <a:r>
              <a:rPr lang="uk-UA" sz="2200" dirty="0">
                <a:solidFill>
                  <a:srgbClr val="000000"/>
                </a:solidFill>
                <a:latin typeface="Times New Roman" panose="02020603050405020304" pitchFamily="18" charset="0"/>
                <a:cs typeface="Times New Roman" panose="02020603050405020304" pitchFamily="18" charset="0"/>
              </a:rPr>
              <a:t>, розвиток міжнародних економічних відносин, а також обмеженість національного регулювання сприяли розвиткові валютного регулювання на міждержавному рівні. Метою міждержавного валютного регулювання є координація валютної політики окремих країн, спільні заходи щодо подолання валютних криз, узгодження валютної політики. Регіональне валютне регулювання проводиться в межах економічних інтеграційних об’єднань, наприклад в ЄС, регіональних угрупованнях країн, що розвиваються.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політика залежно від її цілей і форм поділяється на поточну та довгострокову (структурну).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Поточна </a:t>
            </a:r>
            <a:r>
              <a:rPr lang="uk-UA" sz="2200" dirty="0">
                <a:solidFill>
                  <a:srgbClr val="000000"/>
                </a:solidFill>
                <a:latin typeface="Times New Roman" panose="02020603050405020304" pitchFamily="18" charset="0"/>
                <a:cs typeface="Times New Roman" panose="02020603050405020304" pitchFamily="18" charset="0"/>
              </a:rPr>
              <a:t>валютна політика – сукупність заходів, спрямованих на щоденне, оперативне регулювання валютного курсу, валютних операцій, діяльності валютного ринку та ринку золота, у тому числі за допомогою дисконтної та девізної політики, зокрема валютної інтервенції, валютних обмежень, валютного субсидування та диверсифікації валютних резервів. </a:t>
            </a:r>
            <a:r>
              <a:rPr lang="uk-UA" sz="2200" dirty="0" smtClean="0">
                <a:solidFill>
                  <a:srgbClr val="000000"/>
                </a:solidFill>
                <a:latin typeface="Times New Roman" panose="02020603050405020304" pitchFamily="18" charset="0"/>
                <a:cs typeface="Times New Roman" panose="02020603050405020304" pitchFamily="18" charset="0"/>
              </a:rPr>
              <a:t>Головним завданням поточної валютної політики є забезпечення нормального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354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функціонування міжнародних та національних механізмів світової валютної системи, підтримка рівноваги платіжних балансів.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дисконтна (облікова) політика – це система економічних, правових та організаційних заходів щодо використання облікової ставки відсотка для регулювання руху інвестицій та балансування платіжних зобов’язань, орієнтованого регулювання валютного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Дисконтна </a:t>
            </a:r>
            <a:r>
              <a:rPr lang="uk-UA" sz="2200" dirty="0">
                <a:solidFill>
                  <a:srgbClr val="000000"/>
                </a:solidFill>
                <a:latin typeface="Times New Roman" panose="02020603050405020304" pitchFamily="18" charset="0"/>
                <a:cs typeface="Times New Roman" panose="02020603050405020304" pitchFamily="18" charset="0"/>
              </a:rPr>
              <a:t>політика є складовим елементом поточної валютної політики, яка впливає на сферу внутрішньої економіки, стан грошового попиту, динаміку та рівень цін, обсяг грошової маси, а також на міжнародні економічні відносини, зокрема на міграцію короткострокових інвестицій та на сфери їх взаємодії. Наприклад, за пасивного платіжного балансу в умовах вільного пересування капіталів підвищення облікової ставки стимулює приплив капіталів з країн, де наднизька відсоткова ставка, та стримує відтік національних капіталів. Все це сприяє поліпшенню стану платіжного балансу і підвищенню валютного курсу. Знижуючи офіційну ставку, центральний банк розраховує на відтік національних і закордонних капіталів для зменшення активного сальдо платіжного балансу і зниження курсу своєї валюти. Водночас слід пам’ятати, що </a:t>
            </a:r>
            <a:r>
              <a:rPr lang="uk-UA" sz="2200" dirty="0" smtClean="0">
                <a:solidFill>
                  <a:srgbClr val="000000"/>
                </a:solidFill>
                <a:latin typeface="Times New Roman" panose="02020603050405020304" pitchFamily="18" charset="0"/>
                <a:cs typeface="Times New Roman" panose="02020603050405020304" pitchFamily="18" charset="0"/>
              </a:rPr>
              <a:t>мета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0261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зовнішньої та внутрішньої економічної (у тому числі валютної) політики можуть не збігатися. Ці суперечності знижують ефективність дисконтної політики.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відсоткові ставки знижуються з метою пожвавлення кон’юнктури, то це негативно впливає на платіжний баланс і викликає відтік капіталів. Підвищення облікової ставки з метою поліпшення платіжного балансу негативно впливає на економіку, якщо вона перебуває у кризовому стані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a:t>
            </a:r>
            <a:r>
              <a:rPr lang="uk-UA" sz="2200" dirty="0" smtClean="0">
                <a:solidFill>
                  <a:srgbClr val="000000"/>
                </a:solidFill>
                <a:latin typeface="Times New Roman" panose="02020603050405020304" pitchFamily="18" charset="0"/>
                <a:cs typeface="Times New Roman" panose="02020603050405020304" pitchFamily="18" charset="0"/>
              </a:rPr>
              <a:t>девізна </a:t>
            </a:r>
            <a:r>
              <a:rPr lang="uk-UA" sz="2200" dirty="0">
                <a:solidFill>
                  <a:srgbClr val="000000"/>
                </a:solidFill>
                <a:latin typeface="Times New Roman" panose="02020603050405020304" pitchFamily="18" charset="0"/>
                <a:cs typeface="Times New Roman" panose="02020603050405020304" pitchFamily="18" charset="0"/>
              </a:rPr>
              <a:t>політика – це система регулювання валютного курсу через придбання та продаж державними органами іноземної валюти за допомогою валютної інтервенції та валютних обмежень.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Довгострокова </a:t>
            </a:r>
            <a:r>
              <a:rPr lang="uk-UA" sz="2200" dirty="0">
                <a:solidFill>
                  <a:srgbClr val="000000"/>
                </a:solidFill>
                <a:latin typeface="Times New Roman" panose="02020603050405020304" pitchFamily="18" charset="0"/>
                <a:cs typeface="Times New Roman" panose="02020603050405020304" pitchFamily="18" charset="0"/>
              </a:rPr>
              <a:t>(структурна) політика охоплює досить тривалий період та передбачає довгострокові заходи структурного характеру щодо послідовної зміни валютного механізму. Головні методи довгострокової валютної політики – це міждержавні переговори та угоди, насамперед у межах Міжнародного валютного фонду та на регіональному рівні, а також валютні реформи. </a:t>
            </a:r>
            <a:r>
              <a:rPr lang="uk-UA" sz="2200" dirty="0" smtClean="0">
                <a:solidFill>
                  <a:srgbClr val="000000"/>
                </a:solidFill>
                <a:latin typeface="Times New Roman" panose="02020603050405020304" pitchFamily="18" charset="0"/>
                <a:cs typeface="Times New Roman" panose="02020603050405020304" pitchFamily="18" charset="0"/>
              </a:rPr>
              <a:t>Довгострокова (структурна) валютна політика передбачає заходи, спрямовані на зміну ключових елементів валютної системи, таких як порядок міжнародних розрахунків, режим валютних курсів і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967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приєднання </a:t>
            </a:r>
            <a:r>
              <a:rPr lang="uk-UA" sz="2200" dirty="0">
                <a:solidFill>
                  <a:srgbClr val="000000"/>
                </a:solidFill>
                <a:latin typeface="Times New Roman" panose="02020603050405020304" pitchFamily="18" charset="0"/>
                <a:cs typeface="Times New Roman" panose="02020603050405020304" pitchFamily="18" charset="0"/>
              </a:rPr>
              <a:t>до статті </a:t>
            </a:r>
            <a:r>
              <a:rPr lang="en-US" sz="2200" dirty="0">
                <a:solidFill>
                  <a:srgbClr val="000000"/>
                </a:solidFill>
                <a:latin typeface="Times New Roman" panose="02020603050405020304" pitchFamily="18" charset="0"/>
                <a:cs typeface="Times New Roman" panose="02020603050405020304" pitchFamily="18" charset="0"/>
              </a:rPr>
              <a:t>VIII </a:t>
            </a:r>
            <a:r>
              <a:rPr lang="uk-UA" sz="2200" dirty="0">
                <a:solidFill>
                  <a:srgbClr val="000000"/>
                </a:solidFill>
                <a:latin typeface="Times New Roman" panose="02020603050405020304" pitchFamily="18" charset="0"/>
                <a:cs typeface="Times New Roman" panose="02020603050405020304" pitchFamily="18" charset="0"/>
              </a:rPr>
              <a:t>Статуту МВФ, яка вимагає від країн </a:t>
            </a:r>
            <a:r>
              <a:rPr lang="uk-UA" sz="2200" dirty="0" smtClean="0">
                <a:solidFill>
                  <a:srgbClr val="000000"/>
                </a:solidFill>
                <a:latin typeface="Times New Roman" panose="02020603050405020304" pitchFamily="18" charset="0"/>
                <a:cs typeface="Times New Roman" panose="02020603050405020304" pitchFamily="18" charset="0"/>
              </a:rPr>
              <a:t>— членів </a:t>
            </a:r>
            <a:r>
              <a:rPr lang="uk-UA" sz="2200" dirty="0">
                <a:solidFill>
                  <a:srgbClr val="000000"/>
                </a:solidFill>
                <a:latin typeface="Times New Roman" panose="02020603050405020304" pitchFamily="18" charset="0"/>
                <a:cs typeface="Times New Roman" panose="02020603050405020304" pitchFamily="18" charset="0"/>
              </a:rPr>
              <a:t>МВФ запровадження конвертованості валюти за поточними операціями.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Україна </a:t>
            </a:r>
            <a:r>
              <a:rPr lang="uk-UA" sz="2200" dirty="0">
                <a:solidFill>
                  <a:srgbClr val="000000"/>
                </a:solidFill>
                <a:latin typeface="Times New Roman" panose="02020603050405020304" pitchFamily="18" charset="0"/>
                <a:cs typeface="Times New Roman" panose="02020603050405020304" pitchFamily="18" charset="0"/>
              </a:rPr>
              <a:t>оголосила про своє приєднання до цієї статті на підтвердження </a:t>
            </a:r>
            <a:r>
              <a:rPr lang="uk-UA" sz="2200" dirty="0" smtClean="0">
                <a:solidFill>
                  <a:srgbClr val="000000"/>
                </a:solidFill>
                <a:latin typeface="Times New Roman" panose="02020603050405020304" pitchFamily="18" charset="0"/>
                <a:cs typeface="Times New Roman" panose="02020603050405020304" pitchFamily="18" charset="0"/>
              </a:rPr>
              <a:t>поточної </a:t>
            </a:r>
            <a:r>
              <a:rPr lang="uk-UA" sz="2200" dirty="0">
                <a:solidFill>
                  <a:srgbClr val="000000"/>
                </a:solidFill>
                <a:latin typeface="Times New Roman" panose="02020603050405020304" pitchFamily="18" charset="0"/>
                <a:cs typeface="Times New Roman" panose="02020603050405020304" pitchFamily="18" charset="0"/>
              </a:rPr>
              <a:t>конвертованості гривні в 1997 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Конвертованість </a:t>
            </a:r>
            <a:r>
              <a:rPr lang="uk-UA" sz="2200" dirty="0">
                <a:solidFill>
                  <a:srgbClr val="000000"/>
                </a:solidFill>
                <a:latin typeface="Times New Roman" panose="02020603050405020304" pitchFamily="18" charset="0"/>
                <a:cs typeface="Times New Roman" panose="02020603050405020304" pitchFamily="18" charset="0"/>
              </a:rPr>
              <a:t>валюти можна класифікувати за кількома критеріями: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За повнотою конвертації</a:t>
            </a:r>
            <a:r>
              <a:rPr lang="uk-UA" sz="2200" dirty="0" smtClean="0">
                <a:solidFill>
                  <a:srgbClr val="000000"/>
                </a:solidFill>
                <a:latin typeface="Times New Roman" panose="02020603050405020304" pitchFamily="18" charset="0"/>
                <a:cs typeface="Times New Roman" panose="02020603050405020304" pitchFamily="18" charset="0"/>
              </a:rPr>
              <a:t>: повна </a:t>
            </a:r>
            <a:r>
              <a:rPr lang="uk-UA" sz="2200" dirty="0">
                <a:solidFill>
                  <a:srgbClr val="000000"/>
                </a:solidFill>
                <a:latin typeface="Times New Roman" panose="02020603050405020304" pitchFamily="18" charset="0"/>
                <a:cs typeface="Times New Roman" panose="02020603050405020304" pitchFamily="18" charset="0"/>
              </a:rPr>
              <a:t>конвертованість</a:t>
            </a:r>
            <a:r>
              <a:rPr lang="uk-UA" sz="2200" dirty="0" smtClean="0">
                <a:solidFill>
                  <a:srgbClr val="000000"/>
                </a:solidFill>
                <a:latin typeface="Times New Roman" panose="02020603050405020304" pitchFamily="18" charset="0"/>
                <a:cs typeface="Times New Roman" panose="02020603050405020304" pitchFamily="18" charset="0"/>
              </a:rPr>
              <a:t>; часткова </a:t>
            </a:r>
            <a:r>
              <a:rPr lang="uk-UA" sz="2200" dirty="0">
                <a:solidFill>
                  <a:srgbClr val="000000"/>
                </a:solidFill>
                <a:latin typeface="Times New Roman" panose="02020603050405020304" pitchFamily="18" charset="0"/>
                <a:cs typeface="Times New Roman" panose="02020603050405020304" pitchFamily="18" charset="0"/>
              </a:rPr>
              <a:t>конвертованість.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За видами суб’єктів</a:t>
            </a:r>
            <a:r>
              <a:rPr lang="uk-UA" sz="2200" dirty="0" smtClean="0">
                <a:solidFill>
                  <a:srgbClr val="000000"/>
                </a:solidFill>
                <a:latin typeface="Times New Roman" panose="02020603050405020304" pitchFamily="18" charset="0"/>
                <a:cs typeface="Times New Roman" panose="02020603050405020304" pitchFamily="18" charset="0"/>
              </a:rPr>
              <a:t>: зовнішня; внутрішня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За характером економічних операцій, що обслуговуються конвертованою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валютою</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поточними операціями</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переміщенням </a:t>
            </a:r>
            <a:r>
              <a:rPr lang="uk-UA" sz="2200" dirty="0" smtClean="0">
                <a:solidFill>
                  <a:srgbClr val="000000"/>
                </a:solidFill>
                <a:latin typeface="Times New Roman" panose="02020603050405020304" pitchFamily="18" charset="0"/>
                <a:cs typeface="Times New Roman" panose="02020603050405020304" pitchFamily="18" charset="0"/>
              </a:rPr>
              <a:t>капіталу (див. рис. 1).</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Повна конвертованість</a:t>
            </a:r>
            <a:r>
              <a:rPr lang="uk-UA" sz="2200" dirty="0">
                <a:solidFill>
                  <a:srgbClr val="000000"/>
                </a:solidFill>
                <a:latin typeface="Times New Roman" panose="02020603050405020304" pitchFamily="18" charset="0"/>
                <a:cs typeface="Times New Roman" panose="02020603050405020304" pitchFamily="18" charset="0"/>
              </a:rPr>
              <a:t> означає можливість вільного обміну </a:t>
            </a:r>
            <a:r>
              <a:rPr lang="uk-UA" sz="2200" dirty="0" smtClean="0">
                <a:solidFill>
                  <a:srgbClr val="000000"/>
                </a:solidFill>
                <a:latin typeface="Times New Roman" panose="02020603050405020304" pitchFamily="18" charset="0"/>
                <a:cs typeface="Times New Roman" panose="02020603050405020304" pitchFamily="18" charset="0"/>
              </a:rPr>
              <a:t>національної валюти </a:t>
            </a:r>
            <a:r>
              <a:rPr lang="uk-UA" sz="2200" dirty="0">
                <a:solidFill>
                  <a:srgbClr val="000000"/>
                </a:solidFill>
                <a:latin typeface="Times New Roman" panose="02020603050405020304" pitchFamily="18" charset="0"/>
                <a:cs typeface="Times New Roman" panose="02020603050405020304" pitchFamily="18" charset="0"/>
              </a:rPr>
              <a:t>на іноземну для всіх категорій власників (юридичних і фізичних осіб</a:t>
            </a:r>
            <a:r>
              <a:rPr lang="uk-UA" sz="2200" dirty="0" smtClean="0">
                <a:solidFill>
                  <a:srgbClr val="000000"/>
                </a:solidFill>
                <a:latin typeface="Times New Roman" panose="02020603050405020304" pitchFamily="18" charset="0"/>
                <a:cs typeface="Times New Roman" panose="02020603050405020304" pitchFamily="18" charset="0"/>
              </a:rPr>
              <a:t>, резидентів </a:t>
            </a:r>
            <a:r>
              <a:rPr lang="uk-UA" sz="2200" dirty="0">
                <a:solidFill>
                  <a:srgbClr val="000000"/>
                </a:solidFill>
                <a:latin typeface="Times New Roman" panose="02020603050405020304" pitchFamily="18" charset="0"/>
                <a:cs typeface="Times New Roman" panose="02020603050405020304" pitchFamily="18" charset="0"/>
              </a:rPr>
              <a:t>і нерезидентів) та за всіма видами цілей або операцій (платежі за </a:t>
            </a:r>
            <a:r>
              <a:rPr lang="uk-UA" sz="2200" dirty="0" smtClean="0">
                <a:solidFill>
                  <a:srgbClr val="000000"/>
                </a:solidFill>
                <a:latin typeface="Times New Roman" panose="02020603050405020304" pitchFamily="18" charset="0"/>
                <a:cs typeface="Times New Roman" panose="02020603050405020304" pitchFamily="18" charset="0"/>
              </a:rPr>
              <a:t>поточними </a:t>
            </a:r>
            <a:r>
              <a:rPr lang="uk-UA" sz="2200" dirty="0">
                <a:solidFill>
                  <a:srgbClr val="000000"/>
                </a:solidFill>
                <a:latin typeface="Times New Roman" panose="02020603050405020304" pitchFamily="18" charset="0"/>
                <a:cs typeface="Times New Roman" panose="02020603050405020304" pitchFamily="18" charset="0"/>
              </a:rPr>
              <a:t>операціями, платежі за рухом капіталу і переказами</a:t>
            </a:r>
            <a:r>
              <a:rPr lang="uk-UA" sz="2200" dirty="0" smtClean="0">
                <a:solidFill>
                  <a:srgbClr val="000000"/>
                </a:solidFill>
                <a:latin typeface="Times New Roman" panose="02020603050405020304" pitchFamily="18" charset="0"/>
                <a:cs typeface="Times New Roman" panose="02020603050405020304" pitchFamily="18" charset="0"/>
              </a:rPr>
              <a:t>). Прикладами </a:t>
            </a:r>
            <a:r>
              <a:rPr lang="uk-UA" sz="2200" dirty="0">
                <a:solidFill>
                  <a:srgbClr val="000000"/>
                </a:solidFill>
                <a:latin typeface="Times New Roman" panose="02020603050405020304" pitchFamily="18" charset="0"/>
                <a:cs typeface="Times New Roman" panose="02020603050405020304" pitchFamily="18" charset="0"/>
              </a:rPr>
              <a:t>вільно </a:t>
            </a:r>
            <a:r>
              <a:rPr lang="uk-UA" sz="2200" dirty="0" smtClean="0">
                <a:solidFill>
                  <a:srgbClr val="000000"/>
                </a:solidFill>
                <a:latin typeface="Times New Roman" panose="02020603050405020304" pitchFamily="18" charset="0"/>
                <a:cs typeface="Times New Roman" panose="02020603050405020304" pitchFamily="18" charset="0"/>
              </a:rPr>
              <a:t>конвертованих валют є: </a:t>
            </a:r>
            <a:r>
              <a:rPr lang="uk-UA" sz="2200" dirty="0">
                <a:solidFill>
                  <a:srgbClr val="000000"/>
                </a:solidFill>
                <a:latin typeface="Times New Roman" panose="02020603050405020304" pitchFamily="18" charset="0"/>
                <a:cs typeface="Times New Roman" panose="02020603050405020304" pitchFamily="18" charset="0"/>
              </a:rPr>
              <a:t>австралійські долари, англійські фунти стерлінгів, </a:t>
            </a:r>
            <a:r>
              <a:rPr lang="uk-UA" sz="2200" dirty="0" smtClean="0">
                <a:solidFill>
                  <a:srgbClr val="000000"/>
                </a:solidFill>
                <a:latin typeface="Times New Roman" panose="02020603050405020304" pitchFamily="18" charset="0"/>
                <a:cs typeface="Times New Roman" panose="02020603050405020304" pitchFamily="18" charset="0"/>
              </a:rPr>
              <a:t>данські </a:t>
            </a:r>
            <a:r>
              <a:rPr lang="uk-UA" sz="2200" dirty="0">
                <a:solidFill>
                  <a:srgbClr val="000000"/>
                </a:solidFill>
                <a:latin typeface="Times New Roman" panose="02020603050405020304" pitchFamily="18" charset="0"/>
                <a:cs typeface="Times New Roman" panose="02020603050405020304" pitchFamily="18" charset="0"/>
              </a:rPr>
              <a:t>крони, долари США, ісландські крони, канадські долари, норвезькі крони</a:t>
            </a:r>
            <a:r>
              <a:rPr lang="uk-UA" sz="2200" dirty="0" smtClean="0">
                <a:solidFill>
                  <a:srgbClr val="000000"/>
                </a:solidFill>
                <a:latin typeface="Times New Roman" panose="02020603050405020304" pitchFamily="18" charset="0"/>
                <a:cs typeface="Times New Roman" panose="02020603050405020304" pitchFamily="18" charset="0"/>
              </a:rPr>
              <a:t>, шведські </a:t>
            </a:r>
            <a:r>
              <a:rPr lang="uk-UA" sz="2200" dirty="0">
                <a:solidFill>
                  <a:srgbClr val="000000"/>
                </a:solidFill>
                <a:latin typeface="Times New Roman" panose="02020603050405020304" pitchFamily="18" charset="0"/>
                <a:cs typeface="Times New Roman" panose="02020603050405020304" pitchFamily="18" charset="0"/>
              </a:rPr>
              <a:t>крони, швейцарські франки, японські єни, євро, СПЗ</a:t>
            </a: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4381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використання золота і резервних валют, міжнародних платіжних засобів, функціональних завдань міжнародних та регіональних валютно-кредитних та банківських організацій.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Об’єктивними факторами довгострокової (структурної) політики є посилення економічної взаємозалежності національних </a:t>
            </a:r>
            <a:r>
              <a:rPr lang="uk-UA" sz="2200" dirty="0">
                <a:solidFill>
                  <a:srgbClr val="000000"/>
                </a:solidFill>
                <a:latin typeface="Times New Roman" panose="02020603050405020304" pitchFamily="18" charset="0"/>
                <a:cs typeface="Times New Roman" panose="02020603050405020304" pitchFamily="18" charset="0"/>
              </a:rPr>
              <a:t>господарств, зміни їх місця та ролі у світогосподарських відносинах, сталість інтересів їх суб’єктів. Довгострокова (структурна) валютна політика як сукупність заходів, спрямованих на здійснення тривалих структурних змін у світовій валютній системі, у свою чергу, впливає на поточну політику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Практика валютного регулювання має широкий арсенал інструментів, які </a:t>
            </a:r>
            <a:r>
              <a:rPr lang="uk-UA" sz="2200" dirty="0" err="1">
                <a:solidFill>
                  <a:srgbClr val="000000"/>
                </a:solidFill>
                <a:latin typeface="Times New Roman" panose="02020603050405020304" pitchFamily="18" charset="0"/>
                <a:cs typeface="Times New Roman" panose="02020603050405020304" pitchFamily="18" charset="0"/>
              </a:rPr>
              <a:t>гнучко</a:t>
            </a:r>
            <a:r>
              <a:rPr lang="uk-UA" sz="2200" dirty="0">
                <a:solidFill>
                  <a:srgbClr val="000000"/>
                </a:solidFill>
                <a:latin typeface="Times New Roman" panose="02020603050405020304" pitchFamily="18" charset="0"/>
                <a:cs typeface="Times New Roman" panose="02020603050405020304" pitchFamily="18" charset="0"/>
              </a:rPr>
              <a:t> можуть застосовуватися залежно від конкретних умов.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Будь-який </a:t>
            </a:r>
            <a:r>
              <a:rPr lang="uk-UA" sz="2200" dirty="0">
                <a:solidFill>
                  <a:srgbClr val="000000"/>
                </a:solidFill>
                <a:latin typeface="Times New Roman" panose="02020603050405020304" pitchFamily="18" charset="0"/>
                <a:cs typeface="Times New Roman" panose="02020603050405020304" pitchFamily="18" charset="0"/>
              </a:rPr>
              <a:t>імпорт або експорт капіталу вимагає спеціального дозволу уповноважених державних органів, котрий у звичайних умовах має формальний характер. Існують країни, в яких вся валюта повинна здаватися до центрального банку, де контролюються іноземні позики та інвестиції, обмежується кількість банків, котрі можуть виконувати операції з іноземною валютою.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 Застосовуються такі інструменти проведення девізної політики: валютна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8870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інтервенція</a:t>
            </a:r>
            <a:r>
              <a:rPr lang="uk-UA" sz="2200" i="1" dirty="0">
                <a:solidFill>
                  <a:srgbClr val="000000"/>
                </a:solidFill>
                <a:latin typeface="Times New Roman" panose="02020603050405020304" pitchFamily="18" charset="0"/>
                <a:cs typeface="Times New Roman" panose="02020603050405020304" pitchFamily="18" charset="0"/>
              </a:rPr>
              <a:t>, валютні обмеження, диверсифікація валютних резервів, регулювання ступеня конвертованості валюти, режиму валютного курсу, девальвація та ревальвація.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Валютна </a:t>
            </a:r>
            <a:r>
              <a:rPr lang="uk-UA" sz="2200" dirty="0">
                <a:solidFill>
                  <a:srgbClr val="000000"/>
                </a:solidFill>
                <a:latin typeface="Times New Roman" panose="02020603050405020304" pitchFamily="18" charset="0"/>
                <a:cs typeface="Times New Roman" panose="02020603050405020304" pitchFamily="18" charset="0"/>
              </a:rPr>
              <a:t>інтервенція – це втручання центрального банку в операції на валютному ринку з метою впливу в заданому напряму на курс національної валюти шляхом купівлі-продажу закордонної валюти. Її характерні риси – великі масштаби й порівняно стислий період </a:t>
            </a:r>
            <a:r>
              <a:rPr lang="uk-UA" sz="2200" dirty="0" smtClean="0">
                <a:solidFill>
                  <a:srgbClr val="000000"/>
                </a:solidFill>
                <a:latin typeface="Times New Roman" panose="02020603050405020304" pitchFamily="18" charset="0"/>
                <a:cs typeface="Times New Roman" panose="02020603050405020304" pitchFamily="18" charset="0"/>
              </a:rPr>
              <a:t>застосування </a:t>
            </a:r>
            <a:r>
              <a:rPr lang="uk-UA" sz="2200" smtClean="0">
                <a:solidFill>
                  <a:srgbClr val="000000"/>
                </a:solidFill>
                <a:latin typeface="Times New Roman" panose="02020603050405020304" pitchFamily="18" charset="0"/>
                <a:cs typeface="Times New Roman" panose="02020603050405020304" pitchFamily="18" charset="0"/>
              </a:rPr>
              <a:t>(слайд 72). </a:t>
            </a:r>
            <a:r>
              <a:rPr lang="uk-UA" sz="2200" dirty="0">
                <a:solidFill>
                  <a:srgbClr val="000000"/>
                </a:solidFill>
                <a:latin typeface="Times New Roman" panose="02020603050405020304" pitchFamily="18" charset="0"/>
                <a:cs typeface="Times New Roman" panose="02020603050405020304" pitchFamily="18" charset="0"/>
              </a:rPr>
              <a:t>Валютна інтервенція здійснюється за рахунок як офіційних золотовалютних резервів, так і короткострокових взаємних кредитів центральних банків у національних валютах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Матеріальною </a:t>
            </a:r>
            <a:r>
              <a:rPr lang="uk-UA" sz="2200" dirty="0">
                <a:solidFill>
                  <a:srgbClr val="000000"/>
                </a:solidFill>
                <a:latin typeface="Times New Roman" panose="02020603050405020304" pitchFamily="18" charset="0"/>
                <a:cs typeface="Times New Roman" panose="02020603050405020304" pitchFamily="18" charset="0"/>
              </a:rPr>
              <a:t>базою проведення валютної інтервенції слугують валютні стабілізаційні фонди – державні фонди в золоті, закордонній і національній валютах, які використовуються при валютній інтервенції з метою регулювання валютного курсу.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Диверсифікація валютних резервів – політика держав, банків, ТНК, спрямована на регулювання структури валютних резервів шляхом включення в їх склад різних валют для забезпечення міжнародних розрахунків, проведення валютної інтервенції. Реалізація цієї політики проводиться шляхом продажу нестабільних валют та купівлі </a:t>
            </a:r>
            <a:r>
              <a:rPr lang="uk-UA" sz="2200" dirty="0" smtClean="0">
                <a:solidFill>
                  <a:srgbClr val="000000"/>
                </a:solidFill>
                <a:latin typeface="Times New Roman" panose="02020603050405020304" pitchFamily="18" charset="0"/>
                <a:cs typeface="Times New Roman" panose="02020603050405020304" pitchFamily="18" charset="0"/>
              </a:rPr>
              <a:t>«твердих».</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2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99" y="174279"/>
            <a:ext cx="8512631" cy="6468701"/>
          </a:xfrm>
          <a:prstGeom prst="rect">
            <a:avLst/>
          </a:prstGeom>
        </p:spPr>
      </p:pic>
    </p:spTree>
    <p:extLst>
      <p:ext uri="{BB962C8B-B14F-4D97-AF65-F5344CB8AC3E}">
        <p14:creationId xmlns:p14="http://schemas.microsoft.com/office/powerpoint/2010/main" val="1072854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Політика </a:t>
            </a:r>
            <a:r>
              <a:rPr lang="uk-UA" sz="2200" dirty="0">
                <a:solidFill>
                  <a:srgbClr val="000000"/>
                </a:solidFill>
                <a:latin typeface="Times New Roman" panose="02020603050405020304" pitchFamily="18" charset="0"/>
                <a:cs typeface="Times New Roman" panose="02020603050405020304" pitchFamily="18" charset="0"/>
              </a:rPr>
              <a:t>диверсифікації валютних резервів суперечлива. Позбавляючись валют, які знецінилися, банки і ТНК періодично здійснюють великі операції щодо купівлі одних та продажу інших валют. Це посилює нестабільність валютних ринків, веде до збагачення одних і до валютних витрат інших контрагентів, а інколи і до банкрутства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Девальвація </a:t>
            </a:r>
            <a:r>
              <a:rPr lang="uk-UA" sz="2200" dirty="0">
                <a:solidFill>
                  <a:srgbClr val="000000"/>
                </a:solidFill>
                <a:latin typeface="Times New Roman" panose="02020603050405020304" pitchFamily="18" charset="0"/>
                <a:cs typeface="Times New Roman" panose="02020603050405020304" pitchFamily="18" charset="0"/>
              </a:rPr>
              <a:t>та ревальвація – традиційні засоби валютної політики.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Девальвація – зниження курсу національної валюти відносно закордонних валют чи міжнародних розрахункових одиниць (СДР, ЕКЮ та ін.), раніше – і стосовно золота. Її об’єктивною основою є завищення офіційного валютного курсу порівняно з реальною купівельною спроможністю грошової одиниці. Причини цього явища зумовлені нерівномірністю інфляційних процесів в окремих країнах, нестабільністю торговельних та платіжних балансів.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Ревальвація </a:t>
            </a:r>
            <a:r>
              <a:rPr lang="uk-UA" sz="2200" dirty="0">
                <a:solidFill>
                  <a:srgbClr val="000000"/>
                </a:solidFill>
                <a:latin typeface="Times New Roman" panose="02020603050405020304" pitchFamily="18" charset="0"/>
                <a:cs typeface="Times New Roman" panose="02020603050405020304" pitchFamily="18" charset="0"/>
              </a:rPr>
              <a:t>– підвищення курсу національної валюти стосовно закордонних валют чи міжнародних розрахункових одиниць. Еволюція змісту девальвації та ревальвації відображає зміни в економіці, у тому числі в грошово-кредитній і валютній системах. В умовах золотого стандарту під девальвацією розуміли зниження, а під ревальвацією – </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підвищення</a:t>
            </a:r>
            <a:r>
              <a:rPr lang="ru-RU" sz="2200" dirty="0">
                <a:solidFill>
                  <a:srgbClr val="000000"/>
                </a:solidFill>
                <a:latin typeface="Times New Roman" panose="02020603050405020304" pitchFamily="18" charset="0"/>
                <a:cs typeface="Times New Roman" panose="02020603050405020304" pitchFamily="18" charset="0"/>
              </a:rPr>
              <a:t> державою </a:t>
            </a:r>
            <a:r>
              <a:rPr lang="ru-RU" sz="2200" dirty="0" err="1">
                <a:solidFill>
                  <a:srgbClr val="000000"/>
                </a:solidFill>
                <a:latin typeface="Times New Roman" panose="02020603050405020304" pitchFamily="18" charset="0"/>
                <a:cs typeface="Times New Roman" panose="02020603050405020304" pitchFamily="18" charset="0"/>
              </a:rPr>
              <a:t>офіційного</a:t>
            </a:r>
            <a:r>
              <a:rPr lang="ru-RU" sz="2200" dirty="0">
                <a:solidFill>
                  <a:srgbClr val="000000"/>
                </a:solidFill>
                <a:latin typeface="Times New Roman" panose="02020603050405020304" pitchFamily="18" charset="0"/>
                <a:cs typeface="Times New Roman" panose="02020603050405020304" pitchFamily="18" charset="0"/>
              </a:rPr>
              <a:t> золотого </a:t>
            </a:r>
            <a:r>
              <a:rPr lang="ru-RU" sz="2200" dirty="0" err="1">
                <a:solidFill>
                  <a:srgbClr val="000000"/>
                </a:solidFill>
                <a:latin typeface="Times New Roman" panose="02020603050405020304" pitchFamily="18" charset="0"/>
                <a:cs typeface="Times New Roman" panose="02020603050405020304" pitchFamily="18" charset="0"/>
              </a:rPr>
              <a:t>вмісту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грошової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одиниці</a:t>
            </a:r>
            <a:r>
              <a:rPr lang="ru-RU" sz="2200" dirty="0">
                <a:solidFill>
                  <a:srgbClr val="000000"/>
                </a:solidFill>
                <a:latin typeface="Times New Roman" panose="02020603050405020304" pitchFamily="18" charset="0"/>
                <a:cs typeface="Times New Roman" panose="02020603050405020304" pitchFamily="18" charset="0"/>
              </a:rPr>
              <a:t>. З крахом золотого</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8363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стандарту </a:t>
            </a:r>
            <a:r>
              <a:rPr lang="uk-UA" sz="2200" dirty="0">
                <a:solidFill>
                  <a:srgbClr val="000000"/>
                </a:solidFill>
                <a:latin typeface="Times New Roman" panose="02020603050405020304" pitchFamily="18" charset="0"/>
                <a:cs typeface="Times New Roman" panose="02020603050405020304" pitchFamily="18" charset="0"/>
              </a:rPr>
              <a:t>внаслідок світової економічної кризи 1929 – 1933 рр. до відміни золотих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у 1976 – 1978 рр. девальвація та ревальвація супроводжувалися відповідною зміною золотого вмісту та курсу національної валюти до закордонних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Термін “девальвація” в сучасному розумінні означає також тривале зниження ринкового курсу валюти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Інструментом валютної політики є також валютні обмеження, тобто встановленні державою обмеження операцій з валютою, золотом та іншими валютними цінностями. Валютні обмеження стали об’єктом не тільки національного, а й міждержавного валютного регулювання через МВФ.</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Валютні </a:t>
            </a:r>
            <a:r>
              <a:rPr lang="uk-UA" sz="2200" i="1" dirty="0">
                <a:solidFill>
                  <a:srgbClr val="000000"/>
                </a:solidFill>
                <a:latin typeface="Times New Roman" panose="02020603050405020304" pitchFamily="18" charset="0"/>
                <a:cs typeface="Times New Roman" panose="02020603050405020304" pitchFamily="18" charset="0"/>
              </a:rPr>
              <a:t>обмеження</a:t>
            </a:r>
            <a:r>
              <a:rPr lang="uk-UA" sz="2200" dirty="0">
                <a:solidFill>
                  <a:srgbClr val="000000"/>
                </a:solidFill>
                <a:latin typeface="Times New Roman" panose="02020603050405020304" pitchFamily="18" charset="0"/>
                <a:cs typeface="Times New Roman" panose="02020603050405020304" pitchFamily="18" charset="0"/>
              </a:rPr>
              <a:t> – це система економічних, юридичних та організаційних заходів, які регламентують операції з національною та іноземною валютою, золотом та іншими валютними цінностями. Валютні обмеження передбачають заходи щодо цільового регулювання платежів та переказів за кордон, у тому числі порядок репатріації прибутку, часткову або повну заборону вільної купівлі та продажу іноземної валюти. Підставами для встановлення валютних обмежень є нестача валюти, тягар зовнішньої заборгованості, незбалансованість платіжних балансів. </a:t>
            </a:r>
            <a:r>
              <a:rPr lang="uk-UA" sz="2200" dirty="0" smtClean="0">
                <a:solidFill>
                  <a:srgbClr val="000000"/>
                </a:solidFill>
                <a:latin typeface="Times New Roman" panose="02020603050405020304" pitchFamily="18" charset="0"/>
                <a:cs typeface="Times New Roman" panose="02020603050405020304" pitchFamily="18" charset="0"/>
              </a:rPr>
              <a:t>Так, у більшості країн – членів МВФ існують</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532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валютні </a:t>
            </a:r>
            <a:r>
              <a:rPr lang="uk-UA" sz="2200" dirty="0">
                <a:solidFill>
                  <a:srgbClr val="000000"/>
                </a:solidFill>
                <a:latin typeface="Times New Roman" panose="02020603050405020304" pitchFamily="18" charset="0"/>
                <a:cs typeface="Times New Roman" panose="02020603050405020304" pitchFamily="18" charset="0"/>
              </a:rPr>
              <a:t>обмеження як поточних міжнародних розрахункових та платіжних операцій, та і операцій, пов’язаних з рухом інвестицій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валютними обмеженнями пов’язане регулювання ступеня </a:t>
            </a:r>
            <a:r>
              <a:rPr lang="uk-UA" sz="2200" dirty="0" err="1" smtClean="0">
                <a:solidFill>
                  <a:srgbClr val="000000"/>
                </a:solidFill>
                <a:latin typeface="Times New Roman" panose="02020603050405020304" pitchFamily="18" charset="0"/>
                <a:cs typeface="Times New Roman" panose="02020603050405020304" pitchFamily="18" charset="0"/>
              </a:rPr>
              <a:t>обіговості</a:t>
            </a:r>
            <a:r>
              <a:rPr lang="uk-UA" sz="2200" dirty="0" smtClean="0">
                <a:solidFill>
                  <a:srgbClr val="000000"/>
                </a:solidFill>
                <a:latin typeface="Times New Roman" panose="02020603050405020304" pitchFamily="18" charset="0"/>
                <a:cs typeface="Times New Roman" panose="02020603050405020304" pitchFamily="18" charset="0"/>
              </a:rPr>
              <a:t> валют. Режим валютних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та валютних курсів є об’єктом національного та міждержавного регулювання.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умовах фінансового валютного курсу, за якого курс коливався в незначних межах, періодично виникали курсові перекоси – розбіжність офіційного та ринкового курсу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плаваючого режиму, коли курс валюти країни опускався нижче від певної межі, центральний банк був зобов’язаний застосовувати валютну інтервенцію – скуповувати національну валюту в обмін на закордонну з метою досягнення встановленого рівня. Режим плаваючих валютних курсів у кінцевому підсумку не може забезпечити валютну стабілізацію й автоматичне балансування платіжних балансів у разі розбіжностей у ставках та темпах інфляційних процесів.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Подвійний валютний ринок – форма валютної політики, яка займає проміжне місце між режимами фіксованих та плаваючих валютних курсів. Цей ринок був введений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3766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 </a:t>
            </a:r>
            <a:r>
              <a:rPr lang="uk-UA" sz="2200" dirty="0">
                <a:solidFill>
                  <a:srgbClr val="000000"/>
                </a:solidFill>
                <a:latin typeface="Times New Roman" panose="02020603050405020304" pitchFamily="18" charset="0"/>
                <a:cs typeface="Times New Roman" panose="02020603050405020304" pitchFamily="18" charset="0"/>
              </a:rPr>
              <a:t>початку 70-х років у Бельгії, Італії, Франції. Сутність його полягає в поділі валютного ринку на дві частини: за комерційними операціями та послугами застосовується офіційний валютний курс; за фінансовими (рух капіталів, кредитів та ін.) – ринковий. Знижений фіксований курс за комерційними угодами використовується для стимулювання експорту товарів і вирівнювання платіжного балансу. Як правило, коли розбіжності комерційного й фінансового курсу стають значними, центральні банки вдаються до валютної інтервенції з метою зниження їх до узгодженого 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Подвійний валютний ринок забезпечував деяку економію валютних резервів, бо знижувалася потреба у валютній інтервенції. З переходом до плаваючих валютних курсів подвійний ринок був ліквідований в Італії в 1973 р. й у Франції в 1974 р., але збережений у Бельгії та в деяких країнах, що розвиваються (Венесуелі, Домініканській республіці, Мексиці, Сальвадорі, Сирії, Судані та ін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валютній політиці окремих країн переплітаються дві протилежні тенденції: координація дій, пошук спільних шляхів розв’язання валютних проблем; розбіжності через прагнення кожної країни одержати переваги за рахунок інших. У цій політиці використовуються девальвація та ревальвація, валютний демпінг, створення валютних угрупувань, валютна інтеграція.</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2468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Платіжний баланс та золотовалютні резерви в механізмі валютного регулювання (винесено в окрему презентацію).</a:t>
            </a:r>
          </a:p>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Світова та міжнародна валютні 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Світова валютна система охоплює світову економіку. Розвивається завдяки формуванню світового ринку, єдиної системи світового господарства внаслідок поглиблення і диверсифікації міжнародного розподілу праці, інтернаціоналізацією економічного життя та глобалізацією господарської діяльності. Вона регулюється нормами національного та міждержавного права, міждержавними валютними угодами і передбачає створення відповідної інфраструктури – міждержавних валютно-фінансових організацій, транснаціональних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Складовими елементами світової валютної системи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резервні національні та міжнародні (наднаціональні) валютні одиниці;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 і структура міжнародних платіжних засобів;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валютних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та обмінних валютних курсів;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умови взаємної конвертованості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та форми міжнародних розрахунків;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9852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умови функціонування міжнародних валютних ринків та ринків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міждержавні валютно-фінансові організації.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Еволюція </a:t>
            </a:r>
            <a:r>
              <a:rPr lang="uk-UA" sz="2200" dirty="0">
                <a:solidFill>
                  <a:srgbClr val="000000"/>
                </a:solidFill>
                <a:latin typeface="Times New Roman" panose="02020603050405020304" pitchFamily="18" charset="0"/>
                <a:cs typeface="Times New Roman" panose="02020603050405020304" pitchFamily="18" charset="0"/>
              </a:rPr>
              <a:t>світової валютної системи визначається розвитком і потребами національної і світової економіки, змінами, що відбуваються в цілому у світовому господарстві та міжнародних економічних відносинах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Першою світовою валютною системою стала система золотого стандарту або золотого монометалізму. Вона виступала у трьох формах: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золотомонетна (банки здійснювали вільне карбування золотих монет (діяв до початку ХХ ст.));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золотозлиткова</a:t>
            </a:r>
            <a:r>
              <a:rPr lang="uk-UA" sz="2200" dirty="0" smtClean="0">
                <a:solidFill>
                  <a:srgbClr val="000000"/>
                </a:solidFill>
                <a:latin typeface="Times New Roman" panose="02020603050405020304" pitchFamily="18" charset="0"/>
                <a:cs typeface="Times New Roman" panose="02020603050405020304" pitchFamily="18" charset="0"/>
              </a:rPr>
              <a:t> (золото застосовувалося лише для міжнародних розрахунків (від початку ХХ ст. до Першої світової війни));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золотовалютна (поряд із золотом у розрахунках використовувалися і валюти країн, що входили до системи золотого стандарту).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Юридично система золотомонетного стандарту була закріплена міждержавною угодою на Паризькій конференції в 1876 р., тому інколи її називають </a:t>
            </a:r>
            <a:r>
              <a:rPr lang="uk-UA" sz="2200" i="1" dirty="0" smtClean="0">
                <a:solidFill>
                  <a:srgbClr val="000000"/>
                </a:solidFill>
                <a:latin typeface="Times New Roman" panose="02020603050405020304" pitchFamily="18" charset="0"/>
                <a:cs typeface="Times New Roman" panose="02020603050405020304" pitchFamily="18" charset="0"/>
              </a:rPr>
              <a:t>Паризькою валютною системою</a:t>
            </a:r>
            <a:r>
              <a:rPr lang="uk-UA" sz="2200" dirty="0" smtClean="0">
                <a:solidFill>
                  <a:srgbClr val="000000"/>
                </a:solidFill>
                <a:latin typeface="Times New Roman" panose="02020603050405020304" pitchFamily="18" charset="0"/>
                <a:cs typeface="Times New Roman" panose="02020603050405020304" pitchFamily="18" charset="0"/>
              </a:rPr>
              <a:t>. Угода передбачала: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визнання золота в якості єдиної форми світових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кожна національна валюта мала золотий вміст, відповідно до якого встановлювався її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020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золотий паритет;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встановлення вільного плавання валют у межах “золотих точок”.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Враховуючи, що вага золота у валютних одиницях різних країн була різною, існувала пропорція обміну однієї валюти на іншу, яку ще називали валютним паритетом.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Поняття валютного (золотого) паритету та валютного курсу не є тотожними. Це пояснюється тим, що курси валют, як і будь-яка ринкова ціна будь-якого об’єкта купівлі/продажу, певною мірою залежить від попиту і пропозиції. Коли попит на іноземну валюту перевищує її пропозицію, курс національної валюти відхиляється донизу від паритету, і навпаки. </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Межі </a:t>
            </a:r>
            <a:r>
              <a:rPr lang="uk-UA" sz="2200" dirty="0">
                <a:solidFill>
                  <a:srgbClr val="000000"/>
                </a:solidFill>
                <a:latin typeface="Times New Roman" panose="02020603050405020304" pitchFamily="18" charset="0"/>
                <a:cs typeface="Times New Roman" panose="02020603050405020304" pitchFamily="18" charset="0"/>
              </a:rPr>
              <a:t>відхилення валютного курсу від валютного паритету називаються золотими точками. Нижня межа відхилення дорівнювала валютному паритетові за мінусом витрат на пересилання золота. Вона відповідала мінімальному значенню курсу валют і мала назву нижньої золотої точки. За умов зниження курсу валюти цієї країни до її нижньої золотої точки починався вивіз золота. Тому нижня золота точка ще мала назву експортної.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Верхня межа відхилення валютного курсу від валютного паритету дорівнювала валютному паритетові плюс витрати на пересилання золота. Ця межа відповідала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3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 Класифікація конвертованості валют</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21476" y="977774"/>
            <a:ext cx="6788277" cy="5278171"/>
          </a:xfrm>
          <a:prstGeom prst="rect">
            <a:avLst/>
          </a:prstGeom>
        </p:spPr>
      </p:pic>
    </p:spTree>
    <p:extLst>
      <p:ext uri="{BB962C8B-B14F-4D97-AF65-F5344CB8AC3E}">
        <p14:creationId xmlns:p14="http://schemas.microsoft.com/office/powerpoint/2010/main" val="2850117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максимальному курсу валюти і мала назву верхньої золотої точки. За умов підвищення курсу до верхньої золотої точки починався ввіз золота в країну, тому верхня золота точка ще мала назву імпортної золотої точки.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Органи валютного контролю проводили політику регулювання, головною метою якої було забезпечення стабільної валюти і зовнішньої рівноваги. Таким чином, золотий стандарт майже автоматично приводив платіжні баланси до рівноваги. Він відігравав певною мірою роль регулятора виробництва, зовнішньоекономічних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грошового обігу, платіжного балансу, міжнародних розрахунків. Золотомонетний стандарт був ефективним до першої світової війни, коли діяв ринковий механізм вирівнювання валютного курсу та платіжного 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Поступово золотомонетний стандарт вичерпав свої можливості, оскільки не відповідав зрослим масштабам господарських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та умовам регульованої ринкової економіки. До недоліків золотомонетного стандарту відносять: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надмірна жорсткість та </a:t>
            </a:r>
            <a:r>
              <a:rPr lang="uk-UA" sz="2200" dirty="0" err="1" smtClean="0">
                <a:solidFill>
                  <a:srgbClr val="000000"/>
                </a:solidFill>
                <a:latin typeface="Times New Roman" panose="02020603050405020304" pitchFamily="18" charset="0"/>
                <a:cs typeface="Times New Roman" panose="02020603050405020304" pitchFamily="18" charset="0"/>
              </a:rPr>
              <a:t>дороговизна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пряма залежність грошової маси від видобутку та виробництва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практично повністю виключалася можливість проведення окремими державами власної </a:t>
            </a:r>
          </a:p>
        </p:txBody>
      </p:sp>
    </p:spTree>
    <p:extLst>
      <p:ext uri="{BB962C8B-B14F-4D97-AF65-F5344CB8AC3E}">
        <p14:creationId xmlns:p14="http://schemas.microsoft.com/office/powerpoint/2010/main" val="27179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грошової політики (існування золотого стандарту перешкоджало впровадженню поширених методів фінансування воєнних дій шляхом випуску паперових грошей та </a:t>
            </a:r>
            <a:r>
              <a:rPr lang="uk-UA" sz="2200" dirty="0" err="1" smtClean="0">
                <a:solidFill>
                  <a:srgbClr val="000000"/>
                </a:solidFill>
                <a:latin typeface="Times New Roman" panose="02020603050405020304" pitchFamily="18" charset="0"/>
                <a:cs typeface="Times New Roman" panose="02020603050405020304" pitchFamily="18" charset="0"/>
              </a:rPr>
              <a:t>монетаризації</a:t>
            </a:r>
            <a:r>
              <a:rPr lang="uk-UA" sz="2200" dirty="0" smtClean="0">
                <a:solidFill>
                  <a:srgbClr val="000000"/>
                </a:solidFill>
                <a:latin typeface="Times New Roman" panose="02020603050405020304" pitchFamily="18" charset="0"/>
                <a:cs typeface="Times New Roman" panose="02020603050405020304" pitchFamily="18" charset="0"/>
              </a:rPr>
              <a:t> державного боргу через продаж нових випусків цінних паперів центральному емісійному банку тієї чи іншої країни. Країна, яка намагалася фінансувати військові витрати через емісію грошей і водночас дотримувалася їх конвертованості в золото, тут же ставала свідком масового відпливу своїх золотих запасів за кордон. Саме з цієї причини США відмовилися від практики золотого стандарту під час громадянської війни, а європейські країни - під час Першої світової війни).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Перша світова війна призвела до кризи і занепаду цієї валютної системи. Співвідношення між грошовою масою і золотими запасами країн, які брали в ній участь, змінилися на користь грошової маси, що спричинило значні інфляційні процеси. Замість системи золотомонетного стандарту почала формуватися урізана форма золотовалютної системи – </a:t>
            </a:r>
            <a:r>
              <a:rPr lang="uk-UA" sz="2200" dirty="0" err="1" smtClean="0">
                <a:solidFill>
                  <a:srgbClr val="000000"/>
                </a:solidFill>
                <a:latin typeface="Times New Roman" panose="02020603050405020304" pitchFamily="18" charset="0"/>
                <a:cs typeface="Times New Roman" panose="02020603050405020304" pitchFamily="18" charset="0"/>
              </a:rPr>
              <a:t>золотозливковий</a:t>
            </a:r>
            <a:r>
              <a:rPr lang="uk-UA" sz="2200" dirty="0" smtClean="0">
                <a:solidFill>
                  <a:srgbClr val="000000"/>
                </a:solidFill>
                <a:latin typeface="Times New Roman" panose="02020603050405020304" pitchFamily="18" charset="0"/>
                <a:cs typeface="Times New Roman" panose="02020603050405020304" pitchFamily="18" charset="0"/>
              </a:rPr>
              <a:t> та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золотодевізний</a:t>
            </a:r>
            <a:r>
              <a:rPr lang="uk-UA" sz="2200" dirty="0" smtClean="0">
                <a:solidFill>
                  <a:srgbClr val="000000"/>
                </a:solidFill>
                <a:latin typeface="Times New Roman" panose="02020603050405020304" pitchFamily="18" charset="0"/>
                <a:cs typeface="Times New Roman" panose="02020603050405020304" pitchFamily="18" charset="0"/>
              </a:rPr>
              <a:t> стандарт, що базувався на провідних валютах, які конвертувалися у золото.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золото злиткового стандарту - перехідна форма золотого стандарту. Вона встановилася у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високорозвинутих</a:t>
            </a:r>
            <a:r>
              <a:rPr lang="uk-UA" sz="2200" dirty="0" smtClean="0">
                <a:solidFill>
                  <a:srgbClr val="000000"/>
                </a:solidFill>
                <a:latin typeface="Times New Roman" panose="02020603050405020304" pitchFamily="18" charset="0"/>
                <a:cs typeface="Times New Roman" panose="02020603050405020304" pitchFamily="18" charset="0"/>
              </a:rPr>
              <a:t> країнах Заходу (крім США) після Першої світової війни і проіснувала до Великої депресії 1929-1933 рр. Її положення передбачали прирівнювання національних валют провідних західних країн до певної кількості золота.</a:t>
            </a:r>
          </a:p>
        </p:txBody>
      </p:sp>
    </p:spTree>
    <p:extLst>
      <p:ext uri="{BB962C8B-B14F-4D97-AF65-F5344CB8AC3E}">
        <p14:creationId xmlns:p14="http://schemas.microsoft.com/office/powerpoint/2010/main" val="714401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Таким чином, зберігалася розмінність на метал, але не будь-якій кількості, а на золоті злитки не менше 12,4 кг. кожний.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інших країнах (які зазнали поразки та велика частина колоніальних та залежних країн) була впроваджена система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золотодевізного</a:t>
            </a:r>
            <a:r>
              <a:rPr lang="uk-UA" sz="2200" dirty="0" smtClean="0">
                <a:solidFill>
                  <a:srgbClr val="000000"/>
                </a:solidFill>
                <a:latin typeface="Times New Roman" panose="02020603050405020304" pitchFamily="18" charset="0"/>
                <a:cs typeface="Times New Roman" panose="02020603050405020304" pitchFamily="18" charset="0"/>
              </a:rPr>
              <a:t> стандарту. Девізами називатися платіжні засоби в іноземній валюті, що призначалися для міжнародних розрахунків. Так почала формуватися друга світова валютна система, яка була юридично оформлена міждержавною угодою, досягнутою на </a:t>
            </a:r>
            <a:r>
              <a:rPr lang="uk-UA" sz="2200" i="1" dirty="0" smtClean="0">
                <a:solidFill>
                  <a:srgbClr val="000000"/>
                </a:solidFill>
                <a:latin typeface="Times New Roman" panose="02020603050405020304" pitchFamily="18" charset="0"/>
                <a:cs typeface="Times New Roman" panose="02020603050405020304" pitchFamily="18" charset="0"/>
              </a:rPr>
              <a:t>Генуезькій міжнародній конференції в 1922 р.</a:t>
            </a:r>
            <a:r>
              <a:rPr lang="uk-UA" sz="2200" dirty="0" smtClean="0">
                <a:solidFill>
                  <a:srgbClr val="000000"/>
                </a:solidFill>
                <a:latin typeface="Times New Roman" panose="02020603050405020304" pitchFamily="18" charset="0"/>
                <a:cs typeface="Times New Roman" panose="02020603050405020304" pitchFamily="18" charset="0"/>
              </a:rPr>
              <a:t> 	Генуезька валютна система функціонувала на таких основних принципах: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основою системи виступали як золото, так і девізи – іноземні валюти. Національні кредитні гроші стали використовуватись як міжнародні </a:t>
            </a:r>
            <a:r>
              <a:rPr lang="uk-UA" sz="2200" dirty="0" err="1" smtClean="0">
                <a:solidFill>
                  <a:srgbClr val="000000"/>
                </a:solidFill>
                <a:latin typeface="Times New Roman" panose="02020603050405020304" pitchFamily="18" charset="0"/>
                <a:cs typeface="Times New Roman" panose="02020603050405020304" pitchFamily="18" charset="0"/>
              </a:rPr>
              <a:t>платіжно</a:t>
            </a:r>
            <a:r>
              <a:rPr lang="uk-UA" sz="2200" dirty="0" smtClean="0">
                <a:solidFill>
                  <a:srgbClr val="000000"/>
                </a:solidFill>
                <a:latin typeface="Times New Roman" panose="02020603050405020304" pitchFamily="18" charset="0"/>
                <a:cs typeface="Times New Roman" panose="02020603050405020304" pitchFamily="18" charset="0"/>
              </a:rPr>
              <a:t>-резервні засоби;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збереження золотих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Конверсія валют в золото стала здійснюватися не лише безпосередньо (США, Франція, Великобританія), а й опосередковано, через іноземні валюти (Німеччина і ще близько 30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відновлення режиму валютних курсів, які вільно коливалися;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валютне регулювання здійснювалося у формі активної валютної політики, міжнародних конференцій та нарад.</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344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Нестійкість генуезької валютної системи була зумовлена методами валютної стабілізації, що розтягнувся на кілька років. Крім того вона була підірвана світовою економічною кризою 1929-1933 р. В результаті кризи курс низки валют знизився на 50-84%, збільшилася приватна тезаврація золота, утворилася маса “гарячих” грошей, що стихійно переміщалася від однієї до іншої країни в пошуках надійного притулку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Валютні суперечності призвели до валютної війни, що проводилася такими засобами, як валютна інтервенція, валютний демпінг, валютні обмеження та валютні блоки. У результаті кризи генуезька валютна система втратила відносну еластичність та стабільність, вона була розділена на валютні блоки.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Валютний </a:t>
            </a:r>
            <a:r>
              <a:rPr lang="uk-UA" sz="2200" i="1" dirty="0">
                <a:solidFill>
                  <a:srgbClr val="000000"/>
                </a:solidFill>
                <a:latin typeface="Times New Roman" panose="02020603050405020304" pitchFamily="18" charset="0"/>
                <a:cs typeface="Times New Roman" panose="02020603050405020304" pitchFamily="18" charset="0"/>
              </a:rPr>
              <a:t>блок</a:t>
            </a:r>
            <a:r>
              <a:rPr lang="uk-UA" sz="2200" dirty="0">
                <a:solidFill>
                  <a:srgbClr val="000000"/>
                </a:solidFill>
                <a:latin typeface="Times New Roman" panose="02020603050405020304" pitchFamily="18" charset="0"/>
                <a:cs typeface="Times New Roman" panose="02020603050405020304" pitchFamily="18" charset="0"/>
              </a:rPr>
              <a:t> – це угруповання країн, залежних в економічному, валютному і фінансовому відношеннях від країни, яка очолює його, яка диктує їх єдину політику у сфері міжнародних економічних відносин і використовує їх як привілейований ринок збуту та сферу вкладення капіталу. Для валютного блоку характерні такі риси: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а) курс залежних валют прикріплений до валюти країни, яка очолює блок;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б) міжнародні розрахунки всередині блоку здійснюються у валюті держави-лідера;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 валютні резерви залежних країн зберігаються в державі-лідері;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г) забезпеченням залежних валют виступають казначейські векселі та облігації державних позик країни-лідера</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6395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Напередодні другої світової війни в ряді країн відбулася масова девальвація валют, практично не залишилося жодної стабільної валюти. Об’єктивна реальність вимагала створення нової, більш ефективної міжнародної валютної системи. Розробка проекту цієї системи розпочалася в роки другої світової війни. Наприкінці другої світової війни серед провідних груп розвинутих країн Заходу виникла, як складова загального комплексу проблем післявоєнного устрою, нагально необхідність вжити ряд заходів для налагодження узгодженого на міжнародному рівні регулювання зовнішніх валютно-кредитних відносин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Друга світова війна змінила міжнародне фінансово-економічне співвідношення між країнами та зумовила необхідність подальшого розвитку й модифікації золотого стандарту. В той час, як економіки європейських країн та Японії після воєнних дій були спустошеними й виснаженими і потребували фінансового та фізичного капіталу, США вийшла з війни наймогутнішою країною, з непошкодженою структурою економіки, зосередивши 70% світових запасів золота та валютних резервів. Одночасно практика показала, що одне тільки золото не здатне задовольнити національні та міжнародні грошові потреби.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8630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1943 році були розроблені та опубліковані два плани щодо вдосконалення валютної системи: британський, підготовлений лордом Кейнсом, та американський, складений </a:t>
            </a:r>
            <a:r>
              <a:rPr lang="uk-UA" sz="2200" dirty="0" err="1" smtClean="0">
                <a:solidFill>
                  <a:srgbClr val="000000"/>
                </a:solidFill>
                <a:latin typeface="Times New Roman" panose="02020603050405020304" pitchFamily="18" charset="0"/>
                <a:cs typeface="Times New Roman" panose="02020603050405020304" pitchFamily="18" charset="0"/>
              </a:rPr>
              <a:t>Геррі</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Вайтом</a:t>
            </a:r>
            <a:r>
              <a:rPr lang="uk-UA" sz="2200" dirty="0" smtClean="0">
                <a:solidFill>
                  <a:srgbClr val="000000"/>
                </a:solidFill>
                <a:latin typeface="Times New Roman" panose="02020603050405020304" pitchFamily="18" charset="0"/>
                <a:cs typeface="Times New Roman" panose="02020603050405020304" pitchFamily="18" charset="0"/>
              </a:rPr>
              <a:t>. Але розподіл сил у світі не залишив вибору країнам Європи, які були змушені погодитися з умовами, висунутими США.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Конференція з валютних та фінансових питань відбулася у період з </a:t>
            </a:r>
            <a:r>
              <a:rPr lang="uk-UA" sz="2200" i="1" dirty="0" smtClean="0">
                <a:solidFill>
                  <a:srgbClr val="000000"/>
                </a:solidFill>
                <a:latin typeface="Times New Roman" panose="02020603050405020304" pitchFamily="18" charset="0"/>
                <a:cs typeface="Times New Roman" panose="02020603050405020304" pitchFamily="18" charset="0"/>
              </a:rPr>
              <a:t>1 по 23 липня 1944 року у </a:t>
            </a:r>
            <a:r>
              <a:rPr lang="uk-UA" sz="2200" i="1" dirty="0" err="1" smtClean="0">
                <a:solidFill>
                  <a:srgbClr val="000000"/>
                </a:solidFill>
                <a:latin typeface="Times New Roman" panose="02020603050405020304" pitchFamily="18" charset="0"/>
                <a:cs typeface="Times New Roman" panose="02020603050405020304" pitchFamily="18" charset="0"/>
              </a:rPr>
              <a:t>Бреттон-Вудсі</a:t>
            </a:r>
            <a:r>
              <a:rPr lang="uk-UA" sz="2200" i="1" dirty="0" smtClean="0">
                <a:solidFill>
                  <a:srgbClr val="000000"/>
                </a:solidFill>
                <a:latin typeface="Times New Roman" panose="02020603050405020304" pitchFamily="18" charset="0"/>
                <a:cs typeface="Times New Roman" panose="02020603050405020304" pitchFamily="18" charset="0"/>
              </a:rPr>
              <a:t> (США)</a:t>
            </a:r>
            <a:r>
              <a:rPr lang="uk-UA" sz="2200" dirty="0" smtClean="0">
                <a:solidFill>
                  <a:srgbClr val="000000"/>
                </a:solidFill>
                <a:latin typeface="Times New Roman" panose="02020603050405020304" pitchFamily="18" charset="0"/>
                <a:cs typeface="Times New Roman" panose="02020603050405020304" pitchFamily="18" charset="0"/>
              </a:rPr>
              <a:t> під головуванням міністра фінансів США </a:t>
            </a:r>
            <a:r>
              <a:rPr lang="uk-UA" sz="2200" dirty="0" err="1" smtClean="0">
                <a:solidFill>
                  <a:srgbClr val="000000"/>
                </a:solidFill>
                <a:latin typeface="Times New Roman" panose="02020603050405020304" pitchFamily="18" charset="0"/>
                <a:cs typeface="Times New Roman" panose="02020603050405020304" pitchFamily="18" charset="0"/>
              </a:rPr>
              <a:t>Моргентау</a:t>
            </a:r>
            <a:r>
              <a:rPr lang="uk-UA" sz="2200" dirty="0" smtClean="0">
                <a:solidFill>
                  <a:srgbClr val="000000"/>
                </a:solidFill>
                <a:latin typeface="Times New Roman" panose="02020603050405020304" pitchFamily="18" charset="0"/>
                <a:cs typeface="Times New Roman" panose="02020603050405020304" pitchFamily="18" charset="0"/>
              </a:rPr>
              <a:t>. У ній взяли участь представники 44 країн. На конференції було створено міжнародний валютний фонд (МВФ), з метою вирішення питань-валютно-курсової політики та забезпечення короткострокової ліквідності для вирівнювання платіжних балансів. Передбачалося, що це сприятиме розширенню міжнародної торгівлі. Було засновано Міжнародний банк реконструкції та розвитку (МБРР) з метою надання допомоги країнам членам у реконструкції та розвитку їхнього господарства шляхом полегшення інвестування капіталу.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основі міжурядової угоди було оформлено </a:t>
            </a:r>
            <a:r>
              <a:rPr lang="uk-UA" sz="2200" dirty="0" err="1" smtClean="0">
                <a:solidFill>
                  <a:srgbClr val="000000"/>
                </a:solidFill>
                <a:latin typeface="Times New Roman" panose="02020603050405020304" pitchFamily="18" charset="0"/>
                <a:cs typeface="Times New Roman" panose="02020603050405020304" pitchFamily="18" charset="0"/>
              </a:rPr>
              <a:t>Бреттон-Вудську</a:t>
            </a:r>
            <a:r>
              <a:rPr lang="uk-UA" sz="2200" dirty="0" smtClean="0">
                <a:solidFill>
                  <a:srgbClr val="000000"/>
                </a:solidFill>
                <a:latin typeface="Times New Roman" panose="02020603050405020304" pitchFamily="18" charset="0"/>
                <a:cs typeface="Times New Roman" panose="02020603050405020304" pitchFamily="18" charset="0"/>
              </a:rPr>
              <a:t> світову валютну систему, яка базувалася на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золотодевізному</a:t>
            </a:r>
            <a:r>
              <a:rPr lang="uk-UA" sz="2200" dirty="0" smtClean="0">
                <a:solidFill>
                  <a:srgbClr val="000000"/>
                </a:solidFill>
                <a:latin typeface="Times New Roman" panose="02020603050405020304" pitchFamily="18" charset="0"/>
                <a:cs typeface="Times New Roman" panose="02020603050405020304" pitchFamily="18" charset="0"/>
              </a:rPr>
              <a:t> стандарті. Угода фіксувала правила, обов’язкові для виконання всіма країнами-членами. </a:t>
            </a:r>
          </a:p>
        </p:txBody>
      </p:sp>
    </p:spTree>
    <p:extLst>
      <p:ext uri="{BB962C8B-B14F-4D97-AF65-F5344CB8AC3E}">
        <p14:creationId xmlns:p14="http://schemas.microsoft.com/office/powerpoint/2010/main" val="3899454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Статуті Міжнародного валютного фонду закріплювалися принципи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 за якими: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функції світових грошей зберігалися за золотом, але масштаби його використання у міжнародних фінансах і регулювальна роль суттєво зменшувалися;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нарівні із золотом у ролі міжнародних платіжних засобів і резервних (ключових) валют використовувалися національні грошові одиниці – долар США та фунт стерлінгів Великобританії. Долар декларативно прирівнювався до золота в ролі еталона цінності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прирівнювання валют одна до одної та їх взаємний обмін здійснювалися на основі офіційно узгоджених країнами-членами з МВФ валютних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виражених у золоті та в доларах США;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ринкові курси валют не повинні були відхилятися від фіксованих доларових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цих валют більш як на ± 0,75 %. Тобто всі валюти міцно “прив’язувалися” до долара США, а через нього – до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міждержавне регулювання валютних відносин здійснювалося МВФ.</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11034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Період </a:t>
            </a:r>
            <a:r>
              <a:rPr lang="uk-UA" sz="2200" dirty="0">
                <a:solidFill>
                  <a:srgbClr val="000000"/>
                </a:solidFill>
                <a:latin typeface="Times New Roman" panose="02020603050405020304" pitchFamily="18" charset="0"/>
                <a:cs typeface="Times New Roman" panose="02020603050405020304" pitchFamily="18" charset="0"/>
              </a:rPr>
              <a:t>від укладання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угоди до краху цієї системи в 1971 році можна поділити на дві частини. Перша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1945 до 1959 р. (здійснення реконструкції, а </a:t>
            </a:r>
            <a:r>
              <a:rPr lang="uk-UA" sz="2200" dirty="0" err="1">
                <a:solidFill>
                  <a:srgbClr val="000000"/>
                </a:solidFill>
                <a:latin typeface="Times New Roman" panose="02020603050405020304" pitchFamily="18" charset="0"/>
                <a:cs typeface="Times New Roman" panose="02020603050405020304" pitchFamily="18" charset="0"/>
              </a:rPr>
              <a:t>Бреттон-Вудська</a:t>
            </a:r>
            <a:r>
              <a:rPr lang="uk-UA" sz="2200" dirty="0">
                <a:solidFill>
                  <a:srgbClr val="000000"/>
                </a:solidFill>
                <a:latin typeface="Times New Roman" panose="02020603050405020304" pitchFamily="18" charset="0"/>
                <a:cs typeface="Times New Roman" panose="02020603050405020304" pitchFamily="18" charset="0"/>
              </a:rPr>
              <a:t> угода була майже “</a:t>
            </a:r>
            <a:r>
              <a:rPr lang="uk-UA" sz="2200" dirty="0" err="1">
                <a:solidFill>
                  <a:srgbClr val="000000"/>
                </a:solidFill>
                <a:latin typeface="Times New Roman" panose="02020603050405020304" pitchFamily="18" charset="0"/>
                <a:cs typeface="Times New Roman" panose="02020603050405020304" pitchFamily="18" charset="0"/>
              </a:rPr>
              <a:t>заморожено</a:t>
            </a:r>
            <a:r>
              <a:rPr lang="uk-UA" sz="2200" dirty="0">
                <a:solidFill>
                  <a:srgbClr val="000000"/>
                </a:solidFill>
                <a:latin typeface="Times New Roman" panose="02020603050405020304" pitchFamily="18" charset="0"/>
                <a:cs typeface="Times New Roman" panose="02020603050405020304" pitchFamily="18" charset="0"/>
              </a:rPr>
              <a:t>”). Друга частина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1959 до 1971 р. (активна фаза функціонування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1950-60-х роках </a:t>
            </a:r>
            <a:r>
              <a:rPr lang="uk-UA" sz="2200" dirty="0" err="1">
                <a:solidFill>
                  <a:srgbClr val="000000"/>
                </a:solidFill>
                <a:latin typeface="Times New Roman" panose="02020603050405020304" pitchFamily="18" charset="0"/>
                <a:cs typeface="Times New Roman" panose="02020603050405020304" pitchFamily="18" charset="0"/>
              </a:rPr>
              <a:t>Бреттон-Вудська</a:t>
            </a:r>
            <a:r>
              <a:rPr lang="uk-UA" sz="2200" dirty="0">
                <a:solidFill>
                  <a:srgbClr val="000000"/>
                </a:solidFill>
                <a:latin typeface="Times New Roman" panose="02020603050405020304" pitchFamily="18" charset="0"/>
                <a:cs typeface="Times New Roman" panose="02020603050405020304" pitchFamily="18" charset="0"/>
              </a:rPr>
              <a:t> валютна система сприяла розширенню світової торгівлі, зростанню промислового виробництва. Оскільки США та Великобританія мали змогу розраховуватися за зовнішніми боргами замість золота національними кредитними грошима, спостерігався хронічний дефіцит платіжних балансів обох країн. Це підірвало стійкість долара США та фунта стерлінгів і значно погіршило міжнародну валютну ліквідність.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Восени 1961 року за ініціативою США було укладено міждержавну угоду – Золотий пул. Згідно з нею на лондонському ринку золота проводилися сумісні операції з метою утримання ринкової ціни на цей метал на рівні його офіційної ціни (35 доларів за 1 </a:t>
            </a:r>
            <a:r>
              <a:rPr lang="uk-UA" sz="2200" dirty="0" err="1">
                <a:solidFill>
                  <a:srgbClr val="000000"/>
                </a:solidFill>
                <a:latin typeface="Times New Roman" panose="02020603050405020304" pitchFamily="18" charset="0"/>
                <a:cs typeface="Times New Roman" panose="02020603050405020304" pitchFamily="18" charset="0"/>
              </a:rPr>
              <a:t>тройську</a:t>
            </a:r>
            <a:r>
              <a:rPr lang="uk-UA" sz="2200" dirty="0">
                <a:solidFill>
                  <a:srgbClr val="000000"/>
                </a:solidFill>
                <a:latin typeface="Times New Roman" panose="02020603050405020304" pitchFamily="18" charset="0"/>
                <a:cs typeface="Times New Roman" panose="02020603050405020304" pitchFamily="18" charset="0"/>
              </a:rPr>
              <a:t> унцію). Але під впливом валютної кризи та послаблення позицій долара попит на золото різко збільшився. Для утримання ринкової ціни золота на рівні його офіційної ціни необхідно було суттєво збільшувати обсяги його продажу. Це ставало економічно недоцільним. Тому у березні 1968 року золотий пул </a:t>
            </a:r>
            <a:r>
              <a:rPr lang="uk-UA" sz="2200" dirty="0" err="1">
                <a:solidFill>
                  <a:srgbClr val="000000"/>
                </a:solidFill>
                <a:latin typeface="Times New Roman" panose="02020603050405020304" pitchFamily="18" charset="0"/>
                <a:cs typeface="Times New Roman" panose="02020603050405020304" pitchFamily="18" charset="0"/>
              </a:rPr>
              <a:t>розпався</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1968-1971 роках міжнародний ринок золота фактично був поділений на два ринки – ринок золота за</a:t>
            </a:r>
          </a:p>
        </p:txBody>
      </p:sp>
    </p:spTree>
    <p:extLst>
      <p:ext uri="{BB962C8B-B14F-4D97-AF65-F5344CB8AC3E}">
        <p14:creationId xmlns:p14="http://schemas.microsoft.com/office/powerpoint/2010/main" val="25972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офіційною ціною та вільний ринок золота. Тобто існувала система подвійної ціни на золото.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Наприкінці 60-х на початку 70-х років ця система фактично вичерпала свої конструктивні можливості, оскільки асиметрія резервних і звичайних валют до краю загострили суперечності між США та Великою Британією, з одного боку, і західноєвропейськими країнами та Японією, з іншою.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грудні 1971 року у Вашингтоні між провідними промислово розвиненими країнами було підписано </a:t>
            </a:r>
            <a:r>
              <a:rPr lang="uk-UA" sz="2200" i="1" dirty="0" err="1" smtClean="0">
                <a:solidFill>
                  <a:srgbClr val="000000"/>
                </a:solidFill>
                <a:latin typeface="Times New Roman" panose="02020603050405020304" pitchFamily="18" charset="0"/>
                <a:cs typeface="Times New Roman" panose="02020603050405020304" pitchFamily="18" charset="0"/>
              </a:rPr>
              <a:t>Смітсонівську</a:t>
            </a:r>
            <a:r>
              <a:rPr lang="uk-UA" sz="2200" i="1" dirty="0" smtClean="0">
                <a:solidFill>
                  <a:srgbClr val="000000"/>
                </a:solidFill>
                <a:latin typeface="Times New Roman" panose="02020603050405020304" pitchFamily="18" charset="0"/>
                <a:cs typeface="Times New Roman" panose="02020603050405020304" pitchFamily="18" charset="0"/>
              </a:rPr>
              <a:t> угоду. </a:t>
            </a:r>
            <a:r>
              <a:rPr lang="uk-UA" sz="2200" dirty="0" smtClean="0">
                <a:solidFill>
                  <a:srgbClr val="000000"/>
                </a:solidFill>
                <a:latin typeface="Times New Roman" panose="02020603050405020304" pitchFamily="18" charset="0"/>
                <a:cs typeface="Times New Roman" panose="02020603050405020304" pitchFamily="18" charset="0"/>
              </a:rPr>
              <a:t>За цією угодою були переглянуті </a:t>
            </a:r>
            <a:r>
              <a:rPr lang="uk-UA" sz="2200" dirty="0" err="1" smtClean="0">
                <a:solidFill>
                  <a:srgbClr val="000000"/>
                </a:solidFill>
                <a:latin typeface="Times New Roman" panose="02020603050405020304" pitchFamily="18" charset="0"/>
                <a:cs typeface="Times New Roman" panose="02020603050405020304" pitchFamily="18" charset="0"/>
              </a:rPr>
              <a:t>паритети</a:t>
            </a:r>
            <a:r>
              <a:rPr lang="uk-UA" sz="2200" dirty="0" smtClean="0">
                <a:solidFill>
                  <a:srgbClr val="000000"/>
                </a:solidFill>
                <a:latin typeface="Times New Roman" panose="02020603050405020304" pitchFamily="18" charset="0"/>
                <a:cs typeface="Times New Roman" panose="02020603050405020304" pitchFamily="18" charset="0"/>
              </a:rPr>
              <a:t> провідних валют. Одні валюти були девальвовані, а інші – </a:t>
            </a:r>
            <a:r>
              <a:rPr lang="uk-UA" sz="2200" dirty="0" err="1" smtClean="0">
                <a:solidFill>
                  <a:srgbClr val="000000"/>
                </a:solidFill>
                <a:latin typeface="Times New Roman" panose="02020603050405020304" pitchFamily="18" charset="0"/>
                <a:cs typeface="Times New Roman" panose="02020603050405020304" pitchFamily="18" charset="0"/>
              </a:rPr>
              <a:t>ревальвовані</a:t>
            </a:r>
            <a:r>
              <a:rPr lang="uk-UA" sz="2200" dirty="0" smtClean="0">
                <a:solidFill>
                  <a:srgbClr val="000000"/>
                </a:solidFill>
                <a:latin typeface="Times New Roman" panose="02020603050405020304" pitchFamily="18" charset="0"/>
                <a:cs typeface="Times New Roman" panose="02020603050405020304" pitchFamily="18" charset="0"/>
              </a:rPr>
              <a:t>, були й валюти, паритет яких не змінився. Долар США, паритет якого не змінювався з 1934 року, було девальвовано на 7,9 %. Ціна унції золота зросла з 35 до 38 доларів. Пом’якшувався принцип фіксованих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межі можливих відхилень курсів валют від їх фіксованих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були тимчасово розширені до ± 2,25 %. По-друге, міжнародна розрахункова грошова одиниця СПЗ (</a:t>
            </a:r>
            <a:r>
              <a:rPr lang="uk-UA" sz="2200" dirty="0" err="1" smtClean="0">
                <a:solidFill>
                  <a:srgbClr val="000000"/>
                </a:solidFill>
                <a:latin typeface="Times New Roman" panose="02020603050405020304" pitchFamily="18" charset="0"/>
                <a:cs typeface="Times New Roman" panose="02020603050405020304" pitchFamily="18" charset="0"/>
              </a:rPr>
              <a:t>Special</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Drawing</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Rights</a:t>
            </a:r>
            <a:r>
              <a:rPr lang="uk-UA" sz="2200" dirty="0" smtClean="0">
                <a:solidFill>
                  <a:srgbClr val="000000"/>
                </a:solidFill>
                <a:latin typeface="Times New Roman" panose="02020603050405020304" pitchFamily="18" charset="0"/>
                <a:cs typeface="Times New Roman" panose="02020603050405020304" pitchFamily="18" charset="0"/>
              </a:rPr>
              <a:t>, SDR), яка рішенням сесії МВФ (вересень-жовтень 1969 року) вводилася в дію з 1 січня 1970 року, </a:t>
            </a:r>
            <a:r>
              <a:rPr lang="uk-UA" sz="2200" dirty="0" err="1" smtClean="0">
                <a:solidFill>
                  <a:srgbClr val="000000"/>
                </a:solidFill>
                <a:latin typeface="Times New Roman" panose="02020603050405020304" pitchFamily="18" charset="0"/>
                <a:cs typeface="Times New Roman" panose="02020603050405020304" pitchFamily="18" charset="0"/>
              </a:rPr>
              <a:t>Смітсонівською</a:t>
            </a:r>
            <a:r>
              <a:rPr lang="uk-UA" sz="2200" dirty="0" smtClean="0">
                <a:solidFill>
                  <a:srgbClr val="000000"/>
                </a:solidFill>
                <a:latin typeface="Times New Roman" panose="02020603050405020304" pitchFamily="18" charset="0"/>
                <a:cs typeface="Times New Roman" panose="02020603050405020304" pitchFamily="18" charset="0"/>
              </a:rPr>
              <a:t> угодою розглядалась як можлива основа валютної системи нарівні із золотом.</a:t>
            </a:r>
          </a:p>
        </p:txBody>
      </p:sp>
    </p:spTree>
    <p:extLst>
      <p:ext uri="{BB962C8B-B14F-4D97-AF65-F5344CB8AC3E}">
        <p14:creationId xmlns:p14="http://schemas.microsoft.com/office/powerpoint/2010/main" val="41538065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Причини </a:t>
            </a:r>
            <a:r>
              <a:rPr lang="uk-UA" sz="2200" dirty="0">
                <a:solidFill>
                  <a:srgbClr val="000000"/>
                </a:solidFill>
                <a:latin typeface="Times New Roman" panose="02020603050405020304" pitchFamily="18" charset="0"/>
                <a:cs typeface="Times New Roman" panose="02020603050405020304" pitchFamily="18" charset="0"/>
              </a:rPr>
              <a:t>кризи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нестабільність економік (валютна криза 1967 р. та зниження темпів економічного росту);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негативний вплив інфляції на світові ціни конкурентоспроможність компаній сприяв спекулятивному переміщенню “гарячих”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нестабільність </a:t>
            </a:r>
            <a:r>
              <a:rPr lang="uk-UA" sz="2200" dirty="0">
                <a:solidFill>
                  <a:srgbClr val="000000"/>
                </a:solidFill>
                <a:latin typeface="Times New Roman" panose="02020603050405020304" pitchFamily="18" charset="0"/>
                <a:cs typeface="Times New Roman" panose="02020603050405020304" pitchFamily="18" charset="0"/>
              </a:rPr>
              <a:t>платіжних балансів (дефіцит балансів одних країн (особливо США та Великобританії) і активне сальдо інших (ФРН, Японія) посилювали різкі коливання курсів валют</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невідповідність принципів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 співвідношенню сил, що змінювалося у світі;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активізація ринку “євродоларів” (покриваючи дефіцит свого платіжного балансу національною валютою, США сприяла переміщенню частини доларів в іноземні банки, що спричинило, в свою чергу розвиток ринку євродоларів);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дезорганізуюча </a:t>
            </a:r>
            <a:r>
              <a:rPr lang="uk-UA" sz="2200" dirty="0">
                <a:solidFill>
                  <a:srgbClr val="000000"/>
                </a:solidFill>
                <a:latin typeface="Times New Roman" panose="02020603050405020304" pitchFamily="18" charset="0"/>
                <a:cs typeface="Times New Roman" panose="02020603050405020304" pitchFamily="18" charset="0"/>
              </a:rPr>
              <a:t>роль транснаціональних корпорацій у валютній </a:t>
            </a:r>
            <a:r>
              <a:rPr lang="uk-UA" sz="2200" dirty="0" smtClean="0">
                <a:solidFill>
                  <a:srgbClr val="000000"/>
                </a:solidFill>
                <a:latin typeface="Times New Roman" panose="02020603050405020304" pitchFamily="18" charset="0"/>
                <a:cs typeface="Times New Roman" panose="02020603050405020304" pitchFamily="18" charset="0"/>
              </a:rPr>
              <a:t>сфері.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7-8 січня 1976 року в Кінгстоні на Ямайці </a:t>
            </a:r>
            <a:r>
              <a:rPr lang="uk-UA" sz="2200" dirty="0">
                <a:solidFill>
                  <a:srgbClr val="000000"/>
                </a:solidFill>
                <a:latin typeface="Times New Roman" panose="02020603050405020304" pitchFamily="18" charset="0"/>
                <a:cs typeface="Times New Roman" panose="02020603050405020304" pitchFamily="18" charset="0"/>
              </a:rPr>
              <a:t>відбулася зустріч Тимчасового комітету Ради управляючих МВФ, на якій було прийнято поправки до Статуту МВФ. Вони </a:t>
            </a:r>
            <a:r>
              <a:rPr lang="uk-UA" sz="2200" dirty="0" smtClean="0">
                <a:solidFill>
                  <a:srgbClr val="000000"/>
                </a:solidFill>
                <a:latin typeface="Times New Roman" panose="02020603050405020304" pitchFamily="18" charset="0"/>
                <a:cs typeface="Times New Roman" panose="02020603050405020304" pitchFamily="18" charset="0"/>
              </a:rPr>
              <a:t>набули</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10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Проте не всі ці валюти користуються однаковою довірою на світовому </a:t>
            </a:r>
            <a:r>
              <a:rPr lang="uk-UA" sz="2200" dirty="0" smtClean="0">
                <a:solidFill>
                  <a:srgbClr val="000000"/>
                </a:solidFill>
                <a:latin typeface="Times New Roman" panose="02020603050405020304" pitchFamily="18" charset="0"/>
                <a:cs typeface="Times New Roman" panose="02020603050405020304" pitchFamily="18" charset="0"/>
              </a:rPr>
              <a:t>ринку і </a:t>
            </a:r>
            <a:r>
              <a:rPr lang="uk-UA" sz="2200" dirty="0">
                <a:solidFill>
                  <a:srgbClr val="000000"/>
                </a:solidFill>
                <a:latin typeface="Times New Roman" panose="02020603050405020304" pitchFamily="18" charset="0"/>
                <a:cs typeface="Times New Roman" panose="02020603050405020304" pitchFamily="18" charset="0"/>
              </a:rPr>
              <a:t>мають однакову сферу застосування в міжнародних розрахунках. </a:t>
            </a:r>
            <a:r>
              <a:rPr lang="uk-UA" sz="2200" dirty="0" smtClean="0">
                <a:solidFill>
                  <a:srgbClr val="000000"/>
                </a:solidFill>
                <a:latin typeface="Times New Roman" panose="02020603050405020304" pitchFamily="18" charset="0"/>
                <a:cs typeface="Times New Roman" panose="02020603050405020304" pitchFamily="18" charset="0"/>
              </a:rPr>
              <a:t>Найбільшу довіру </a:t>
            </a:r>
            <a:r>
              <a:rPr lang="uk-UA" sz="2200" dirty="0">
                <a:solidFill>
                  <a:srgbClr val="000000"/>
                </a:solidFill>
                <a:latin typeface="Times New Roman" panose="02020603050405020304" pitchFamily="18" charset="0"/>
                <a:cs typeface="Times New Roman" panose="02020603050405020304" pitchFamily="18" charset="0"/>
              </a:rPr>
              <a:t>і найширше застосування мають валюти країн з найвищими </a:t>
            </a:r>
            <a:r>
              <a:rPr lang="uk-UA" sz="2200" dirty="0" smtClean="0">
                <a:solidFill>
                  <a:srgbClr val="000000"/>
                </a:solidFill>
                <a:latin typeface="Times New Roman" panose="02020603050405020304" pitchFamily="18" charset="0"/>
                <a:cs typeface="Times New Roman" panose="02020603050405020304" pitchFamily="18" charset="0"/>
              </a:rPr>
              <a:t>економічними </a:t>
            </a:r>
            <a:r>
              <a:rPr lang="uk-UA" sz="2200" dirty="0">
                <a:solidFill>
                  <a:srgbClr val="000000"/>
                </a:solidFill>
                <a:latin typeface="Times New Roman" panose="02020603050405020304" pitchFamily="18" charset="0"/>
                <a:cs typeface="Times New Roman" panose="02020603050405020304" pitchFamily="18" charset="0"/>
              </a:rPr>
              <a:t>потенціалами: долар США, євро, японська єна, англійський фунт стерлінгів</a:t>
            </a:r>
            <a:r>
              <a:rPr lang="uk-UA" sz="2200" dirty="0" smtClean="0">
                <a:solidFill>
                  <a:srgbClr val="000000"/>
                </a:solidFill>
                <a:latin typeface="Times New Roman" panose="02020603050405020304" pitchFamily="18" charset="0"/>
                <a:cs typeface="Times New Roman" panose="02020603050405020304" pitchFamily="18" charset="0"/>
              </a:rPr>
              <a:t>, швейцарський </a:t>
            </a:r>
            <a:r>
              <a:rPr lang="uk-UA" sz="2200" dirty="0">
                <a:solidFill>
                  <a:srgbClr val="000000"/>
                </a:solidFill>
                <a:latin typeface="Times New Roman" panose="02020603050405020304" pitchFamily="18" charset="0"/>
                <a:cs typeface="Times New Roman" panose="02020603050405020304" pitchFamily="18" charset="0"/>
              </a:rPr>
              <a:t>франк. Ці валюти не тільки вільно використовуються у </a:t>
            </a:r>
            <a:r>
              <a:rPr lang="uk-UA" sz="2200" dirty="0" smtClean="0">
                <a:solidFill>
                  <a:srgbClr val="000000"/>
                </a:solidFill>
                <a:latin typeface="Times New Roman" panose="02020603050405020304" pitchFamily="18" charset="0"/>
                <a:cs typeface="Times New Roman" panose="02020603050405020304" pitchFamily="18" charset="0"/>
              </a:rPr>
              <a:t>міжнародних </a:t>
            </a:r>
            <a:r>
              <a:rPr lang="uk-UA" sz="2200" dirty="0" err="1">
                <a:solidFill>
                  <a:srgbClr val="000000"/>
                </a:solidFill>
                <a:latin typeface="Times New Roman" panose="02020603050405020304" pitchFamily="18" charset="0"/>
                <a:cs typeface="Times New Roman" panose="02020603050405020304" pitchFamily="18" charset="0"/>
              </a:rPr>
              <a:t>платежах</a:t>
            </a:r>
            <a:r>
              <a:rPr lang="uk-UA" sz="2200" dirty="0">
                <a:solidFill>
                  <a:srgbClr val="000000"/>
                </a:solidFill>
                <a:latin typeface="Times New Roman" panose="02020603050405020304" pitchFamily="18" charset="0"/>
                <a:cs typeface="Times New Roman" panose="02020603050405020304" pitchFamily="18" charset="0"/>
              </a:rPr>
              <a:t>, а й вільно накопичуються в резервах міжнародної ліквідності, </a:t>
            </a:r>
            <a:r>
              <a:rPr lang="uk-UA" sz="2200" dirty="0" smtClean="0">
                <a:solidFill>
                  <a:srgbClr val="000000"/>
                </a:solidFill>
                <a:latin typeface="Times New Roman" panose="02020603050405020304" pitchFamily="18" charset="0"/>
                <a:cs typeface="Times New Roman" panose="02020603050405020304" pitchFamily="18" charset="0"/>
              </a:rPr>
              <a:t>за що </a:t>
            </a:r>
            <a:r>
              <a:rPr lang="uk-UA" sz="2200" dirty="0">
                <a:solidFill>
                  <a:srgbClr val="000000"/>
                </a:solidFill>
                <a:latin typeface="Times New Roman" panose="02020603050405020304" pitchFamily="18" charset="0"/>
                <a:cs typeface="Times New Roman" panose="02020603050405020304" pitchFamily="18" charset="0"/>
              </a:rPr>
              <a:t>вони дістали назву резервних валют. Найавторитетнішою резервною </a:t>
            </a:r>
            <a:r>
              <a:rPr lang="uk-UA" sz="2200" dirty="0" smtClean="0">
                <a:solidFill>
                  <a:srgbClr val="000000"/>
                </a:solidFill>
                <a:latin typeface="Times New Roman" panose="02020603050405020304" pitchFamily="18" charset="0"/>
                <a:cs typeface="Times New Roman" panose="02020603050405020304" pitchFamily="18" charset="0"/>
              </a:rPr>
              <a:t>валютою </a:t>
            </a:r>
            <a:r>
              <a:rPr lang="uk-UA" sz="2200" dirty="0">
                <a:solidFill>
                  <a:srgbClr val="000000"/>
                </a:solidFill>
                <a:latin typeface="Times New Roman" panose="02020603050405020304" pitchFamily="18" charset="0"/>
                <a:cs typeface="Times New Roman" panose="02020603050405020304" pitchFamily="18" charset="0"/>
              </a:rPr>
              <a:t>є долар США. Він вийшов на перше місце у структурі державних </a:t>
            </a:r>
            <a:r>
              <a:rPr lang="uk-UA" sz="2200" dirty="0" smtClean="0">
                <a:solidFill>
                  <a:srgbClr val="000000"/>
                </a:solidFill>
                <a:latin typeface="Times New Roman" panose="02020603050405020304" pitchFamily="18" charset="0"/>
                <a:cs typeface="Times New Roman" panose="02020603050405020304" pitchFamily="18" charset="0"/>
              </a:rPr>
              <a:t>золотовалютних </a:t>
            </a:r>
            <a:r>
              <a:rPr lang="uk-UA" sz="2200" dirty="0">
                <a:solidFill>
                  <a:srgbClr val="000000"/>
                </a:solidFill>
                <a:latin typeface="Times New Roman" panose="02020603050405020304" pitchFamily="18" charset="0"/>
                <a:cs typeface="Times New Roman" panose="02020603050405020304" pitchFamily="18" charset="0"/>
              </a:rPr>
              <a:t>резервів країн світу і обслуговує </a:t>
            </a:r>
            <a:r>
              <a:rPr lang="uk-UA" sz="2200" dirty="0" smtClean="0">
                <a:solidFill>
                  <a:srgbClr val="000000"/>
                </a:solidFill>
                <a:latin typeface="Times New Roman" panose="02020603050405020304" pitchFamily="18" charset="0"/>
                <a:cs typeface="Times New Roman" panose="02020603050405020304" pitchFamily="18" charset="0"/>
              </a:rPr>
              <a:t>більшість </a:t>
            </a:r>
            <a:r>
              <a:rPr lang="uk-UA" sz="2200" dirty="0">
                <a:solidFill>
                  <a:srgbClr val="000000"/>
                </a:solidFill>
                <a:latin typeface="Times New Roman" panose="02020603050405020304" pitchFamily="18" charset="0"/>
                <a:cs typeface="Times New Roman" panose="02020603050405020304" pitchFamily="18" charset="0"/>
              </a:rPr>
              <a:t>усіх міжнародних </a:t>
            </a:r>
            <a:r>
              <a:rPr lang="uk-UA" sz="2200" dirty="0" smtClean="0">
                <a:solidFill>
                  <a:srgbClr val="000000"/>
                </a:solidFill>
                <a:latin typeface="Times New Roman" panose="02020603050405020304" pitchFamily="18" charset="0"/>
                <a:cs typeface="Times New Roman" panose="02020603050405020304" pitchFamily="18" charset="0"/>
              </a:rPr>
              <a:t>розрахунків </a:t>
            </a:r>
            <a:r>
              <a:rPr lang="uk-UA" sz="2200" dirty="0">
                <a:solidFill>
                  <a:srgbClr val="000000"/>
                </a:solidFill>
                <a:latin typeface="Times New Roman" panose="02020603050405020304" pitchFamily="18" charset="0"/>
                <a:cs typeface="Times New Roman" panose="02020603050405020304" pitchFamily="18" charset="0"/>
              </a:rPr>
              <a:t>по зовнішній торгівлі. Активно розширюють свої позиції на </a:t>
            </a:r>
            <a:r>
              <a:rPr lang="uk-UA" sz="2200" dirty="0" smtClean="0">
                <a:solidFill>
                  <a:srgbClr val="000000"/>
                </a:solidFill>
                <a:latin typeface="Times New Roman" panose="02020603050405020304" pitchFamily="18" charset="0"/>
                <a:cs typeface="Times New Roman" panose="02020603050405020304" pitchFamily="18" charset="0"/>
              </a:rPr>
              <a:t>світовому ринку </a:t>
            </a:r>
            <a:r>
              <a:rPr lang="uk-UA" sz="2200" dirty="0">
                <a:solidFill>
                  <a:srgbClr val="000000"/>
                </a:solidFill>
                <a:latin typeface="Times New Roman" panose="02020603050405020304" pitchFamily="18" charset="0"/>
                <a:cs typeface="Times New Roman" panose="02020603050405020304" pitchFamily="18" charset="0"/>
              </a:rPr>
              <a:t>як платіжні засоби та резервні інструменти євро та юань</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Використання вільно конвертованої валюти як резервної надає їй чимало </a:t>
            </a:r>
            <a:r>
              <a:rPr lang="uk-UA" sz="2200" dirty="0" smtClean="0">
                <a:solidFill>
                  <a:srgbClr val="000000"/>
                </a:solidFill>
                <a:latin typeface="Times New Roman" panose="02020603050405020304" pitchFamily="18" charset="0"/>
                <a:cs typeface="Times New Roman" panose="02020603050405020304" pitchFamily="18" charset="0"/>
              </a:rPr>
              <a:t>переваг</a:t>
            </a:r>
            <a:r>
              <a:rPr lang="uk-UA" sz="2200" dirty="0">
                <a:solidFill>
                  <a:srgbClr val="000000"/>
                </a:solidFill>
                <a:latin typeface="Times New Roman" panose="02020603050405020304" pitchFamily="18" charset="0"/>
                <a:cs typeface="Times New Roman" panose="02020603050405020304" pitchFamily="18" charset="0"/>
              </a:rPr>
              <a:t>. Насамперед це виявляється у зростанні на неї попиту на світовому ринку</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дає можливість уряду відповідної країни розширювати емісію своєї валюти</a:t>
            </a:r>
            <a:r>
              <a:rPr lang="uk-UA" sz="2200" dirty="0" smtClean="0">
                <a:solidFill>
                  <a:srgbClr val="000000"/>
                </a:solidFill>
                <a:latin typeface="Times New Roman" panose="02020603050405020304" pitchFamily="18" charset="0"/>
                <a:cs typeface="Times New Roman" panose="02020603050405020304" pitchFamily="18" charset="0"/>
              </a:rPr>
              <a:t>, збільшувати </a:t>
            </a:r>
            <a:r>
              <a:rPr lang="uk-UA" sz="2200" dirty="0">
                <a:solidFill>
                  <a:srgbClr val="000000"/>
                </a:solidFill>
                <a:latin typeface="Times New Roman" panose="02020603050405020304" pitchFamily="18" charset="0"/>
                <a:cs typeface="Times New Roman" panose="02020603050405020304" pitchFamily="18" charset="0"/>
              </a:rPr>
              <a:t>сеньйораж як джерело фінансування національної економіки, </a:t>
            </a:r>
            <a:r>
              <a:rPr lang="uk-UA" sz="2200" dirty="0" smtClean="0">
                <a:solidFill>
                  <a:srgbClr val="000000"/>
                </a:solidFill>
                <a:latin typeface="Times New Roman" panose="02020603050405020304" pitchFamily="18" charset="0"/>
                <a:cs typeface="Times New Roman" panose="02020603050405020304" pitchFamily="18" charset="0"/>
              </a:rPr>
              <a:t>підвищувати </a:t>
            </a:r>
            <a:r>
              <a:rPr lang="uk-UA" sz="2200" dirty="0">
                <a:solidFill>
                  <a:srgbClr val="000000"/>
                </a:solidFill>
                <a:latin typeface="Times New Roman" panose="02020603050405020304" pitchFamily="18" charset="0"/>
                <a:cs typeface="Times New Roman" panose="02020603050405020304" pitchFamily="18" charset="0"/>
              </a:rPr>
              <a:t>її конкурентоспроможність на світовому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Часткова </a:t>
            </a:r>
            <a:r>
              <a:rPr lang="uk-UA" sz="2200" i="1" dirty="0">
                <a:solidFill>
                  <a:srgbClr val="000000"/>
                </a:solidFill>
                <a:latin typeface="Times New Roman" panose="02020603050405020304" pitchFamily="18" charset="0"/>
                <a:cs typeface="Times New Roman" panose="02020603050405020304" pitchFamily="18" charset="0"/>
              </a:rPr>
              <a:t>конвертованість валюти</a:t>
            </a:r>
            <a:r>
              <a:rPr lang="uk-UA" sz="2200" dirty="0">
                <a:solidFill>
                  <a:srgbClr val="000000"/>
                </a:solidFill>
                <a:latin typeface="Times New Roman" panose="02020603050405020304" pitchFamily="18" charset="0"/>
                <a:cs typeface="Times New Roman" panose="02020603050405020304" pitchFamily="18" charset="0"/>
              </a:rPr>
              <a:t> означає, що національна валюта </a:t>
            </a:r>
            <a:r>
              <a:rPr lang="uk-UA" sz="2200" dirty="0" smtClean="0">
                <a:solidFill>
                  <a:srgbClr val="000000"/>
                </a:solidFill>
                <a:latin typeface="Times New Roman" panose="02020603050405020304" pitchFamily="18" charset="0"/>
                <a:cs typeface="Times New Roman" panose="02020603050405020304" pitchFamily="18" charset="0"/>
              </a:rPr>
              <a:t>обмінюється </a:t>
            </a:r>
            <a:r>
              <a:rPr lang="uk-UA" sz="2200" dirty="0">
                <a:solidFill>
                  <a:srgbClr val="000000"/>
                </a:solidFill>
                <a:latin typeface="Times New Roman" panose="02020603050405020304" pitchFamily="18" charset="0"/>
                <a:cs typeface="Times New Roman" panose="02020603050405020304" pitchFamily="18" charset="0"/>
              </a:rPr>
              <a:t>на іноземну з певними обмеженнями. Наприклад, для одних осіб її </a:t>
            </a:r>
            <a:r>
              <a:rPr lang="uk-UA" sz="2200" dirty="0" smtClean="0">
                <a:solidFill>
                  <a:srgbClr val="000000"/>
                </a:solidFill>
                <a:latin typeface="Times New Roman" panose="02020603050405020304" pitchFamily="18" charset="0"/>
                <a:cs typeface="Times New Roman" panose="02020603050405020304" pitchFamily="18" charset="0"/>
              </a:rPr>
              <a:t>обмін </a:t>
            </a:r>
            <a:r>
              <a:rPr lang="uk-UA" sz="2200" dirty="0">
                <a:solidFill>
                  <a:srgbClr val="000000"/>
                </a:solidFill>
                <a:latin typeface="Times New Roman" panose="02020603050405020304" pitchFamily="18" charset="0"/>
                <a:cs typeface="Times New Roman" panose="02020603050405020304" pitchFamily="18" charset="0"/>
              </a:rPr>
              <a:t>дозволений, а для інших — ні, так само для одних видів операцій обмін </a:t>
            </a:r>
            <a:r>
              <a:rPr lang="uk-UA" sz="2200" dirty="0" smtClean="0">
                <a:solidFill>
                  <a:srgbClr val="000000"/>
                </a:solidFill>
                <a:latin typeface="Times New Roman" panose="02020603050405020304" pitchFamily="18" charset="0"/>
                <a:cs typeface="Times New Roman" panose="02020603050405020304" pitchFamily="18" charset="0"/>
              </a:rPr>
              <a:t>до</a:t>
            </a:r>
            <a:r>
              <a:rPr lang="ru-RU" sz="2200" dirty="0" err="1">
                <a:solidFill>
                  <a:srgbClr val="000000"/>
                </a:solidFill>
                <a:latin typeface="Times New Roman" panose="02020603050405020304" pitchFamily="18" charset="0"/>
                <a:cs typeface="Times New Roman" panose="02020603050405020304" pitchFamily="18" charset="0"/>
              </a:rPr>
              <a:t>зволений</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інших</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тощо</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0402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чинності з 1 квітня 1978 року і продовжують діяти й сьогодні. Принципи Ямайської валютної системи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повні демонетизація золота, скасування офіційного паритету, офіційної ціни на золото та фіксації масштабу цін (золотого вмісту) національних грошових одиниць, а також скасування обмежень у приватному використанні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проголошення паперово-валютного стандарту на основі визначення СПЗ головним резервним активом та міжнародним засобом розрахунків і платежу як альтернативи не лише золота, а й долара;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офіційне закріплення плаваючих валютних курсів і права країн обирати режим обміну національних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було знято обов’язковість обмежень щодо офіційних валютних </a:t>
            </a:r>
            <a:r>
              <a:rPr lang="uk-UA" sz="2200" dirty="0" smtClean="0">
                <a:solidFill>
                  <a:srgbClr val="000000"/>
                </a:solidFill>
                <a:latin typeface="Times New Roman" panose="02020603050405020304" pitchFamily="18" charset="0"/>
                <a:cs typeface="Times New Roman" panose="02020603050405020304" pitchFamily="18" charset="0"/>
              </a:rPr>
              <a:t>резервів.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Але практика показала, що режим плаваючих валютних курсів не забезпечив стабільності їх і збалансованості розрахунків між країнами. Центральні банки витрачали великі кошти на валютні інтервенції. Тому згодом було посилено регулювальну роль МВФ щодо країн-членів, розширено межі взаємних кредитів через МВФ для покриття дефіцитів платіжних балансів, посилено координацію міжнародних </a:t>
            </a:r>
            <a:r>
              <a:rPr lang="uk-UA" sz="2200" dirty="0" smtClean="0">
                <a:solidFill>
                  <a:srgbClr val="000000"/>
                </a:solidFill>
                <a:latin typeface="Times New Roman" panose="02020603050405020304" pitchFamily="18" charset="0"/>
                <a:cs typeface="Times New Roman" panose="02020603050405020304" pitchFamily="18" charset="0"/>
              </a:rPr>
              <a:t>фінансових</a:t>
            </a:r>
          </a:p>
        </p:txBody>
      </p:sp>
    </p:spTree>
    <p:extLst>
      <p:ext uri="{BB962C8B-B14F-4D97-AF65-F5344CB8AC3E}">
        <p14:creationId xmlns:p14="http://schemas.microsoft.com/office/powerpoint/2010/main" val="36238689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організацій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Римська угода 1957 року містила загальні положення щодо координації внутрішньої та зовнішньої грошової політики та створення для цього консультативного органу – Валютного комітету. У 1967 році започатковувалася процедура консультацій на випадок зміни валютних курсів і було створено Комітет управляючих центральних банків. З 1968 року на фоні майже перманентної валютної кризи розпочалося формування європейської валютної системи.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Європейська </a:t>
            </a:r>
            <a:r>
              <a:rPr lang="uk-UA" sz="2200" i="1" dirty="0">
                <a:solidFill>
                  <a:srgbClr val="000000"/>
                </a:solidFill>
                <a:latin typeface="Times New Roman" panose="02020603050405020304" pitchFamily="18" charset="0"/>
                <a:cs typeface="Times New Roman" panose="02020603050405020304" pitchFamily="18" charset="0"/>
              </a:rPr>
              <a:t>валютна система (ЄВС)</a:t>
            </a:r>
            <a:r>
              <a:rPr lang="uk-UA" sz="2200" dirty="0">
                <a:solidFill>
                  <a:srgbClr val="000000"/>
                </a:solidFill>
                <a:latin typeface="Times New Roman" panose="02020603050405020304" pitchFamily="18" charset="0"/>
                <a:cs typeface="Times New Roman" panose="02020603050405020304" pitchFamily="18" charset="0"/>
              </a:rPr>
              <a:t> є регіональною валютною системою. Рішення про її створення було прийнято Європейською радою 5 грудня 1978 року. вона набрала чинності 13 березня 1979 року в межах країн – учасниць Спільного ринку.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Створення </a:t>
            </a:r>
            <a:r>
              <a:rPr lang="uk-UA" sz="2200" dirty="0">
                <a:solidFill>
                  <a:srgbClr val="000000"/>
                </a:solidFill>
                <a:latin typeface="Times New Roman" panose="02020603050405020304" pitchFamily="18" charset="0"/>
                <a:cs typeface="Times New Roman" panose="02020603050405020304" pitchFamily="18" charset="0"/>
              </a:rPr>
              <a:t>ЄВС передбачало підвищення валютної стабільність всередині співтовариства; спростити конвергенцію процесів економічного розвитку та надати новий імпульс європейському процесу; забезпечення стабілізуючого впливу на міжнародні економічні та валютні відносини.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Центральними ланками цієї валютної системи стали: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міжнародна розрахункова грошова одиниця ЕКЮ (</a:t>
            </a:r>
            <a:r>
              <a:rPr lang="en-US" sz="2200" dirty="0">
                <a:solidFill>
                  <a:srgbClr val="000000"/>
                </a:solidFill>
                <a:latin typeface="Times New Roman" panose="02020603050405020304" pitchFamily="18" charset="0"/>
                <a:cs typeface="Times New Roman" panose="02020603050405020304" pitchFamily="18" charset="0"/>
              </a:rPr>
              <a:t>European Currency Unit, ECU </a:t>
            </a:r>
            <a:r>
              <a:rPr lang="uk-UA" sz="22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15267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визначалася на основі кошика валют; склад ЕКЮ переглядався кожні 5 років або вразі 25% зміни ваги якоїсь валюти, а також коли до ЄВС вступала нова країна). До її складу входили німецька марка, англійський фунт стерлінгів, французький франк, італійська ліра, голландський гульден, бельгійський франк, чеська крона, ірландський фунт, грецька драхма, люксембурзький франк;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спільний європейський фонд валютного співробітництва (ЄФВС) для надання центральним банкам кредитів на покриття тимчасових дефіцитів платіжних балансів. Згодом на заміну цьому фонду планувалося створити європейський валютний фонд;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використання золота в якості резервних активів;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встановлення режиму валютних курсів на спільному плаванні валют (це відбувалося у формі “європейської змії” або “змії в тунелі” у визначених межах взаємних коливань (від ± 1 % до ± 10 % від центрального курсу). По суті це був валютний коридор).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Основні етапи створення Європейського валютного союзу наведено в таблиці 4.</a:t>
            </a:r>
          </a:p>
        </p:txBody>
      </p:sp>
    </p:spTree>
    <p:extLst>
      <p:ext uri="{BB962C8B-B14F-4D97-AF65-F5344CB8AC3E}">
        <p14:creationId xmlns:p14="http://schemas.microsoft.com/office/powerpoint/2010/main" val="9638606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Табли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ця 4.</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38397" y="561315"/>
            <a:ext cx="9939228" cy="5296277"/>
          </a:xfrm>
          <a:prstGeom prst="rect">
            <a:avLst/>
          </a:prstGeom>
        </p:spPr>
      </p:pic>
    </p:spTree>
    <p:extLst>
      <p:ext uri="{BB962C8B-B14F-4D97-AF65-F5344CB8AC3E}">
        <p14:creationId xmlns:p14="http://schemas.microsoft.com/office/powerpoint/2010/main" val="23588207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Продов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a:solidFill>
                  <a:srgbClr val="000000"/>
                </a:solidFill>
                <a:latin typeface="Times New Roman" panose="02020603050405020304" pitchFamily="18" charset="0"/>
                <a:cs typeface="Times New Roman" panose="02020603050405020304" pitchFamily="18" charset="0"/>
              </a:rPr>
              <a:t>ж</a:t>
            </a:r>
            <a:r>
              <a:rPr lang="uk-UA" sz="2200" dirty="0" err="1" smtClean="0">
                <a:solidFill>
                  <a:srgbClr val="000000"/>
                </a:solidFill>
                <a:latin typeface="Times New Roman" panose="02020603050405020304" pitchFamily="18" charset="0"/>
                <a:cs typeface="Times New Roman" panose="02020603050405020304" pitchFamily="18" charset="0"/>
              </a:rPr>
              <a:t>ення</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таблиці 4.</a:t>
            </a:r>
          </a:p>
        </p:txBody>
      </p:sp>
      <p:pic>
        <p:nvPicPr>
          <p:cNvPr id="2" name="Рисунок 1"/>
          <p:cNvPicPr>
            <a:picLocks noChangeAspect="1"/>
          </p:cNvPicPr>
          <p:nvPr/>
        </p:nvPicPr>
        <p:blipFill>
          <a:blip r:embed="rId2"/>
          <a:stretch>
            <a:fillRect/>
          </a:stretch>
        </p:blipFill>
        <p:spPr>
          <a:xfrm>
            <a:off x="1868977" y="561315"/>
            <a:ext cx="9627094" cy="5386811"/>
          </a:xfrm>
          <a:prstGeom prst="rect">
            <a:avLst/>
          </a:prstGeom>
        </p:spPr>
      </p:pic>
    </p:spTree>
    <p:extLst>
      <p:ext uri="{BB962C8B-B14F-4D97-AF65-F5344CB8AC3E}">
        <p14:creationId xmlns:p14="http://schemas.microsoft.com/office/powerpoint/2010/main" val="35666944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ctr">
              <a:spcBef>
                <a:spcPts val="0"/>
              </a:spcBef>
            </a:pPr>
            <a:endParaRPr lang="uk-UA" sz="22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Банківська система: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a:t>
            </a:r>
            <a:r>
              <a:rPr lang="uk-UA" sz="2200" dirty="0" smtClean="0">
                <a:solidFill>
                  <a:srgbClr val="000000"/>
                </a:solidFill>
                <a:latin typeface="Times New Roman" panose="02020603050405020304" pitchFamily="18" charset="0"/>
                <a:cs typeface="Times New Roman" panose="02020603050405020304" pitchFamily="18" charset="0"/>
              </a:rPr>
              <a:t>. / Л.І. </a:t>
            </a:r>
            <a:r>
              <a:rPr lang="uk-UA" sz="2200" dirty="0" err="1" smtClean="0">
                <a:solidFill>
                  <a:srgbClr val="000000"/>
                </a:solidFill>
                <a:latin typeface="Times New Roman" panose="02020603050405020304" pitchFamily="18" charset="0"/>
                <a:cs typeface="Times New Roman" panose="02020603050405020304" pitchFamily="18" charset="0"/>
              </a:rPr>
              <a:t>Катан</a:t>
            </a:r>
            <a:r>
              <a:rPr lang="uk-UA" sz="2200" dirty="0" smtClean="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a:t>
            </a:r>
            <a:r>
              <a:rPr lang="uk-UA" sz="2200" dirty="0" smtClean="0">
                <a:solidFill>
                  <a:srgbClr val="000000"/>
                </a:solidFill>
                <a:latin typeface="Times New Roman" panose="02020603050405020304" pitchFamily="18" charset="0"/>
                <a:cs typeface="Times New Roman" panose="02020603050405020304" pitchFamily="18" charset="0"/>
              </a:rPr>
              <a:t>.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Валютний ринок.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https://bank.gov.ua/ua/markets/currency-market#1141-12-misyatsiv</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Волкова В.В., Волкова Н.І. Гроші і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Вінниця: </a:t>
            </a:r>
            <a:r>
              <a:rPr lang="uk-UA" sz="2200" dirty="0" err="1">
                <a:solidFill>
                  <a:srgbClr val="000000"/>
                </a:solidFill>
                <a:latin typeface="Times New Roman" panose="02020603050405020304" pitchFamily="18" charset="0"/>
                <a:cs typeface="Times New Roman" panose="02020603050405020304" pitchFamily="18" charset="0"/>
              </a:rPr>
              <a:t>ДонНУ</a:t>
            </a:r>
            <a:r>
              <a:rPr lang="uk-UA" sz="2200" dirty="0">
                <a:solidFill>
                  <a:srgbClr val="000000"/>
                </a:solidFill>
                <a:latin typeface="Times New Roman" panose="02020603050405020304" pitchFamily="18" charset="0"/>
                <a:cs typeface="Times New Roman" panose="02020603050405020304" pitchFamily="18" charset="0"/>
              </a:rPr>
              <a:t> імені Василя Стуса, 2021. 300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a:t>
            </a:r>
            <a:r>
              <a:rPr lang="uk-UA" sz="2200" dirty="0" smtClean="0">
                <a:solidFill>
                  <a:srgbClr val="000000"/>
                </a:solidFill>
                <a:latin typeface="Times New Roman" panose="02020603050405020304" pitchFamily="18" charset="0"/>
                <a:cs typeface="Times New Roman" panose="02020603050405020304" pitchFamily="18" charset="0"/>
              </a:rPr>
              <a:t>. Гроші та кредит: підручник / [М.І. </a:t>
            </a:r>
            <a:r>
              <a:rPr lang="uk-UA" sz="2200" dirty="0" err="1" smtClean="0">
                <a:solidFill>
                  <a:srgbClr val="000000"/>
                </a:solidFill>
                <a:latin typeface="Times New Roman" panose="02020603050405020304" pitchFamily="18" charset="0"/>
                <a:cs typeface="Times New Roman" panose="02020603050405020304" pitchFamily="18" charset="0"/>
              </a:rPr>
              <a:t>Савлук</a:t>
            </a:r>
            <a:r>
              <a:rPr lang="uk-UA" sz="2200" dirty="0" smtClean="0">
                <a:solidFill>
                  <a:srgbClr val="000000"/>
                </a:solidFill>
                <a:latin typeface="Times New Roman" panose="02020603050405020304" pitchFamily="18" charset="0"/>
                <a:cs typeface="Times New Roman" panose="02020603050405020304" pitchFamily="18" charset="0"/>
              </a:rPr>
              <a:t>, А.М. Мороз, І.М. </a:t>
            </a:r>
            <a:r>
              <a:rPr lang="uk-UA" sz="2200" dirty="0" err="1" smtClean="0">
                <a:solidFill>
                  <a:srgbClr val="000000"/>
                </a:solidFill>
                <a:latin typeface="Times New Roman" panose="02020603050405020304" pitchFamily="18" charset="0"/>
                <a:cs typeface="Times New Roman" panose="02020603050405020304" pitchFamily="18" charset="0"/>
              </a:rPr>
              <a:t>Лазепко</a:t>
            </a:r>
            <a:r>
              <a:rPr lang="uk-UA" sz="2200" dirty="0" smtClean="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КНЕУ, 2011. 589, [3] с.</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6</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Іванчук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Н.В.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і кредит: </a:t>
            </a:r>
            <a:r>
              <a:rPr lang="ru-RU" sz="2200" dirty="0" err="1">
                <a:solidFill>
                  <a:srgbClr val="000000"/>
                </a:solidFill>
                <a:latin typeface="Times New Roman" panose="02020603050405020304" pitchFamily="18" charset="0"/>
                <a:cs typeface="Times New Roman" panose="02020603050405020304" pitchFamily="18" charset="0"/>
              </a:rPr>
              <a:t>навчальний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Острог: </a:t>
            </a:r>
            <a:r>
              <a:rPr lang="ru-RU" sz="2200" dirty="0" err="1">
                <a:solidFill>
                  <a:srgbClr val="000000"/>
                </a:solidFill>
                <a:latin typeface="Times New Roman" panose="02020603050405020304" pitchFamily="18" charset="0"/>
                <a:cs typeface="Times New Roman" panose="02020603050405020304" pitchFamily="18" charset="0"/>
              </a:rPr>
              <a:t>Видавництво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університету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Острозька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академія</a:t>
            </a:r>
            <a:r>
              <a:rPr lang="ru-RU" sz="2200" dirty="0">
                <a:solidFill>
                  <a:srgbClr val="000000"/>
                </a:solidFill>
                <a:latin typeface="Times New Roman" panose="02020603050405020304" pitchFamily="18" charset="0"/>
                <a:cs typeface="Times New Roman" panose="02020603050405020304" pitchFamily="18" charset="0"/>
              </a:rPr>
              <a:t>», 2021. 332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Круш</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П.В., Алексєєв В.Б. Гроші та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К.: Центр учбової літератури, 2024. 216 с.</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8</a:t>
            </a:r>
            <a:r>
              <a:rPr lang="uk-UA" sz="2200" dirty="0" smtClean="0">
                <a:solidFill>
                  <a:srgbClr val="000000"/>
                </a:solidFill>
                <a:latin typeface="Times New Roman" panose="02020603050405020304" pitchFamily="18" charset="0"/>
                <a:cs typeface="Times New Roman" panose="02020603050405020304" pitchFamily="18" charset="0"/>
              </a:rPr>
              <a:t>. Закон України «</a:t>
            </a:r>
            <a:r>
              <a:rPr lang="ru-RU" sz="2200" dirty="0">
                <a:solidFill>
                  <a:srgbClr val="000000"/>
                </a:solidFill>
                <a:latin typeface="Times New Roman" panose="02020603050405020304" pitchFamily="18" charset="0"/>
                <a:cs typeface="Times New Roman" panose="02020603050405020304" pitchFamily="18" charset="0"/>
              </a:rPr>
              <a:t>Про </a:t>
            </a:r>
            <a:r>
              <a:rPr lang="uk-UA" sz="2200" dirty="0" smtClean="0">
                <a:solidFill>
                  <a:srgbClr val="000000"/>
                </a:solidFill>
                <a:latin typeface="Times New Roman" panose="02020603050405020304" pitchFamily="18" charset="0"/>
                <a:cs typeface="Times New Roman" panose="02020603050405020304" pitchFamily="18" charset="0"/>
              </a:rPr>
              <a:t>валюту і валютні операції», від 21 червня 2018 року № 2473-VIII</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9</a:t>
            </a:r>
            <a:r>
              <a:rPr lang="uk-UA" sz="2200" dirty="0" smtClean="0">
                <a:solidFill>
                  <a:srgbClr val="000000"/>
                </a:solidFill>
                <a:latin typeface="Times New Roman" panose="02020603050405020304" pitchFamily="18" charset="0"/>
                <a:cs typeface="Times New Roman" panose="02020603050405020304" pitchFamily="18" charset="0"/>
              </a:rPr>
              <a:t>. Положення про структуру валютного ринку України, умови та порядок торгівлі іноземною валютою та банківськими металами на валютному ринку України, затверджене Постановою Правління Національного банку України 02 </a:t>
            </a:r>
            <a:r>
              <a:rPr lang="uk-UA" sz="2200" dirty="0" err="1" smtClean="0">
                <a:solidFill>
                  <a:srgbClr val="000000"/>
                </a:solidFill>
                <a:latin typeface="Times New Roman" panose="02020603050405020304" pitchFamily="18" charset="0"/>
                <a:cs typeface="Times New Roman" panose="02020603050405020304" pitchFamily="18" charset="0"/>
              </a:rPr>
              <a:t>cічня</a:t>
            </a:r>
            <a:r>
              <a:rPr lang="uk-UA" sz="2200" dirty="0" smtClean="0">
                <a:solidFill>
                  <a:srgbClr val="000000"/>
                </a:solidFill>
                <a:latin typeface="Times New Roman" panose="02020603050405020304" pitchFamily="18" charset="0"/>
                <a:cs typeface="Times New Roman" panose="02020603050405020304" pitchFamily="18" charset="0"/>
              </a:rPr>
              <a:t> 2019 року №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Положення про перелік заходів захисту, порядок та критерії їх запровадження, подовження та дострокового припинення, затверджене Постановою Правління Національного банку України 02 січня 2019 року № 4.</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Положення про здійснення операцій із валютними цінностями, затверджене Постановою Правління Національного банку України 02.01.2019 №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12. Положення про транскордонне переміщення валютних цінностей, затверджене Постановою Правління НБУ 02.01.2019 № 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13. Класифікатор іноземних валют та банківських металів, Затверджено Постанова Правління Національного банку України 04.02.1998  № 34.</a:t>
            </a:r>
          </a:p>
          <a:p>
            <a:pPr algn="just">
              <a:spcBef>
                <a:spcPts val="0"/>
              </a:spcBef>
            </a:pPr>
            <a:r>
              <a:rPr lang="uk-UA" sz="2200" smtClean="0">
                <a:solidFill>
                  <a:srgbClr val="000000"/>
                </a:solidFill>
                <a:latin typeface="Times New Roman" panose="02020603050405020304" pitchFamily="18" charset="0"/>
                <a:cs typeface="Times New Roman" panose="02020603050405020304" pitchFamily="18" charset="0"/>
              </a:rPr>
              <a:t>14. </a:t>
            </a:r>
            <a:r>
              <a:rPr lang="uk-UA" sz="2200" dirty="0" smtClean="0">
                <a:solidFill>
                  <a:srgbClr val="000000"/>
                </a:solidFill>
                <a:latin typeface="Times New Roman" panose="02020603050405020304" pitchFamily="18" charset="0"/>
                <a:cs typeface="Times New Roman" panose="02020603050405020304" pitchFamily="18" charset="0"/>
              </a:rPr>
              <a:t>Умови та правила надання банківських послуг. Приватбанк. https://privatbank.ua/terms</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76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4378</TotalTime>
  <Words>2597</Words>
  <Application>Microsoft Office PowerPoint</Application>
  <PresentationFormat>Широкоэкранный</PresentationFormat>
  <Paragraphs>441</Paragraphs>
  <Slides>96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96</vt:i4>
      </vt:variant>
    </vt:vector>
  </HeadingPairs>
  <TitlesOfParts>
    <vt:vector size="101"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430</cp:revision>
  <dcterms:created xsi:type="dcterms:W3CDTF">2021-12-07T18:51:55Z</dcterms:created>
  <dcterms:modified xsi:type="dcterms:W3CDTF">2025-11-04T15:22:01Z</dcterms:modified>
</cp:coreProperties>
</file>