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745" r:id="rId1"/>
  </p:sldMasterIdLst>
  <p:sldIdLst>
    <p:sldId id="256" r:id="rId2"/>
    <p:sldId id="257" r:id="rId3"/>
    <p:sldId id="258" r:id="rId4"/>
    <p:sldId id="281" r:id="rId5"/>
    <p:sldId id="282" r:id="rId6"/>
    <p:sldId id="283" r:id="rId7"/>
    <p:sldId id="284" r:id="rId8"/>
    <p:sldId id="285" r:id="rId9"/>
    <p:sldId id="286" r:id="rId10"/>
    <p:sldId id="287" r:id="rId11"/>
    <p:sldId id="288" r:id="rId12"/>
    <p:sldId id="289" r:id="rId13"/>
    <p:sldId id="290" r:id="rId14"/>
    <p:sldId id="291" r:id="rId15"/>
    <p:sldId id="292" r:id="rId16"/>
    <p:sldId id="293" r:id="rId17"/>
    <p:sldId id="294" r:id="rId18"/>
    <p:sldId id="295" r:id="rId19"/>
    <p:sldId id="296" r:id="rId20"/>
    <p:sldId id="297" r:id="rId21"/>
    <p:sldId id="298" r:id="rId22"/>
    <p:sldId id="259" r:id="rId23"/>
    <p:sldId id="299" r:id="rId24"/>
    <p:sldId id="300" r:id="rId25"/>
    <p:sldId id="301" r:id="rId26"/>
    <p:sldId id="302" r:id="rId27"/>
    <p:sldId id="303" r:id="rId28"/>
    <p:sldId id="304" r:id="rId29"/>
    <p:sldId id="306" r:id="rId30"/>
    <p:sldId id="307" r:id="rId31"/>
    <p:sldId id="308" r:id="rId32"/>
    <p:sldId id="309" r:id="rId33"/>
    <p:sldId id="310" r:id="rId34"/>
    <p:sldId id="305" r:id="rId35"/>
    <p:sldId id="311" r:id="rId36"/>
    <p:sldId id="312" r:id="rId37"/>
    <p:sldId id="313" r:id="rId38"/>
    <p:sldId id="314" r:id="rId39"/>
    <p:sldId id="315" r:id="rId40"/>
    <p:sldId id="316" r:id="rId41"/>
    <p:sldId id="320" r:id="rId42"/>
    <p:sldId id="317" r:id="rId43"/>
    <p:sldId id="318" r:id="rId44"/>
    <p:sldId id="319" r:id="rId45"/>
    <p:sldId id="321" r:id="rId46"/>
    <p:sldId id="322" r:id="rId47"/>
    <p:sldId id="323" r:id="rId48"/>
    <p:sldId id="280" r:id="rId49"/>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4" d="100"/>
          <a:sy n="84" d="100"/>
        </p:scale>
        <p:origin x="595" y="5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ru-RU" smtClean="0"/>
              <a:t>Образец заголовка</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CE965D8C-7ED7-4A25-9C0F-C455DEB3EB2E}" type="datetimeFigureOut">
              <a:rPr lang="ru-RU" smtClean="0"/>
              <a:t>03.02.2026</a:t>
            </a:fld>
            <a:endParaRPr lang="ru-RU"/>
          </a:p>
        </p:txBody>
      </p:sp>
      <p:sp>
        <p:nvSpPr>
          <p:cNvPr id="5" name="Footer Placeholder 4"/>
          <p:cNvSpPr>
            <a:spLocks noGrp="1"/>
          </p:cNvSpPr>
          <p:nvPr>
            <p:ph type="ftr" sz="quarter" idx="11"/>
          </p:nvPr>
        </p:nvSpPr>
        <p:spPr/>
        <p:txBody>
          <a:bodyPr/>
          <a:lstStyle/>
          <a:p>
            <a:endParaRPr lang="ru-RU"/>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A77FE0FA-6CDE-479B-BE72-2E9252A0E26F}" type="slidenum">
              <a:rPr lang="ru-RU" smtClean="0"/>
              <a:t>‹#›</a:t>
            </a:fld>
            <a:endParaRPr lang="ru-RU"/>
          </a:p>
        </p:txBody>
      </p:sp>
    </p:spTree>
    <p:extLst>
      <p:ext uri="{BB962C8B-B14F-4D97-AF65-F5344CB8AC3E}">
        <p14:creationId xmlns:p14="http://schemas.microsoft.com/office/powerpoint/2010/main" val="22420837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CE965D8C-7ED7-4A25-9C0F-C455DEB3EB2E}" type="datetimeFigureOut">
              <a:rPr lang="ru-RU" smtClean="0"/>
              <a:t>03.02.2026</a:t>
            </a:fld>
            <a:endParaRPr lang="ru-RU"/>
          </a:p>
        </p:txBody>
      </p:sp>
      <p:sp>
        <p:nvSpPr>
          <p:cNvPr id="5" name="Footer Placeholder 4"/>
          <p:cNvSpPr>
            <a:spLocks noGrp="1"/>
          </p:cNvSpPr>
          <p:nvPr>
            <p:ph type="ftr" sz="quarter" idx="11"/>
          </p:nvPr>
        </p:nvSpPr>
        <p:spPr/>
        <p:txBody>
          <a:bodyPr/>
          <a:lstStyle/>
          <a:p>
            <a:endParaRPr lang="ru-RU"/>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A77FE0FA-6CDE-479B-BE72-2E9252A0E26F}" type="slidenum">
              <a:rPr lang="ru-RU" smtClean="0"/>
              <a:t>‹#›</a:t>
            </a:fld>
            <a:endParaRPr lang="ru-RU"/>
          </a:p>
        </p:txBody>
      </p:sp>
    </p:spTree>
    <p:extLst>
      <p:ext uri="{BB962C8B-B14F-4D97-AF65-F5344CB8AC3E}">
        <p14:creationId xmlns:p14="http://schemas.microsoft.com/office/powerpoint/2010/main" val="218314908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ru-RU" smtClean="0"/>
              <a:t>Образец заголовка</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CE965D8C-7ED7-4A25-9C0F-C455DEB3EB2E}" type="datetimeFigureOut">
              <a:rPr lang="ru-RU" smtClean="0"/>
              <a:t>03.02.2026</a:t>
            </a:fld>
            <a:endParaRPr lang="ru-RU"/>
          </a:p>
        </p:txBody>
      </p:sp>
      <p:sp>
        <p:nvSpPr>
          <p:cNvPr id="5" name="Footer Placeholder 4"/>
          <p:cNvSpPr>
            <a:spLocks noGrp="1"/>
          </p:cNvSpPr>
          <p:nvPr>
            <p:ph type="ftr" sz="quarter" idx="11"/>
          </p:nvPr>
        </p:nvSpPr>
        <p:spPr/>
        <p:txBody>
          <a:bodyPr/>
          <a:lstStyle/>
          <a:p>
            <a:endParaRPr lang="ru-RU"/>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A77FE0FA-6CDE-479B-BE72-2E9252A0E26F}" type="slidenum">
              <a:rPr lang="ru-RU" smtClean="0"/>
              <a:t>‹#›</a:t>
            </a:fld>
            <a:endParaRPr lang="ru-RU"/>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28620170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ru-RU" smtClean="0"/>
              <a:t>Образец заголовка</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ru-RU" smtClean="0"/>
              <a:t>Образец текста</a:t>
            </a:r>
          </a:p>
        </p:txBody>
      </p:sp>
      <p:sp>
        <p:nvSpPr>
          <p:cNvPr id="5" name="Date Placeholder 4"/>
          <p:cNvSpPr>
            <a:spLocks noGrp="1"/>
          </p:cNvSpPr>
          <p:nvPr>
            <p:ph type="dt" sz="half" idx="10"/>
          </p:nvPr>
        </p:nvSpPr>
        <p:spPr/>
        <p:txBody>
          <a:bodyPr/>
          <a:lstStyle/>
          <a:p>
            <a:fld id="{CE965D8C-7ED7-4A25-9C0F-C455DEB3EB2E}" type="datetimeFigureOut">
              <a:rPr lang="ru-RU" smtClean="0"/>
              <a:t>03.02.2026</a:t>
            </a:fld>
            <a:endParaRPr lang="ru-RU"/>
          </a:p>
        </p:txBody>
      </p:sp>
      <p:sp>
        <p:nvSpPr>
          <p:cNvPr id="6" name="Footer Placeholder 5"/>
          <p:cNvSpPr>
            <a:spLocks noGrp="1"/>
          </p:cNvSpPr>
          <p:nvPr>
            <p:ph type="ftr" sz="quarter" idx="11"/>
          </p:nvPr>
        </p:nvSpPr>
        <p:spPr/>
        <p:txBody>
          <a:bodyPr/>
          <a:lstStyle/>
          <a:p>
            <a:endParaRPr lang="ru-RU"/>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A77FE0FA-6CDE-479B-BE72-2E9252A0E26F}" type="slidenum">
              <a:rPr lang="ru-RU" smtClean="0"/>
              <a:t>‹#›</a:t>
            </a:fld>
            <a:endParaRPr lang="ru-RU"/>
          </a:p>
        </p:txBody>
      </p:sp>
    </p:spTree>
    <p:extLst>
      <p:ext uri="{BB962C8B-B14F-4D97-AF65-F5344CB8AC3E}">
        <p14:creationId xmlns:p14="http://schemas.microsoft.com/office/powerpoint/2010/main" val="53590499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Цитата карточки имени">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ru-RU" smtClean="0"/>
              <a:t>Образец заголовка</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ru-RU" smtClean="0"/>
              <a:t>Образец текста</a:t>
            </a:r>
          </a:p>
        </p:txBody>
      </p:sp>
      <p:sp>
        <p:nvSpPr>
          <p:cNvPr id="5" name="Date Placeholder 4"/>
          <p:cNvSpPr>
            <a:spLocks noGrp="1"/>
          </p:cNvSpPr>
          <p:nvPr>
            <p:ph type="dt" sz="half" idx="10"/>
          </p:nvPr>
        </p:nvSpPr>
        <p:spPr/>
        <p:txBody>
          <a:bodyPr/>
          <a:lstStyle/>
          <a:p>
            <a:fld id="{CE965D8C-7ED7-4A25-9C0F-C455DEB3EB2E}" type="datetimeFigureOut">
              <a:rPr lang="ru-RU" smtClean="0"/>
              <a:t>03.02.2026</a:t>
            </a:fld>
            <a:endParaRPr lang="ru-RU"/>
          </a:p>
        </p:txBody>
      </p:sp>
      <p:sp>
        <p:nvSpPr>
          <p:cNvPr id="6" name="Footer Placeholder 5"/>
          <p:cNvSpPr>
            <a:spLocks noGrp="1"/>
          </p:cNvSpPr>
          <p:nvPr>
            <p:ph type="ftr" sz="quarter" idx="11"/>
          </p:nvPr>
        </p:nvSpPr>
        <p:spPr/>
        <p:txBody>
          <a:bodyPr/>
          <a:lstStyle/>
          <a:p>
            <a:endParaRPr lang="ru-RU"/>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A77FE0FA-6CDE-479B-BE72-2E9252A0E26F}" type="slidenum">
              <a:rPr lang="ru-RU" smtClean="0"/>
              <a:t>‹#›</a:t>
            </a:fld>
            <a:endParaRPr lang="ru-RU"/>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7357863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Истина или ложь">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ru-RU" smtClean="0"/>
              <a:t>Образец заголовка</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ru-RU" smtClean="0"/>
              <a:t>Образец текста</a:t>
            </a:r>
          </a:p>
        </p:txBody>
      </p:sp>
      <p:sp>
        <p:nvSpPr>
          <p:cNvPr id="5" name="Date Placeholder 4"/>
          <p:cNvSpPr>
            <a:spLocks noGrp="1"/>
          </p:cNvSpPr>
          <p:nvPr>
            <p:ph type="dt" sz="half" idx="10"/>
          </p:nvPr>
        </p:nvSpPr>
        <p:spPr/>
        <p:txBody>
          <a:bodyPr/>
          <a:lstStyle/>
          <a:p>
            <a:fld id="{CE965D8C-7ED7-4A25-9C0F-C455DEB3EB2E}" type="datetimeFigureOut">
              <a:rPr lang="ru-RU" smtClean="0"/>
              <a:t>03.02.2026</a:t>
            </a:fld>
            <a:endParaRPr lang="ru-RU"/>
          </a:p>
        </p:txBody>
      </p:sp>
      <p:sp>
        <p:nvSpPr>
          <p:cNvPr id="6" name="Footer Placeholder 5"/>
          <p:cNvSpPr>
            <a:spLocks noGrp="1"/>
          </p:cNvSpPr>
          <p:nvPr>
            <p:ph type="ftr" sz="quarter" idx="11"/>
          </p:nvPr>
        </p:nvSpPr>
        <p:spPr/>
        <p:txBody>
          <a:bodyPr/>
          <a:lstStyle/>
          <a:p>
            <a:endParaRPr lang="ru-RU"/>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A77FE0FA-6CDE-479B-BE72-2E9252A0E26F}" type="slidenum">
              <a:rPr lang="ru-RU" smtClean="0"/>
              <a:t>‹#›</a:t>
            </a:fld>
            <a:endParaRPr lang="ru-RU"/>
          </a:p>
        </p:txBody>
      </p:sp>
    </p:spTree>
    <p:extLst>
      <p:ext uri="{BB962C8B-B14F-4D97-AF65-F5344CB8AC3E}">
        <p14:creationId xmlns:p14="http://schemas.microsoft.com/office/powerpoint/2010/main" val="370850747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ancho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CE965D8C-7ED7-4A25-9C0F-C455DEB3EB2E}" type="datetimeFigureOut">
              <a:rPr lang="ru-RU" smtClean="0"/>
              <a:t>03.02.2026</a:t>
            </a:fld>
            <a:endParaRPr lang="ru-RU"/>
          </a:p>
        </p:txBody>
      </p:sp>
      <p:sp>
        <p:nvSpPr>
          <p:cNvPr id="5" name="Footer Placeholder 4"/>
          <p:cNvSpPr>
            <a:spLocks noGrp="1"/>
          </p:cNvSpPr>
          <p:nvPr>
            <p:ph type="ftr" sz="quarter" idx="11"/>
          </p:nvPr>
        </p:nvSpPr>
        <p:spPr/>
        <p:txBody>
          <a:bodyPr/>
          <a:lstStyle/>
          <a:p>
            <a:endParaRPr lang="ru-RU"/>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A77FE0FA-6CDE-479B-BE72-2E9252A0E26F}" type="slidenum">
              <a:rPr lang="ru-RU" smtClean="0"/>
              <a:t>‹#›</a:t>
            </a:fld>
            <a:endParaRPr lang="ru-RU"/>
          </a:p>
        </p:txBody>
      </p:sp>
    </p:spTree>
    <p:extLst>
      <p:ext uri="{BB962C8B-B14F-4D97-AF65-F5344CB8AC3E}">
        <p14:creationId xmlns:p14="http://schemas.microsoft.com/office/powerpoint/2010/main" val="151663553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CE965D8C-7ED7-4A25-9C0F-C455DEB3EB2E}" type="datetimeFigureOut">
              <a:rPr lang="ru-RU" smtClean="0"/>
              <a:t>03.02.2026</a:t>
            </a:fld>
            <a:endParaRPr lang="ru-RU"/>
          </a:p>
        </p:txBody>
      </p:sp>
      <p:sp>
        <p:nvSpPr>
          <p:cNvPr id="5" name="Footer Placeholder 4"/>
          <p:cNvSpPr>
            <a:spLocks noGrp="1"/>
          </p:cNvSpPr>
          <p:nvPr>
            <p:ph type="ftr" sz="quarter" idx="11"/>
          </p:nvPr>
        </p:nvSpPr>
        <p:spPr/>
        <p:txBody>
          <a:bodyPr/>
          <a:lstStyle/>
          <a:p>
            <a:endParaRPr lang="ru-RU"/>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A77FE0FA-6CDE-479B-BE72-2E9252A0E26F}" type="slidenum">
              <a:rPr lang="ru-RU" smtClean="0"/>
              <a:t>‹#›</a:t>
            </a:fld>
            <a:endParaRPr lang="ru-RU"/>
          </a:p>
        </p:txBody>
      </p:sp>
    </p:spTree>
    <p:extLst>
      <p:ext uri="{BB962C8B-B14F-4D97-AF65-F5344CB8AC3E}">
        <p14:creationId xmlns:p14="http://schemas.microsoft.com/office/powerpoint/2010/main" val="36480548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ru-RU" smtClean="0"/>
              <a:t>Образец заголовка</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CE965D8C-7ED7-4A25-9C0F-C455DEB3EB2E}" type="datetimeFigureOut">
              <a:rPr lang="ru-RU" smtClean="0"/>
              <a:t>03.02.2026</a:t>
            </a:fld>
            <a:endParaRPr lang="ru-RU"/>
          </a:p>
        </p:txBody>
      </p:sp>
      <p:sp>
        <p:nvSpPr>
          <p:cNvPr id="5" name="Footer Placeholder 4"/>
          <p:cNvSpPr>
            <a:spLocks noGrp="1"/>
          </p:cNvSpPr>
          <p:nvPr>
            <p:ph type="ftr" sz="quarter" idx="11"/>
          </p:nvPr>
        </p:nvSpPr>
        <p:spPr/>
        <p:txBody>
          <a:bodyPr/>
          <a:lstStyle/>
          <a:p>
            <a:endParaRPr lang="ru-RU"/>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A77FE0FA-6CDE-479B-BE72-2E9252A0E26F}" type="slidenum">
              <a:rPr lang="ru-RU" smtClean="0"/>
              <a:t>‹#›</a:t>
            </a:fld>
            <a:endParaRPr lang="ru-RU"/>
          </a:p>
        </p:txBody>
      </p:sp>
    </p:spTree>
    <p:extLst>
      <p:ext uri="{BB962C8B-B14F-4D97-AF65-F5344CB8AC3E}">
        <p14:creationId xmlns:p14="http://schemas.microsoft.com/office/powerpoint/2010/main" val="7692884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CE965D8C-7ED7-4A25-9C0F-C455DEB3EB2E}" type="datetimeFigureOut">
              <a:rPr lang="ru-RU" smtClean="0"/>
              <a:t>03.02.2026</a:t>
            </a:fld>
            <a:endParaRPr lang="ru-RU"/>
          </a:p>
        </p:txBody>
      </p:sp>
      <p:sp>
        <p:nvSpPr>
          <p:cNvPr id="5" name="Footer Placeholder 4"/>
          <p:cNvSpPr>
            <a:spLocks noGrp="1"/>
          </p:cNvSpPr>
          <p:nvPr>
            <p:ph type="ftr" sz="quarter" idx="11"/>
          </p:nvPr>
        </p:nvSpPr>
        <p:spPr/>
        <p:txBody>
          <a:bodyPr/>
          <a:lstStyle/>
          <a:p>
            <a:endParaRPr lang="ru-RU"/>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A77FE0FA-6CDE-479B-BE72-2E9252A0E26F}" type="slidenum">
              <a:rPr lang="ru-RU" smtClean="0"/>
              <a:t>‹#›</a:t>
            </a:fld>
            <a:endParaRPr lang="ru-RU"/>
          </a:p>
        </p:txBody>
      </p:sp>
    </p:spTree>
    <p:extLst>
      <p:ext uri="{BB962C8B-B14F-4D97-AF65-F5344CB8AC3E}">
        <p14:creationId xmlns:p14="http://schemas.microsoft.com/office/powerpoint/2010/main" val="428539881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CE965D8C-7ED7-4A25-9C0F-C455DEB3EB2E}" type="datetimeFigureOut">
              <a:rPr lang="ru-RU" smtClean="0"/>
              <a:t>03.02.2026</a:t>
            </a:fld>
            <a:endParaRPr lang="ru-RU"/>
          </a:p>
        </p:txBody>
      </p:sp>
      <p:sp>
        <p:nvSpPr>
          <p:cNvPr id="6" name="Footer Placeholder 5"/>
          <p:cNvSpPr>
            <a:spLocks noGrp="1"/>
          </p:cNvSpPr>
          <p:nvPr>
            <p:ph type="ftr" sz="quarter" idx="11"/>
          </p:nvPr>
        </p:nvSpPr>
        <p:spPr/>
        <p:txBody>
          <a:bodyPr/>
          <a:lstStyle/>
          <a:p>
            <a:endParaRPr lang="ru-RU"/>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A77FE0FA-6CDE-479B-BE72-2E9252A0E26F}" type="slidenum">
              <a:rPr lang="ru-RU" smtClean="0"/>
              <a:t>‹#›</a:t>
            </a:fld>
            <a:endParaRPr lang="ru-RU"/>
          </a:p>
        </p:txBody>
      </p:sp>
    </p:spTree>
    <p:extLst>
      <p:ext uri="{BB962C8B-B14F-4D97-AF65-F5344CB8AC3E}">
        <p14:creationId xmlns:p14="http://schemas.microsoft.com/office/powerpoint/2010/main" val="17671695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ru-RU" smtClean="0"/>
              <a:t>Образец заголовка</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CE965D8C-7ED7-4A25-9C0F-C455DEB3EB2E}" type="datetimeFigureOut">
              <a:rPr lang="ru-RU" smtClean="0"/>
              <a:t>03.02.2026</a:t>
            </a:fld>
            <a:endParaRPr lang="ru-RU"/>
          </a:p>
        </p:txBody>
      </p:sp>
      <p:sp>
        <p:nvSpPr>
          <p:cNvPr id="8" name="Footer Placeholder 7"/>
          <p:cNvSpPr>
            <a:spLocks noGrp="1"/>
          </p:cNvSpPr>
          <p:nvPr>
            <p:ph type="ftr" sz="quarter" idx="11"/>
          </p:nvPr>
        </p:nvSpPr>
        <p:spPr/>
        <p:txBody>
          <a:bodyPr/>
          <a:lstStyle/>
          <a:p>
            <a:endParaRPr lang="ru-RU"/>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A77FE0FA-6CDE-479B-BE72-2E9252A0E26F}" type="slidenum">
              <a:rPr lang="ru-RU" smtClean="0"/>
              <a:t>‹#›</a:t>
            </a:fld>
            <a:endParaRPr lang="ru-RU"/>
          </a:p>
        </p:txBody>
      </p:sp>
    </p:spTree>
    <p:extLst>
      <p:ext uri="{BB962C8B-B14F-4D97-AF65-F5344CB8AC3E}">
        <p14:creationId xmlns:p14="http://schemas.microsoft.com/office/powerpoint/2010/main" val="40045940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CE965D8C-7ED7-4A25-9C0F-C455DEB3EB2E}" type="datetimeFigureOut">
              <a:rPr lang="ru-RU" smtClean="0"/>
              <a:t>03.02.2026</a:t>
            </a:fld>
            <a:endParaRPr lang="ru-RU"/>
          </a:p>
        </p:txBody>
      </p:sp>
      <p:sp>
        <p:nvSpPr>
          <p:cNvPr id="4" name="Footer Placeholder 3"/>
          <p:cNvSpPr>
            <a:spLocks noGrp="1"/>
          </p:cNvSpPr>
          <p:nvPr>
            <p:ph type="ftr" sz="quarter" idx="11"/>
          </p:nvPr>
        </p:nvSpPr>
        <p:spPr/>
        <p:txBody>
          <a:bodyPr/>
          <a:lstStyle/>
          <a:p>
            <a:endParaRPr lang="ru-RU"/>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A77FE0FA-6CDE-479B-BE72-2E9252A0E26F}" type="slidenum">
              <a:rPr lang="ru-RU" smtClean="0"/>
              <a:t>‹#›</a:t>
            </a:fld>
            <a:endParaRPr lang="ru-RU"/>
          </a:p>
        </p:txBody>
      </p:sp>
    </p:spTree>
    <p:extLst>
      <p:ext uri="{BB962C8B-B14F-4D97-AF65-F5344CB8AC3E}">
        <p14:creationId xmlns:p14="http://schemas.microsoft.com/office/powerpoint/2010/main" val="115023684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E965D8C-7ED7-4A25-9C0F-C455DEB3EB2E}" type="datetimeFigureOut">
              <a:rPr lang="ru-RU" smtClean="0"/>
              <a:t>03.02.2026</a:t>
            </a:fld>
            <a:endParaRPr lang="ru-RU"/>
          </a:p>
        </p:txBody>
      </p:sp>
      <p:sp>
        <p:nvSpPr>
          <p:cNvPr id="3" name="Footer Placeholder 2"/>
          <p:cNvSpPr>
            <a:spLocks noGrp="1"/>
          </p:cNvSpPr>
          <p:nvPr>
            <p:ph type="ftr" sz="quarter" idx="11"/>
          </p:nvPr>
        </p:nvSpPr>
        <p:spPr/>
        <p:txBody>
          <a:bodyPr/>
          <a:lstStyle/>
          <a:p>
            <a:endParaRPr lang="ru-RU"/>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A77FE0FA-6CDE-479B-BE72-2E9252A0E26F}" type="slidenum">
              <a:rPr lang="ru-RU" smtClean="0"/>
              <a:t>‹#›</a:t>
            </a:fld>
            <a:endParaRPr lang="ru-RU"/>
          </a:p>
        </p:txBody>
      </p:sp>
    </p:spTree>
    <p:extLst>
      <p:ext uri="{BB962C8B-B14F-4D97-AF65-F5344CB8AC3E}">
        <p14:creationId xmlns:p14="http://schemas.microsoft.com/office/powerpoint/2010/main" val="105494529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ru-RU" smtClean="0"/>
              <a:t>Образец заголовка</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CE965D8C-7ED7-4A25-9C0F-C455DEB3EB2E}" type="datetimeFigureOut">
              <a:rPr lang="ru-RU" smtClean="0"/>
              <a:t>03.02.2026</a:t>
            </a:fld>
            <a:endParaRPr lang="ru-RU"/>
          </a:p>
        </p:txBody>
      </p:sp>
      <p:sp>
        <p:nvSpPr>
          <p:cNvPr id="6" name="Footer Placeholder 5"/>
          <p:cNvSpPr>
            <a:spLocks noGrp="1"/>
          </p:cNvSpPr>
          <p:nvPr>
            <p:ph type="ftr" sz="quarter" idx="11"/>
          </p:nvPr>
        </p:nvSpPr>
        <p:spPr/>
        <p:txBody>
          <a:bodyPr/>
          <a:lstStyle/>
          <a:p>
            <a:endParaRPr lang="ru-RU"/>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A77FE0FA-6CDE-479B-BE72-2E9252A0E26F}" type="slidenum">
              <a:rPr lang="ru-RU" smtClean="0"/>
              <a:t>‹#›</a:t>
            </a:fld>
            <a:endParaRPr lang="ru-RU"/>
          </a:p>
        </p:txBody>
      </p:sp>
    </p:spTree>
    <p:extLst>
      <p:ext uri="{BB962C8B-B14F-4D97-AF65-F5344CB8AC3E}">
        <p14:creationId xmlns:p14="http://schemas.microsoft.com/office/powerpoint/2010/main" val="718499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CE965D8C-7ED7-4A25-9C0F-C455DEB3EB2E}" type="datetimeFigureOut">
              <a:rPr lang="ru-RU" smtClean="0"/>
              <a:t>03.02.2026</a:t>
            </a:fld>
            <a:endParaRPr lang="ru-RU"/>
          </a:p>
        </p:txBody>
      </p:sp>
      <p:sp>
        <p:nvSpPr>
          <p:cNvPr id="6" name="Footer Placeholder 5"/>
          <p:cNvSpPr>
            <a:spLocks noGrp="1"/>
          </p:cNvSpPr>
          <p:nvPr>
            <p:ph type="ftr" sz="quarter" idx="11"/>
          </p:nvPr>
        </p:nvSpPr>
        <p:spPr/>
        <p:txBody>
          <a:bodyPr/>
          <a:lstStyle/>
          <a:p>
            <a:endParaRPr lang="ru-RU"/>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A77FE0FA-6CDE-479B-BE72-2E9252A0E26F}" type="slidenum">
              <a:rPr lang="ru-RU" smtClean="0"/>
              <a:t>‹#›</a:t>
            </a:fld>
            <a:endParaRPr lang="ru-RU"/>
          </a:p>
        </p:txBody>
      </p:sp>
    </p:spTree>
    <p:extLst>
      <p:ext uri="{BB962C8B-B14F-4D97-AF65-F5344CB8AC3E}">
        <p14:creationId xmlns:p14="http://schemas.microsoft.com/office/powerpoint/2010/main" val="35650461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157"/>
            <a:ext cx="2356674" cy="6853096"/>
            <a:chOff x="6627813" y="195610"/>
            <a:chExt cx="1952625" cy="5678141"/>
          </a:xfrm>
        </p:grpSpPr>
        <p:sp>
          <p:nvSpPr>
            <p:cNvPr id="11" name="Freeform 27"/>
            <p:cNvSpPr/>
            <p:nvPr/>
          </p:nvSpPr>
          <p:spPr bwMode="auto">
            <a:xfrm>
              <a:off x="6627813" y="195610"/>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CE965D8C-7ED7-4A25-9C0F-C455DEB3EB2E}" type="datetimeFigureOut">
              <a:rPr lang="ru-RU" smtClean="0"/>
              <a:t>03.02.2026</a:t>
            </a:fld>
            <a:endParaRPr lang="ru-RU"/>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ru-RU"/>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A77FE0FA-6CDE-479B-BE72-2E9252A0E26F}" type="slidenum">
              <a:rPr lang="ru-RU" smtClean="0"/>
              <a:t>‹#›</a:t>
            </a:fld>
            <a:endParaRPr lang="ru-RU"/>
          </a:p>
        </p:txBody>
      </p:sp>
    </p:spTree>
    <p:extLst>
      <p:ext uri="{BB962C8B-B14F-4D97-AF65-F5344CB8AC3E}">
        <p14:creationId xmlns:p14="http://schemas.microsoft.com/office/powerpoint/2010/main" val="1799744780"/>
      </p:ext>
    </p:extLst>
  </p:cSld>
  <p:clrMap bg1="lt1" tx1="dk1" bg2="lt2" tx2="dk2" accent1="accent1" accent2="accent2" accent3="accent3" accent4="accent4" accent5="accent5" accent6="accent6" hlink="hlink" folHlink="folHlink"/>
  <p:sldLayoutIdLst>
    <p:sldLayoutId id="2147483746" r:id="rId1"/>
    <p:sldLayoutId id="2147483747" r:id="rId2"/>
    <p:sldLayoutId id="2147483748" r:id="rId3"/>
    <p:sldLayoutId id="2147483749" r:id="rId4"/>
    <p:sldLayoutId id="2147483750" r:id="rId5"/>
    <p:sldLayoutId id="2147483751" r:id="rId6"/>
    <p:sldLayoutId id="2147483752" r:id="rId7"/>
    <p:sldLayoutId id="2147483753" r:id="rId8"/>
    <p:sldLayoutId id="2147483754" r:id="rId9"/>
    <p:sldLayoutId id="2147483755" r:id="rId10"/>
    <p:sldLayoutId id="2147483756" r:id="rId11"/>
    <p:sldLayoutId id="2147483757" r:id="rId12"/>
    <p:sldLayoutId id="2147483758" r:id="rId13"/>
    <p:sldLayoutId id="2147483759" r:id="rId14"/>
    <p:sldLayoutId id="2147483760" r:id="rId15"/>
    <p:sldLayoutId id="2147483761" r:id="rId16"/>
  </p:sldLayoutIdLst>
  <p:txStyles>
    <p:titleStyle>
      <a:lvl1pPr algn="l" defTabSz="457200" rtl="0" eaLnBrk="1" latinLnBrk="0" hangingPunct="1">
        <a:spcBef>
          <a:spcPct val="0"/>
        </a:spcBef>
        <a:buNone/>
        <a:defRPr sz="3600" kern="1200">
          <a:solidFill>
            <a:schemeClr val="accent2">
              <a:lumMod val="7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1.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4.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1.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Autofit/>
          </a:bodyPr>
          <a:lstStyle/>
          <a:p>
            <a:pPr algn="ctr">
              <a:spcBef>
                <a:spcPts val="0"/>
              </a:spcBef>
            </a:pPr>
            <a:r>
              <a:rPr lang="uk-UA" sz="3700" b="1" dirty="0" smtClean="0">
                <a:solidFill>
                  <a:srgbClr val="000000"/>
                </a:solidFill>
                <a:latin typeface="Times New Roman" panose="02020603050405020304" pitchFamily="18" charset="0"/>
                <a:cs typeface="Times New Roman" panose="02020603050405020304" pitchFamily="18" charset="0"/>
              </a:rPr>
              <a:t>Тема 4. Грошові системи</a:t>
            </a:r>
          </a:p>
          <a:p>
            <a:pPr algn="just">
              <a:spcBef>
                <a:spcPts val="0"/>
              </a:spcBef>
            </a:pPr>
            <a:r>
              <a:rPr lang="uk-UA" sz="3700" b="1" dirty="0" smtClean="0">
                <a:solidFill>
                  <a:srgbClr val="000000"/>
                </a:solidFill>
                <a:latin typeface="Times New Roman" panose="02020603050405020304" pitchFamily="18" charset="0"/>
                <a:cs typeface="Times New Roman" panose="02020603050405020304" pitchFamily="18" charset="0"/>
              </a:rPr>
              <a:t>1. Сутність, призначення та структура грошової системи</a:t>
            </a:r>
          </a:p>
          <a:p>
            <a:pPr algn="just">
              <a:spcBef>
                <a:spcPts val="0"/>
              </a:spcBef>
            </a:pPr>
            <a:r>
              <a:rPr lang="uk-UA" sz="3700" b="1" dirty="0" smtClean="0">
                <a:solidFill>
                  <a:srgbClr val="000000"/>
                </a:solidFill>
                <a:latin typeface="Times New Roman" panose="02020603050405020304" pitchFamily="18" charset="0"/>
                <a:cs typeface="Times New Roman" panose="02020603050405020304" pitchFamily="18" charset="0"/>
              </a:rPr>
              <a:t>2</a:t>
            </a:r>
            <a:r>
              <a:rPr lang="uk-UA" sz="3700" b="1" dirty="0">
                <a:solidFill>
                  <a:srgbClr val="000000"/>
                </a:solidFill>
                <a:latin typeface="Times New Roman" panose="02020603050405020304" pitchFamily="18" charset="0"/>
                <a:cs typeface="Times New Roman" panose="02020603050405020304" pitchFamily="18" charset="0"/>
              </a:rPr>
              <a:t>. Типи грошових систем</a:t>
            </a:r>
          </a:p>
          <a:p>
            <a:pPr algn="just">
              <a:spcBef>
                <a:spcPts val="0"/>
              </a:spcBef>
            </a:pPr>
            <a:r>
              <a:rPr lang="uk-UA" sz="3700" b="1" dirty="0">
                <a:solidFill>
                  <a:srgbClr val="000000"/>
                </a:solidFill>
                <a:latin typeface="Times New Roman" panose="02020603050405020304" pitchFamily="18" charset="0"/>
                <a:cs typeface="Times New Roman" panose="02020603050405020304" pitchFamily="18" charset="0"/>
              </a:rPr>
              <a:t>3. Методи прямого державного регулювання грошового обороту і грошового ринку</a:t>
            </a:r>
          </a:p>
          <a:p>
            <a:pPr algn="just">
              <a:spcBef>
                <a:spcPts val="0"/>
              </a:spcBef>
            </a:pPr>
            <a:r>
              <a:rPr lang="uk-UA" sz="3700" b="1" dirty="0">
                <a:solidFill>
                  <a:srgbClr val="000000"/>
                </a:solidFill>
                <a:latin typeface="Times New Roman" panose="02020603050405020304" pitchFamily="18" charset="0"/>
                <a:cs typeface="Times New Roman" panose="02020603050405020304" pitchFamily="18" charset="0"/>
              </a:rPr>
              <a:t>4. Платіжні системи</a:t>
            </a:r>
          </a:p>
          <a:p>
            <a:pPr algn="just">
              <a:spcBef>
                <a:spcPts val="0"/>
              </a:spcBef>
            </a:pPr>
            <a:r>
              <a:rPr lang="uk-UA" sz="3700" b="1" dirty="0">
                <a:solidFill>
                  <a:srgbClr val="000000"/>
                </a:solidFill>
                <a:latin typeface="Times New Roman" panose="02020603050405020304" pitchFamily="18" charset="0"/>
                <a:cs typeface="Times New Roman" panose="02020603050405020304" pitchFamily="18" charset="0"/>
              </a:rPr>
              <a:t>5. Методи опосередкованого регулювання грошового обороту і грошового ринку. Грошово-кредитна політика</a:t>
            </a:r>
          </a:p>
        </p:txBody>
      </p:sp>
    </p:spTree>
    <p:extLst>
      <p:ext uri="{BB962C8B-B14F-4D97-AF65-F5344CB8AC3E}">
        <p14:creationId xmlns:p14="http://schemas.microsoft.com/office/powerpoint/2010/main" val="178728507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a:bodyPr>
          <a:lstStyle/>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a:t>
            </a:r>
            <a:r>
              <a:rPr lang="uk-UA" sz="2200" i="1" dirty="0" smtClean="0">
                <a:solidFill>
                  <a:srgbClr val="000000"/>
                </a:solidFill>
                <a:latin typeface="Times New Roman" panose="02020603050405020304" pitchFamily="18" charset="0"/>
                <a:cs typeface="Times New Roman" panose="02020603050405020304" pitchFamily="18" charset="0"/>
              </a:rPr>
              <a:t>Системи </a:t>
            </a:r>
            <a:r>
              <a:rPr lang="uk-UA" sz="2200" i="1" dirty="0">
                <a:solidFill>
                  <a:srgbClr val="000000"/>
                </a:solidFill>
                <a:latin typeface="Times New Roman" panose="02020603050405020304" pitchFamily="18" charset="0"/>
                <a:cs typeface="Times New Roman" panose="02020603050405020304" pitchFamily="18" charset="0"/>
              </a:rPr>
              <a:t>паперово-кредитного обігу</a:t>
            </a:r>
            <a:r>
              <a:rPr lang="uk-UA" sz="2200" dirty="0">
                <a:solidFill>
                  <a:srgbClr val="000000"/>
                </a:solidFill>
                <a:latin typeface="Times New Roman" panose="02020603050405020304" pitchFamily="18" charset="0"/>
                <a:cs typeface="Times New Roman" panose="02020603050405020304" pitchFamily="18" charset="0"/>
              </a:rPr>
              <a:t> являють собою грошові системи, </a:t>
            </a:r>
            <a:r>
              <a:rPr lang="uk-UA" sz="2200" dirty="0" smtClean="0">
                <a:solidFill>
                  <a:srgbClr val="000000"/>
                </a:solidFill>
                <a:latin typeface="Times New Roman" panose="02020603050405020304" pitchFamily="18" charset="0"/>
                <a:cs typeface="Times New Roman" panose="02020603050405020304" pitchFamily="18" charset="0"/>
              </a:rPr>
              <a:t>за яких </a:t>
            </a:r>
            <a:r>
              <a:rPr lang="uk-UA" sz="2200" dirty="0">
                <a:solidFill>
                  <a:srgbClr val="000000"/>
                </a:solidFill>
                <a:latin typeface="Times New Roman" panose="02020603050405020304" pitchFamily="18" charset="0"/>
                <a:cs typeface="Times New Roman" panose="02020603050405020304" pitchFamily="18" charset="0"/>
              </a:rPr>
              <a:t>обіг обслуговують грошові знаки (паперові або металеві), що не </a:t>
            </a:r>
            <a:r>
              <a:rPr lang="uk-UA" sz="2200" dirty="0" smtClean="0">
                <a:solidFill>
                  <a:srgbClr val="000000"/>
                </a:solidFill>
                <a:latin typeface="Times New Roman" panose="02020603050405020304" pitchFamily="18" charset="0"/>
                <a:cs typeface="Times New Roman" panose="02020603050405020304" pitchFamily="18" charset="0"/>
              </a:rPr>
              <a:t>мають внутрішньої </a:t>
            </a:r>
            <a:r>
              <a:rPr lang="uk-UA" sz="2200" dirty="0">
                <a:solidFill>
                  <a:srgbClr val="000000"/>
                </a:solidFill>
                <a:latin typeface="Times New Roman" panose="02020603050405020304" pitchFamily="18" charset="0"/>
                <a:cs typeface="Times New Roman" panose="02020603050405020304" pitchFamily="18" charset="0"/>
              </a:rPr>
              <a:t>вартості. Такі грошові системи є регульованими, бо держава </a:t>
            </a:r>
            <a:r>
              <a:rPr lang="uk-UA" sz="2200" dirty="0" smtClean="0">
                <a:solidFill>
                  <a:srgbClr val="000000"/>
                </a:solidFill>
                <a:latin typeface="Times New Roman" panose="02020603050405020304" pitchFamily="18" charset="0"/>
                <a:cs typeface="Times New Roman" panose="02020603050405020304" pitchFamily="18" charset="0"/>
              </a:rPr>
              <a:t>бере на </a:t>
            </a:r>
            <a:r>
              <a:rPr lang="uk-UA" sz="2200" dirty="0">
                <a:solidFill>
                  <a:srgbClr val="000000"/>
                </a:solidFill>
                <a:latin typeface="Times New Roman" panose="02020603050405020304" pitchFamily="18" charset="0"/>
                <a:cs typeface="Times New Roman" panose="02020603050405020304" pitchFamily="18" charset="0"/>
              </a:rPr>
              <a:t>себе зобов’язання щодо забезпечення сталості емітованих від її імені </a:t>
            </a:r>
            <a:r>
              <a:rPr lang="uk-UA" sz="2200" dirty="0" smtClean="0">
                <a:solidFill>
                  <a:srgbClr val="000000"/>
                </a:solidFill>
                <a:latin typeface="Times New Roman" panose="02020603050405020304" pitchFamily="18" charset="0"/>
                <a:cs typeface="Times New Roman" panose="02020603050405020304" pitchFamily="18" charset="0"/>
              </a:rPr>
              <a:t>грошових </a:t>
            </a:r>
            <a:r>
              <a:rPr lang="uk-UA" sz="2200" dirty="0">
                <a:solidFill>
                  <a:srgbClr val="000000"/>
                </a:solidFill>
                <a:latin typeface="Times New Roman" panose="02020603050405020304" pitchFamily="18" charset="0"/>
                <a:cs typeface="Times New Roman" panose="02020603050405020304" pitchFamily="18" charset="0"/>
              </a:rPr>
              <a:t>знаків. Розрізняють паперові грошові системи та системи кредитних </a:t>
            </a:r>
            <a:r>
              <a:rPr lang="uk-UA" sz="2200" dirty="0" smtClean="0">
                <a:solidFill>
                  <a:srgbClr val="000000"/>
                </a:solidFill>
                <a:latin typeface="Times New Roman" panose="02020603050405020304" pitchFamily="18" charset="0"/>
                <a:cs typeface="Times New Roman" panose="02020603050405020304" pitchFamily="18" charset="0"/>
              </a:rPr>
              <a:t>грошей</a:t>
            </a:r>
            <a:r>
              <a:rPr lang="uk-UA" sz="2200" dirty="0">
                <a:solidFill>
                  <a:srgbClr val="000000"/>
                </a:solidFill>
                <a:latin typeface="Times New Roman" panose="02020603050405020304" pitchFamily="18" charset="0"/>
                <a:cs typeface="Times New Roman" panose="02020603050405020304" pitchFamily="18" charset="0"/>
              </a:rPr>
              <a:t>, не розмінних на золото.</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За </a:t>
            </a:r>
            <a:r>
              <a:rPr lang="uk-UA" sz="2200" dirty="0">
                <a:solidFill>
                  <a:srgbClr val="000000"/>
                </a:solidFill>
                <a:latin typeface="Times New Roman" panose="02020603050405020304" pitchFamily="18" charset="0"/>
                <a:cs typeface="Times New Roman" panose="02020603050405020304" pitchFamily="18" charset="0"/>
              </a:rPr>
              <a:t>паперової системи грошового обігу емісія грошових знаків, які мають </a:t>
            </a:r>
            <a:r>
              <a:rPr lang="uk-UA" sz="2200" dirty="0" smtClean="0">
                <a:solidFill>
                  <a:srgbClr val="000000"/>
                </a:solidFill>
                <a:latin typeface="Times New Roman" panose="02020603050405020304" pitchFamily="18" charset="0"/>
                <a:cs typeface="Times New Roman" panose="02020603050405020304" pitchFamily="18" charset="0"/>
              </a:rPr>
              <a:t>форму </a:t>
            </a:r>
            <a:r>
              <a:rPr lang="uk-UA" sz="2200" dirty="0">
                <a:solidFill>
                  <a:srgbClr val="000000"/>
                </a:solidFill>
                <a:latin typeface="Times New Roman" panose="02020603050405020304" pitchFamily="18" charset="0"/>
                <a:cs typeface="Times New Roman" panose="02020603050405020304" pitchFamily="18" charset="0"/>
              </a:rPr>
              <a:t>казначейських білетів, здійснюється державним казначейством для </a:t>
            </a:r>
            <a:r>
              <a:rPr lang="uk-UA" sz="2200" dirty="0" smtClean="0">
                <a:solidFill>
                  <a:srgbClr val="000000"/>
                </a:solidFill>
                <a:latin typeface="Times New Roman" panose="02020603050405020304" pitchFamily="18" charset="0"/>
                <a:cs typeface="Times New Roman" panose="02020603050405020304" pitchFamily="18" charset="0"/>
              </a:rPr>
              <a:t>покриття бюджетного </a:t>
            </a:r>
            <a:r>
              <a:rPr lang="uk-UA" sz="2200" dirty="0">
                <a:solidFill>
                  <a:srgbClr val="000000"/>
                </a:solidFill>
                <a:latin typeface="Times New Roman" panose="02020603050405020304" pitchFamily="18" charset="0"/>
                <a:cs typeface="Times New Roman" panose="02020603050405020304" pitchFamily="18" charset="0"/>
              </a:rPr>
              <a:t>дефіциту. У такому випадку емісія грошей не пов’язана з </a:t>
            </a:r>
            <a:r>
              <a:rPr lang="uk-UA" sz="2200" dirty="0" smtClean="0">
                <a:solidFill>
                  <a:srgbClr val="000000"/>
                </a:solidFill>
                <a:latin typeface="Times New Roman" panose="02020603050405020304" pitchFamily="18" charset="0"/>
                <a:cs typeface="Times New Roman" panose="02020603050405020304" pitchFamily="18" charset="0"/>
              </a:rPr>
              <a:t>потребами товарного </a:t>
            </a:r>
            <a:r>
              <a:rPr lang="uk-UA" sz="2200" dirty="0">
                <a:solidFill>
                  <a:srgbClr val="000000"/>
                </a:solidFill>
                <a:latin typeface="Times New Roman" panose="02020603050405020304" pitchFamily="18" charset="0"/>
                <a:cs typeface="Times New Roman" panose="02020603050405020304" pitchFamily="18" charset="0"/>
              </a:rPr>
              <a:t>обігу, а визначається виключно необхідністю покриття дефіциту </a:t>
            </a:r>
            <a:r>
              <a:rPr lang="uk-UA" sz="2200" dirty="0" smtClean="0">
                <a:solidFill>
                  <a:srgbClr val="000000"/>
                </a:solidFill>
                <a:latin typeface="Times New Roman" panose="02020603050405020304" pitchFamily="18" charset="0"/>
                <a:cs typeface="Times New Roman" panose="02020603050405020304" pitchFamily="18" charset="0"/>
              </a:rPr>
              <a:t>державного </a:t>
            </a:r>
            <a:r>
              <a:rPr lang="uk-UA" sz="2200" dirty="0">
                <a:solidFill>
                  <a:srgbClr val="000000"/>
                </a:solidFill>
                <a:latin typeface="Times New Roman" panose="02020603050405020304" pitchFamily="18" charset="0"/>
                <a:cs typeface="Times New Roman" panose="02020603050405020304" pitchFamily="18" charset="0"/>
              </a:rPr>
              <a:t>бюджету, що призводить до переповнення ними каналів грошового обігу </a:t>
            </a:r>
            <a:r>
              <a:rPr lang="uk-UA" sz="2200" dirty="0" smtClean="0">
                <a:solidFill>
                  <a:srgbClr val="000000"/>
                </a:solidFill>
                <a:latin typeface="Times New Roman" panose="02020603050405020304" pitchFamily="18" charset="0"/>
                <a:cs typeface="Times New Roman" panose="02020603050405020304" pitchFamily="18" charset="0"/>
              </a:rPr>
              <a:t>та до </a:t>
            </a:r>
            <a:r>
              <a:rPr lang="uk-UA" sz="2200" dirty="0">
                <a:solidFill>
                  <a:srgbClr val="000000"/>
                </a:solidFill>
                <a:latin typeface="Times New Roman" panose="02020603050405020304" pitchFamily="18" charset="0"/>
                <a:cs typeface="Times New Roman" panose="02020603050405020304" pitchFamily="18" charset="0"/>
              </a:rPr>
              <a:t>їх знецінення. До таких систем, як свідчить історія, країни, як правило, </a:t>
            </a:r>
            <a:r>
              <a:rPr lang="uk-UA" sz="2200" dirty="0" smtClean="0">
                <a:solidFill>
                  <a:srgbClr val="000000"/>
                </a:solidFill>
                <a:latin typeface="Times New Roman" panose="02020603050405020304" pitchFamily="18" charset="0"/>
                <a:cs typeface="Times New Roman" panose="02020603050405020304" pitchFamily="18" charset="0"/>
              </a:rPr>
              <a:t>вдавалися </a:t>
            </a:r>
            <a:r>
              <a:rPr lang="uk-UA" sz="2200" dirty="0">
                <a:solidFill>
                  <a:srgbClr val="000000"/>
                </a:solidFill>
                <a:latin typeface="Times New Roman" panose="02020603050405020304" pitchFamily="18" charset="0"/>
                <a:cs typeface="Times New Roman" panose="02020603050405020304" pitchFamily="18" charset="0"/>
              </a:rPr>
              <a:t>за часів якихось екстраординарних подій, таких як війни, кризові явища</a:t>
            </a:r>
            <a:r>
              <a:rPr lang="uk-UA" sz="2200" dirty="0" smtClean="0">
                <a:solidFill>
                  <a:srgbClr val="000000"/>
                </a:solidFill>
                <a:latin typeface="Times New Roman" panose="02020603050405020304" pitchFamily="18" charset="0"/>
                <a:cs typeface="Times New Roman" panose="02020603050405020304" pitchFamily="18" charset="0"/>
              </a:rPr>
              <a:t>.</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	</a:t>
            </a:r>
            <a:r>
              <a:rPr lang="uk-UA" sz="2200" dirty="0" err="1">
                <a:solidFill>
                  <a:srgbClr val="000000"/>
                </a:solidFill>
                <a:latin typeface="Times New Roman" panose="02020603050405020304" pitchFamily="18" charset="0"/>
                <a:cs typeface="Times New Roman" panose="02020603050405020304" pitchFamily="18" charset="0"/>
              </a:rPr>
              <a:t>Золотозливковий</a:t>
            </a:r>
            <a:r>
              <a:rPr lang="uk-UA" sz="2200" dirty="0">
                <a:solidFill>
                  <a:srgbClr val="000000"/>
                </a:solidFill>
                <a:latin typeface="Times New Roman" panose="02020603050405020304" pitchFamily="18" charset="0"/>
                <a:cs typeface="Times New Roman" panose="02020603050405020304" pitchFamily="18" charset="0"/>
              </a:rPr>
              <a:t> стандарт — це грошова система, за якої в обігу відсутні золоті монети та їх вільне карбування, обмін банкнот здійснюється лише на золоті зливки з певними обмеженнями.</a:t>
            </a:r>
          </a:p>
          <a:p>
            <a:pPr algn="just">
              <a:spcBef>
                <a:spcPts val="0"/>
              </a:spcBef>
            </a:pPr>
            <a:endParaRPr lang="uk-UA" sz="2200"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41123302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a:bodyPr>
          <a:lstStyle/>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Більшість </a:t>
            </a:r>
            <a:r>
              <a:rPr lang="uk-UA" sz="2200" dirty="0">
                <a:solidFill>
                  <a:srgbClr val="000000"/>
                </a:solidFill>
                <a:latin typeface="Times New Roman" panose="02020603050405020304" pitchFamily="18" charset="0"/>
                <a:cs typeface="Times New Roman" panose="02020603050405020304" pitchFamily="18" charset="0"/>
              </a:rPr>
              <a:t>країн (Німеччина, Австрія та ін.), що не мали достатніх </a:t>
            </a:r>
            <a:r>
              <a:rPr lang="uk-UA" sz="2200" dirty="0" smtClean="0">
                <a:solidFill>
                  <a:srgbClr val="000000"/>
                </a:solidFill>
                <a:latin typeface="Times New Roman" panose="02020603050405020304" pitchFamily="18" charset="0"/>
                <a:cs typeface="Times New Roman" panose="02020603050405020304" pitchFamily="18" charset="0"/>
              </a:rPr>
              <a:t>золотих запасів</a:t>
            </a:r>
            <a:r>
              <a:rPr lang="uk-UA" sz="2200" dirty="0">
                <a:solidFill>
                  <a:srgbClr val="000000"/>
                </a:solidFill>
                <a:latin typeface="Times New Roman" panose="02020603050405020304" pitchFamily="18" charset="0"/>
                <a:cs typeface="Times New Roman" panose="02020603050405020304" pitchFamily="18" charset="0"/>
              </a:rPr>
              <a:t>, перейшли до </a:t>
            </a:r>
            <a:r>
              <a:rPr lang="uk-UA" sz="2200" dirty="0" err="1">
                <a:solidFill>
                  <a:srgbClr val="000000"/>
                </a:solidFill>
                <a:latin typeface="Times New Roman" panose="02020603050405020304" pitchFamily="18" charset="0"/>
                <a:cs typeface="Times New Roman" panose="02020603050405020304" pitchFamily="18" charset="0"/>
              </a:rPr>
              <a:t>золотодевізного</a:t>
            </a:r>
            <a:r>
              <a:rPr lang="uk-UA" sz="2200" dirty="0">
                <a:solidFill>
                  <a:srgbClr val="000000"/>
                </a:solidFill>
                <a:latin typeface="Times New Roman" panose="02020603050405020304" pitchFamily="18" charset="0"/>
                <a:cs typeface="Times New Roman" panose="02020603050405020304" pitchFamily="18" charset="0"/>
              </a:rPr>
              <a:t> стандарту. Згідно з цим стандартом </a:t>
            </a:r>
            <a:r>
              <a:rPr lang="uk-UA" sz="2200" dirty="0" smtClean="0">
                <a:solidFill>
                  <a:srgbClr val="000000"/>
                </a:solidFill>
                <a:latin typeface="Times New Roman" panose="02020603050405020304" pitchFamily="18" charset="0"/>
                <a:cs typeface="Times New Roman" panose="02020603050405020304" pitchFamily="18" charset="0"/>
              </a:rPr>
              <a:t>також </a:t>
            </a:r>
            <a:r>
              <a:rPr lang="uk-UA" sz="2200" dirty="0">
                <a:solidFill>
                  <a:srgbClr val="000000"/>
                </a:solidFill>
                <a:latin typeface="Times New Roman" panose="02020603050405020304" pitchFamily="18" charset="0"/>
                <a:cs typeface="Times New Roman" panose="02020603050405020304" pitchFamily="18" charset="0"/>
              </a:rPr>
              <a:t>відсутній обіг золотих монет та їх вільне карбування, а обмін банкнот </a:t>
            </a:r>
            <a:r>
              <a:rPr lang="uk-UA" sz="2200" dirty="0" smtClean="0">
                <a:solidFill>
                  <a:srgbClr val="000000"/>
                </a:solidFill>
                <a:latin typeface="Times New Roman" panose="02020603050405020304" pitchFamily="18" charset="0"/>
                <a:cs typeface="Times New Roman" panose="02020603050405020304" pitchFamily="18" charset="0"/>
              </a:rPr>
              <a:t>здійснюється </a:t>
            </a:r>
            <a:r>
              <a:rPr lang="uk-UA" sz="2200" dirty="0">
                <a:solidFill>
                  <a:srgbClr val="000000"/>
                </a:solidFill>
                <a:latin typeface="Times New Roman" panose="02020603050405020304" pitchFamily="18" charset="0"/>
                <a:cs typeface="Times New Roman" panose="02020603050405020304" pitchFamily="18" charset="0"/>
              </a:rPr>
              <a:t>на іноземну валюту (девізи), яка обмінюється на золото. У такий </a:t>
            </a:r>
            <a:r>
              <a:rPr lang="uk-UA" sz="2200" dirty="0" smtClean="0">
                <a:solidFill>
                  <a:srgbClr val="000000"/>
                </a:solidFill>
                <a:latin typeface="Times New Roman" panose="02020603050405020304" pitchFamily="18" charset="0"/>
                <a:cs typeface="Times New Roman" panose="02020603050405020304" pitchFamily="18" charset="0"/>
              </a:rPr>
              <a:t>спосіб </a:t>
            </a:r>
            <a:r>
              <a:rPr lang="uk-UA" sz="2200" dirty="0">
                <a:solidFill>
                  <a:srgbClr val="000000"/>
                </a:solidFill>
                <a:latin typeface="Times New Roman" panose="02020603050405020304" pitchFamily="18" charset="0"/>
                <a:cs typeface="Times New Roman" panose="02020603050405020304" pitchFamily="18" charset="0"/>
              </a:rPr>
              <a:t>зберігався непрямий зв’язок грошових одиниць 30-ти країн світу із золотом.</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a:t>
            </a:r>
            <a:r>
              <a:rPr lang="uk-UA" sz="2200" dirty="0" err="1" smtClean="0">
                <a:solidFill>
                  <a:srgbClr val="000000"/>
                </a:solidFill>
                <a:latin typeface="Times New Roman" panose="02020603050405020304" pitchFamily="18" charset="0"/>
                <a:cs typeface="Times New Roman" panose="02020603050405020304" pitchFamily="18" charset="0"/>
              </a:rPr>
              <a:t>Золотозливковий</a:t>
            </a:r>
            <a:r>
              <a:rPr lang="uk-UA" sz="2200" dirty="0" smtClean="0">
                <a:solidFill>
                  <a:srgbClr val="000000"/>
                </a:solidFill>
                <a:latin typeface="Times New Roman" panose="02020603050405020304" pitchFamily="18" charset="0"/>
                <a:cs typeface="Times New Roman" panose="02020603050405020304" pitchFamily="18" charset="0"/>
              </a:rPr>
              <a:t> </a:t>
            </a:r>
            <a:r>
              <a:rPr lang="uk-UA" sz="2200" dirty="0">
                <a:solidFill>
                  <a:srgbClr val="000000"/>
                </a:solidFill>
                <a:latin typeface="Times New Roman" panose="02020603050405020304" pitchFamily="18" charset="0"/>
                <a:cs typeface="Times New Roman" panose="02020603050405020304" pitchFamily="18" charset="0"/>
              </a:rPr>
              <a:t>та </a:t>
            </a:r>
            <a:r>
              <a:rPr lang="uk-UA" sz="2200" dirty="0" err="1">
                <a:solidFill>
                  <a:srgbClr val="000000"/>
                </a:solidFill>
                <a:latin typeface="Times New Roman" panose="02020603050405020304" pitchFamily="18" charset="0"/>
                <a:cs typeface="Times New Roman" panose="02020603050405020304" pitchFamily="18" charset="0"/>
              </a:rPr>
              <a:t>золотодевізний</a:t>
            </a:r>
            <a:r>
              <a:rPr lang="uk-UA" sz="2200" dirty="0">
                <a:solidFill>
                  <a:srgbClr val="000000"/>
                </a:solidFill>
                <a:latin typeface="Times New Roman" panose="02020603050405020304" pitchFamily="18" charset="0"/>
                <a:cs typeface="Times New Roman" panose="02020603050405020304" pitchFamily="18" charset="0"/>
              </a:rPr>
              <a:t> стандарти були грошовими </a:t>
            </a:r>
            <a:r>
              <a:rPr lang="uk-UA" sz="2200" dirty="0" smtClean="0">
                <a:solidFill>
                  <a:srgbClr val="000000"/>
                </a:solidFill>
                <a:latin typeface="Times New Roman" panose="02020603050405020304" pitchFamily="18" charset="0"/>
                <a:cs typeface="Times New Roman" panose="02020603050405020304" pitchFamily="18" charset="0"/>
              </a:rPr>
              <a:t>системами без </a:t>
            </a:r>
            <a:r>
              <a:rPr lang="uk-UA" sz="2200" dirty="0">
                <a:solidFill>
                  <a:srgbClr val="000000"/>
                </a:solidFill>
                <a:latin typeface="Times New Roman" panose="02020603050405020304" pitchFamily="18" charset="0"/>
                <a:cs typeface="Times New Roman" panose="02020603050405020304" pitchFamily="18" charset="0"/>
              </a:rPr>
              <a:t>золотого обігу, тобто золото функцій обігу та платежу не виконувало. </a:t>
            </a:r>
            <a:r>
              <a:rPr lang="uk-UA" sz="2200" dirty="0" smtClean="0">
                <a:solidFill>
                  <a:srgbClr val="000000"/>
                </a:solidFill>
                <a:latin typeface="Times New Roman" panose="02020603050405020304" pitchFamily="18" charset="0"/>
                <a:cs typeface="Times New Roman" panose="02020603050405020304" pitchFamily="18" charset="0"/>
              </a:rPr>
              <a:t>Саме тому </a:t>
            </a:r>
            <a:r>
              <a:rPr lang="uk-UA" sz="2200" dirty="0">
                <a:solidFill>
                  <a:srgbClr val="000000"/>
                </a:solidFill>
                <a:latin typeface="Times New Roman" panose="02020603050405020304" pitchFamily="18" charset="0"/>
                <a:cs typeface="Times New Roman" panose="02020603050405020304" pitchFamily="18" charset="0"/>
              </a:rPr>
              <a:t>ці стандарти називають «урізаними» формами золотого </a:t>
            </a:r>
            <a:r>
              <a:rPr lang="uk-UA" sz="2200" dirty="0" smtClean="0">
                <a:solidFill>
                  <a:srgbClr val="000000"/>
                </a:solidFill>
                <a:latin typeface="Times New Roman" panose="02020603050405020304" pitchFamily="18" charset="0"/>
                <a:cs typeface="Times New Roman" panose="02020603050405020304" pitchFamily="18" charset="0"/>
              </a:rPr>
              <a:t>стандарту.</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	З 30-х років ХХ ст. в усіх країнах утвердилася система кредитних грошей</a:t>
            </a:r>
            <a:r>
              <a:rPr lang="uk-UA" sz="2200" dirty="0" smtClean="0">
                <a:solidFill>
                  <a:srgbClr val="000000"/>
                </a:solidFill>
                <a:latin typeface="Times New Roman" panose="02020603050405020304" pitchFamily="18" charset="0"/>
                <a:cs typeface="Times New Roman" panose="02020603050405020304" pitchFamily="18" charset="0"/>
              </a:rPr>
              <a:t>, не </a:t>
            </a:r>
            <a:r>
              <a:rPr lang="uk-UA" sz="2200" dirty="0">
                <a:solidFill>
                  <a:srgbClr val="000000"/>
                </a:solidFill>
                <a:latin typeface="Times New Roman" panose="02020603050405020304" pitchFamily="18" charset="0"/>
                <a:cs typeface="Times New Roman" panose="02020603050405020304" pitchFamily="18" charset="0"/>
              </a:rPr>
              <a:t>розмінних на золото. Сучасні гроші — це, по суті, кредитні гроші, які </a:t>
            </a:r>
            <a:r>
              <a:rPr lang="uk-UA" sz="2200" dirty="0" smtClean="0">
                <a:solidFill>
                  <a:srgbClr val="000000"/>
                </a:solidFill>
                <a:latin typeface="Times New Roman" panose="02020603050405020304" pitchFamily="18" charset="0"/>
                <a:cs typeface="Times New Roman" panose="02020603050405020304" pitchFamily="18" charset="0"/>
              </a:rPr>
              <a:t>нерозривно </a:t>
            </a:r>
            <a:r>
              <a:rPr lang="uk-UA" sz="2200" dirty="0">
                <a:solidFill>
                  <a:srgbClr val="000000"/>
                </a:solidFill>
                <a:latin typeface="Times New Roman" panose="02020603050405020304" pitchFamily="18" charset="0"/>
                <a:cs typeface="Times New Roman" panose="02020603050405020304" pitchFamily="18" charset="0"/>
              </a:rPr>
              <a:t>пов’язані з господарським оборотом і реально відбивають його рух. </a:t>
            </a:r>
            <a:r>
              <a:rPr lang="uk-UA" sz="2200" dirty="0" smtClean="0">
                <a:solidFill>
                  <a:srgbClr val="000000"/>
                </a:solidFill>
                <a:latin typeface="Times New Roman" panose="02020603050405020304" pitchFamily="18" charset="0"/>
                <a:cs typeface="Times New Roman" panose="02020603050405020304" pitchFamily="18" charset="0"/>
              </a:rPr>
              <a:t>Тобто </a:t>
            </a:r>
            <a:r>
              <a:rPr lang="uk-UA" sz="2200" dirty="0">
                <a:solidFill>
                  <a:srgbClr val="000000"/>
                </a:solidFill>
                <a:latin typeface="Times New Roman" panose="02020603050405020304" pitchFamily="18" charset="0"/>
                <a:cs typeface="Times New Roman" panose="02020603050405020304" pitchFamily="18" charset="0"/>
              </a:rPr>
              <a:t>сучасні гроші у своїй основній масі є не лише свідченням вартості, </a:t>
            </a:r>
            <a:r>
              <a:rPr lang="uk-UA" sz="2200" dirty="0" smtClean="0">
                <a:solidFill>
                  <a:srgbClr val="000000"/>
                </a:solidFill>
                <a:latin typeface="Times New Roman" panose="02020603050405020304" pitchFamily="18" charset="0"/>
                <a:cs typeface="Times New Roman" panose="02020603050405020304" pitchFamily="18" charset="0"/>
              </a:rPr>
              <a:t>титулом платоспроможності</a:t>
            </a:r>
            <a:r>
              <a:rPr lang="uk-UA" sz="2200" dirty="0">
                <a:solidFill>
                  <a:srgbClr val="000000"/>
                </a:solidFill>
                <a:latin typeface="Times New Roman" panose="02020603050405020304" pitchFamily="18" charset="0"/>
                <a:cs typeface="Times New Roman" panose="02020603050405020304" pitchFamily="18" charset="0"/>
              </a:rPr>
              <a:t>, а й реальним відбитком руху товарно-матеріальних </a:t>
            </a:r>
            <a:r>
              <a:rPr lang="uk-UA" sz="2200" dirty="0" smtClean="0">
                <a:solidFill>
                  <a:srgbClr val="000000"/>
                </a:solidFill>
                <a:latin typeface="Times New Roman" panose="02020603050405020304" pitchFamily="18" charset="0"/>
                <a:cs typeface="Times New Roman" panose="02020603050405020304" pitchFamily="18" charset="0"/>
              </a:rPr>
              <a:t>цінностей</a:t>
            </a:r>
            <a:r>
              <a:rPr lang="uk-UA" sz="2200" dirty="0">
                <a:solidFill>
                  <a:srgbClr val="000000"/>
                </a:solidFill>
                <a:latin typeface="Times New Roman" panose="02020603050405020304" pitchFamily="18" charset="0"/>
                <a:cs typeface="Times New Roman" panose="02020603050405020304" pitchFamily="18" charset="0"/>
              </a:rPr>
              <a:t>, руху капіталу.</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Характерними </a:t>
            </a:r>
            <a:r>
              <a:rPr lang="uk-UA" sz="2200" dirty="0">
                <a:solidFill>
                  <a:srgbClr val="000000"/>
                </a:solidFill>
                <a:latin typeface="Times New Roman" panose="02020603050405020304" pitchFamily="18" charset="0"/>
                <a:cs typeface="Times New Roman" panose="02020603050405020304" pitchFamily="18" charset="0"/>
              </a:rPr>
              <a:t>рисами сучасних грошових систем є</a:t>
            </a:r>
            <a:r>
              <a:rPr lang="uk-UA" sz="2200" dirty="0" smtClean="0">
                <a:solidFill>
                  <a:srgbClr val="000000"/>
                </a:solidFill>
                <a:latin typeface="Times New Roman" panose="02020603050405020304" pitchFamily="18" charset="0"/>
                <a:cs typeface="Times New Roman" panose="02020603050405020304" pitchFamily="18" charset="0"/>
              </a:rPr>
              <a:t>:</a:t>
            </a:r>
          </a:p>
          <a:p>
            <a:pPr algn="just">
              <a:spcBef>
                <a:spcPts val="0"/>
              </a:spcBef>
            </a:pPr>
            <a:r>
              <a:rPr lang="ru-RU" sz="2200" dirty="0">
                <a:solidFill>
                  <a:srgbClr val="000000"/>
                </a:solidFill>
                <a:latin typeface="Times New Roman" panose="02020603050405020304" pitchFamily="18" charset="0"/>
                <a:cs typeface="Times New Roman" panose="02020603050405020304" pitchFamily="18" charset="0"/>
              </a:rPr>
              <a:t>1) утрата </a:t>
            </a:r>
            <a:r>
              <a:rPr lang="ru-RU" sz="2200" dirty="0" err="1">
                <a:solidFill>
                  <a:srgbClr val="000000"/>
                </a:solidFill>
                <a:latin typeface="Times New Roman" panose="02020603050405020304" pitchFamily="18" charset="0"/>
                <a:cs typeface="Times New Roman" panose="02020603050405020304" pitchFamily="18" charset="0"/>
              </a:rPr>
              <a:t>зв’язку</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із</a:t>
            </a:r>
            <a:r>
              <a:rPr lang="ru-RU" sz="2200" dirty="0">
                <a:solidFill>
                  <a:srgbClr val="000000"/>
                </a:solidFill>
                <a:latin typeface="Times New Roman" panose="02020603050405020304" pitchFamily="18" charset="0"/>
                <a:cs typeface="Times New Roman" panose="02020603050405020304" pitchFamily="18" charset="0"/>
              </a:rPr>
              <a:t> золотом </a:t>
            </a:r>
            <a:r>
              <a:rPr lang="ru-RU" sz="2200" dirty="0" err="1">
                <a:solidFill>
                  <a:srgbClr val="000000"/>
                </a:solidFill>
                <a:latin typeface="Times New Roman" panose="02020603050405020304" pitchFamily="18" charset="0"/>
                <a:cs typeface="Times New Roman" panose="02020603050405020304" pitchFamily="18" charset="0"/>
              </a:rPr>
              <a:t>унаслідок</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витіснення</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його</a:t>
            </a:r>
            <a:r>
              <a:rPr lang="ru-RU" sz="2200" dirty="0">
                <a:solidFill>
                  <a:srgbClr val="000000"/>
                </a:solidFill>
                <a:latin typeface="Times New Roman" panose="02020603050405020304" pitchFamily="18" charset="0"/>
                <a:cs typeface="Times New Roman" panose="02020603050405020304" pitchFamily="18" charset="0"/>
              </a:rPr>
              <a:t> з </a:t>
            </a:r>
            <a:r>
              <a:rPr lang="ru-RU" sz="2200" dirty="0" err="1">
                <a:solidFill>
                  <a:srgbClr val="000000"/>
                </a:solidFill>
                <a:latin typeface="Times New Roman" panose="02020603050405020304" pitchFamily="18" charset="0"/>
                <a:cs typeface="Times New Roman" panose="02020603050405020304" pitchFamily="18" charset="0"/>
              </a:rPr>
              <a:t>внутрішнього</a:t>
            </a:r>
            <a:r>
              <a:rPr lang="ru-RU" sz="2200" dirty="0">
                <a:solidFill>
                  <a:srgbClr val="000000"/>
                </a:solidFill>
                <a:latin typeface="Times New Roman" panose="02020603050405020304" pitchFamily="18" charset="0"/>
                <a:cs typeface="Times New Roman" panose="02020603050405020304" pitchFamily="18" charset="0"/>
              </a:rPr>
              <a:t> та </a:t>
            </a:r>
            <a:r>
              <a:rPr lang="ru-RU" sz="2200" dirty="0" err="1" smtClean="0">
                <a:solidFill>
                  <a:srgbClr val="000000"/>
                </a:solidFill>
                <a:latin typeface="Times New Roman" panose="02020603050405020304" pitchFamily="18" charset="0"/>
                <a:cs typeface="Times New Roman" panose="02020603050405020304" pitchFamily="18" charset="0"/>
              </a:rPr>
              <a:t>зовнішнього</a:t>
            </a:r>
            <a:r>
              <a:rPr lang="ru-RU" sz="2200" dirty="0" smtClean="0">
                <a:solidFill>
                  <a:srgbClr val="000000"/>
                </a:solidFill>
                <a:latin typeface="Times New Roman" panose="02020603050405020304" pitchFamily="18" charset="0"/>
                <a:cs typeface="Times New Roman" panose="02020603050405020304" pitchFamily="18" charset="0"/>
              </a:rPr>
              <a:t> </a:t>
            </a:r>
            <a:r>
              <a:rPr lang="ru-RU" sz="2200" dirty="0">
                <a:solidFill>
                  <a:srgbClr val="000000"/>
                </a:solidFill>
                <a:latin typeface="Times New Roman" panose="02020603050405020304" pitchFamily="18" charset="0"/>
                <a:cs typeface="Times New Roman" panose="02020603050405020304" pitchFamily="18" charset="0"/>
              </a:rPr>
              <a:t>обороту;</a:t>
            </a:r>
            <a:endParaRPr lang="uk-UA" sz="2200"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96582144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a:bodyPr>
          <a:lstStyle/>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2) випуск грошей в обіг не тільки для кредитування господарства, а й </a:t>
            </a:r>
            <a:r>
              <a:rPr lang="uk-UA" sz="2200" dirty="0" smtClean="0">
                <a:solidFill>
                  <a:srgbClr val="000000"/>
                </a:solidFill>
                <a:latin typeface="Times New Roman" panose="02020603050405020304" pitchFamily="18" charset="0"/>
                <a:cs typeface="Times New Roman" panose="02020603050405020304" pitchFamily="18" charset="0"/>
              </a:rPr>
              <a:t>для кредитування </a:t>
            </a:r>
            <a:r>
              <a:rPr lang="uk-UA" sz="2200" dirty="0">
                <a:solidFill>
                  <a:srgbClr val="000000"/>
                </a:solidFill>
                <a:latin typeface="Times New Roman" panose="02020603050405020304" pitchFamily="18" charset="0"/>
                <a:cs typeface="Times New Roman" panose="02020603050405020304" pitchFamily="18" charset="0"/>
              </a:rPr>
              <a:t>держави;</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3) широкий розвиток безготівкового обігу та зменшення готівкового;</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4) хронічна інфляція;</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5) державне регулювання грошового обігу;</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6) відміна офіційного золотого вмісту банкнот, їх забезпечення та розміну </a:t>
            </a:r>
            <a:r>
              <a:rPr lang="uk-UA" sz="2200" dirty="0" smtClean="0">
                <a:solidFill>
                  <a:srgbClr val="000000"/>
                </a:solidFill>
                <a:latin typeface="Times New Roman" panose="02020603050405020304" pitchFamily="18" charset="0"/>
                <a:cs typeface="Times New Roman" panose="02020603050405020304" pitchFamily="18" charset="0"/>
              </a:rPr>
              <a:t>на золото</a:t>
            </a:r>
            <a:r>
              <a:rPr lang="uk-UA" sz="2200" dirty="0">
                <a:solidFill>
                  <a:srgbClr val="000000"/>
                </a:solidFill>
                <a:latin typeface="Times New Roman" panose="02020603050405020304" pitchFamily="18" charset="0"/>
                <a:cs typeface="Times New Roman" panose="02020603050405020304" pitchFamily="18" charset="0"/>
              </a:rPr>
              <a:t>;</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7) розвиток інтеграційних процесів у сфері грошово-кредитних відносин</a:t>
            </a:r>
            <a:r>
              <a:rPr lang="uk-UA" sz="2200" dirty="0" smtClean="0">
                <a:solidFill>
                  <a:srgbClr val="000000"/>
                </a:solidFill>
                <a:latin typeface="Times New Roman" panose="02020603050405020304" pitchFamily="18" charset="0"/>
                <a:cs typeface="Times New Roman" panose="02020603050405020304" pitchFamily="18" charset="0"/>
              </a:rPr>
              <a:t>.</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	Кредитний механізм емісії грошей базується на загальних принципах </a:t>
            </a:r>
            <a:r>
              <a:rPr lang="uk-UA" sz="2200" dirty="0" smtClean="0">
                <a:solidFill>
                  <a:srgbClr val="000000"/>
                </a:solidFill>
                <a:latin typeface="Times New Roman" panose="02020603050405020304" pitchFamily="18" charset="0"/>
                <a:cs typeface="Times New Roman" panose="02020603050405020304" pitchFamily="18" charset="0"/>
              </a:rPr>
              <a:t>кредитування </a:t>
            </a:r>
            <a:r>
              <a:rPr lang="uk-UA" sz="2200" dirty="0">
                <a:solidFill>
                  <a:srgbClr val="000000"/>
                </a:solidFill>
                <a:latin typeface="Times New Roman" panose="02020603050405020304" pitchFamily="18" charset="0"/>
                <a:cs typeface="Times New Roman" panose="02020603050405020304" pitchFamily="18" charset="0"/>
              </a:rPr>
              <a:t>(</a:t>
            </a:r>
            <a:r>
              <a:rPr lang="uk-UA" sz="2200" dirty="0" err="1">
                <a:solidFill>
                  <a:srgbClr val="000000"/>
                </a:solidFill>
                <a:latin typeface="Times New Roman" panose="02020603050405020304" pitchFamily="18" charset="0"/>
                <a:cs typeface="Times New Roman" panose="02020603050405020304" pitchFamily="18" charset="0"/>
              </a:rPr>
              <a:t>поверненість</a:t>
            </a:r>
            <a:r>
              <a:rPr lang="uk-UA" sz="2200" dirty="0">
                <a:solidFill>
                  <a:srgbClr val="000000"/>
                </a:solidFill>
                <a:latin typeface="Times New Roman" panose="02020603050405020304" pitchFamily="18" charset="0"/>
                <a:cs typeface="Times New Roman" panose="02020603050405020304" pitchFamily="18" charset="0"/>
              </a:rPr>
              <a:t>, забезпеченість та ін.), що створює передумови для </a:t>
            </a:r>
            <a:r>
              <a:rPr lang="uk-UA" sz="2200" dirty="0" smtClean="0">
                <a:solidFill>
                  <a:srgbClr val="000000"/>
                </a:solidFill>
                <a:latin typeface="Times New Roman" panose="02020603050405020304" pitchFamily="18" charset="0"/>
                <a:cs typeface="Times New Roman" panose="02020603050405020304" pitchFamily="18" charset="0"/>
              </a:rPr>
              <a:t>забезпечення </a:t>
            </a:r>
            <a:r>
              <a:rPr lang="uk-UA" sz="2200" dirty="0">
                <a:solidFill>
                  <a:srgbClr val="000000"/>
                </a:solidFill>
                <a:latin typeface="Times New Roman" panose="02020603050405020304" pitchFamily="18" charset="0"/>
                <a:cs typeface="Times New Roman" panose="02020603050405020304" pitchFamily="18" charset="0"/>
              </a:rPr>
              <a:t>сталості грошей через формування спеціального механізму </a:t>
            </a:r>
            <a:r>
              <a:rPr lang="uk-UA" sz="2200" dirty="0" smtClean="0">
                <a:solidFill>
                  <a:srgbClr val="000000"/>
                </a:solidFill>
                <a:latin typeface="Times New Roman" panose="02020603050405020304" pitchFamily="18" charset="0"/>
                <a:cs typeface="Times New Roman" panose="02020603050405020304" pitchFamily="18" charset="0"/>
              </a:rPr>
              <a:t>регулювання </a:t>
            </a:r>
            <a:r>
              <a:rPr lang="uk-UA" sz="2200" dirty="0">
                <a:solidFill>
                  <a:srgbClr val="000000"/>
                </a:solidFill>
                <a:latin typeface="Times New Roman" panose="02020603050405020304" pitchFamily="18" charset="0"/>
                <a:cs typeface="Times New Roman" panose="02020603050405020304" pitchFamily="18" charset="0"/>
              </a:rPr>
              <a:t>пропозиції грошей відповідно до потреб обороту в засобах обігу. Нині </a:t>
            </a:r>
            <a:r>
              <a:rPr lang="uk-UA" sz="2200" dirty="0" smtClean="0">
                <a:solidFill>
                  <a:srgbClr val="000000"/>
                </a:solidFill>
                <a:latin typeface="Times New Roman" panose="02020603050405020304" pitchFamily="18" charset="0"/>
                <a:cs typeface="Times New Roman" panose="02020603050405020304" pitchFamily="18" charset="0"/>
              </a:rPr>
              <a:t>в усьому </a:t>
            </a:r>
            <a:r>
              <a:rPr lang="uk-UA" sz="2200" dirty="0">
                <a:solidFill>
                  <a:srgbClr val="000000"/>
                </a:solidFill>
                <a:latin typeface="Times New Roman" panose="02020603050405020304" pitchFamily="18" charset="0"/>
                <a:cs typeface="Times New Roman" panose="02020603050405020304" pitchFamily="18" charset="0"/>
              </a:rPr>
              <a:t>світі емісія грошей монополізована державою, яка бере на себе </a:t>
            </a:r>
            <a:r>
              <a:rPr lang="uk-UA" sz="2200" dirty="0" smtClean="0">
                <a:solidFill>
                  <a:srgbClr val="000000"/>
                </a:solidFill>
                <a:latin typeface="Times New Roman" panose="02020603050405020304" pitchFamily="18" charset="0"/>
                <a:cs typeface="Times New Roman" panose="02020603050405020304" pitchFamily="18" charset="0"/>
              </a:rPr>
              <a:t>зобов’язання </a:t>
            </a:r>
            <a:r>
              <a:rPr lang="uk-UA" sz="2200" dirty="0">
                <a:solidFill>
                  <a:srgbClr val="000000"/>
                </a:solidFill>
                <a:latin typeface="Times New Roman" panose="02020603050405020304" pitchFamily="18" charset="0"/>
                <a:cs typeface="Times New Roman" panose="02020603050405020304" pitchFamily="18" charset="0"/>
              </a:rPr>
              <a:t>забезпечувати сталість грошових знаків, що від її імені </a:t>
            </a:r>
            <a:r>
              <a:rPr lang="uk-UA" sz="2200" dirty="0" smtClean="0">
                <a:solidFill>
                  <a:srgbClr val="000000"/>
                </a:solidFill>
                <a:latin typeface="Times New Roman" panose="02020603050405020304" pitchFamily="18" charset="0"/>
                <a:cs typeface="Times New Roman" panose="02020603050405020304" pitchFamily="18" charset="0"/>
              </a:rPr>
              <a:t>емітує центральний </a:t>
            </a:r>
            <a:r>
              <a:rPr lang="uk-UA" sz="2200" dirty="0">
                <a:solidFill>
                  <a:srgbClr val="000000"/>
                </a:solidFill>
                <a:latin typeface="Times New Roman" panose="02020603050405020304" pitchFamily="18" charset="0"/>
                <a:cs typeface="Times New Roman" panose="02020603050405020304" pitchFamily="18" charset="0"/>
              </a:rPr>
              <a:t>емісійний банк тієї чи іншої країни.</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Неринковим</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грошовим</a:t>
            </a:r>
            <a:r>
              <a:rPr lang="ru-RU" sz="2200" dirty="0">
                <a:solidFill>
                  <a:srgbClr val="000000"/>
                </a:solidFill>
                <a:latin typeface="Times New Roman" panose="02020603050405020304" pitchFamily="18" charset="0"/>
                <a:cs typeface="Times New Roman" panose="02020603050405020304" pitchFamily="18" charset="0"/>
              </a:rPr>
              <a:t> системам </a:t>
            </a:r>
            <a:r>
              <a:rPr lang="ru-RU" sz="2200" dirty="0" err="1">
                <a:solidFill>
                  <a:srgbClr val="000000"/>
                </a:solidFill>
                <a:latin typeface="Times New Roman" panose="02020603050405020304" pitchFamily="18" charset="0"/>
                <a:cs typeface="Times New Roman" panose="02020603050405020304" pitchFamily="18" charset="0"/>
              </a:rPr>
              <a:t>притаманне</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переважання</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адміністративних</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неринкових</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методів</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регулювання</a:t>
            </a:r>
            <a:r>
              <a:rPr lang="ru-RU" sz="2200" dirty="0">
                <a:solidFill>
                  <a:srgbClr val="000000"/>
                </a:solidFill>
                <a:latin typeface="Times New Roman" panose="02020603050405020304" pitchFamily="18" charset="0"/>
                <a:cs typeface="Times New Roman" panose="02020603050405020304" pitchFamily="18" charset="0"/>
              </a:rPr>
              <a:t> грошового </a:t>
            </a:r>
            <a:r>
              <a:rPr lang="ru-RU" sz="2200" dirty="0" err="1">
                <a:solidFill>
                  <a:srgbClr val="000000"/>
                </a:solidFill>
                <a:latin typeface="Times New Roman" panose="02020603050405020304" pitchFamily="18" charset="0"/>
                <a:cs typeface="Times New Roman" panose="02020603050405020304" pitchFamily="18" charset="0"/>
              </a:rPr>
              <a:t>обігу</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що</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проявляється</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насамперед</a:t>
            </a:r>
            <a:r>
              <a:rPr lang="ru-RU" sz="2200" dirty="0">
                <a:solidFill>
                  <a:srgbClr val="000000"/>
                </a:solidFill>
                <a:latin typeface="Times New Roman" panose="02020603050405020304" pitchFamily="18" charset="0"/>
                <a:cs typeface="Times New Roman" panose="02020603050405020304" pitchFamily="18" charset="0"/>
              </a:rPr>
              <a:t> у штучному </a:t>
            </a:r>
            <a:r>
              <a:rPr lang="ru-RU" sz="2200" dirty="0" err="1">
                <a:solidFill>
                  <a:srgbClr val="000000"/>
                </a:solidFill>
                <a:latin typeface="Times New Roman" panose="02020603050405020304" pitchFamily="18" charset="0"/>
                <a:cs typeface="Times New Roman" panose="02020603050405020304" pitchFamily="18" charset="0"/>
              </a:rPr>
              <a:t>розмежуванні</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його</a:t>
            </a:r>
            <a:r>
              <a:rPr lang="ru-RU" sz="2200" dirty="0">
                <a:solidFill>
                  <a:srgbClr val="000000"/>
                </a:solidFill>
                <a:latin typeface="Times New Roman" panose="02020603050405020304" pitchFamily="18" charset="0"/>
                <a:cs typeface="Times New Roman" panose="02020603050405020304" pitchFamily="18" charset="0"/>
              </a:rPr>
              <a:t> на </a:t>
            </a:r>
            <a:r>
              <a:rPr lang="ru-RU" sz="2200" dirty="0" err="1">
                <a:solidFill>
                  <a:srgbClr val="000000"/>
                </a:solidFill>
                <a:latin typeface="Times New Roman" panose="02020603050405020304" pitchFamily="18" charset="0"/>
                <a:cs typeface="Times New Roman" panose="02020603050405020304" pitchFamily="18" charset="0"/>
              </a:rPr>
              <a:t>готівкову</a:t>
            </a:r>
            <a:r>
              <a:rPr lang="ru-RU" sz="2200" dirty="0">
                <a:solidFill>
                  <a:srgbClr val="000000"/>
                </a:solidFill>
                <a:latin typeface="Times New Roman" panose="02020603050405020304" pitchFamily="18" charset="0"/>
                <a:cs typeface="Times New Roman" panose="02020603050405020304" pitchFamily="18" charset="0"/>
              </a:rPr>
              <a:t> та </a:t>
            </a:r>
            <a:r>
              <a:rPr lang="ru-RU" sz="2200" dirty="0" err="1">
                <a:solidFill>
                  <a:srgbClr val="000000"/>
                </a:solidFill>
                <a:latin typeface="Times New Roman" panose="02020603050405020304" pitchFamily="18" charset="0"/>
                <a:cs typeface="Times New Roman" panose="02020603050405020304" pitchFamily="18" charset="0"/>
              </a:rPr>
              <a:t>безготівкову</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сфери</a:t>
            </a:r>
            <a:r>
              <a:rPr lang="ru-RU" sz="2200" dirty="0">
                <a:solidFill>
                  <a:srgbClr val="000000"/>
                </a:solidFill>
                <a:latin typeface="Times New Roman" panose="02020603050405020304" pitchFamily="18" charset="0"/>
                <a:cs typeface="Times New Roman" panose="02020603050405020304" pitchFamily="18" charset="0"/>
              </a:rPr>
              <a:t>. </a:t>
            </a:r>
            <a:endParaRPr lang="uk-UA" sz="2200"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6801523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a:bodyPr>
          <a:lstStyle/>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Такі грошові </a:t>
            </a:r>
            <a:r>
              <a:rPr lang="uk-UA" sz="2200" dirty="0">
                <a:solidFill>
                  <a:srgbClr val="000000"/>
                </a:solidFill>
                <a:latin typeface="Times New Roman" panose="02020603050405020304" pitchFamily="18" charset="0"/>
                <a:cs typeface="Times New Roman" panose="02020603050405020304" pitchFamily="18" charset="0"/>
              </a:rPr>
              <a:t>системи відповідали потребам адміністративно-командних </a:t>
            </a:r>
            <a:r>
              <a:rPr lang="uk-UA" sz="2200" dirty="0" smtClean="0">
                <a:solidFill>
                  <a:srgbClr val="000000"/>
                </a:solidFill>
                <a:latin typeface="Times New Roman" panose="02020603050405020304" pitchFamily="18" charset="0"/>
                <a:cs typeface="Times New Roman" panose="02020603050405020304" pitchFamily="18" charset="0"/>
              </a:rPr>
              <a:t>економічних </a:t>
            </a:r>
            <a:r>
              <a:rPr lang="uk-UA" sz="2200" dirty="0">
                <a:solidFill>
                  <a:srgbClr val="000000"/>
                </a:solidFill>
                <a:latin typeface="Times New Roman" panose="02020603050405020304" pitchFamily="18" charset="0"/>
                <a:cs typeface="Times New Roman" panose="02020603050405020304" pitchFamily="18" charset="0"/>
              </a:rPr>
              <a:t>систем, що мали місце у колишніх соціалістичних країнах.</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a:t>
            </a:r>
            <a:r>
              <a:rPr lang="uk-UA" sz="2200" i="1" dirty="0" smtClean="0">
                <a:solidFill>
                  <a:srgbClr val="000000"/>
                </a:solidFill>
                <a:latin typeface="Times New Roman" panose="02020603050405020304" pitchFamily="18" charset="0"/>
                <a:cs typeface="Times New Roman" panose="02020603050405020304" pitchFamily="18" charset="0"/>
              </a:rPr>
              <a:t>Для </a:t>
            </a:r>
            <a:r>
              <a:rPr lang="uk-UA" sz="2200" i="1" dirty="0">
                <a:solidFill>
                  <a:srgbClr val="000000"/>
                </a:solidFill>
                <a:latin typeface="Times New Roman" panose="02020603050405020304" pitchFamily="18" charset="0"/>
                <a:cs typeface="Times New Roman" panose="02020603050405020304" pitchFamily="18" charset="0"/>
              </a:rPr>
              <a:t>ринкових</a:t>
            </a:r>
            <a:r>
              <a:rPr lang="uk-UA" sz="2200" dirty="0">
                <a:solidFill>
                  <a:srgbClr val="000000"/>
                </a:solidFill>
                <a:latin typeface="Times New Roman" panose="02020603050405020304" pitchFamily="18" charset="0"/>
                <a:cs typeface="Times New Roman" panose="02020603050405020304" pitchFamily="18" charset="0"/>
              </a:rPr>
              <a:t> грошових систем характерним є переважання </a:t>
            </a:r>
            <a:r>
              <a:rPr lang="uk-UA" sz="2200" dirty="0" smtClean="0">
                <a:solidFill>
                  <a:srgbClr val="000000"/>
                </a:solidFill>
                <a:latin typeface="Times New Roman" panose="02020603050405020304" pitchFamily="18" charset="0"/>
                <a:cs typeface="Times New Roman" panose="02020603050405020304" pitchFamily="18" charset="0"/>
              </a:rPr>
              <a:t>економічних методів </a:t>
            </a:r>
            <a:r>
              <a:rPr lang="uk-UA" sz="2200" dirty="0">
                <a:solidFill>
                  <a:srgbClr val="000000"/>
                </a:solidFill>
                <a:latin typeface="Times New Roman" panose="02020603050405020304" pitchFamily="18" charset="0"/>
                <a:cs typeface="Times New Roman" panose="02020603050405020304" pitchFamily="18" charset="0"/>
              </a:rPr>
              <a:t>та інструментів регулювання грошового обігу. Такі системи </a:t>
            </a:r>
            <a:r>
              <a:rPr lang="uk-UA" sz="2200" dirty="0" smtClean="0">
                <a:solidFill>
                  <a:srgbClr val="000000"/>
                </a:solidFill>
                <a:latin typeface="Times New Roman" panose="02020603050405020304" pitchFamily="18" charset="0"/>
                <a:cs typeface="Times New Roman" panose="02020603050405020304" pitchFamily="18" charset="0"/>
              </a:rPr>
              <a:t>властиві країнам </a:t>
            </a:r>
            <a:r>
              <a:rPr lang="uk-UA" sz="2200" dirty="0">
                <a:solidFill>
                  <a:srgbClr val="000000"/>
                </a:solidFill>
                <a:latin typeface="Times New Roman" panose="02020603050405020304" pitchFamily="18" charset="0"/>
                <a:cs typeface="Times New Roman" panose="02020603050405020304" pitchFamily="18" charset="0"/>
              </a:rPr>
              <a:t>з економічними системами ринкового типу.</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За </a:t>
            </a:r>
            <a:r>
              <a:rPr lang="uk-UA" sz="2200" dirty="0">
                <a:solidFill>
                  <a:srgbClr val="000000"/>
                </a:solidFill>
                <a:latin typeface="Times New Roman" panose="02020603050405020304" pitchFamily="18" charset="0"/>
                <a:cs typeface="Times New Roman" panose="02020603050405020304" pitchFamily="18" charset="0"/>
              </a:rPr>
              <a:t>характером регулювання національної валютної системи грошові </a:t>
            </a:r>
            <a:r>
              <a:rPr lang="uk-UA" sz="2200" dirty="0" smtClean="0">
                <a:solidFill>
                  <a:srgbClr val="000000"/>
                </a:solidFill>
                <a:latin typeface="Times New Roman" panose="02020603050405020304" pitchFamily="18" charset="0"/>
                <a:cs typeface="Times New Roman" panose="02020603050405020304" pitchFamily="18" charset="0"/>
              </a:rPr>
              <a:t>системи можуть </a:t>
            </a:r>
            <a:r>
              <a:rPr lang="uk-UA" sz="2200" dirty="0">
                <a:solidFill>
                  <a:srgbClr val="000000"/>
                </a:solidFill>
                <a:latin typeface="Times New Roman" panose="02020603050405020304" pitchFamily="18" charset="0"/>
                <a:cs typeface="Times New Roman" panose="02020603050405020304" pitchFamily="18" charset="0"/>
              </a:rPr>
              <a:t>бути </a:t>
            </a:r>
            <a:r>
              <a:rPr lang="uk-UA" sz="2200" i="1" dirty="0">
                <a:solidFill>
                  <a:srgbClr val="000000"/>
                </a:solidFill>
                <a:latin typeface="Times New Roman" panose="02020603050405020304" pitchFamily="18" charset="0"/>
                <a:cs typeface="Times New Roman" panose="02020603050405020304" pitchFamily="18" charset="0"/>
              </a:rPr>
              <a:t>відкритими та закритими.</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Для </a:t>
            </a:r>
            <a:r>
              <a:rPr lang="uk-UA" sz="2200" dirty="0">
                <a:solidFill>
                  <a:srgbClr val="000000"/>
                </a:solidFill>
                <a:latin typeface="Times New Roman" panose="02020603050405020304" pitchFamily="18" charset="0"/>
                <a:cs typeface="Times New Roman" panose="02020603050405020304" pitchFamily="18" charset="0"/>
              </a:rPr>
              <a:t>відкритих грошових систем характерним є мінімальне втручання </a:t>
            </a:r>
            <a:r>
              <a:rPr lang="uk-UA" sz="2200" dirty="0" smtClean="0">
                <a:solidFill>
                  <a:srgbClr val="000000"/>
                </a:solidFill>
                <a:latin typeface="Times New Roman" panose="02020603050405020304" pitchFamily="18" charset="0"/>
                <a:cs typeface="Times New Roman" panose="02020603050405020304" pitchFamily="18" charset="0"/>
              </a:rPr>
              <a:t>держави </a:t>
            </a:r>
            <a:r>
              <a:rPr lang="uk-UA" sz="2200" dirty="0">
                <a:solidFill>
                  <a:srgbClr val="000000"/>
                </a:solidFill>
                <a:latin typeface="Times New Roman" panose="02020603050405020304" pitchFamily="18" charset="0"/>
                <a:cs typeface="Times New Roman" panose="02020603050405020304" pitchFamily="18" charset="0"/>
              </a:rPr>
              <a:t>у регулювання валютних відносин усередині країни, що виражається в </a:t>
            </a:r>
            <a:r>
              <a:rPr lang="uk-UA" sz="2200" dirty="0" smtClean="0">
                <a:solidFill>
                  <a:srgbClr val="000000"/>
                </a:solidFill>
                <a:latin typeface="Times New Roman" panose="02020603050405020304" pitchFamily="18" charset="0"/>
                <a:cs typeface="Times New Roman" panose="02020603050405020304" pitchFamily="18" charset="0"/>
              </a:rPr>
              <a:t>дерегулюванні </a:t>
            </a:r>
            <a:r>
              <a:rPr lang="uk-UA" sz="2200" dirty="0">
                <a:solidFill>
                  <a:srgbClr val="000000"/>
                </a:solidFill>
                <a:latin typeface="Times New Roman" panose="02020603050405020304" pitchFamily="18" charset="0"/>
                <a:cs typeface="Times New Roman" panose="02020603050405020304" pitchFamily="18" charset="0"/>
              </a:rPr>
              <a:t>валютного ринку, повній конвертованості валюти, ринковому </a:t>
            </a:r>
            <a:r>
              <a:rPr lang="uk-UA" sz="2200" dirty="0" smtClean="0">
                <a:solidFill>
                  <a:srgbClr val="000000"/>
                </a:solidFill>
                <a:latin typeface="Times New Roman" panose="02020603050405020304" pitchFamily="18" charset="0"/>
                <a:cs typeface="Times New Roman" panose="02020603050405020304" pitchFamily="18" charset="0"/>
              </a:rPr>
              <a:t>механізмі </a:t>
            </a:r>
            <a:r>
              <a:rPr lang="uk-UA" sz="2200" dirty="0">
                <a:solidFill>
                  <a:srgbClr val="000000"/>
                </a:solidFill>
                <a:latin typeface="Times New Roman" panose="02020603050405020304" pitchFamily="18" charset="0"/>
                <a:cs typeface="Times New Roman" panose="02020603050405020304" pitchFamily="18" charset="0"/>
              </a:rPr>
              <a:t>формування валютного курсу. Таке можливе лише за умов </a:t>
            </a:r>
            <a:r>
              <a:rPr lang="uk-UA" sz="2200" dirty="0" smtClean="0">
                <a:solidFill>
                  <a:srgbClr val="000000"/>
                </a:solidFill>
                <a:latin typeface="Times New Roman" panose="02020603050405020304" pitchFamily="18" charset="0"/>
                <a:cs typeface="Times New Roman" panose="02020603050405020304" pitchFamily="18" charset="0"/>
              </a:rPr>
              <a:t>достатнього розвитку </a:t>
            </a:r>
            <a:r>
              <a:rPr lang="uk-UA" sz="2200" dirty="0">
                <a:solidFill>
                  <a:srgbClr val="000000"/>
                </a:solidFill>
                <a:latin typeface="Times New Roman" panose="02020603050405020304" pitchFamily="18" charset="0"/>
                <a:cs typeface="Times New Roman" panose="02020603050405020304" pitchFamily="18" charset="0"/>
              </a:rPr>
              <a:t>та відкритості економіки країни.</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Закриті грошові системи характеризуються наявністю значної кількості валютних обмежень, що проявляється в адміністративному регулюванні валютного ринку, </a:t>
            </a:r>
            <a:r>
              <a:rPr lang="uk-UA" sz="2200" dirty="0" err="1" smtClean="0">
                <a:solidFill>
                  <a:srgbClr val="000000"/>
                </a:solidFill>
                <a:latin typeface="Times New Roman" panose="02020603050405020304" pitchFamily="18" charset="0"/>
                <a:cs typeface="Times New Roman" panose="02020603050405020304" pitchFamily="18" charset="0"/>
              </a:rPr>
              <a:t>неконвертованості</a:t>
            </a:r>
            <a:r>
              <a:rPr lang="uk-UA" sz="2200" dirty="0" smtClean="0">
                <a:solidFill>
                  <a:srgbClr val="000000"/>
                </a:solidFill>
                <a:latin typeface="Times New Roman" panose="02020603050405020304" pitchFamily="18" charset="0"/>
                <a:cs typeface="Times New Roman" panose="02020603050405020304" pitchFamily="18" charset="0"/>
              </a:rPr>
              <a:t> валюти, штучному формуванні валютного курсу та ін. Такі грошові системи характерні для країн із закритою економікою.</a:t>
            </a:r>
          </a:p>
          <a:p>
            <a:pPr algn="just">
              <a:spcBef>
                <a:spcPts val="0"/>
              </a:spcBef>
            </a:pPr>
            <a:endParaRPr lang="uk-UA" sz="2200"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13861570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a:bodyPr>
          <a:lstStyle/>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Закриті грошові системи були</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притаманними СРСР та країнам</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так званого соціалістичного табору.</a:t>
            </a:r>
          </a:p>
          <a:p>
            <a:pPr algn="just">
              <a:spcBef>
                <a:spcPts val="0"/>
              </a:spcBef>
            </a:pPr>
            <a:endParaRPr lang="uk-UA" sz="2200" dirty="0" smtClean="0">
              <a:solidFill>
                <a:srgbClr val="000000"/>
              </a:solidFill>
              <a:latin typeface="Times New Roman" panose="02020603050405020304" pitchFamily="18" charset="0"/>
              <a:cs typeface="Times New Roman" panose="02020603050405020304" pitchFamily="18" charset="0"/>
            </a:endParaRP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Рисунок 1.</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Класифікація</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грошових</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систем</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	</a:t>
            </a:r>
          </a:p>
        </p:txBody>
      </p:sp>
      <p:pic>
        <p:nvPicPr>
          <p:cNvPr id="2" name="Рисунок 1"/>
          <p:cNvPicPr>
            <a:picLocks noChangeAspect="1"/>
          </p:cNvPicPr>
          <p:nvPr/>
        </p:nvPicPr>
        <p:blipFill>
          <a:blip r:embed="rId2"/>
          <a:stretch>
            <a:fillRect/>
          </a:stretch>
        </p:blipFill>
        <p:spPr>
          <a:xfrm>
            <a:off x="4952247" y="561315"/>
            <a:ext cx="6335890" cy="5896732"/>
          </a:xfrm>
          <a:prstGeom prst="rect">
            <a:avLst/>
          </a:prstGeom>
        </p:spPr>
      </p:pic>
    </p:spTree>
    <p:extLst>
      <p:ext uri="{BB962C8B-B14F-4D97-AF65-F5344CB8AC3E}">
        <p14:creationId xmlns:p14="http://schemas.microsoft.com/office/powerpoint/2010/main" val="83420934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lnSpcReduction="10000"/>
          </a:bodyPr>
          <a:lstStyle/>
          <a:p>
            <a:pPr algn="ctr">
              <a:spcBef>
                <a:spcPts val="0"/>
              </a:spcBef>
            </a:pPr>
            <a:r>
              <a:rPr lang="ru-RU" sz="2400" b="1" dirty="0">
                <a:solidFill>
                  <a:srgbClr val="000000"/>
                </a:solidFill>
                <a:latin typeface="Times New Roman" panose="02020603050405020304" pitchFamily="18" charset="0"/>
                <a:cs typeface="Times New Roman" panose="02020603050405020304" pitchFamily="18" charset="0"/>
              </a:rPr>
              <a:t>3. </a:t>
            </a:r>
            <a:r>
              <a:rPr lang="ru-RU" sz="2400" b="1" dirty="0" err="1">
                <a:solidFill>
                  <a:srgbClr val="000000"/>
                </a:solidFill>
                <a:latin typeface="Times New Roman" panose="02020603050405020304" pitchFamily="18" charset="0"/>
                <a:cs typeface="Times New Roman" panose="02020603050405020304" pitchFamily="18" charset="0"/>
              </a:rPr>
              <a:t>Методи</a:t>
            </a:r>
            <a:r>
              <a:rPr lang="ru-RU" sz="2400" b="1" dirty="0">
                <a:solidFill>
                  <a:srgbClr val="000000"/>
                </a:solidFill>
                <a:latin typeface="Times New Roman" panose="02020603050405020304" pitchFamily="18" charset="0"/>
                <a:cs typeface="Times New Roman" panose="02020603050405020304" pitchFamily="18" charset="0"/>
              </a:rPr>
              <a:t> прямого державного </a:t>
            </a:r>
            <a:r>
              <a:rPr lang="ru-RU" sz="2400" b="1" dirty="0" err="1">
                <a:solidFill>
                  <a:srgbClr val="000000"/>
                </a:solidFill>
                <a:latin typeface="Times New Roman" panose="02020603050405020304" pitchFamily="18" charset="0"/>
                <a:cs typeface="Times New Roman" panose="02020603050405020304" pitchFamily="18" charset="0"/>
              </a:rPr>
              <a:t>регулювання</a:t>
            </a:r>
            <a:r>
              <a:rPr lang="ru-RU" sz="2400" b="1" dirty="0">
                <a:solidFill>
                  <a:srgbClr val="000000"/>
                </a:solidFill>
                <a:latin typeface="Times New Roman" panose="02020603050405020304" pitchFamily="18" charset="0"/>
                <a:cs typeface="Times New Roman" panose="02020603050405020304" pitchFamily="18" charset="0"/>
              </a:rPr>
              <a:t> грошового обороту і грошового ринку</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	Сучасна економічна думка незалежно від її конкретного </a:t>
            </a:r>
            <a:r>
              <a:rPr lang="uk-UA" sz="2200" dirty="0" smtClean="0">
                <a:solidFill>
                  <a:srgbClr val="000000"/>
                </a:solidFill>
                <a:latin typeface="Times New Roman" panose="02020603050405020304" pitchFamily="18" charset="0"/>
                <a:cs typeface="Times New Roman" panose="02020603050405020304" pitchFamily="18" charset="0"/>
              </a:rPr>
              <a:t>теоретичного </a:t>
            </a:r>
            <a:r>
              <a:rPr lang="uk-UA" sz="2200" dirty="0">
                <a:solidFill>
                  <a:srgbClr val="000000"/>
                </a:solidFill>
                <a:latin typeface="Times New Roman" panose="02020603050405020304" pitchFamily="18" charset="0"/>
                <a:cs typeface="Times New Roman" panose="02020603050405020304" pitchFamily="18" charset="0"/>
              </a:rPr>
              <a:t>спрямування визнає відповідальність держави за стан розвитку </a:t>
            </a:r>
            <a:r>
              <a:rPr lang="uk-UA" sz="2200" dirty="0" smtClean="0">
                <a:solidFill>
                  <a:srgbClr val="000000"/>
                </a:solidFill>
                <a:latin typeface="Times New Roman" panose="02020603050405020304" pitchFamily="18" charset="0"/>
                <a:cs typeface="Times New Roman" panose="02020603050405020304" pitchFamily="18" charset="0"/>
              </a:rPr>
              <a:t>економіки країни</a:t>
            </a:r>
            <a:r>
              <a:rPr lang="uk-UA" sz="2200" dirty="0">
                <a:solidFill>
                  <a:srgbClr val="000000"/>
                </a:solidFill>
                <a:latin typeface="Times New Roman" panose="02020603050405020304" pitchFamily="18" charset="0"/>
                <a:cs typeface="Times New Roman" panose="02020603050405020304" pitchFamily="18" charset="0"/>
              </a:rPr>
              <a:t>, а отже, і її право впливати на економічне життя суспільства та </a:t>
            </a:r>
            <a:r>
              <a:rPr lang="uk-UA" sz="2200" dirty="0" smtClean="0">
                <a:solidFill>
                  <a:srgbClr val="000000"/>
                </a:solidFill>
                <a:latin typeface="Times New Roman" panose="02020603050405020304" pitchFamily="18" charset="0"/>
                <a:cs typeface="Times New Roman" panose="02020603050405020304" pitchFamily="18" charset="0"/>
              </a:rPr>
              <a:t>регулювати певні </a:t>
            </a:r>
            <a:r>
              <a:rPr lang="uk-UA" sz="2200" dirty="0">
                <a:solidFill>
                  <a:srgbClr val="000000"/>
                </a:solidFill>
                <a:latin typeface="Times New Roman" panose="02020603050405020304" pitchFamily="18" charset="0"/>
                <a:cs typeface="Times New Roman" panose="02020603050405020304" pitchFamily="18" charset="0"/>
              </a:rPr>
              <a:t>економічні процеси. </a:t>
            </a:r>
            <a:r>
              <a:rPr lang="uk-UA" sz="2200" dirty="0" smtClean="0">
                <a:solidFill>
                  <a:srgbClr val="000000"/>
                </a:solidFill>
                <a:latin typeface="Times New Roman" panose="02020603050405020304" pitchFamily="18" charset="0"/>
                <a:cs typeface="Times New Roman" panose="02020603050405020304" pitchFamily="18" charset="0"/>
              </a:rPr>
              <a:t>	Такий </a:t>
            </a:r>
            <a:r>
              <a:rPr lang="uk-UA" sz="2200" dirty="0">
                <a:solidFill>
                  <a:srgbClr val="000000"/>
                </a:solidFill>
                <a:latin typeface="Times New Roman" panose="02020603050405020304" pitchFamily="18" charset="0"/>
                <a:cs typeface="Times New Roman" panose="02020603050405020304" pitchFamily="18" charset="0"/>
              </a:rPr>
              <a:t>вплив може здійснюватися двома способами:</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a:t>
            </a:r>
            <a:r>
              <a:rPr lang="uk-UA" sz="2200" dirty="0">
                <a:solidFill>
                  <a:srgbClr val="000000"/>
                </a:solidFill>
                <a:latin typeface="Times New Roman" panose="02020603050405020304" pitchFamily="18" charset="0"/>
                <a:cs typeface="Times New Roman" panose="02020603050405020304" pitchFamily="18" charset="0"/>
              </a:rPr>
              <a:t>прямим (адміністративним) визначенням регулятивними центрами </a:t>
            </a:r>
            <a:r>
              <a:rPr lang="uk-UA" sz="2200" dirty="0" smtClean="0">
                <a:solidFill>
                  <a:srgbClr val="000000"/>
                </a:solidFill>
                <a:latin typeface="Times New Roman" panose="02020603050405020304" pitchFamily="18" charset="0"/>
                <a:cs typeface="Times New Roman" panose="02020603050405020304" pitchFamily="18" charset="0"/>
              </a:rPr>
              <a:t>основних </a:t>
            </a:r>
            <a:r>
              <a:rPr lang="uk-UA" sz="2200" dirty="0">
                <a:solidFill>
                  <a:srgbClr val="000000"/>
                </a:solidFill>
                <a:latin typeface="Times New Roman" panose="02020603050405020304" pitchFamily="18" charset="0"/>
                <a:cs typeface="Times New Roman" panose="02020603050405020304" pitchFamily="18" charset="0"/>
              </a:rPr>
              <a:t>параметрів діяльності кожного економічного суб’єкта, виходячи з </a:t>
            </a:r>
            <a:r>
              <a:rPr lang="uk-UA" sz="2200" dirty="0" smtClean="0">
                <a:solidFill>
                  <a:srgbClr val="000000"/>
                </a:solidFill>
                <a:latin typeface="Times New Roman" panose="02020603050405020304" pitchFamily="18" charset="0"/>
                <a:cs typeface="Times New Roman" panose="02020603050405020304" pitchFamily="18" charset="0"/>
              </a:rPr>
              <a:t>загальносуспільних </a:t>
            </a:r>
            <a:r>
              <a:rPr lang="uk-UA" sz="2200" dirty="0">
                <a:solidFill>
                  <a:srgbClr val="000000"/>
                </a:solidFill>
                <a:latin typeface="Times New Roman" panose="02020603050405020304" pitchFamily="18" charset="0"/>
                <a:cs typeface="Times New Roman" panose="02020603050405020304" pitchFamily="18" charset="0"/>
              </a:rPr>
              <a:t>інтересів;</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через </a:t>
            </a:r>
            <a:r>
              <a:rPr lang="uk-UA" sz="2200" dirty="0">
                <a:solidFill>
                  <a:srgbClr val="000000"/>
                </a:solidFill>
                <a:latin typeface="Times New Roman" panose="02020603050405020304" pitchFamily="18" charset="0"/>
                <a:cs typeface="Times New Roman" panose="02020603050405020304" pitchFamily="18" charset="0"/>
              </a:rPr>
              <a:t>опосередкований (економічний) вплив на поведінку кожного </a:t>
            </a:r>
            <a:r>
              <a:rPr lang="uk-UA" sz="2200" dirty="0" smtClean="0">
                <a:solidFill>
                  <a:srgbClr val="000000"/>
                </a:solidFill>
                <a:latin typeface="Times New Roman" panose="02020603050405020304" pitchFamily="18" charset="0"/>
                <a:cs typeface="Times New Roman" panose="02020603050405020304" pitchFamily="18" charset="0"/>
              </a:rPr>
              <a:t>економічного </a:t>
            </a:r>
            <a:r>
              <a:rPr lang="uk-UA" sz="2200" dirty="0">
                <a:solidFill>
                  <a:srgbClr val="000000"/>
                </a:solidFill>
                <a:latin typeface="Times New Roman" panose="02020603050405020304" pitchFamily="18" charset="0"/>
                <a:cs typeface="Times New Roman" panose="02020603050405020304" pitchFamily="18" charset="0"/>
              </a:rPr>
              <a:t>суб’єкта з метою забезпечення її адекватності загальносуспільним </a:t>
            </a:r>
            <a:r>
              <a:rPr lang="uk-UA" sz="2200" dirty="0" smtClean="0">
                <a:solidFill>
                  <a:srgbClr val="000000"/>
                </a:solidFill>
                <a:latin typeface="Times New Roman" panose="02020603050405020304" pitchFamily="18" charset="0"/>
                <a:cs typeface="Times New Roman" panose="02020603050405020304" pitchFamily="18" charset="0"/>
              </a:rPr>
              <a:t>інтересам. </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	Арсенал вироблених світовою практикою інструментів прямого впливу </a:t>
            </a:r>
            <a:r>
              <a:rPr lang="uk-UA" sz="2200" dirty="0" smtClean="0">
                <a:solidFill>
                  <a:srgbClr val="000000"/>
                </a:solidFill>
                <a:latin typeface="Times New Roman" panose="02020603050405020304" pitchFamily="18" charset="0"/>
                <a:cs typeface="Times New Roman" panose="02020603050405020304" pitchFamily="18" charset="0"/>
              </a:rPr>
              <a:t>на грошовий </a:t>
            </a:r>
            <a:r>
              <a:rPr lang="uk-UA" sz="2200" dirty="0">
                <a:solidFill>
                  <a:srgbClr val="000000"/>
                </a:solidFill>
                <a:latin typeface="Times New Roman" panose="02020603050405020304" pitchFamily="18" charset="0"/>
                <a:cs typeface="Times New Roman" panose="02020603050405020304" pitchFamily="18" charset="0"/>
              </a:rPr>
              <a:t>оборот і грошовий ринок досить різноманітний. Основними з них є:</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 заходи фіскальної політики;</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 заходи, що регулюють безготівкові платежі (платіжні системи);</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 заходи, що регулюють готівкові платежі;</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 заходи грошово-кредитної політики;</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 заходи валютної політики.</a:t>
            </a:r>
          </a:p>
          <a:p>
            <a:pPr algn="just">
              <a:spcBef>
                <a:spcPts val="0"/>
              </a:spcBef>
            </a:pPr>
            <a:endParaRPr lang="uk-UA" sz="2200"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33294855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lnSpcReduction="10000"/>
          </a:bodyPr>
          <a:lstStyle/>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a:t>
            </a:r>
            <a:r>
              <a:rPr lang="uk-UA" sz="2200" i="1" dirty="0">
                <a:solidFill>
                  <a:srgbClr val="000000"/>
                </a:solidFill>
                <a:latin typeface="Times New Roman" panose="02020603050405020304" pitchFamily="18" charset="0"/>
                <a:cs typeface="Times New Roman" panose="02020603050405020304" pitchFamily="18" charset="0"/>
              </a:rPr>
              <a:t>Фіскальна політика</a:t>
            </a:r>
            <a:r>
              <a:rPr lang="uk-UA" sz="2200" dirty="0">
                <a:solidFill>
                  <a:srgbClr val="000000"/>
                </a:solidFill>
                <a:latin typeface="Times New Roman" panose="02020603050405020304" pitchFamily="18" charset="0"/>
                <a:cs typeface="Times New Roman" panose="02020603050405020304" pitchFamily="18" charset="0"/>
              </a:rPr>
              <a:t> полягає у вилученні в економічних </a:t>
            </a:r>
            <a:r>
              <a:rPr lang="uk-UA" sz="2200" dirty="0" smtClean="0">
                <a:solidFill>
                  <a:srgbClr val="000000"/>
                </a:solidFill>
                <a:latin typeface="Times New Roman" panose="02020603050405020304" pitchFamily="18" charset="0"/>
                <a:cs typeface="Times New Roman" panose="02020603050405020304" pitchFamily="18" charset="0"/>
              </a:rPr>
              <a:t>суб’єктів частини </a:t>
            </a:r>
            <a:r>
              <a:rPr lang="uk-UA" sz="2200" dirty="0">
                <a:solidFill>
                  <a:srgbClr val="000000"/>
                </a:solidFill>
                <a:latin typeface="Times New Roman" panose="02020603050405020304" pitchFamily="18" charset="0"/>
                <a:cs typeface="Times New Roman" panose="02020603050405020304" pitchFamily="18" charset="0"/>
              </a:rPr>
              <a:t>їх грошових </a:t>
            </a:r>
            <a:r>
              <a:rPr lang="uk-UA" sz="2200" dirty="0" smtClean="0">
                <a:solidFill>
                  <a:srgbClr val="000000"/>
                </a:solidFill>
                <a:latin typeface="Times New Roman" panose="02020603050405020304" pitchFamily="18" charset="0"/>
                <a:cs typeface="Times New Roman" panose="02020603050405020304" pitchFamily="18" charset="0"/>
              </a:rPr>
              <a:t>доходів до </a:t>
            </a:r>
            <a:r>
              <a:rPr lang="uk-UA" sz="2200" dirty="0">
                <a:solidFill>
                  <a:srgbClr val="000000"/>
                </a:solidFill>
                <a:latin typeface="Times New Roman" panose="02020603050405020304" pitchFamily="18" charset="0"/>
                <a:cs typeface="Times New Roman" panose="02020603050405020304" pitchFamily="18" charset="0"/>
              </a:rPr>
              <a:t>централізованих фондів та фінансування з цих </a:t>
            </a:r>
            <a:r>
              <a:rPr lang="uk-UA" sz="2200" dirty="0" smtClean="0">
                <a:solidFill>
                  <a:srgbClr val="000000"/>
                </a:solidFill>
                <a:latin typeface="Times New Roman" panose="02020603050405020304" pitchFamily="18" charset="0"/>
                <a:cs typeface="Times New Roman" panose="02020603050405020304" pitchFamily="18" charset="0"/>
              </a:rPr>
              <a:t>фондів витрат </a:t>
            </a:r>
            <a:r>
              <a:rPr lang="uk-UA" sz="2200" dirty="0">
                <a:solidFill>
                  <a:srgbClr val="000000"/>
                </a:solidFill>
                <a:latin typeface="Times New Roman" panose="02020603050405020304" pitchFamily="18" charset="0"/>
                <a:cs typeface="Times New Roman" panose="02020603050405020304" pitchFamily="18" charset="0"/>
              </a:rPr>
              <a:t>держави, пов’язаних з виконанням нею своїх суспільних функцій. </a:t>
            </a:r>
            <a:r>
              <a:rPr lang="uk-UA" sz="2200" dirty="0" smtClean="0">
                <a:solidFill>
                  <a:srgbClr val="000000"/>
                </a:solidFill>
                <a:latin typeface="Times New Roman" panose="02020603050405020304" pitchFamily="18" charset="0"/>
                <a:cs typeface="Times New Roman" panose="02020603050405020304" pitchFamily="18" charset="0"/>
              </a:rPr>
              <a:t>Заходами </a:t>
            </a:r>
            <a:r>
              <a:rPr lang="uk-UA" sz="2200" dirty="0">
                <a:solidFill>
                  <a:srgbClr val="000000"/>
                </a:solidFill>
                <a:latin typeface="Times New Roman" panose="02020603050405020304" pitchFamily="18" charset="0"/>
                <a:cs typeface="Times New Roman" panose="02020603050405020304" pitchFamily="18" charset="0"/>
              </a:rPr>
              <a:t>цієї політики є оподаткування, обов’язкові платежі до </a:t>
            </a:r>
            <a:r>
              <a:rPr lang="uk-UA" sz="2200" dirty="0" smtClean="0">
                <a:solidFill>
                  <a:srgbClr val="000000"/>
                </a:solidFill>
                <a:latin typeface="Times New Roman" panose="02020603050405020304" pitchFamily="18" charset="0"/>
                <a:cs typeface="Times New Roman" panose="02020603050405020304" pitchFamily="18" charset="0"/>
              </a:rPr>
              <a:t>позабюджетних фондів</a:t>
            </a:r>
            <a:r>
              <a:rPr lang="uk-UA" sz="2200" dirty="0">
                <a:solidFill>
                  <a:srgbClr val="000000"/>
                </a:solidFill>
                <a:latin typeface="Times New Roman" panose="02020603050405020304" pitchFamily="18" charset="0"/>
                <a:cs typeface="Times New Roman" panose="02020603050405020304" pitchFamily="18" charset="0"/>
              </a:rPr>
              <a:t>, фінансування з державного бюджету та позабюджетних фондів. </a:t>
            </a:r>
            <a:r>
              <a:rPr lang="uk-UA" sz="2200" dirty="0" smtClean="0">
                <a:solidFill>
                  <a:srgbClr val="000000"/>
                </a:solidFill>
                <a:latin typeface="Times New Roman" panose="02020603050405020304" pitchFamily="18" charset="0"/>
                <a:cs typeface="Times New Roman" panose="02020603050405020304" pitchFamily="18" charset="0"/>
              </a:rPr>
              <a:t>Завдяки цим </a:t>
            </a:r>
            <a:r>
              <a:rPr lang="uk-UA" sz="2200" dirty="0">
                <a:solidFill>
                  <a:srgbClr val="000000"/>
                </a:solidFill>
                <a:latin typeface="Times New Roman" panose="02020603050405020304" pitchFamily="18" charset="0"/>
                <a:cs typeface="Times New Roman" panose="02020603050405020304" pitchFamily="18" charset="0"/>
              </a:rPr>
              <a:t>заходам створюється можливість безпосередньо впливати як на </a:t>
            </a:r>
            <a:r>
              <a:rPr lang="uk-UA" sz="2200" dirty="0" smtClean="0">
                <a:solidFill>
                  <a:srgbClr val="000000"/>
                </a:solidFill>
                <a:latin typeface="Times New Roman" panose="02020603050405020304" pitchFamily="18" charset="0"/>
                <a:cs typeface="Times New Roman" panose="02020603050405020304" pitchFamily="18" charset="0"/>
              </a:rPr>
              <a:t>сукупний попит</a:t>
            </a:r>
            <a:r>
              <a:rPr lang="uk-UA" sz="2200" dirty="0">
                <a:solidFill>
                  <a:srgbClr val="000000"/>
                </a:solidFill>
                <a:latin typeface="Times New Roman" panose="02020603050405020304" pitchFamily="18" charset="0"/>
                <a:cs typeface="Times New Roman" panose="02020603050405020304" pitchFamily="18" charset="0"/>
              </a:rPr>
              <a:t>, так і на сукупну пропозицію. Якщо рівень фіскальних вилучень </a:t>
            </a:r>
            <a:r>
              <a:rPr lang="uk-UA" sz="2200" dirty="0" smtClean="0">
                <a:solidFill>
                  <a:srgbClr val="000000"/>
                </a:solidFill>
                <a:latin typeface="Times New Roman" panose="02020603050405020304" pitchFamily="18" charset="0"/>
                <a:cs typeface="Times New Roman" panose="02020603050405020304" pitchFamily="18" charset="0"/>
              </a:rPr>
              <a:t>доходів економічних </a:t>
            </a:r>
            <a:r>
              <a:rPr lang="uk-UA" sz="2200" dirty="0">
                <a:solidFill>
                  <a:srgbClr val="000000"/>
                </a:solidFill>
                <a:latin typeface="Times New Roman" panose="02020603050405020304" pitchFamily="18" charset="0"/>
                <a:cs typeface="Times New Roman" panose="02020603050405020304" pitchFamily="18" charset="0"/>
              </a:rPr>
              <a:t>суб’єктів зростає, це зменшує їхні можливості і послаблює </a:t>
            </a:r>
            <a:r>
              <a:rPr lang="uk-UA" sz="2200" dirty="0" smtClean="0">
                <a:solidFill>
                  <a:srgbClr val="000000"/>
                </a:solidFill>
                <a:latin typeface="Times New Roman" panose="02020603050405020304" pitchFamily="18" charset="0"/>
                <a:cs typeface="Times New Roman" panose="02020603050405020304" pitchFamily="18" charset="0"/>
              </a:rPr>
              <a:t>стимули </a:t>
            </a:r>
            <a:r>
              <a:rPr lang="uk-UA" sz="2200" dirty="0">
                <a:solidFill>
                  <a:srgbClr val="000000"/>
                </a:solidFill>
                <a:latin typeface="Times New Roman" panose="02020603050405020304" pitchFamily="18" charset="0"/>
                <a:cs typeface="Times New Roman" panose="02020603050405020304" pitchFamily="18" charset="0"/>
              </a:rPr>
              <a:t>до нарощування інвестицій, розширення виробництва, що пригнічує </a:t>
            </a:r>
            <a:r>
              <a:rPr lang="uk-UA" sz="2200" dirty="0" smtClean="0">
                <a:solidFill>
                  <a:srgbClr val="000000"/>
                </a:solidFill>
                <a:latin typeface="Times New Roman" panose="02020603050405020304" pitchFamily="18" charset="0"/>
                <a:cs typeface="Times New Roman" panose="02020603050405020304" pitchFamily="18" charset="0"/>
              </a:rPr>
              <a:t>сукупну пропозицію </a:t>
            </a:r>
            <a:r>
              <a:rPr lang="uk-UA" sz="2200" dirty="0">
                <a:solidFill>
                  <a:srgbClr val="000000"/>
                </a:solidFill>
                <a:latin typeface="Times New Roman" panose="02020603050405020304" pitchFamily="18" charset="0"/>
                <a:cs typeface="Times New Roman" panose="02020603050405020304" pitchFamily="18" charset="0"/>
              </a:rPr>
              <a:t>та економічну активність. Якщо ж зростають витрати на </a:t>
            </a:r>
            <a:r>
              <a:rPr lang="uk-UA" sz="2200" dirty="0" smtClean="0">
                <a:solidFill>
                  <a:srgbClr val="000000"/>
                </a:solidFill>
                <a:latin typeface="Times New Roman" panose="02020603050405020304" pitchFamily="18" charset="0"/>
                <a:cs typeface="Times New Roman" panose="02020603050405020304" pitchFamily="18" charset="0"/>
              </a:rPr>
              <a:t>фінансування </a:t>
            </a:r>
            <a:r>
              <a:rPr lang="uk-UA" sz="2200" dirty="0">
                <a:solidFill>
                  <a:srgbClr val="000000"/>
                </a:solidFill>
                <a:latin typeface="Times New Roman" panose="02020603050405020304" pitchFamily="18" charset="0"/>
                <a:cs typeface="Times New Roman" panose="02020603050405020304" pitchFamily="18" charset="0"/>
              </a:rPr>
              <a:t>державного споживання, то це веде до збільшення номінального </a:t>
            </a:r>
            <a:r>
              <a:rPr lang="uk-UA" sz="2200" dirty="0" smtClean="0">
                <a:solidFill>
                  <a:srgbClr val="000000"/>
                </a:solidFill>
                <a:latin typeface="Times New Roman" panose="02020603050405020304" pitchFamily="18" charset="0"/>
                <a:cs typeface="Times New Roman" panose="02020603050405020304" pitchFamily="18" charset="0"/>
              </a:rPr>
              <a:t>національного </a:t>
            </a:r>
            <a:r>
              <a:rPr lang="uk-UA" sz="2200" dirty="0">
                <a:solidFill>
                  <a:srgbClr val="000000"/>
                </a:solidFill>
                <a:latin typeface="Times New Roman" panose="02020603050405020304" pitchFamily="18" charset="0"/>
                <a:cs typeface="Times New Roman" panose="02020603050405020304" pitchFamily="18" charset="0"/>
              </a:rPr>
              <a:t>доходу та сукупного платоспроможного попиту на ринках, що </a:t>
            </a:r>
            <a:r>
              <a:rPr lang="uk-UA" sz="2200" dirty="0" smtClean="0">
                <a:solidFill>
                  <a:srgbClr val="000000"/>
                </a:solidFill>
                <a:latin typeface="Times New Roman" panose="02020603050405020304" pitchFamily="18" charset="0"/>
                <a:cs typeface="Times New Roman" panose="02020603050405020304" pitchFamily="18" charset="0"/>
              </a:rPr>
              <a:t>активізує їх </a:t>
            </a:r>
            <a:r>
              <a:rPr lang="uk-UA" sz="2200" dirty="0">
                <a:solidFill>
                  <a:srgbClr val="000000"/>
                </a:solidFill>
                <a:latin typeface="Times New Roman" panose="02020603050405020304" pitchFamily="18" charset="0"/>
                <a:cs typeface="Times New Roman" panose="02020603050405020304" pitchFamily="18" charset="0"/>
              </a:rPr>
              <a:t>кон’юнктуру і певною мірою сприяє розвитку виробництва. Проте якщо </a:t>
            </a:r>
            <a:r>
              <a:rPr lang="uk-UA" sz="2200" dirty="0" smtClean="0">
                <a:solidFill>
                  <a:srgbClr val="000000"/>
                </a:solidFill>
                <a:latin typeface="Times New Roman" panose="02020603050405020304" pitchFamily="18" charset="0"/>
                <a:cs typeface="Times New Roman" panose="02020603050405020304" pitchFamily="18" charset="0"/>
              </a:rPr>
              <a:t>державне </a:t>
            </a:r>
            <a:r>
              <a:rPr lang="uk-UA" sz="2200" dirty="0">
                <a:solidFill>
                  <a:srgbClr val="000000"/>
                </a:solidFill>
                <a:latin typeface="Times New Roman" panose="02020603050405020304" pitchFamily="18" charset="0"/>
                <a:cs typeface="Times New Roman" panose="02020603050405020304" pitchFamily="18" charset="0"/>
              </a:rPr>
              <a:t>споживання зростає високими темпами і тривалий час, то виробники </a:t>
            </a:r>
            <a:r>
              <a:rPr lang="uk-UA" sz="2200" dirty="0" smtClean="0">
                <a:solidFill>
                  <a:srgbClr val="000000"/>
                </a:solidFill>
                <a:latin typeface="Times New Roman" panose="02020603050405020304" pitchFamily="18" charset="0"/>
                <a:cs typeface="Times New Roman" panose="02020603050405020304" pitchFamily="18" charset="0"/>
              </a:rPr>
              <a:t>не встигають </a:t>
            </a:r>
            <a:r>
              <a:rPr lang="uk-UA" sz="2200" dirty="0">
                <a:solidFill>
                  <a:srgbClr val="000000"/>
                </a:solidFill>
                <a:latin typeface="Times New Roman" panose="02020603050405020304" pitchFamily="18" charset="0"/>
                <a:cs typeface="Times New Roman" panose="02020603050405020304" pitchFamily="18" charset="0"/>
              </a:rPr>
              <a:t>відреагувати </a:t>
            </a:r>
            <a:r>
              <a:rPr lang="uk-UA" sz="2200" dirty="0" smtClean="0">
                <a:solidFill>
                  <a:srgbClr val="000000"/>
                </a:solidFill>
                <a:latin typeface="Times New Roman" panose="02020603050405020304" pitchFamily="18" charset="0"/>
                <a:cs typeface="Times New Roman" panose="02020603050405020304" pitchFamily="18" charset="0"/>
              </a:rPr>
              <a:t>збільшенням </a:t>
            </a:r>
            <a:r>
              <a:rPr lang="uk-UA" sz="2200" dirty="0">
                <a:solidFill>
                  <a:srgbClr val="000000"/>
                </a:solidFill>
                <a:latin typeface="Times New Roman" panose="02020603050405020304" pitchFamily="18" charset="0"/>
                <a:cs typeface="Times New Roman" panose="02020603050405020304" pitchFamily="18" charset="0"/>
              </a:rPr>
              <a:t>товарної </a:t>
            </a:r>
            <a:r>
              <a:rPr lang="uk-UA" sz="2200" dirty="0" smtClean="0">
                <a:solidFill>
                  <a:srgbClr val="000000"/>
                </a:solidFill>
                <a:latin typeface="Times New Roman" panose="02020603050405020304" pitchFamily="18" charset="0"/>
                <a:cs typeface="Times New Roman" panose="02020603050405020304" pitchFamily="18" charset="0"/>
              </a:rPr>
              <a:t>пропозиції, що провокує зростання цін та інфляцію.</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Заходи фіскальної політики базуються на прямих, </a:t>
            </a:r>
            <a:r>
              <a:rPr lang="uk-UA" sz="2200" dirty="0" err="1" smtClean="0">
                <a:solidFill>
                  <a:srgbClr val="000000"/>
                </a:solidFill>
                <a:latin typeface="Times New Roman" panose="02020603050405020304" pitchFamily="18" charset="0"/>
                <a:cs typeface="Times New Roman" panose="02020603050405020304" pitchFamily="18" charset="0"/>
              </a:rPr>
              <a:t>безеквівалентних</a:t>
            </a:r>
            <a:r>
              <a:rPr lang="uk-UA" sz="2200" dirty="0" smtClean="0">
                <a:solidFill>
                  <a:srgbClr val="000000"/>
                </a:solidFill>
                <a:latin typeface="Times New Roman" panose="02020603050405020304" pitchFamily="18" charset="0"/>
                <a:cs typeface="Times New Roman" panose="02020603050405020304" pitchFamily="18" charset="0"/>
              </a:rPr>
              <a:t> вилученнях фінансових коштів у економічних суб’єктів чи таких самих </a:t>
            </a:r>
            <a:r>
              <a:rPr lang="uk-UA" sz="2200" dirty="0" err="1" smtClean="0">
                <a:solidFill>
                  <a:srgbClr val="000000"/>
                </a:solidFill>
                <a:latin typeface="Times New Roman" panose="02020603050405020304" pitchFamily="18" charset="0"/>
                <a:cs typeface="Times New Roman" panose="02020603050405020304" pitchFamily="18" charset="0"/>
              </a:rPr>
              <a:t>безеквівалентних</a:t>
            </a:r>
            <a:r>
              <a:rPr lang="uk-UA" sz="2200" dirty="0" smtClean="0">
                <a:solidFill>
                  <a:srgbClr val="000000"/>
                </a:solidFill>
                <a:latin typeface="Times New Roman" panose="02020603050405020304" pitchFamily="18" charset="0"/>
                <a:cs typeface="Times New Roman" panose="02020603050405020304" pitchFamily="18" charset="0"/>
              </a:rPr>
              <a:t> вливаннях їм цих коштів. Тому </a:t>
            </a:r>
            <a:r>
              <a:rPr lang="uk-UA" sz="2200" dirty="0" err="1" smtClean="0">
                <a:solidFill>
                  <a:srgbClr val="000000"/>
                </a:solidFill>
                <a:latin typeface="Times New Roman" panose="02020603050405020304" pitchFamily="18" charset="0"/>
                <a:cs typeface="Times New Roman" panose="02020603050405020304" pitchFamily="18" charset="0"/>
              </a:rPr>
              <a:t>стимулювальний</a:t>
            </a:r>
            <a:r>
              <a:rPr lang="uk-UA" sz="2200" dirty="0" smtClean="0">
                <a:solidFill>
                  <a:srgbClr val="000000"/>
                </a:solidFill>
                <a:latin typeface="Times New Roman" panose="02020603050405020304" pitchFamily="18" charset="0"/>
                <a:cs typeface="Times New Roman" panose="02020603050405020304" pitchFamily="18" charset="0"/>
              </a:rPr>
              <a:t> вплив фіскальних заходів на поведінку економічних суб’єктів низький, що вимагає досить обережного, виваженого їх застосування.</a:t>
            </a:r>
            <a:endParaRPr lang="uk-UA" sz="2200"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12735401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lnSpcReduction="10000"/>
          </a:bodyPr>
          <a:lstStyle/>
          <a:p>
            <a:pPr algn="just">
              <a:spcBef>
                <a:spcPts val="0"/>
              </a:spcBef>
            </a:pPr>
            <a:r>
              <a:rPr lang="uk-UA" sz="2200" i="1" dirty="0" smtClean="0">
                <a:solidFill>
                  <a:srgbClr val="000000"/>
                </a:solidFill>
                <a:latin typeface="Times New Roman" panose="02020603050405020304" pitchFamily="18" charset="0"/>
                <a:cs typeface="Times New Roman" panose="02020603050405020304" pitchFamily="18" charset="0"/>
              </a:rPr>
              <a:t>	Платіжна </a:t>
            </a:r>
            <a:r>
              <a:rPr lang="uk-UA" sz="2200" i="1" dirty="0">
                <a:solidFill>
                  <a:srgbClr val="000000"/>
                </a:solidFill>
                <a:latin typeface="Times New Roman" panose="02020603050405020304" pitchFamily="18" charset="0"/>
                <a:cs typeface="Times New Roman" panose="02020603050405020304" pitchFamily="18" charset="0"/>
              </a:rPr>
              <a:t>система</a:t>
            </a:r>
            <a:r>
              <a:rPr lang="uk-UA" sz="2200" dirty="0">
                <a:solidFill>
                  <a:srgbClr val="000000"/>
                </a:solidFill>
                <a:latin typeface="Times New Roman" panose="02020603050405020304" pitchFamily="18" charset="0"/>
                <a:cs typeface="Times New Roman" panose="02020603050405020304" pitchFamily="18" charset="0"/>
              </a:rPr>
              <a:t> </a:t>
            </a:r>
            <a:r>
              <a:rPr lang="uk-UA" sz="2200" dirty="0" smtClean="0">
                <a:solidFill>
                  <a:srgbClr val="000000"/>
                </a:solidFill>
                <a:latin typeface="Times New Roman" panose="02020603050405020304" pitchFamily="18" charset="0"/>
                <a:cs typeface="Times New Roman" panose="02020603050405020304" pitchFamily="18" charset="0"/>
              </a:rPr>
              <a:t>- </a:t>
            </a:r>
            <a:r>
              <a:rPr lang="uk-UA" sz="2200" dirty="0">
                <a:solidFill>
                  <a:srgbClr val="000000"/>
                </a:solidFill>
                <a:latin typeface="Times New Roman" panose="02020603050405020304" pitchFamily="18" charset="0"/>
                <a:cs typeface="Times New Roman" panose="02020603050405020304" pitchFamily="18" charset="0"/>
              </a:rPr>
              <a:t>це законодавчо визначена </a:t>
            </a:r>
            <a:r>
              <a:rPr lang="uk-UA" sz="2200" dirty="0" smtClean="0">
                <a:solidFill>
                  <a:srgbClr val="000000"/>
                </a:solidFill>
                <a:latin typeface="Times New Roman" panose="02020603050405020304" pitchFamily="18" charset="0"/>
                <a:cs typeface="Times New Roman" panose="02020603050405020304" pitchFamily="18" charset="0"/>
              </a:rPr>
              <a:t>сукупність </a:t>
            </a:r>
            <a:r>
              <a:rPr lang="uk-UA" sz="2200" dirty="0">
                <a:solidFill>
                  <a:srgbClr val="000000"/>
                </a:solidFill>
                <a:latin typeface="Times New Roman" panose="02020603050405020304" pitchFamily="18" charset="0"/>
                <a:cs typeface="Times New Roman" panose="02020603050405020304" pitchFamily="18" charset="0"/>
              </a:rPr>
              <a:t>принципів, норм, правил, процедур, інструментів </a:t>
            </a:r>
            <a:r>
              <a:rPr lang="uk-UA" sz="2200" dirty="0" smtClean="0">
                <a:solidFill>
                  <a:srgbClr val="000000"/>
                </a:solidFill>
                <a:latin typeface="Times New Roman" panose="02020603050405020304" pitchFamily="18" charset="0"/>
                <a:cs typeface="Times New Roman" panose="02020603050405020304" pitchFamily="18" charset="0"/>
              </a:rPr>
              <a:t>та механізмів</a:t>
            </a:r>
            <a:r>
              <a:rPr lang="uk-UA" sz="2200" dirty="0">
                <a:solidFill>
                  <a:srgbClr val="000000"/>
                </a:solidFill>
                <a:latin typeface="Times New Roman" panose="02020603050405020304" pitchFamily="18" charset="0"/>
                <a:cs typeface="Times New Roman" panose="02020603050405020304" pitchFamily="18" charset="0"/>
              </a:rPr>
              <a:t>, на підставі яких здійснюється організація </a:t>
            </a:r>
            <a:r>
              <a:rPr lang="uk-UA" sz="2200" dirty="0" smtClean="0">
                <a:solidFill>
                  <a:srgbClr val="000000"/>
                </a:solidFill>
                <a:latin typeface="Times New Roman" panose="02020603050405020304" pitchFamily="18" charset="0"/>
                <a:cs typeface="Times New Roman" panose="02020603050405020304" pitchFamily="18" charset="0"/>
              </a:rPr>
              <a:t>безготівкових </a:t>
            </a:r>
            <a:r>
              <a:rPr lang="uk-UA" sz="2200" dirty="0">
                <a:solidFill>
                  <a:srgbClr val="000000"/>
                </a:solidFill>
                <a:latin typeface="Times New Roman" panose="02020603050405020304" pitchFamily="18" charset="0"/>
                <a:cs typeface="Times New Roman" panose="02020603050405020304" pitchFamily="18" charset="0"/>
              </a:rPr>
              <a:t>платежів у країні. Вона містить велику </a:t>
            </a:r>
            <a:r>
              <a:rPr lang="uk-UA" sz="2200" dirty="0" smtClean="0">
                <a:solidFill>
                  <a:srgbClr val="000000"/>
                </a:solidFill>
                <a:latin typeface="Times New Roman" panose="02020603050405020304" pitchFamily="18" charset="0"/>
                <a:cs typeface="Times New Roman" panose="02020603050405020304" pitchFamily="18" charset="0"/>
              </a:rPr>
              <a:t>кількість </a:t>
            </a:r>
            <a:r>
              <a:rPr lang="uk-UA" sz="2200" dirty="0">
                <a:solidFill>
                  <a:srgbClr val="000000"/>
                </a:solidFill>
                <a:latin typeface="Times New Roman" panose="02020603050405020304" pitchFamily="18" charset="0"/>
                <a:cs typeface="Times New Roman" panose="02020603050405020304" pitchFamily="18" charset="0"/>
              </a:rPr>
              <a:t>досить конкретних вимог і правил, яких повинні дотримуватися всі </a:t>
            </a:r>
            <a:r>
              <a:rPr lang="uk-UA" sz="2200" dirty="0" smtClean="0">
                <a:solidFill>
                  <a:srgbClr val="000000"/>
                </a:solidFill>
                <a:latin typeface="Times New Roman" panose="02020603050405020304" pitchFamily="18" charset="0"/>
                <a:cs typeface="Times New Roman" panose="02020603050405020304" pitchFamily="18" charset="0"/>
              </a:rPr>
              <a:t>учасники </a:t>
            </a:r>
            <a:r>
              <a:rPr lang="uk-UA" sz="2200" dirty="0">
                <a:solidFill>
                  <a:srgbClr val="000000"/>
                </a:solidFill>
                <a:latin typeface="Times New Roman" panose="02020603050405020304" pitchFamily="18" charset="0"/>
                <a:cs typeface="Times New Roman" panose="02020603050405020304" pitchFamily="18" charset="0"/>
              </a:rPr>
              <a:t>платіжних відносин — від порядку відкриття рахунків у банках для </a:t>
            </a:r>
            <a:r>
              <a:rPr lang="uk-UA" sz="2200" dirty="0" smtClean="0">
                <a:solidFill>
                  <a:srgbClr val="000000"/>
                </a:solidFill>
                <a:latin typeface="Times New Roman" panose="02020603050405020304" pitchFamily="18" charset="0"/>
                <a:cs typeface="Times New Roman" panose="02020603050405020304" pitchFamily="18" charset="0"/>
              </a:rPr>
              <a:t>учасників </a:t>
            </a:r>
            <a:r>
              <a:rPr lang="uk-UA" sz="2200" dirty="0">
                <a:solidFill>
                  <a:srgbClr val="000000"/>
                </a:solidFill>
                <a:latin typeface="Times New Roman" panose="02020603050405020304" pitchFamily="18" charset="0"/>
                <a:cs typeface="Times New Roman" panose="02020603050405020304" pitchFamily="18" charset="0"/>
              </a:rPr>
              <a:t>платежів до порядку завершення платежів між банками через </a:t>
            </a:r>
            <a:r>
              <a:rPr lang="uk-UA" sz="2200" dirty="0" smtClean="0">
                <a:solidFill>
                  <a:srgbClr val="000000"/>
                </a:solidFill>
                <a:latin typeface="Times New Roman" panose="02020603050405020304" pitchFamily="18" charset="0"/>
                <a:cs typeface="Times New Roman" panose="02020603050405020304" pitchFamily="18" charset="0"/>
              </a:rPr>
              <a:t>структури центрального </a:t>
            </a:r>
            <a:r>
              <a:rPr lang="uk-UA" sz="2200" dirty="0">
                <a:solidFill>
                  <a:srgbClr val="000000"/>
                </a:solidFill>
                <a:latin typeface="Times New Roman" panose="02020603050405020304" pitchFamily="18" charset="0"/>
                <a:cs typeface="Times New Roman" panose="02020603050405020304" pitchFamily="18" charset="0"/>
              </a:rPr>
              <a:t>банку. Тому вже сама наявність платіжної системи має велике </a:t>
            </a:r>
            <a:r>
              <a:rPr lang="uk-UA" sz="2200" dirty="0" smtClean="0">
                <a:solidFill>
                  <a:srgbClr val="000000"/>
                </a:solidFill>
                <a:latin typeface="Times New Roman" panose="02020603050405020304" pitchFamily="18" charset="0"/>
                <a:cs typeface="Times New Roman" panose="02020603050405020304" pitchFamily="18" charset="0"/>
              </a:rPr>
              <a:t>регулятивне </a:t>
            </a:r>
            <a:r>
              <a:rPr lang="uk-UA" sz="2200" dirty="0">
                <a:solidFill>
                  <a:srgbClr val="000000"/>
                </a:solidFill>
                <a:latin typeface="Times New Roman" panose="02020603050405020304" pitchFamily="18" charset="0"/>
                <a:cs typeface="Times New Roman" panose="02020603050405020304" pitchFamily="18" charset="0"/>
              </a:rPr>
              <a:t>значення, оскільки вона ставить усіх учасників платежів у певні </a:t>
            </a:r>
            <a:r>
              <a:rPr lang="uk-UA" sz="2200" dirty="0" smtClean="0">
                <a:solidFill>
                  <a:srgbClr val="000000"/>
                </a:solidFill>
                <a:latin typeface="Times New Roman" panose="02020603050405020304" pitchFamily="18" charset="0"/>
                <a:cs typeface="Times New Roman" panose="02020603050405020304" pitchFamily="18" charset="0"/>
              </a:rPr>
              <a:t>організаційні </a:t>
            </a:r>
            <a:r>
              <a:rPr lang="uk-UA" sz="2200" dirty="0">
                <a:solidFill>
                  <a:srgbClr val="000000"/>
                </a:solidFill>
                <a:latin typeface="Times New Roman" panose="02020603050405020304" pitchFamily="18" charset="0"/>
                <a:cs typeface="Times New Roman" panose="02020603050405020304" pitchFamily="18" charset="0"/>
              </a:rPr>
              <a:t>та правові рамки. Більше того, платіжна система створює </a:t>
            </a:r>
            <a:r>
              <a:rPr lang="uk-UA" sz="2200" dirty="0" smtClean="0">
                <a:solidFill>
                  <a:srgbClr val="000000"/>
                </a:solidFill>
                <a:latin typeface="Times New Roman" panose="02020603050405020304" pitchFamily="18" charset="0"/>
                <a:cs typeface="Times New Roman" panose="02020603050405020304" pitchFamily="18" charset="0"/>
              </a:rPr>
              <a:t>сприятливі умови </a:t>
            </a:r>
            <a:r>
              <a:rPr lang="uk-UA" sz="2200" dirty="0">
                <a:solidFill>
                  <a:srgbClr val="000000"/>
                </a:solidFill>
                <a:latin typeface="Times New Roman" panose="02020603050405020304" pitchFamily="18" charset="0"/>
                <a:cs typeface="Times New Roman" panose="02020603050405020304" pitchFamily="18" charset="0"/>
              </a:rPr>
              <a:t>для додаткового контролю за легітимністю всіх грошових платежів</a:t>
            </a:r>
            <a:r>
              <a:rPr lang="uk-UA" sz="2200" dirty="0" smtClean="0">
                <a:solidFill>
                  <a:srgbClr val="000000"/>
                </a:solidFill>
                <a:latin typeface="Times New Roman" panose="02020603050405020304" pitchFamily="18" charset="0"/>
                <a:cs typeface="Times New Roman" panose="02020603050405020304" pitchFamily="18" charset="0"/>
              </a:rPr>
              <a:t>. </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	</a:t>
            </a:r>
            <a:r>
              <a:rPr lang="uk-UA" sz="2200" i="1" dirty="0">
                <a:solidFill>
                  <a:srgbClr val="000000"/>
                </a:solidFill>
                <a:latin typeface="Times New Roman" panose="02020603050405020304" pitchFamily="18" charset="0"/>
                <a:cs typeface="Times New Roman" panose="02020603050405020304" pitchFamily="18" charset="0"/>
              </a:rPr>
              <a:t>Готівкові платежі</a:t>
            </a:r>
            <a:r>
              <a:rPr lang="uk-UA" sz="2200" dirty="0">
                <a:solidFill>
                  <a:srgbClr val="000000"/>
                </a:solidFill>
                <a:latin typeface="Times New Roman" panose="02020603050405020304" pitchFamily="18" charset="0"/>
                <a:cs typeface="Times New Roman" panose="02020603050405020304" pitchFamily="18" charset="0"/>
              </a:rPr>
              <a:t> (потоки) здійснюються поза банками </a:t>
            </a:r>
            <a:r>
              <a:rPr lang="uk-UA" sz="2200" dirty="0" smtClean="0">
                <a:solidFill>
                  <a:srgbClr val="000000"/>
                </a:solidFill>
                <a:latin typeface="Times New Roman" panose="02020603050405020304" pitchFamily="18" charset="0"/>
                <a:cs typeface="Times New Roman" panose="02020603050405020304" pitchFamily="18" charset="0"/>
              </a:rPr>
              <a:t>і тому </a:t>
            </a:r>
            <a:r>
              <a:rPr lang="uk-UA" sz="2200" dirty="0">
                <a:solidFill>
                  <a:srgbClr val="000000"/>
                </a:solidFill>
                <a:latin typeface="Times New Roman" panose="02020603050405020304" pitchFamily="18" charset="0"/>
                <a:cs typeface="Times New Roman" panose="02020603050405020304" pitchFamily="18" charset="0"/>
              </a:rPr>
              <a:t>не регламентуються положеннями і вимогами </a:t>
            </a:r>
            <a:r>
              <a:rPr lang="uk-UA" sz="2200" dirty="0" smtClean="0">
                <a:solidFill>
                  <a:srgbClr val="000000"/>
                </a:solidFill>
                <a:latin typeface="Times New Roman" panose="02020603050405020304" pitchFamily="18" charset="0"/>
                <a:cs typeface="Times New Roman" panose="02020603050405020304" pitchFamily="18" charset="0"/>
              </a:rPr>
              <a:t>платіжної </a:t>
            </a:r>
            <a:r>
              <a:rPr lang="uk-UA" sz="2200" dirty="0">
                <a:solidFill>
                  <a:srgbClr val="000000"/>
                </a:solidFill>
                <a:latin typeface="Times New Roman" panose="02020603050405020304" pitchFamily="18" charset="0"/>
                <a:cs typeface="Times New Roman" panose="02020603050405020304" pitchFamily="18" charset="0"/>
              </a:rPr>
              <a:t>системи. Разом з тим вільний (</a:t>
            </a:r>
            <a:r>
              <a:rPr lang="uk-UA" sz="2200" dirty="0" err="1">
                <a:solidFill>
                  <a:srgbClr val="000000"/>
                </a:solidFill>
                <a:latin typeface="Times New Roman" panose="02020603050405020304" pitchFamily="18" charset="0"/>
                <a:cs typeface="Times New Roman" panose="02020603050405020304" pitchFamily="18" charset="0"/>
              </a:rPr>
              <a:t>позабанківський</a:t>
            </a:r>
            <a:r>
              <a:rPr lang="uk-UA" sz="2200" dirty="0">
                <a:solidFill>
                  <a:srgbClr val="000000"/>
                </a:solidFill>
                <a:latin typeface="Times New Roman" panose="02020603050405020304" pitchFamily="18" charset="0"/>
                <a:cs typeface="Times New Roman" panose="02020603050405020304" pitchFamily="18" charset="0"/>
              </a:rPr>
              <a:t>) </a:t>
            </a:r>
            <a:r>
              <a:rPr lang="uk-UA" sz="2200" dirty="0" smtClean="0">
                <a:solidFill>
                  <a:srgbClr val="000000"/>
                </a:solidFill>
                <a:latin typeface="Times New Roman" panose="02020603050405020304" pitchFamily="18" charset="0"/>
                <a:cs typeface="Times New Roman" panose="02020603050405020304" pitchFamily="18" charset="0"/>
              </a:rPr>
              <a:t>обіг готівки </a:t>
            </a:r>
            <a:r>
              <a:rPr lang="uk-UA" sz="2200" dirty="0">
                <a:solidFill>
                  <a:srgbClr val="000000"/>
                </a:solidFill>
                <a:latin typeface="Times New Roman" panose="02020603050405020304" pitchFamily="18" charset="0"/>
                <a:cs typeface="Times New Roman" panose="02020603050405020304" pitchFamily="18" charset="0"/>
              </a:rPr>
              <a:t>робить її дуже зручною для обслуговування незаконних </a:t>
            </a:r>
            <a:r>
              <a:rPr lang="uk-UA" sz="2200" dirty="0" err="1" smtClean="0">
                <a:solidFill>
                  <a:srgbClr val="000000"/>
                </a:solidFill>
                <a:latin typeface="Times New Roman" panose="02020603050405020304" pitchFamily="18" charset="0"/>
                <a:cs typeface="Times New Roman" panose="02020603050405020304" pitchFamily="18" charset="0"/>
              </a:rPr>
              <a:t>антисуспільних</a:t>
            </a:r>
            <a:r>
              <a:rPr lang="uk-UA" sz="2200" dirty="0" smtClean="0">
                <a:solidFill>
                  <a:srgbClr val="000000"/>
                </a:solidFill>
                <a:latin typeface="Times New Roman" panose="02020603050405020304" pitchFamily="18" charset="0"/>
                <a:cs typeface="Times New Roman" panose="02020603050405020304" pitchFamily="18" charset="0"/>
              </a:rPr>
              <a:t> операцій </a:t>
            </a:r>
            <a:r>
              <a:rPr lang="uk-UA" sz="2200" dirty="0">
                <a:solidFill>
                  <a:srgbClr val="000000"/>
                </a:solidFill>
                <a:latin typeface="Times New Roman" panose="02020603050405020304" pitchFamily="18" charset="0"/>
                <a:cs typeface="Times New Roman" panose="02020603050405020304" pitchFamily="18" charset="0"/>
              </a:rPr>
              <a:t>та видів діяльності. Зважаючи на </a:t>
            </a:r>
            <a:r>
              <a:rPr lang="uk-UA" sz="2200" dirty="0" smtClean="0">
                <a:solidFill>
                  <a:srgbClr val="000000"/>
                </a:solidFill>
                <a:latin typeface="Times New Roman" panose="02020603050405020304" pitchFamily="18" charset="0"/>
                <a:cs typeface="Times New Roman" panose="02020603050405020304" pitchFamily="18" charset="0"/>
              </a:rPr>
              <a:t>це, </a:t>
            </a:r>
            <a:r>
              <a:rPr lang="uk-UA" sz="2200" dirty="0">
                <a:solidFill>
                  <a:srgbClr val="000000"/>
                </a:solidFill>
                <a:latin typeface="Times New Roman" panose="02020603050405020304" pitchFamily="18" charset="0"/>
                <a:cs typeface="Times New Roman" panose="02020603050405020304" pitchFamily="18" charset="0"/>
              </a:rPr>
              <a:t>держави не обмежуються технічними </a:t>
            </a:r>
            <a:r>
              <a:rPr lang="uk-UA" sz="2200" dirty="0" smtClean="0">
                <a:solidFill>
                  <a:srgbClr val="000000"/>
                </a:solidFill>
                <a:latin typeface="Times New Roman" panose="02020603050405020304" pitchFamily="18" charset="0"/>
                <a:cs typeface="Times New Roman" panose="02020603050405020304" pitchFamily="18" charset="0"/>
              </a:rPr>
              <a:t>заходами </a:t>
            </a:r>
            <a:r>
              <a:rPr lang="uk-UA" sz="2200" dirty="0">
                <a:solidFill>
                  <a:srgbClr val="000000"/>
                </a:solidFill>
                <a:latin typeface="Times New Roman" panose="02020603050405020304" pitchFamily="18" charset="0"/>
                <a:cs typeface="Times New Roman" panose="02020603050405020304" pitchFamily="18" charset="0"/>
              </a:rPr>
              <a:t>щодо посилення захисту купюр від підробки чи боротьби з </a:t>
            </a:r>
            <a:r>
              <a:rPr lang="uk-UA" sz="2200" dirty="0" smtClean="0">
                <a:solidFill>
                  <a:srgbClr val="000000"/>
                </a:solidFill>
                <a:latin typeface="Times New Roman" panose="02020603050405020304" pitchFamily="18" charset="0"/>
                <a:cs typeface="Times New Roman" panose="02020603050405020304" pitchFamily="18" charset="0"/>
              </a:rPr>
              <a:t>фальшивомонетниками</a:t>
            </a:r>
            <a:r>
              <a:rPr lang="uk-UA" sz="2200" dirty="0">
                <a:solidFill>
                  <a:srgbClr val="000000"/>
                </a:solidFill>
                <a:latin typeface="Times New Roman" panose="02020603050405020304" pitchFamily="18" charset="0"/>
                <a:cs typeface="Times New Roman" panose="02020603050405020304" pitchFamily="18" charset="0"/>
              </a:rPr>
              <a:t>, а вдаються до регламентації і контролю операцій з готівкою. </a:t>
            </a:r>
            <a:r>
              <a:rPr lang="uk-UA" sz="2200" dirty="0" smtClean="0">
                <a:solidFill>
                  <a:srgbClr val="000000"/>
                </a:solidFill>
                <a:latin typeface="Times New Roman" panose="02020603050405020304" pitchFamily="18" charset="0"/>
                <a:cs typeface="Times New Roman" panose="02020603050405020304" pitchFamily="18" charset="0"/>
              </a:rPr>
              <a:t>Хоч ці </a:t>
            </a:r>
            <a:r>
              <a:rPr lang="uk-UA" sz="2200" dirty="0">
                <a:solidFill>
                  <a:srgbClr val="000000"/>
                </a:solidFill>
                <a:latin typeface="Times New Roman" panose="02020603050405020304" pitchFamily="18" charset="0"/>
                <a:cs typeface="Times New Roman" panose="02020603050405020304" pitchFamily="18" charset="0"/>
              </a:rPr>
              <a:t>заходи певною мірою обмежують право власності особи на її грошові </a:t>
            </a:r>
            <a:r>
              <a:rPr lang="uk-UA" sz="2200" dirty="0" smtClean="0">
                <a:solidFill>
                  <a:srgbClr val="000000"/>
                </a:solidFill>
                <a:latin typeface="Times New Roman" panose="02020603050405020304" pitchFamily="18" charset="0"/>
                <a:cs typeface="Times New Roman" panose="02020603050405020304" pitchFamily="18" charset="0"/>
              </a:rPr>
              <a:t>кошти</a:t>
            </a:r>
            <a:r>
              <a:rPr lang="uk-UA" sz="2200" dirty="0">
                <a:solidFill>
                  <a:srgbClr val="000000"/>
                </a:solidFill>
                <a:latin typeface="Times New Roman" panose="02020603050405020304" pitchFamily="18" charset="0"/>
                <a:cs typeface="Times New Roman" panose="02020603050405020304" pitchFamily="18" charset="0"/>
              </a:rPr>
              <a:t>, законодавство змушене йти на такі </a:t>
            </a:r>
            <a:r>
              <a:rPr lang="uk-UA" sz="2200" dirty="0" smtClean="0">
                <a:solidFill>
                  <a:srgbClr val="000000"/>
                </a:solidFill>
                <a:latin typeface="Times New Roman" panose="02020603050405020304" pitchFamily="18" charset="0"/>
                <a:cs typeface="Times New Roman" panose="02020603050405020304" pitchFamily="18" charset="0"/>
              </a:rPr>
              <a:t>обмеження. Наприклад, </a:t>
            </a:r>
            <a:r>
              <a:rPr lang="ru-RU" sz="2200" dirty="0" err="1" smtClean="0">
                <a:solidFill>
                  <a:srgbClr val="000000"/>
                </a:solidFill>
                <a:latin typeface="Times New Roman" panose="02020603050405020304" pitchFamily="18" charset="0"/>
                <a:cs typeface="Times New Roman" panose="02020603050405020304" pitchFamily="18" charset="0"/>
              </a:rPr>
              <a:t>суб’єкти</a:t>
            </a:r>
            <a:r>
              <a:rPr lang="ru-RU" sz="2200" dirty="0" smtClean="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господарювання</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мають</a:t>
            </a:r>
            <a:r>
              <a:rPr lang="ru-RU" sz="2200" dirty="0">
                <a:solidFill>
                  <a:srgbClr val="000000"/>
                </a:solidFill>
                <a:latin typeface="Times New Roman" panose="02020603050405020304" pitchFamily="18" charset="0"/>
                <a:cs typeface="Times New Roman" panose="02020603050405020304" pitchFamily="18" charset="0"/>
              </a:rPr>
              <a:t> право </a:t>
            </a:r>
            <a:r>
              <a:rPr lang="ru-RU" sz="2200" dirty="0" err="1">
                <a:solidFill>
                  <a:srgbClr val="000000"/>
                </a:solidFill>
                <a:latin typeface="Times New Roman" panose="02020603050405020304" pitchFamily="18" charset="0"/>
                <a:cs typeface="Times New Roman" panose="02020603050405020304" pitchFamily="18" charset="0"/>
              </a:rPr>
              <a:t>розраховуватися</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готівкою</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впродовж</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однієї</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доби</a:t>
            </a:r>
            <a:r>
              <a:rPr lang="ru-RU" sz="2200" dirty="0">
                <a:solidFill>
                  <a:srgbClr val="000000"/>
                </a:solidFill>
                <a:latin typeface="Times New Roman" panose="02020603050405020304" pitchFamily="18" charset="0"/>
                <a:cs typeface="Times New Roman" panose="02020603050405020304" pitchFamily="18" charset="0"/>
              </a:rPr>
              <a:t> за одним </a:t>
            </a:r>
            <a:r>
              <a:rPr lang="ru-RU" sz="2200" dirty="0" err="1" smtClean="0">
                <a:solidFill>
                  <a:srgbClr val="000000"/>
                </a:solidFill>
                <a:latin typeface="Times New Roman" panose="02020603050405020304" pitchFamily="18" charset="0"/>
                <a:cs typeface="Times New Roman" panose="02020603050405020304" pitchFamily="18" charset="0"/>
              </a:rPr>
              <a:t>або</a:t>
            </a:r>
            <a:r>
              <a:rPr lang="ru-RU" sz="2200" dirty="0" smtClean="0">
                <a:solidFill>
                  <a:srgbClr val="000000"/>
                </a:solidFill>
                <a:latin typeface="Times New Roman" panose="02020603050405020304" pitchFamily="18" charset="0"/>
                <a:cs typeface="Times New Roman" panose="02020603050405020304" pitchFamily="18" charset="0"/>
              </a:rPr>
              <a:t> </a:t>
            </a:r>
            <a:r>
              <a:rPr lang="ru-RU" sz="2200" dirty="0" err="1" smtClean="0">
                <a:solidFill>
                  <a:srgbClr val="000000"/>
                </a:solidFill>
                <a:latin typeface="Times New Roman" panose="02020603050405020304" pitchFamily="18" charset="0"/>
                <a:cs typeface="Times New Roman" panose="02020603050405020304" pitchFamily="18" charset="0"/>
              </a:rPr>
              <a:t>кількома</a:t>
            </a:r>
            <a:r>
              <a:rPr lang="ru-RU" sz="2200" dirty="0" smtClean="0">
                <a:solidFill>
                  <a:srgbClr val="000000"/>
                </a:solidFill>
                <a:latin typeface="Times New Roman" panose="02020603050405020304" pitchFamily="18" charset="0"/>
                <a:cs typeface="Times New Roman" panose="02020603050405020304" pitchFamily="18" charset="0"/>
              </a:rPr>
              <a:t> </a:t>
            </a:r>
            <a:r>
              <a:rPr lang="ru-RU" sz="2200" dirty="0" err="1" smtClean="0">
                <a:solidFill>
                  <a:srgbClr val="000000"/>
                </a:solidFill>
                <a:latin typeface="Times New Roman" panose="02020603050405020304" pitchFamily="18" charset="0"/>
                <a:cs typeface="Times New Roman" panose="02020603050405020304" pitchFamily="18" charset="0"/>
              </a:rPr>
              <a:t>платіжними</a:t>
            </a:r>
            <a:r>
              <a:rPr lang="ru-RU" sz="2200" dirty="0" smtClean="0">
                <a:solidFill>
                  <a:srgbClr val="000000"/>
                </a:solidFill>
                <a:latin typeface="Times New Roman" panose="02020603050405020304" pitchFamily="18" charset="0"/>
                <a:cs typeface="Times New Roman" panose="02020603050405020304" pitchFamily="18" charset="0"/>
              </a:rPr>
              <a:t> документами:</a:t>
            </a:r>
            <a:endParaRPr lang="uk-UA" sz="2200"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72472453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lnSpcReduction="10000"/>
          </a:bodyPr>
          <a:lstStyle/>
          <a:p>
            <a:pPr algn="just">
              <a:spcBef>
                <a:spcPts val="0"/>
              </a:spcBef>
            </a:pPr>
            <a:r>
              <a:rPr lang="ru-RU" sz="2200" dirty="0" err="1" smtClean="0">
                <a:solidFill>
                  <a:srgbClr val="000000"/>
                </a:solidFill>
                <a:latin typeface="Times New Roman" panose="02020603050405020304" pitchFamily="18" charset="0"/>
                <a:cs typeface="Times New Roman" panose="02020603050405020304" pitchFamily="18" charset="0"/>
              </a:rPr>
              <a:t>між</a:t>
            </a:r>
            <a:r>
              <a:rPr lang="ru-RU" sz="2200" dirty="0" smtClean="0">
                <a:solidFill>
                  <a:srgbClr val="000000"/>
                </a:solidFill>
                <a:latin typeface="Times New Roman" panose="02020603050405020304" pitchFamily="18" charset="0"/>
                <a:cs typeface="Times New Roman" panose="02020603050405020304" pitchFamily="18" charset="0"/>
              </a:rPr>
              <a:t> </a:t>
            </a:r>
            <a:r>
              <a:rPr lang="ru-RU" sz="2200" dirty="0">
                <a:solidFill>
                  <a:srgbClr val="000000"/>
                </a:solidFill>
                <a:latin typeface="Times New Roman" panose="02020603050405020304" pitchFamily="18" charset="0"/>
                <a:cs typeface="Times New Roman" panose="02020603050405020304" pitchFamily="18" charset="0"/>
              </a:rPr>
              <a:t>собою - до 10 000 </a:t>
            </a:r>
            <a:r>
              <a:rPr lang="ru-RU" sz="2200" dirty="0" err="1">
                <a:solidFill>
                  <a:srgbClr val="000000"/>
                </a:solidFill>
                <a:latin typeface="Times New Roman" panose="02020603050405020304" pitchFamily="18" charset="0"/>
                <a:cs typeface="Times New Roman" panose="02020603050405020304" pitchFamily="18" charset="0"/>
              </a:rPr>
              <a:t>грн</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включно</a:t>
            </a:r>
            <a:r>
              <a:rPr lang="ru-RU" sz="2200" dirty="0">
                <a:solidFill>
                  <a:srgbClr val="000000"/>
                </a:solidFill>
                <a:latin typeface="Times New Roman" panose="02020603050405020304" pitchFamily="18" charset="0"/>
                <a:cs typeface="Times New Roman" panose="02020603050405020304" pitchFamily="18" charset="0"/>
              </a:rPr>
              <a:t>; з </a:t>
            </a:r>
            <a:r>
              <a:rPr lang="ru-RU" sz="2200" dirty="0" err="1">
                <a:solidFill>
                  <a:srgbClr val="000000"/>
                </a:solidFill>
                <a:latin typeface="Times New Roman" panose="02020603050405020304" pitchFamily="18" charset="0"/>
                <a:cs typeface="Times New Roman" panose="02020603050405020304" pitchFamily="18" charset="0"/>
              </a:rPr>
              <a:t>фізичними</a:t>
            </a:r>
            <a:r>
              <a:rPr lang="ru-RU" sz="2200" dirty="0">
                <a:solidFill>
                  <a:srgbClr val="000000"/>
                </a:solidFill>
                <a:latin typeface="Times New Roman" panose="02020603050405020304" pitchFamily="18" charset="0"/>
                <a:cs typeface="Times New Roman" panose="02020603050405020304" pitchFamily="18" charset="0"/>
              </a:rPr>
              <a:t> особами - до 50 000 </a:t>
            </a:r>
            <a:r>
              <a:rPr lang="ru-RU" sz="2200" dirty="0" err="1">
                <a:solidFill>
                  <a:srgbClr val="000000"/>
                </a:solidFill>
                <a:latin typeface="Times New Roman" panose="02020603050405020304" pitchFamily="18" charset="0"/>
                <a:cs typeface="Times New Roman" panose="02020603050405020304" pitchFamily="18" charset="0"/>
              </a:rPr>
              <a:t>грн</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включно</a:t>
            </a:r>
            <a:r>
              <a:rPr lang="ru-RU" sz="2200" dirty="0" smtClean="0">
                <a:solidFill>
                  <a:srgbClr val="000000"/>
                </a:solidFill>
                <a:latin typeface="Times New Roman" panose="02020603050405020304" pitchFamily="18" charset="0"/>
                <a:cs typeface="Times New Roman" panose="02020603050405020304" pitchFamily="18" charset="0"/>
              </a:rPr>
              <a:t>.</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	</a:t>
            </a:r>
            <a:r>
              <a:rPr lang="uk-UA" sz="2200" i="1" dirty="0">
                <a:solidFill>
                  <a:srgbClr val="000000"/>
                </a:solidFill>
                <a:latin typeface="Times New Roman" panose="02020603050405020304" pitchFamily="18" charset="0"/>
                <a:cs typeface="Times New Roman" panose="02020603050405020304" pitchFamily="18" charset="0"/>
              </a:rPr>
              <a:t>У грошово-кредитній політиці</a:t>
            </a:r>
            <a:r>
              <a:rPr lang="uk-UA" sz="2200" dirty="0">
                <a:solidFill>
                  <a:srgbClr val="000000"/>
                </a:solidFill>
                <a:latin typeface="Times New Roman" panose="02020603050405020304" pitchFamily="18" charset="0"/>
                <a:cs typeface="Times New Roman" panose="02020603050405020304" pitchFamily="18" charset="0"/>
              </a:rPr>
              <a:t>, механізм якої </a:t>
            </a:r>
            <a:r>
              <a:rPr lang="uk-UA" sz="2200" dirty="0" smtClean="0">
                <a:solidFill>
                  <a:srgbClr val="000000"/>
                </a:solidFill>
                <a:latin typeface="Times New Roman" panose="02020603050405020304" pitchFamily="18" charset="0"/>
                <a:cs typeface="Times New Roman" panose="02020603050405020304" pitchFamily="18" charset="0"/>
              </a:rPr>
              <a:t>сформований </a:t>
            </a:r>
            <a:r>
              <a:rPr lang="uk-UA" sz="2200" dirty="0">
                <a:solidFill>
                  <a:srgbClr val="000000"/>
                </a:solidFill>
                <a:latin typeface="Times New Roman" panose="02020603050405020304" pitchFamily="18" charset="0"/>
                <a:cs typeface="Times New Roman" panose="02020603050405020304" pitchFamily="18" charset="0"/>
              </a:rPr>
              <a:t>переважно на засадах опосередкованого впливу, </a:t>
            </a:r>
            <a:r>
              <a:rPr lang="uk-UA" sz="2200" dirty="0" smtClean="0">
                <a:solidFill>
                  <a:srgbClr val="000000"/>
                </a:solidFill>
                <a:latin typeface="Times New Roman" panose="02020603050405020304" pitchFamily="18" charset="0"/>
                <a:cs typeface="Times New Roman" panose="02020603050405020304" pitchFamily="18" charset="0"/>
              </a:rPr>
              <a:t>певною </a:t>
            </a:r>
            <a:r>
              <a:rPr lang="uk-UA" sz="2200" dirty="0">
                <a:solidFill>
                  <a:srgbClr val="000000"/>
                </a:solidFill>
                <a:latin typeface="Times New Roman" panose="02020603050405020304" pitchFamily="18" charset="0"/>
                <a:cs typeface="Times New Roman" panose="02020603050405020304" pitchFamily="18" charset="0"/>
              </a:rPr>
              <a:t>мірою використовуються і заходи прямої дії, хоч </a:t>
            </a:r>
            <a:r>
              <a:rPr lang="uk-UA" sz="2200" dirty="0" smtClean="0">
                <a:solidFill>
                  <a:srgbClr val="000000"/>
                </a:solidFill>
                <a:latin typeface="Times New Roman" panose="02020603050405020304" pitchFamily="18" charset="0"/>
                <a:cs typeface="Times New Roman" panose="02020603050405020304" pitchFamily="18" charset="0"/>
              </a:rPr>
              <a:t>і служать </a:t>
            </a:r>
            <a:r>
              <a:rPr lang="uk-UA" sz="2200" dirty="0">
                <a:solidFill>
                  <a:srgbClr val="000000"/>
                </a:solidFill>
                <a:latin typeface="Times New Roman" panose="02020603050405020304" pitchFamily="18" charset="0"/>
                <a:cs typeface="Times New Roman" panose="02020603050405020304" pitchFamily="18" charset="0"/>
              </a:rPr>
              <a:t>вони найчастіше як допоміжні, зумовлені якимись особливими </a:t>
            </a:r>
            <a:r>
              <a:rPr lang="uk-UA" sz="2200" dirty="0" smtClean="0">
                <a:solidFill>
                  <a:srgbClr val="000000"/>
                </a:solidFill>
                <a:latin typeface="Times New Roman" panose="02020603050405020304" pitchFamily="18" charset="0"/>
                <a:cs typeface="Times New Roman" panose="02020603050405020304" pitchFamily="18" charset="0"/>
              </a:rPr>
              <a:t>обставинами</a:t>
            </a:r>
            <a:r>
              <a:rPr lang="uk-UA" sz="2200" dirty="0">
                <a:solidFill>
                  <a:srgbClr val="000000"/>
                </a:solidFill>
                <a:latin typeface="Times New Roman" panose="02020603050405020304" pitchFamily="18" charset="0"/>
                <a:cs typeface="Times New Roman" panose="02020603050405020304" pitchFamily="18" charset="0"/>
              </a:rPr>
              <a:t>. Зі зміною цих обставин скасовується і застосування адміністративних </a:t>
            </a:r>
            <a:r>
              <a:rPr lang="uk-UA" sz="2200" dirty="0" smtClean="0">
                <a:solidFill>
                  <a:srgbClr val="000000"/>
                </a:solidFill>
                <a:latin typeface="Times New Roman" panose="02020603050405020304" pitchFamily="18" charset="0"/>
                <a:cs typeface="Times New Roman" panose="02020603050405020304" pitchFamily="18" charset="0"/>
              </a:rPr>
              <a:t>заходів</a:t>
            </a:r>
            <a:r>
              <a:rPr lang="uk-UA" sz="2200" dirty="0">
                <a:solidFill>
                  <a:srgbClr val="000000"/>
                </a:solidFill>
                <a:latin typeface="Times New Roman" panose="02020603050405020304" pitchFamily="18" charset="0"/>
                <a:cs typeface="Times New Roman" panose="02020603050405020304" pitchFamily="18" charset="0"/>
              </a:rPr>
              <a:t>. До заходів прямої дії, що найчастіше застосовуються на практиці, належать:</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a:t>
            </a:r>
            <a:r>
              <a:rPr lang="uk-UA" sz="2200" dirty="0">
                <a:solidFill>
                  <a:srgbClr val="000000"/>
                </a:solidFill>
                <a:latin typeface="Times New Roman" panose="02020603050405020304" pitchFamily="18" charset="0"/>
                <a:cs typeface="Times New Roman" panose="02020603050405020304" pitchFamily="18" charset="0"/>
              </a:rPr>
              <a:t>пряме регулювання центральним банком процентних ставок (</a:t>
            </a:r>
            <a:r>
              <a:rPr lang="uk-UA" sz="2200" dirty="0" smtClean="0">
                <a:solidFill>
                  <a:srgbClr val="000000"/>
                </a:solidFill>
                <a:latin typeface="Times New Roman" panose="02020603050405020304" pitchFamily="18" charset="0"/>
                <a:cs typeface="Times New Roman" panose="02020603050405020304" pitchFamily="18" charset="0"/>
              </a:rPr>
              <a:t>депозитних та </a:t>
            </a:r>
            <a:r>
              <a:rPr lang="uk-UA" sz="2200" dirty="0">
                <a:solidFill>
                  <a:srgbClr val="000000"/>
                </a:solidFill>
                <a:latin typeface="Times New Roman" panose="02020603050405020304" pitchFamily="18" charset="0"/>
                <a:cs typeface="Times New Roman" panose="02020603050405020304" pitchFamily="18" charset="0"/>
              </a:rPr>
              <a:t>позичкових) комерційних банків;</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a:t>
            </a:r>
            <a:r>
              <a:rPr lang="uk-UA" sz="2200" dirty="0">
                <a:solidFill>
                  <a:srgbClr val="000000"/>
                </a:solidFill>
                <a:latin typeface="Times New Roman" panose="02020603050405020304" pitchFamily="18" charset="0"/>
                <a:cs typeface="Times New Roman" panose="02020603050405020304" pitchFamily="18" charset="0"/>
              </a:rPr>
              <a:t>селективна політика адресного рефінансування комерційних банків;</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законодавчо-нормативні </a:t>
            </a:r>
            <a:r>
              <a:rPr lang="uk-UA" sz="2200" dirty="0">
                <a:solidFill>
                  <a:srgbClr val="000000"/>
                </a:solidFill>
                <a:latin typeface="Times New Roman" panose="02020603050405020304" pitchFamily="18" charset="0"/>
                <a:cs typeface="Times New Roman" panose="02020603050405020304" pitchFamily="18" charset="0"/>
              </a:rPr>
              <a:t>обмеження чи заборона окремих видів </a:t>
            </a:r>
            <a:r>
              <a:rPr lang="uk-UA" sz="2200" dirty="0" smtClean="0">
                <a:solidFill>
                  <a:srgbClr val="000000"/>
                </a:solidFill>
                <a:latin typeface="Times New Roman" panose="02020603050405020304" pitchFamily="18" charset="0"/>
                <a:cs typeface="Times New Roman" panose="02020603050405020304" pitchFamily="18" charset="0"/>
              </a:rPr>
              <a:t>діяльності комерційних </a:t>
            </a:r>
            <a:r>
              <a:rPr lang="uk-UA" sz="2200" dirty="0">
                <a:solidFill>
                  <a:srgbClr val="000000"/>
                </a:solidFill>
                <a:latin typeface="Times New Roman" panose="02020603050405020304" pitchFamily="18" charset="0"/>
                <a:cs typeface="Times New Roman" panose="02020603050405020304" pitchFamily="18" charset="0"/>
              </a:rPr>
              <a:t>банків</a:t>
            </a:r>
            <a:r>
              <a:rPr lang="uk-UA" sz="2200" dirty="0" smtClean="0">
                <a:solidFill>
                  <a:srgbClr val="000000"/>
                </a:solidFill>
                <a:latin typeface="Times New Roman" panose="02020603050405020304" pitchFamily="18" charset="0"/>
                <a:cs typeface="Times New Roman" panose="02020603050405020304" pitchFamily="18" charset="0"/>
              </a:rPr>
              <a:t>.</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	</a:t>
            </a:r>
            <a:r>
              <a:rPr lang="uk-UA" sz="2200" i="1" dirty="0">
                <a:solidFill>
                  <a:srgbClr val="000000"/>
                </a:solidFill>
                <a:latin typeface="Times New Roman" panose="02020603050405020304" pitchFamily="18" charset="0"/>
                <a:cs typeface="Times New Roman" panose="02020603050405020304" pitchFamily="18" charset="0"/>
              </a:rPr>
              <a:t>Пряме регулювання процентної ставки</a:t>
            </a:r>
            <a:r>
              <a:rPr lang="uk-UA" sz="2200" dirty="0">
                <a:solidFill>
                  <a:srgbClr val="000000"/>
                </a:solidFill>
                <a:latin typeface="Times New Roman" panose="02020603050405020304" pitchFamily="18" charset="0"/>
                <a:cs typeface="Times New Roman" panose="02020603050405020304" pitchFamily="18" charset="0"/>
              </a:rPr>
              <a:t> може здійснюватися у вигляді </a:t>
            </a:r>
            <a:r>
              <a:rPr lang="uk-UA" sz="2200" dirty="0" smtClean="0">
                <a:solidFill>
                  <a:srgbClr val="000000"/>
                </a:solidFill>
                <a:latin typeface="Times New Roman" panose="02020603050405020304" pitchFamily="18" charset="0"/>
                <a:cs typeface="Times New Roman" panose="02020603050405020304" pitchFamily="18" charset="0"/>
              </a:rPr>
              <a:t>фіксації </a:t>
            </a:r>
            <a:r>
              <a:rPr lang="uk-UA" sz="2200" dirty="0">
                <a:solidFill>
                  <a:srgbClr val="000000"/>
                </a:solidFill>
                <a:latin typeface="Times New Roman" panose="02020603050405020304" pitchFamily="18" charset="0"/>
                <a:cs typeface="Times New Roman" panose="02020603050405020304" pitchFamily="18" charset="0"/>
              </a:rPr>
              <a:t>центральним банком абсолютного рівня ставок за депозитами і </a:t>
            </a:r>
            <a:r>
              <a:rPr lang="uk-UA" sz="2200" dirty="0" smtClean="0">
                <a:solidFill>
                  <a:srgbClr val="000000"/>
                </a:solidFill>
                <a:latin typeface="Times New Roman" panose="02020603050405020304" pitchFamily="18" charset="0"/>
                <a:cs typeface="Times New Roman" panose="02020603050405020304" pitchFamily="18" charset="0"/>
              </a:rPr>
              <a:t>позичками комерційних </a:t>
            </a:r>
            <a:r>
              <a:rPr lang="uk-UA" sz="2200" dirty="0">
                <a:solidFill>
                  <a:srgbClr val="000000"/>
                </a:solidFill>
                <a:latin typeface="Times New Roman" panose="02020603050405020304" pitchFamily="18" charset="0"/>
                <a:cs typeface="Times New Roman" panose="02020603050405020304" pitchFamily="18" charset="0"/>
              </a:rPr>
              <a:t>банків, рівня маржі або ж верхнього чи нижнього рівня </a:t>
            </a:r>
            <a:r>
              <a:rPr lang="uk-UA" sz="2200" dirty="0" smtClean="0">
                <a:solidFill>
                  <a:srgbClr val="000000"/>
                </a:solidFill>
                <a:latin typeface="Times New Roman" panose="02020603050405020304" pitchFamily="18" charset="0"/>
                <a:cs typeface="Times New Roman" panose="02020603050405020304" pitchFamily="18" charset="0"/>
              </a:rPr>
              <a:t>відхилення процентних </a:t>
            </a:r>
            <a:r>
              <a:rPr lang="uk-UA" sz="2200" dirty="0">
                <a:solidFill>
                  <a:srgbClr val="000000"/>
                </a:solidFill>
                <a:latin typeface="Times New Roman" panose="02020603050405020304" pitchFamily="18" charset="0"/>
                <a:cs typeface="Times New Roman" panose="02020603050405020304" pitchFamily="18" charset="0"/>
              </a:rPr>
              <a:t>ставок комерційних банків від облікової ставки центрального </a:t>
            </a:r>
            <a:r>
              <a:rPr lang="uk-UA" sz="2200" dirty="0" smtClean="0">
                <a:solidFill>
                  <a:srgbClr val="000000"/>
                </a:solidFill>
                <a:latin typeface="Times New Roman" panose="02020603050405020304" pitchFamily="18" charset="0"/>
                <a:cs typeface="Times New Roman" panose="02020603050405020304" pitchFamily="18" charset="0"/>
              </a:rPr>
              <a:t>банку</a:t>
            </a:r>
            <a:r>
              <a:rPr lang="uk-UA" sz="2200" dirty="0">
                <a:solidFill>
                  <a:srgbClr val="000000"/>
                </a:solidFill>
                <a:latin typeface="Times New Roman" panose="02020603050405020304" pitchFamily="18" charset="0"/>
                <a:cs typeface="Times New Roman" panose="02020603050405020304" pitchFamily="18" charset="0"/>
              </a:rPr>
              <a:t>. Застосовується, як правило, у кризових ситуаціях, коли потрібно </a:t>
            </a:r>
            <a:r>
              <a:rPr lang="uk-UA" sz="2200" dirty="0" smtClean="0">
                <a:solidFill>
                  <a:srgbClr val="000000"/>
                </a:solidFill>
                <a:latin typeface="Times New Roman" panose="02020603050405020304" pitchFamily="18" charset="0"/>
                <a:cs typeface="Times New Roman" panose="02020603050405020304" pitchFamily="18" charset="0"/>
              </a:rPr>
              <a:t>одночасно вирішувати </a:t>
            </a:r>
            <a:r>
              <a:rPr lang="uk-UA" sz="2200" dirty="0">
                <a:solidFill>
                  <a:srgbClr val="000000"/>
                </a:solidFill>
                <a:latin typeface="Times New Roman" panose="02020603050405020304" pitchFamily="18" charset="0"/>
                <a:cs typeface="Times New Roman" panose="02020603050405020304" pitchFamily="18" charset="0"/>
              </a:rPr>
              <a:t>такі суперечливі завдання, як зниження темпів інфляції, </a:t>
            </a:r>
            <a:r>
              <a:rPr lang="uk-UA" sz="2200" dirty="0" smtClean="0">
                <a:solidFill>
                  <a:srgbClr val="000000"/>
                </a:solidFill>
                <a:latin typeface="Times New Roman" panose="02020603050405020304" pitchFamily="18" charset="0"/>
                <a:cs typeface="Times New Roman" panose="02020603050405020304" pitchFamily="18" charset="0"/>
              </a:rPr>
              <a:t>посилення стимулювання </a:t>
            </a:r>
            <a:r>
              <a:rPr lang="uk-UA" sz="2200" dirty="0">
                <a:solidFill>
                  <a:srgbClr val="000000"/>
                </a:solidFill>
                <a:latin typeface="Times New Roman" panose="02020603050405020304" pitchFamily="18" charset="0"/>
                <a:cs typeface="Times New Roman" panose="02020603050405020304" pitchFamily="18" charset="0"/>
              </a:rPr>
              <a:t>економічного зростання та зміцнення стабільності банків.</a:t>
            </a:r>
          </a:p>
        </p:txBody>
      </p:sp>
    </p:spTree>
    <p:extLst>
      <p:ext uri="{BB962C8B-B14F-4D97-AF65-F5344CB8AC3E}">
        <p14:creationId xmlns:p14="http://schemas.microsoft.com/office/powerpoint/2010/main" val="369351901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a:bodyPr>
          <a:lstStyle/>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Наприклад, НБУ використовував адміністративне обмеження процентних ставок банків на етапі переходу до антиінфляційної політики (1994–1996 рр.). Спочатку він установив обмеження рівня маржі між позичковими і депозитними ставками, потім - верхню межу для позичкових процентних ставок (на рівні 250 %), а також адміністративно зобов’язував банки коригувати свої процентні ставки </a:t>
            </a:r>
            <a:r>
              <a:rPr lang="uk-UA" sz="2200" dirty="0" err="1" smtClean="0">
                <a:solidFill>
                  <a:srgbClr val="000000"/>
                </a:solidFill>
                <a:latin typeface="Times New Roman" panose="02020603050405020304" pitchFamily="18" charset="0"/>
                <a:cs typeface="Times New Roman" panose="02020603050405020304" pitchFamily="18" charset="0"/>
              </a:rPr>
              <a:t>пропорційно</a:t>
            </a:r>
            <a:r>
              <a:rPr lang="uk-UA" sz="2200" dirty="0" smtClean="0">
                <a:solidFill>
                  <a:srgbClr val="000000"/>
                </a:solidFill>
                <a:latin typeface="Times New Roman" panose="02020603050405020304" pitchFamily="18" charset="0"/>
                <a:cs typeface="Times New Roman" panose="02020603050405020304" pitchFamily="18" charset="0"/>
              </a:rPr>
              <a:t> до зміни облікової ставки НБУ. Усі ці заходи мали на меті стримувати нарощування грошової маси та рівня інфляції, а також здешевлювати банківський кредит та полегшувати доступ до нього суб’єктів господарювання. </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Як пряме втручання держави в процентну політику можна розглядати компенсацію з бюджету затрат сільгоспвиробників на сплату процентів за банківськими кредитами, запроваджену урядом України в 2004–2005 рр. Цей захід значно розширив доступ таких підприємств до кредитів і разом з тим не погіршив фінансового стану банків. </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a:t>
            </a:r>
            <a:r>
              <a:rPr lang="uk-UA" sz="2200" i="1" dirty="0" smtClean="0">
                <a:solidFill>
                  <a:srgbClr val="000000"/>
                </a:solidFill>
                <a:latin typeface="Times New Roman" panose="02020603050405020304" pitchFamily="18" charset="0"/>
                <a:cs typeface="Times New Roman" panose="02020603050405020304" pitchFamily="18" charset="0"/>
              </a:rPr>
              <a:t>Селективна політика адресного рефінансування </a:t>
            </a:r>
            <a:r>
              <a:rPr lang="uk-UA" sz="2200" dirty="0" smtClean="0">
                <a:solidFill>
                  <a:srgbClr val="000000"/>
                </a:solidFill>
                <a:latin typeface="Times New Roman" panose="02020603050405020304" pitchFamily="18" charset="0"/>
                <a:cs typeface="Times New Roman" panose="02020603050405020304" pitchFamily="18" charset="0"/>
              </a:rPr>
              <a:t>зводиться до адміністративного розподілу центральним банком кредитних ресурсів для цільового рефінансування комерційних банків. В Україні НБУ теж активно застосовував цей захід прямого впливу на банки на початку 90-х років минулого століття. Багато великих підприємств провідних</a:t>
            </a:r>
            <a:endParaRPr lang="uk-UA" sz="2200"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3607611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a:bodyPr>
          <a:lstStyle/>
          <a:p>
            <a:pPr algn="ctr">
              <a:spcBef>
                <a:spcPts val="0"/>
              </a:spcBef>
            </a:pPr>
            <a:r>
              <a:rPr lang="ru-RU" sz="2400" b="1" dirty="0" smtClean="0">
                <a:solidFill>
                  <a:srgbClr val="000000"/>
                </a:solidFill>
                <a:latin typeface="Times New Roman" panose="02020603050405020304" pitchFamily="18" charset="0"/>
                <a:cs typeface="Times New Roman" panose="02020603050405020304" pitchFamily="18" charset="0"/>
              </a:rPr>
              <a:t>1</a:t>
            </a:r>
            <a:r>
              <a:rPr lang="ru-RU" sz="2400" b="1" dirty="0">
                <a:solidFill>
                  <a:srgbClr val="000000"/>
                </a:solidFill>
                <a:latin typeface="Times New Roman" panose="02020603050405020304" pitchFamily="18" charset="0"/>
                <a:cs typeface="Times New Roman" panose="02020603050405020304" pitchFamily="18" charset="0"/>
              </a:rPr>
              <a:t>. </a:t>
            </a:r>
            <a:r>
              <a:rPr lang="ru-RU" sz="2400" b="1" dirty="0" err="1">
                <a:solidFill>
                  <a:srgbClr val="000000"/>
                </a:solidFill>
                <a:latin typeface="Times New Roman" panose="02020603050405020304" pitchFamily="18" charset="0"/>
                <a:cs typeface="Times New Roman" panose="02020603050405020304" pitchFamily="18" charset="0"/>
              </a:rPr>
              <a:t>Сутність</a:t>
            </a:r>
            <a:r>
              <a:rPr lang="ru-RU" sz="2400" b="1" dirty="0">
                <a:solidFill>
                  <a:srgbClr val="000000"/>
                </a:solidFill>
                <a:latin typeface="Times New Roman" panose="02020603050405020304" pitchFamily="18" charset="0"/>
                <a:cs typeface="Times New Roman" panose="02020603050405020304" pitchFamily="18" charset="0"/>
              </a:rPr>
              <a:t>, </a:t>
            </a:r>
            <a:r>
              <a:rPr lang="ru-RU" sz="2400" b="1" dirty="0" err="1">
                <a:solidFill>
                  <a:srgbClr val="000000"/>
                </a:solidFill>
                <a:latin typeface="Times New Roman" panose="02020603050405020304" pitchFamily="18" charset="0"/>
                <a:cs typeface="Times New Roman" panose="02020603050405020304" pitchFamily="18" charset="0"/>
              </a:rPr>
              <a:t>призначення</a:t>
            </a:r>
            <a:r>
              <a:rPr lang="ru-RU" sz="2400" b="1" dirty="0">
                <a:solidFill>
                  <a:srgbClr val="000000"/>
                </a:solidFill>
                <a:latin typeface="Times New Roman" panose="02020603050405020304" pitchFamily="18" charset="0"/>
                <a:cs typeface="Times New Roman" panose="02020603050405020304" pitchFamily="18" charset="0"/>
              </a:rPr>
              <a:t> та структура </a:t>
            </a:r>
            <a:r>
              <a:rPr lang="ru-RU" sz="2400" b="1" dirty="0" err="1">
                <a:solidFill>
                  <a:srgbClr val="000000"/>
                </a:solidFill>
                <a:latin typeface="Times New Roman" panose="02020603050405020304" pitchFamily="18" charset="0"/>
                <a:cs typeface="Times New Roman" panose="02020603050405020304" pitchFamily="18" charset="0"/>
              </a:rPr>
              <a:t>грошової</a:t>
            </a:r>
            <a:r>
              <a:rPr lang="ru-RU" sz="2400" b="1" dirty="0">
                <a:solidFill>
                  <a:srgbClr val="000000"/>
                </a:solidFill>
                <a:latin typeface="Times New Roman" panose="02020603050405020304" pitchFamily="18" charset="0"/>
                <a:cs typeface="Times New Roman" panose="02020603050405020304" pitchFamily="18" charset="0"/>
              </a:rPr>
              <a:t> </a:t>
            </a:r>
            <a:r>
              <a:rPr lang="ru-RU" sz="2400" b="1" dirty="0" err="1">
                <a:solidFill>
                  <a:srgbClr val="000000"/>
                </a:solidFill>
                <a:latin typeface="Times New Roman" panose="02020603050405020304" pitchFamily="18" charset="0"/>
                <a:cs typeface="Times New Roman" panose="02020603050405020304" pitchFamily="18" charset="0"/>
              </a:rPr>
              <a:t>системи</a:t>
            </a:r>
            <a:endParaRPr lang="ru-RU" sz="2400" b="1" dirty="0">
              <a:solidFill>
                <a:srgbClr val="000000"/>
              </a:solidFill>
              <a:latin typeface="Times New Roman" panose="02020603050405020304" pitchFamily="18" charset="0"/>
              <a:cs typeface="Times New Roman" panose="02020603050405020304" pitchFamily="18" charset="0"/>
            </a:endParaRPr>
          </a:p>
          <a:p>
            <a:pPr algn="just">
              <a:spcBef>
                <a:spcPts val="0"/>
              </a:spcBef>
            </a:pPr>
            <a:endParaRPr lang="uk-UA" sz="2200" dirty="0" smtClean="0">
              <a:solidFill>
                <a:srgbClr val="000000"/>
              </a:solidFill>
              <a:latin typeface="Times New Roman" panose="02020603050405020304" pitchFamily="18" charset="0"/>
              <a:cs typeface="Times New Roman" panose="02020603050405020304" pitchFamily="18" charset="0"/>
            </a:endParaRP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a:t>
            </a:r>
            <a:r>
              <a:rPr lang="uk-UA" sz="2200" i="1" dirty="0" smtClean="0">
                <a:solidFill>
                  <a:srgbClr val="000000"/>
                </a:solidFill>
                <a:latin typeface="Times New Roman" panose="02020603050405020304" pitchFamily="18" charset="0"/>
                <a:cs typeface="Times New Roman" panose="02020603050405020304" pitchFamily="18" charset="0"/>
              </a:rPr>
              <a:t>Грошова система</a:t>
            </a:r>
            <a:r>
              <a:rPr lang="uk-UA" sz="2200" dirty="0" smtClean="0">
                <a:solidFill>
                  <a:srgbClr val="000000"/>
                </a:solidFill>
                <a:latin typeface="Times New Roman" panose="02020603050405020304" pitchFamily="18" charset="0"/>
                <a:cs typeface="Times New Roman" panose="02020603050405020304" pitchFamily="18" charset="0"/>
              </a:rPr>
              <a:t> – це законодавчо встановлена форма організації грошового обороту в країні.</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З огляду на те, що організація грошового обороту здійснюється за участі банків, а забезпечення нормального функціонування кредитних грошей є одним з основних завдань банківської системи, грошова система формується і функціонує на базі банківської системи. Тому в багатьох країнах правові норми, що формують грошову систему, визначаються безпосередньо в банківському законодавстві, насамперед у законах, що регламентують діяльність центральних банків.</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Більше того, відповідно до цих законів центральним банкам надаються широкі повноваження з регулювання грошового обороту. Тому є всі підстави вважати центральний банк інституційним центром грошової системи, а банківську систему - її інституційною основою. Саме центральним банкам належить вирішальна роль у забезпеченні ефективного функціонування грошових систем.</a:t>
            </a:r>
          </a:p>
          <a:p>
            <a:pPr algn="just">
              <a:spcBef>
                <a:spcPts val="0"/>
              </a:spcBef>
            </a:pPr>
            <a:endParaRPr lang="uk-UA" sz="2200" b="1" i="1" dirty="0" smtClean="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04845753"/>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a:bodyPr>
          <a:lstStyle/>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 галузей економіки не спроможні були адаптуватися до нових умов господарювання (військово-промисловий комплекс, вуглевидобування, металургія, агропромисловий комплекс) і вимагали цільової підтримки з боку держави. Найдоступнішим джерелом таких коштів були емісійні ресурси НБУ, за </a:t>
            </a:r>
            <a:r>
              <a:rPr lang="uk-UA" sz="2200" dirty="0" smtClean="0">
                <a:solidFill>
                  <a:srgbClr val="000000"/>
                </a:solidFill>
                <a:latin typeface="Times New Roman" panose="02020603050405020304" pitchFamily="18" charset="0"/>
                <a:cs typeface="Times New Roman" panose="02020603050405020304" pitchFamily="18" charset="0"/>
              </a:rPr>
              <a:t>рахунок яких </a:t>
            </a:r>
            <a:r>
              <a:rPr lang="uk-UA" sz="2200" dirty="0">
                <a:solidFill>
                  <a:srgbClr val="000000"/>
                </a:solidFill>
                <a:latin typeface="Times New Roman" panose="02020603050405020304" pitchFamily="18" charset="0"/>
                <a:cs typeface="Times New Roman" panose="02020603050405020304" pitchFamily="18" charset="0"/>
              </a:rPr>
              <a:t>здійснювалося пряме, цільове кредитування комерційних банків для </a:t>
            </a:r>
            <a:r>
              <a:rPr lang="uk-UA" sz="2200" dirty="0" smtClean="0">
                <a:solidFill>
                  <a:srgbClr val="000000"/>
                </a:solidFill>
                <a:latin typeface="Times New Roman" panose="02020603050405020304" pitchFamily="18" charset="0"/>
                <a:cs typeface="Times New Roman" panose="02020603050405020304" pitchFamily="18" charset="0"/>
              </a:rPr>
              <a:t>фінансування </a:t>
            </a:r>
            <a:r>
              <a:rPr lang="uk-UA" sz="2200" dirty="0">
                <a:solidFill>
                  <a:srgbClr val="000000"/>
                </a:solidFill>
                <a:latin typeface="Times New Roman" panose="02020603050405020304" pitchFamily="18" charset="0"/>
                <a:cs typeface="Times New Roman" panose="02020603050405020304" pitchFamily="18" charset="0"/>
              </a:rPr>
              <a:t>ними довгострокових проектів на підприємствах зазначених </a:t>
            </a:r>
            <a:r>
              <a:rPr lang="uk-UA" sz="2200" dirty="0" smtClean="0">
                <a:solidFill>
                  <a:srgbClr val="000000"/>
                </a:solidFill>
                <a:latin typeface="Times New Roman" panose="02020603050405020304" pitchFamily="18" charset="0"/>
                <a:cs typeface="Times New Roman" panose="02020603050405020304" pitchFamily="18" charset="0"/>
              </a:rPr>
              <a:t>галузей</a:t>
            </a:r>
            <a:r>
              <a:rPr lang="uk-UA" sz="2200" dirty="0">
                <a:solidFill>
                  <a:srgbClr val="000000"/>
                </a:solidFill>
                <a:latin typeface="Times New Roman" panose="02020603050405020304" pitchFamily="18" charset="0"/>
                <a:cs typeface="Times New Roman" panose="02020603050405020304" pitchFamily="18" charset="0"/>
              </a:rPr>
              <a:t>. Цільове спрямування цих коштів, по суті, визначалося урядом і було </a:t>
            </a:r>
            <a:r>
              <a:rPr lang="uk-UA" sz="2200" dirty="0" smtClean="0">
                <a:solidFill>
                  <a:srgbClr val="000000"/>
                </a:solidFill>
                <a:latin typeface="Times New Roman" panose="02020603050405020304" pitchFamily="18" charset="0"/>
                <a:cs typeface="Times New Roman" panose="02020603050405020304" pitchFamily="18" charset="0"/>
              </a:rPr>
              <a:t>далеким </a:t>
            </a:r>
            <a:r>
              <a:rPr lang="uk-UA" sz="2200" dirty="0">
                <a:solidFill>
                  <a:srgbClr val="000000"/>
                </a:solidFill>
                <a:latin typeface="Times New Roman" panose="02020603050405020304" pitchFamily="18" charset="0"/>
                <a:cs typeface="Times New Roman" panose="02020603050405020304" pitchFamily="18" charset="0"/>
              </a:rPr>
              <a:t>від ринкових засад. Тому більша частина цих кредитів не повернулася</a:t>
            </a:r>
            <a:r>
              <a:rPr lang="uk-UA" sz="2200" dirty="0" smtClean="0">
                <a:solidFill>
                  <a:srgbClr val="000000"/>
                </a:solidFill>
                <a:latin typeface="Times New Roman" panose="02020603050405020304" pitchFamily="18" charset="0"/>
                <a:cs typeface="Times New Roman" panose="02020603050405020304" pitchFamily="18" charset="0"/>
              </a:rPr>
              <a:t>, ставши </a:t>
            </a:r>
            <a:r>
              <a:rPr lang="uk-UA" sz="2200" dirty="0">
                <a:solidFill>
                  <a:srgbClr val="000000"/>
                </a:solidFill>
                <a:latin typeface="Times New Roman" panose="02020603050405020304" pitchFamily="18" charset="0"/>
                <a:cs typeface="Times New Roman" panose="02020603050405020304" pitchFamily="18" charset="0"/>
              </a:rPr>
              <a:t>могутнім чинником гіперінфляції в країні</a:t>
            </a:r>
            <a:r>
              <a:rPr lang="uk-UA" sz="2200" dirty="0" smtClean="0">
                <a:solidFill>
                  <a:srgbClr val="000000"/>
                </a:solidFill>
                <a:latin typeface="Times New Roman" panose="02020603050405020304" pitchFamily="18" charset="0"/>
                <a:cs typeface="Times New Roman" panose="02020603050405020304" pitchFamily="18" charset="0"/>
              </a:rPr>
              <a:t>. </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	</a:t>
            </a:r>
            <a:r>
              <a:rPr lang="uk-UA" sz="2200" i="1" dirty="0">
                <a:solidFill>
                  <a:srgbClr val="000000"/>
                </a:solidFill>
                <a:latin typeface="Times New Roman" panose="02020603050405020304" pitchFamily="18" charset="0"/>
                <a:cs typeface="Times New Roman" panose="02020603050405020304" pitchFamily="18" charset="0"/>
              </a:rPr>
              <a:t>Обмеження окремих видів діяльності комерційних банків</a:t>
            </a:r>
            <a:r>
              <a:rPr lang="uk-UA" sz="2200" dirty="0">
                <a:solidFill>
                  <a:srgbClr val="000000"/>
                </a:solidFill>
                <a:latin typeface="Times New Roman" panose="02020603050405020304" pitchFamily="18" charset="0"/>
                <a:cs typeface="Times New Roman" panose="02020603050405020304" pitchFamily="18" charset="0"/>
              </a:rPr>
              <a:t> </a:t>
            </a:r>
            <a:r>
              <a:rPr lang="uk-UA" sz="2200" dirty="0" smtClean="0">
                <a:solidFill>
                  <a:srgbClr val="000000"/>
                </a:solidFill>
                <a:latin typeface="Times New Roman" panose="02020603050405020304" pitchFamily="18" charset="0"/>
                <a:cs typeface="Times New Roman" panose="02020603050405020304" pitchFamily="18" charset="0"/>
              </a:rPr>
              <a:t>застосовуються центральними </a:t>
            </a:r>
            <a:r>
              <a:rPr lang="uk-UA" sz="2200" dirty="0">
                <a:solidFill>
                  <a:srgbClr val="000000"/>
                </a:solidFill>
                <a:latin typeface="Times New Roman" panose="02020603050405020304" pitchFamily="18" charset="0"/>
                <a:cs typeface="Times New Roman" panose="02020603050405020304" pitchFamily="18" charset="0"/>
              </a:rPr>
              <a:t>банками в певні періоди з метою убезпечення їх від </a:t>
            </a:r>
            <a:r>
              <a:rPr lang="uk-UA" sz="2200" dirty="0" smtClean="0">
                <a:solidFill>
                  <a:srgbClr val="000000"/>
                </a:solidFill>
                <a:latin typeface="Times New Roman" panose="02020603050405020304" pitchFamily="18" charset="0"/>
                <a:cs typeface="Times New Roman" panose="02020603050405020304" pitchFamily="18" charset="0"/>
              </a:rPr>
              <a:t>негативного впливу </a:t>
            </a:r>
            <a:r>
              <a:rPr lang="uk-UA" sz="2200" dirty="0">
                <a:solidFill>
                  <a:srgbClr val="000000"/>
                </a:solidFill>
                <a:latin typeface="Times New Roman" panose="02020603050405020304" pitchFamily="18" charset="0"/>
                <a:cs typeface="Times New Roman" panose="02020603050405020304" pitchFamily="18" charset="0"/>
              </a:rPr>
              <a:t>надмірних ризиків або для запобігання негативним наслідкам для </a:t>
            </a:r>
            <a:r>
              <a:rPr lang="uk-UA" sz="2200" dirty="0" smtClean="0">
                <a:solidFill>
                  <a:srgbClr val="000000"/>
                </a:solidFill>
                <a:latin typeface="Times New Roman" panose="02020603050405020304" pitchFamily="18" charset="0"/>
                <a:cs typeface="Times New Roman" panose="02020603050405020304" pitchFamily="18" charset="0"/>
              </a:rPr>
              <a:t>монетарної </a:t>
            </a:r>
            <a:r>
              <a:rPr lang="uk-UA" sz="2200" dirty="0">
                <a:solidFill>
                  <a:srgbClr val="000000"/>
                </a:solidFill>
                <a:latin typeface="Times New Roman" panose="02020603050405020304" pitchFamily="18" charset="0"/>
                <a:cs typeface="Times New Roman" panose="02020603050405020304" pitchFamily="18" charset="0"/>
              </a:rPr>
              <a:t>сфери. Такі обмеження стосуються передусім кредитних та </a:t>
            </a:r>
            <a:r>
              <a:rPr lang="uk-UA" sz="2200" dirty="0" smtClean="0">
                <a:solidFill>
                  <a:srgbClr val="000000"/>
                </a:solidFill>
                <a:latin typeface="Times New Roman" panose="02020603050405020304" pitchFamily="18" charset="0"/>
                <a:cs typeface="Times New Roman" panose="02020603050405020304" pitchFamily="18" charset="0"/>
              </a:rPr>
              <a:t>інвестиційних </a:t>
            </a:r>
            <a:r>
              <a:rPr lang="uk-UA" sz="2200" dirty="0">
                <a:solidFill>
                  <a:srgbClr val="000000"/>
                </a:solidFill>
                <a:latin typeface="Times New Roman" panose="02020603050405020304" pitchFamily="18" charset="0"/>
                <a:cs typeface="Times New Roman" panose="02020603050405020304" pitchFamily="18" charset="0"/>
              </a:rPr>
              <a:t>операцій, оскільки саме вони пов’язані з найбільшими ризиками для </a:t>
            </a:r>
            <a:r>
              <a:rPr lang="uk-UA" sz="2200" dirty="0" smtClean="0">
                <a:solidFill>
                  <a:srgbClr val="000000"/>
                </a:solidFill>
                <a:latin typeface="Times New Roman" panose="02020603050405020304" pitchFamily="18" charset="0"/>
                <a:cs typeface="Times New Roman" panose="02020603050405020304" pitchFamily="18" charset="0"/>
              </a:rPr>
              <a:t>банків.</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	</a:t>
            </a:r>
            <a:r>
              <a:rPr lang="uk-UA" sz="2200" dirty="0" smtClean="0">
                <a:solidFill>
                  <a:srgbClr val="000000"/>
                </a:solidFill>
                <a:latin typeface="Times New Roman" panose="02020603050405020304" pitchFamily="18" charset="0"/>
                <a:cs typeface="Times New Roman" panose="02020603050405020304" pitchFamily="18" charset="0"/>
              </a:rPr>
              <a:t>НБУ </a:t>
            </a:r>
            <a:r>
              <a:rPr lang="uk-UA" sz="2200" dirty="0">
                <a:solidFill>
                  <a:srgbClr val="000000"/>
                </a:solidFill>
                <a:latin typeface="Times New Roman" panose="02020603050405020304" pitchFamily="18" charset="0"/>
                <a:cs typeface="Times New Roman" panose="02020603050405020304" pitchFamily="18" charset="0"/>
              </a:rPr>
              <a:t>застосовує обмеження кредитної та інвестиційної діяльності банків, але не через заборону чи обмеження окремих видів кредитів чи операцій, а вдаючись до встановлення кредитних «стель», нормативів розміщення депозитів населення у державні цінні</a:t>
            </a:r>
          </a:p>
        </p:txBody>
      </p:sp>
    </p:spTree>
    <p:extLst>
      <p:ext uri="{BB962C8B-B14F-4D97-AF65-F5344CB8AC3E}">
        <p14:creationId xmlns:p14="http://schemas.microsoft.com/office/powerpoint/2010/main" val="83204074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lnSpcReduction="10000"/>
          </a:bodyPr>
          <a:lstStyle/>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папери чи зарахування частини їх у спеціальний фонд. В обох випадках ці кошти призначаються для компенсації вкладникам збитків за депозитами при банкрутстві банку. Характер обмежень певною мірою мають і встановлені центральними банками нормативи обов’язкового резервування частини пасивів банків, а також формування централізованого фонду гарантування вкладів фізичних осіб.</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Усі названі заходи прямого впливу позитивно відбиваються на діяльності банків у короткостроковому плані. Однак у довгостроковій перспективі вони послаблюють вплив ринку на банківську діяльність і можуть знижувати її ефективність.</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	</a:t>
            </a:r>
            <a:r>
              <a:rPr lang="uk-UA" sz="2200" i="1" dirty="0">
                <a:solidFill>
                  <a:srgbClr val="000000"/>
                </a:solidFill>
                <a:latin typeface="Times New Roman" panose="02020603050405020304" pitchFamily="18" charset="0"/>
                <a:cs typeface="Times New Roman" panose="02020603050405020304" pitchFamily="18" charset="0"/>
              </a:rPr>
              <a:t>Валютні відносини</a:t>
            </a:r>
            <a:r>
              <a:rPr lang="uk-UA" sz="2200" dirty="0">
                <a:solidFill>
                  <a:srgbClr val="000000"/>
                </a:solidFill>
                <a:latin typeface="Times New Roman" panose="02020603050405020304" pitchFamily="18" charset="0"/>
                <a:cs typeface="Times New Roman" panose="02020603050405020304" pitchFamily="18" charset="0"/>
              </a:rPr>
              <a:t> між країнами супроводжуються </a:t>
            </a:r>
            <a:r>
              <a:rPr lang="uk-UA" sz="2200" dirty="0" smtClean="0">
                <a:solidFill>
                  <a:srgbClr val="000000"/>
                </a:solidFill>
                <a:latin typeface="Times New Roman" panose="02020603050405020304" pitchFamily="18" charset="0"/>
                <a:cs typeface="Times New Roman" panose="02020603050405020304" pitchFamily="18" charset="0"/>
              </a:rPr>
              <a:t>значними </a:t>
            </a:r>
            <a:r>
              <a:rPr lang="uk-UA" sz="2200" dirty="0">
                <a:solidFill>
                  <a:srgbClr val="000000"/>
                </a:solidFill>
                <a:latin typeface="Times New Roman" panose="02020603050405020304" pitchFamily="18" charset="0"/>
                <a:cs typeface="Times New Roman" panose="02020603050405020304" pitchFamily="18" charset="0"/>
              </a:rPr>
              <a:t>грошовими потоками в національній та </a:t>
            </a:r>
            <a:r>
              <a:rPr lang="uk-UA" sz="2200" dirty="0" smtClean="0">
                <a:solidFill>
                  <a:srgbClr val="000000"/>
                </a:solidFill>
                <a:latin typeface="Times New Roman" panose="02020603050405020304" pitchFamily="18" charset="0"/>
                <a:cs typeface="Times New Roman" panose="02020603050405020304" pitchFamily="18" charset="0"/>
              </a:rPr>
              <a:t>іноземній валюті</a:t>
            </a:r>
            <a:r>
              <a:rPr lang="uk-UA" sz="2200" dirty="0">
                <a:solidFill>
                  <a:srgbClr val="000000"/>
                </a:solidFill>
                <a:latin typeface="Times New Roman" panose="02020603050405020304" pitchFamily="18" charset="0"/>
                <a:cs typeface="Times New Roman" panose="02020603050405020304" pitchFamily="18" charset="0"/>
              </a:rPr>
              <a:t>, які створюють широке «вікно» для </a:t>
            </a:r>
            <a:r>
              <a:rPr lang="uk-UA" sz="2200" dirty="0" smtClean="0">
                <a:solidFill>
                  <a:srgbClr val="000000"/>
                </a:solidFill>
                <a:latin typeface="Times New Roman" panose="02020603050405020304" pitchFamily="18" charset="0"/>
                <a:cs typeface="Times New Roman" panose="02020603050405020304" pitchFamily="18" charset="0"/>
              </a:rPr>
              <a:t>державного впливу </a:t>
            </a:r>
            <a:r>
              <a:rPr lang="uk-UA" sz="2200" dirty="0">
                <a:solidFill>
                  <a:srgbClr val="000000"/>
                </a:solidFill>
                <a:latin typeface="Times New Roman" panose="02020603050405020304" pitchFamily="18" charset="0"/>
                <a:cs typeface="Times New Roman" panose="02020603050405020304" pitchFamily="18" charset="0"/>
              </a:rPr>
              <a:t>на економіку, у тому числі інструментами прямої, адміністративної дії</a:t>
            </a:r>
            <a:r>
              <a:rPr lang="uk-UA" sz="2200" dirty="0" smtClean="0">
                <a:solidFill>
                  <a:srgbClr val="000000"/>
                </a:solidFill>
                <a:latin typeface="Times New Roman" panose="02020603050405020304" pitchFamily="18" charset="0"/>
                <a:cs typeface="Times New Roman" panose="02020603050405020304" pitchFamily="18" charset="0"/>
              </a:rPr>
              <a:t>. Переважна </a:t>
            </a:r>
            <a:r>
              <a:rPr lang="uk-UA" sz="2200" dirty="0">
                <a:solidFill>
                  <a:srgbClr val="000000"/>
                </a:solidFill>
                <a:latin typeface="Times New Roman" panose="02020603050405020304" pitchFamily="18" charset="0"/>
                <a:cs typeface="Times New Roman" panose="02020603050405020304" pitchFamily="18" charset="0"/>
              </a:rPr>
              <a:t>більшість цих інструментів має характер валютних обмежень</a:t>
            </a:r>
            <a:r>
              <a:rPr lang="uk-UA" sz="2200" dirty="0" smtClean="0">
                <a:solidFill>
                  <a:srgbClr val="000000"/>
                </a:solidFill>
                <a:latin typeface="Times New Roman" panose="02020603050405020304" pitchFamily="18" charset="0"/>
                <a:cs typeface="Times New Roman" panose="02020603050405020304" pitchFamily="18" charset="0"/>
              </a:rPr>
              <a:t>. Валютні </a:t>
            </a:r>
            <a:r>
              <a:rPr lang="uk-UA" sz="2200" dirty="0">
                <a:solidFill>
                  <a:srgbClr val="000000"/>
                </a:solidFill>
                <a:latin typeface="Times New Roman" panose="02020603050405020304" pitchFamily="18" charset="0"/>
                <a:cs typeface="Times New Roman" panose="02020603050405020304" pitchFamily="18" charset="0"/>
              </a:rPr>
              <a:t>обмеження </a:t>
            </a:r>
            <a:r>
              <a:rPr lang="uk-UA" sz="2200" dirty="0" smtClean="0">
                <a:solidFill>
                  <a:srgbClr val="000000"/>
                </a:solidFill>
                <a:latin typeface="Times New Roman" panose="02020603050405020304" pitchFamily="18" charset="0"/>
                <a:cs typeface="Times New Roman" panose="02020603050405020304" pitchFamily="18" charset="0"/>
              </a:rPr>
              <a:t>- </a:t>
            </a:r>
            <a:r>
              <a:rPr lang="uk-UA" sz="2200" dirty="0">
                <a:solidFill>
                  <a:srgbClr val="000000"/>
                </a:solidFill>
                <a:latin typeface="Times New Roman" panose="02020603050405020304" pitchFamily="18" charset="0"/>
                <a:cs typeface="Times New Roman" panose="02020603050405020304" pitchFamily="18" charset="0"/>
              </a:rPr>
              <a:t>це визначені законодавчими або нормативними </a:t>
            </a:r>
            <a:r>
              <a:rPr lang="uk-UA" sz="2200" dirty="0" smtClean="0">
                <a:solidFill>
                  <a:srgbClr val="000000"/>
                </a:solidFill>
                <a:latin typeface="Times New Roman" panose="02020603050405020304" pitchFamily="18" charset="0"/>
                <a:cs typeface="Times New Roman" panose="02020603050405020304" pitchFamily="18" charset="0"/>
              </a:rPr>
              <a:t>актами </a:t>
            </a:r>
            <a:r>
              <a:rPr lang="uk-UA" sz="2200" dirty="0">
                <a:solidFill>
                  <a:srgbClr val="000000"/>
                </a:solidFill>
                <a:latin typeface="Times New Roman" panose="02020603050405020304" pitchFamily="18" charset="0"/>
                <a:cs typeface="Times New Roman" panose="02020603050405020304" pitchFamily="18" charset="0"/>
              </a:rPr>
              <a:t>вимоги щодо регламентування, лімітування чи заборони операцій з </a:t>
            </a:r>
            <a:r>
              <a:rPr lang="uk-UA" sz="2200" dirty="0" smtClean="0">
                <a:solidFill>
                  <a:srgbClr val="000000"/>
                </a:solidFill>
                <a:latin typeface="Times New Roman" panose="02020603050405020304" pitchFamily="18" charset="0"/>
                <a:cs typeface="Times New Roman" panose="02020603050405020304" pitchFamily="18" charset="0"/>
              </a:rPr>
              <a:t>валютою </a:t>
            </a:r>
            <a:r>
              <a:rPr lang="uk-UA" sz="2200" dirty="0">
                <a:solidFill>
                  <a:srgbClr val="000000"/>
                </a:solidFill>
                <a:latin typeface="Times New Roman" panose="02020603050405020304" pitchFamily="18" charset="0"/>
                <a:cs typeface="Times New Roman" panose="02020603050405020304" pitchFamily="18" charset="0"/>
              </a:rPr>
              <a:t>і валютними цінностями, які проводять резиденти і нерезиденти на </a:t>
            </a:r>
            <a:r>
              <a:rPr lang="uk-UA" sz="2200" dirty="0" smtClean="0">
                <a:solidFill>
                  <a:srgbClr val="000000"/>
                </a:solidFill>
                <a:latin typeface="Times New Roman" panose="02020603050405020304" pitchFamily="18" charset="0"/>
                <a:cs typeface="Times New Roman" panose="02020603050405020304" pitchFamily="18" charset="0"/>
              </a:rPr>
              <a:t>території </a:t>
            </a:r>
            <a:r>
              <a:rPr lang="uk-UA" sz="2200" dirty="0">
                <a:solidFill>
                  <a:srgbClr val="000000"/>
                </a:solidFill>
                <a:latin typeface="Times New Roman" panose="02020603050405020304" pitchFamily="18" charset="0"/>
                <a:cs typeface="Times New Roman" panose="02020603050405020304" pitchFamily="18" charset="0"/>
              </a:rPr>
              <a:t>країни. Цей інструмент відіграє надзвичайно важливу роль у </a:t>
            </a:r>
            <a:r>
              <a:rPr lang="uk-UA" sz="2200" dirty="0" smtClean="0">
                <a:solidFill>
                  <a:srgbClr val="000000"/>
                </a:solidFill>
                <a:latin typeface="Times New Roman" panose="02020603050405020304" pitchFamily="18" charset="0"/>
                <a:cs typeface="Times New Roman" panose="02020603050405020304" pitchFamily="18" charset="0"/>
              </a:rPr>
              <a:t>валютному регулюванні </a:t>
            </a:r>
            <a:r>
              <a:rPr lang="uk-UA" sz="2200" dirty="0">
                <a:solidFill>
                  <a:srgbClr val="000000"/>
                </a:solidFill>
                <a:latin typeface="Times New Roman" panose="02020603050405020304" pitchFamily="18" charset="0"/>
                <a:cs typeface="Times New Roman" panose="02020603050405020304" pitchFamily="18" charset="0"/>
              </a:rPr>
              <a:t>з огляду на специфіку валютних відносин, які пов’язані </a:t>
            </a:r>
            <a:r>
              <a:rPr lang="uk-UA" sz="2200" dirty="0" smtClean="0">
                <a:solidFill>
                  <a:srgbClr val="000000"/>
                </a:solidFill>
                <a:latin typeface="Times New Roman" panose="02020603050405020304" pitchFamily="18" charset="0"/>
                <a:cs typeface="Times New Roman" panose="02020603050405020304" pitchFamily="18" charset="0"/>
              </a:rPr>
              <a:t>з матеріальними інтересами різних країн</a:t>
            </a:r>
            <a:r>
              <a:rPr lang="uk-UA" sz="2200" dirty="0">
                <a:solidFill>
                  <a:srgbClr val="000000"/>
                </a:solidFill>
                <a:latin typeface="Times New Roman" panose="02020603050405020304" pitchFamily="18" charset="0"/>
                <a:cs typeface="Times New Roman" panose="02020603050405020304" pitchFamily="18" charset="0"/>
              </a:rPr>
              <a:t>. </a:t>
            </a:r>
            <a:r>
              <a:rPr lang="uk-UA" sz="2200" dirty="0" err="1">
                <a:solidFill>
                  <a:srgbClr val="000000"/>
                </a:solidFill>
                <a:latin typeface="Times New Roman" panose="02020603050405020304" pitchFamily="18" charset="0"/>
                <a:cs typeface="Times New Roman" panose="02020603050405020304" pitchFamily="18" charset="0"/>
              </a:rPr>
              <a:t>Прагнучи</a:t>
            </a:r>
            <a:r>
              <a:rPr lang="uk-UA" sz="2200" dirty="0">
                <a:solidFill>
                  <a:srgbClr val="000000"/>
                </a:solidFill>
                <a:latin typeface="Times New Roman" panose="02020603050405020304" pitchFamily="18" charset="0"/>
                <a:cs typeface="Times New Roman" panose="02020603050405020304" pitchFamily="18" charset="0"/>
              </a:rPr>
              <a:t> захистити свої національні інтереси, кожна держава запроваджує найвигідніші для себе валютні обмеження.</a:t>
            </a:r>
          </a:p>
        </p:txBody>
      </p:sp>
    </p:spTree>
    <p:extLst>
      <p:ext uri="{BB962C8B-B14F-4D97-AF65-F5344CB8AC3E}">
        <p14:creationId xmlns:p14="http://schemas.microsoft.com/office/powerpoint/2010/main" val="284959384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a:bodyPr>
          <a:lstStyle/>
          <a:p>
            <a:pPr algn="ctr">
              <a:spcBef>
                <a:spcPts val="0"/>
              </a:spcBef>
            </a:pPr>
            <a:r>
              <a:rPr lang="uk-UA" sz="2400" b="1" dirty="0">
                <a:solidFill>
                  <a:srgbClr val="000000"/>
                </a:solidFill>
                <a:latin typeface="Times New Roman" panose="02020603050405020304" pitchFamily="18" charset="0"/>
                <a:cs typeface="Times New Roman" panose="02020603050405020304" pitchFamily="18" charset="0"/>
              </a:rPr>
              <a:t>4. Платіжні </a:t>
            </a:r>
            <a:r>
              <a:rPr lang="uk-UA" sz="2400" b="1" dirty="0" smtClean="0">
                <a:solidFill>
                  <a:srgbClr val="000000"/>
                </a:solidFill>
                <a:latin typeface="Times New Roman" panose="02020603050405020304" pitchFamily="18" charset="0"/>
                <a:cs typeface="Times New Roman" panose="02020603050405020304" pitchFamily="18" charset="0"/>
              </a:rPr>
              <a:t>системи</a:t>
            </a:r>
          </a:p>
          <a:p>
            <a:pPr algn="just">
              <a:spcBef>
                <a:spcPts val="0"/>
              </a:spcBef>
            </a:pPr>
            <a:endParaRPr lang="uk-UA" sz="2200" dirty="0" smtClean="0">
              <a:solidFill>
                <a:srgbClr val="000000"/>
              </a:solidFill>
              <a:latin typeface="Times New Roman" panose="02020603050405020304" pitchFamily="18" charset="0"/>
              <a:cs typeface="Times New Roman" panose="02020603050405020304" pitchFamily="18" charset="0"/>
            </a:endParaRP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	Фінансова діяльність держави, що має безперервний</a:t>
            </a:r>
            <a:r>
              <a:rPr lang="uk-UA" sz="2200" dirty="0" smtClean="0">
                <a:solidFill>
                  <a:srgbClr val="000000"/>
                </a:solidFill>
                <a:latin typeface="Times New Roman" panose="02020603050405020304" pitchFamily="18" charset="0"/>
                <a:cs typeface="Times New Roman" panose="02020603050405020304" pitchFamily="18" charset="0"/>
              </a:rPr>
              <a:t>, постійний </a:t>
            </a:r>
            <a:r>
              <a:rPr lang="uk-UA" sz="2200" dirty="0">
                <a:solidFill>
                  <a:srgbClr val="000000"/>
                </a:solidFill>
                <a:latin typeface="Times New Roman" panose="02020603050405020304" pitchFamily="18" charset="0"/>
                <a:cs typeface="Times New Roman" panose="02020603050405020304" pitchFamily="18" charset="0"/>
              </a:rPr>
              <a:t>характер, може базуватися лише на </a:t>
            </a:r>
            <a:r>
              <a:rPr lang="uk-UA" sz="2200" dirty="0" smtClean="0">
                <a:solidFill>
                  <a:srgbClr val="000000"/>
                </a:solidFill>
                <a:latin typeface="Times New Roman" panose="02020603050405020304" pitchFamily="18" charset="0"/>
                <a:cs typeface="Times New Roman" panose="02020603050405020304" pitchFamily="18" charset="0"/>
              </a:rPr>
              <a:t>адекватному економічному </a:t>
            </a:r>
            <a:r>
              <a:rPr lang="uk-UA" sz="2200" dirty="0">
                <a:solidFill>
                  <a:srgbClr val="000000"/>
                </a:solidFill>
                <a:latin typeface="Times New Roman" panose="02020603050405020304" pitchFamily="18" charset="0"/>
                <a:cs typeface="Times New Roman" panose="02020603050405020304" pitchFamily="18" charset="0"/>
              </a:rPr>
              <a:t>явищі, яке уособлює безперервність руху</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мінової вартості. Саме цій ознаці і відповідає </a:t>
            </a:r>
            <a:r>
              <a:rPr lang="uk-UA" sz="2200" dirty="0" smtClean="0">
                <a:solidFill>
                  <a:srgbClr val="000000"/>
                </a:solidFill>
                <a:latin typeface="Times New Roman" panose="02020603050405020304" pitchFamily="18" charset="0"/>
                <a:cs typeface="Times New Roman" panose="02020603050405020304" pitchFamily="18" charset="0"/>
              </a:rPr>
              <a:t>грошовий оборот</a:t>
            </a:r>
            <a:r>
              <a:rPr lang="uk-UA" sz="2200" dirty="0">
                <a:solidFill>
                  <a:srgbClr val="000000"/>
                </a:solidFill>
                <a:latin typeface="Times New Roman" panose="02020603050405020304" pitchFamily="18" charset="0"/>
                <a:cs typeface="Times New Roman" panose="02020603050405020304" pitchFamily="18" charset="0"/>
              </a:rPr>
              <a:t>, правове регулювання якого, таким чином, </a:t>
            </a:r>
            <a:r>
              <a:rPr lang="uk-UA" sz="2200" dirty="0" smtClean="0">
                <a:solidFill>
                  <a:srgbClr val="000000"/>
                </a:solidFill>
                <a:latin typeface="Times New Roman" panose="02020603050405020304" pitchFamily="18" charset="0"/>
                <a:cs typeface="Times New Roman" panose="02020603050405020304" pitchFamily="18" charset="0"/>
              </a:rPr>
              <a:t>зумовлюється </a:t>
            </a:r>
            <a:r>
              <a:rPr lang="uk-UA" sz="2200" dirty="0">
                <a:solidFill>
                  <a:srgbClr val="000000"/>
                </a:solidFill>
                <a:latin typeface="Times New Roman" panose="02020603050405020304" pitchFamily="18" charset="0"/>
                <a:cs typeface="Times New Roman" panose="02020603050405020304" pitchFamily="18" charset="0"/>
              </a:rPr>
              <a:t>потребами організації фінансової діяльності держави і </a:t>
            </a:r>
            <a:r>
              <a:rPr lang="uk-UA" sz="2200" dirty="0" smtClean="0">
                <a:solidFill>
                  <a:srgbClr val="000000"/>
                </a:solidFill>
                <a:latin typeface="Times New Roman" panose="02020603050405020304" pitchFamily="18" charset="0"/>
                <a:cs typeface="Times New Roman" panose="02020603050405020304" pitchFamily="18" charset="0"/>
              </a:rPr>
              <a:t>їй підпорядковується</a:t>
            </a:r>
            <a:r>
              <a:rPr lang="uk-UA" sz="2200" dirty="0">
                <a:solidFill>
                  <a:srgbClr val="000000"/>
                </a:solidFill>
                <a:latin typeface="Times New Roman" panose="02020603050405020304" pitchFamily="18" charset="0"/>
                <a:cs typeface="Times New Roman" panose="02020603050405020304" pitchFamily="18" charset="0"/>
              </a:rPr>
              <a:t>.</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Організація </a:t>
            </a:r>
            <a:r>
              <a:rPr lang="uk-UA" sz="2200" dirty="0">
                <a:solidFill>
                  <a:srgbClr val="000000"/>
                </a:solidFill>
                <a:latin typeface="Times New Roman" panose="02020603050405020304" pitchFamily="18" charset="0"/>
                <a:cs typeface="Times New Roman" panose="02020603050405020304" pitchFamily="18" charset="0"/>
              </a:rPr>
              <a:t>і управління потоками грошей, що </a:t>
            </a:r>
            <a:r>
              <a:rPr lang="uk-UA" sz="2200" dirty="0" smtClean="0">
                <a:solidFill>
                  <a:srgbClr val="000000"/>
                </a:solidFill>
                <a:latin typeface="Times New Roman" panose="02020603050405020304" pitchFamily="18" charset="0"/>
                <a:cs typeface="Times New Roman" panose="02020603050405020304" pitchFamily="18" charset="0"/>
              </a:rPr>
              <a:t>складає грошовий </a:t>
            </a:r>
            <a:r>
              <a:rPr lang="uk-UA" sz="2200" dirty="0">
                <a:solidFill>
                  <a:srgbClr val="000000"/>
                </a:solidFill>
                <a:latin typeface="Times New Roman" panose="02020603050405020304" pitchFamily="18" charset="0"/>
                <a:cs typeface="Times New Roman" panose="02020603050405020304" pitchFamily="18" charset="0"/>
              </a:rPr>
              <a:t>оборот, змінює кон’юнктуру грошового ринку</a:t>
            </a:r>
            <a:r>
              <a:rPr lang="uk-UA" sz="2200" dirty="0" smtClean="0">
                <a:solidFill>
                  <a:srgbClr val="000000"/>
                </a:solidFill>
                <a:latin typeface="Times New Roman" panose="02020603050405020304" pitchFamily="18" charset="0"/>
                <a:cs typeface="Times New Roman" panose="02020603050405020304" pitchFamily="18" charset="0"/>
              </a:rPr>
              <a:t>, і </a:t>
            </a:r>
            <a:r>
              <a:rPr lang="uk-UA" sz="2200" dirty="0">
                <a:solidFill>
                  <a:srgbClr val="000000"/>
                </a:solidFill>
                <a:latin typeface="Times New Roman" panose="02020603050405020304" pitchFamily="18" charset="0"/>
                <a:cs typeface="Times New Roman" panose="02020603050405020304" pitchFamily="18" charset="0"/>
              </a:rPr>
              <a:t>таким </a:t>
            </a:r>
            <a:r>
              <a:rPr lang="uk-UA" sz="2200" dirty="0" smtClean="0">
                <a:solidFill>
                  <a:srgbClr val="000000"/>
                </a:solidFill>
                <a:latin typeface="Times New Roman" panose="02020603050405020304" pitchFamily="18" charset="0"/>
                <a:cs typeface="Times New Roman" panose="02020603050405020304" pitchFamily="18" charset="0"/>
              </a:rPr>
              <a:t>чином </a:t>
            </a:r>
            <a:r>
              <a:rPr lang="uk-UA" sz="2200" dirty="0">
                <a:solidFill>
                  <a:srgbClr val="000000"/>
                </a:solidFill>
                <a:latin typeface="Times New Roman" panose="02020603050405020304" pitchFamily="18" charset="0"/>
                <a:cs typeface="Times New Roman" panose="02020603050405020304" pitchFamily="18" charset="0"/>
              </a:rPr>
              <a:t>реалізує свою роль в економіці. </a:t>
            </a:r>
            <a:r>
              <a:rPr lang="uk-UA" sz="2200" dirty="0" smtClean="0">
                <a:solidFill>
                  <a:srgbClr val="000000"/>
                </a:solidFill>
                <a:latin typeface="Times New Roman" panose="02020603050405020304" pitchFamily="18" charset="0"/>
                <a:cs typeface="Times New Roman" panose="02020603050405020304" pitchFamily="18" charset="0"/>
              </a:rPr>
              <a:t>Процес суспільного </a:t>
            </a:r>
            <a:r>
              <a:rPr lang="uk-UA" sz="2200" dirty="0">
                <a:solidFill>
                  <a:srgbClr val="000000"/>
                </a:solidFill>
                <a:latin typeface="Times New Roman" panose="02020603050405020304" pitchFamily="18" charset="0"/>
                <a:cs typeface="Times New Roman" panose="02020603050405020304" pitchFamily="18" charset="0"/>
              </a:rPr>
              <a:t>відтворення відбувається безперервно, </a:t>
            </a:r>
            <a:r>
              <a:rPr lang="uk-UA" sz="2200" dirty="0" smtClean="0">
                <a:solidFill>
                  <a:srgbClr val="000000"/>
                </a:solidFill>
                <a:latin typeface="Times New Roman" panose="02020603050405020304" pitchFamily="18" charset="0"/>
                <a:cs typeface="Times New Roman" panose="02020603050405020304" pitchFamily="18" charset="0"/>
              </a:rPr>
              <a:t>тому безперервним </a:t>
            </a:r>
            <a:r>
              <a:rPr lang="uk-UA" sz="2200" dirty="0">
                <a:solidFill>
                  <a:srgbClr val="000000"/>
                </a:solidFill>
                <a:latin typeface="Times New Roman" panose="02020603050405020304" pitchFamily="18" charset="0"/>
                <a:cs typeface="Times New Roman" panose="02020603050405020304" pitchFamily="18" charset="0"/>
              </a:rPr>
              <a:t>є і рух грошей, що його обслуговує. Взятий </a:t>
            </a:r>
            <a:r>
              <a:rPr lang="uk-UA" sz="2200" dirty="0" smtClean="0">
                <a:solidFill>
                  <a:srgbClr val="000000"/>
                </a:solidFill>
                <a:latin typeface="Times New Roman" panose="02020603050405020304" pitchFamily="18" charset="0"/>
                <a:cs typeface="Times New Roman" panose="02020603050405020304" pitchFamily="18" charset="0"/>
              </a:rPr>
              <a:t>сам по </a:t>
            </a:r>
            <a:r>
              <a:rPr lang="uk-UA" sz="2200" dirty="0">
                <a:solidFill>
                  <a:srgbClr val="000000"/>
                </a:solidFill>
                <a:latin typeface="Times New Roman" panose="02020603050405020304" pitchFamily="18" charset="0"/>
                <a:cs typeface="Times New Roman" panose="02020603050405020304" pitchFamily="18" charset="0"/>
              </a:rPr>
              <a:t>собі цей процес безперервного руху грошей між </a:t>
            </a:r>
            <a:r>
              <a:rPr lang="uk-UA" sz="2200" dirty="0" smtClean="0">
                <a:solidFill>
                  <a:srgbClr val="000000"/>
                </a:solidFill>
                <a:latin typeface="Times New Roman" panose="02020603050405020304" pitchFamily="18" charset="0"/>
                <a:cs typeface="Times New Roman" panose="02020603050405020304" pitchFamily="18" charset="0"/>
              </a:rPr>
              <a:t>суб’єктами економічних </a:t>
            </a:r>
            <a:r>
              <a:rPr lang="uk-UA" sz="2200" dirty="0">
                <a:solidFill>
                  <a:srgbClr val="000000"/>
                </a:solidFill>
                <a:latin typeface="Times New Roman" panose="02020603050405020304" pitchFamily="18" charset="0"/>
                <a:cs typeface="Times New Roman" panose="02020603050405020304" pitchFamily="18" charset="0"/>
              </a:rPr>
              <a:t>відносин у суспільному відтворенні являє </a:t>
            </a:r>
            <a:r>
              <a:rPr lang="uk-UA" sz="2200" dirty="0" smtClean="0">
                <a:solidFill>
                  <a:srgbClr val="000000"/>
                </a:solidFill>
                <a:latin typeface="Times New Roman" panose="02020603050405020304" pitchFamily="18" charset="0"/>
                <a:cs typeface="Times New Roman" panose="02020603050405020304" pitchFamily="18" charset="0"/>
              </a:rPr>
              <a:t>собою грошовий </a:t>
            </a:r>
            <a:r>
              <a:rPr lang="uk-UA" sz="2200" dirty="0">
                <a:solidFill>
                  <a:srgbClr val="000000"/>
                </a:solidFill>
                <a:latin typeface="Times New Roman" panose="02020603050405020304" pitchFamily="18" charset="0"/>
                <a:cs typeface="Times New Roman" panose="02020603050405020304" pitchFamily="18" charset="0"/>
              </a:rPr>
              <a:t>оборот</a:t>
            </a:r>
            <a:r>
              <a:rPr lang="uk-UA" sz="2200" dirty="0" smtClean="0">
                <a:solidFill>
                  <a:srgbClr val="000000"/>
                </a:solidFill>
                <a:latin typeface="Times New Roman" panose="02020603050405020304" pitchFamily="18" charset="0"/>
                <a:cs typeface="Times New Roman" panose="02020603050405020304" pitchFamily="18" charset="0"/>
              </a:rPr>
              <a:t>.</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	Грошовий оборот - це сукупність усіх грошових платежів і розрахунків, що відбуваються в економіці. Рух грошей при реалізації цінностей однаково здійснюють як готівкові, так і безготівкові гроші, переходячи від одного учасника сфери обігу до іншого.</a:t>
            </a:r>
          </a:p>
        </p:txBody>
      </p:sp>
    </p:spTree>
    <p:extLst>
      <p:ext uri="{BB962C8B-B14F-4D97-AF65-F5344CB8AC3E}">
        <p14:creationId xmlns:p14="http://schemas.microsoft.com/office/powerpoint/2010/main" val="105488207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a:bodyPr>
          <a:lstStyle/>
          <a:p>
            <a:pPr algn="just">
              <a:spcBef>
                <a:spcPts val="0"/>
              </a:spcBef>
            </a:pPr>
            <a:endParaRPr lang="uk-UA" sz="2200" dirty="0">
              <a:solidFill>
                <a:srgbClr val="000000"/>
              </a:solidFill>
              <a:latin typeface="Times New Roman" panose="02020603050405020304" pitchFamily="18" charset="0"/>
              <a:cs typeface="Times New Roman" panose="02020603050405020304" pitchFamily="18" charset="0"/>
            </a:endParaRP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Відмінність </a:t>
            </a:r>
            <a:r>
              <a:rPr lang="uk-UA" sz="2200" dirty="0">
                <a:solidFill>
                  <a:srgbClr val="000000"/>
                </a:solidFill>
                <a:latin typeface="Times New Roman" panose="02020603050405020304" pitchFamily="18" charset="0"/>
                <a:cs typeface="Times New Roman" panose="02020603050405020304" pitchFamily="18" charset="0"/>
              </a:rPr>
              <a:t>лише в тому</a:t>
            </a:r>
            <a:r>
              <a:rPr lang="uk-UA" sz="2200" dirty="0" smtClean="0">
                <a:solidFill>
                  <a:srgbClr val="000000"/>
                </a:solidFill>
                <a:latin typeface="Times New Roman" panose="02020603050405020304" pitchFamily="18" charset="0"/>
                <a:cs typeface="Times New Roman" panose="02020603050405020304" pitchFamily="18" charset="0"/>
              </a:rPr>
              <a:t>, що </a:t>
            </a:r>
            <a:r>
              <a:rPr lang="uk-UA" sz="2200" dirty="0">
                <a:solidFill>
                  <a:srgbClr val="000000"/>
                </a:solidFill>
                <a:latin typeface="Times New Roman" panose="02020603050405020304" pitchFamily="18" charset="0"/>
                <a:cs typeface="Times New Roman" panose="02020603050405020304" pitchFamily="18" charset="0"/>
              </a:rPr>
              <a:t>готівка переміщується з рук платника в руки одержувача</a:t>
            </a:r>
            <a:r>
              <a:rPr lang="uk-UA" sz="2200" dirty="0" smtClean="0">
                <a:solidFill>
                  <a:srgbClr val="000000"/>
                </a:solidFill>
                <a:latin typeface="Times New Roman" panose="02020603050405020304" pitchFamily="18" charset="0"/>
                <a:cs typeface="Times New Roman" panose="02020603050405020304" pitchFamily="18" charset="0"/>
              </a:rPr>
              <a:t>, а </a:t>
            </a:r>
            <a:r>
              <a:rPr lang="uk-UA" sz="2200" dirty="0">
                <a:solidFill>
                  <a:srgbClr val="000000"/>
                </a:solidFill>
                <a:latin typeface="Times New Roman" panose="02020603050405020304" pitchFamily="18" charset="0"/>
                <a:cs typeface="Times New Roman" panose="02020603050405020304" pitchFamily="18" charset="0"/>
              </a:rPr>
              <a:t>безготівкові гроші переміщуються з рахунку платника </a:t>
            </a:r>
            <a:r>
              <a:rPr lang="uk-UA" sz="2200" dirty="0" smtClean="0">
                <a:solidFill>
                  <a:srgbClr val="000000"/>
                </a:solidFill>
                <a:latin typeface="Times New Roman" panose="02020603050405020304" pitchFamily="18" charset="0"/>
                <a:cs typeface="Times New Roman" panose="02020603050405020304" pitchFamily="18" charset="0"/>
              </a:rPr>
              <a:t>на рахунок </a:t>
            </a:r>
            <a:r>
              <a:rPr lang="uk-UA" sz="2200" dirty="0">
                <a:solidFill>
                  <a:srgbClr val="000000"/>
                </a:solidFill>
                <a:latin typeface="Times New Roman" panose="02020603050405020304" pitchFamily="18" charset="0"/>
                <a:cs typeface="Times New Roman" panose="02020603050405020304" pitchFamily="18" charset="0"/>
              </a:rPr>
              <a:t>одержувача. Розмежування грошового </a:t>
            </a:r>
            <a:r>
              <a:rPr lang="uk-UA" sz="2200" dirty="0" smtClean="0">
                <a:solidFill>
                  <a:srgbClr val="000000"/>
                </a:solidFill>
                <a:latin typeface="Times New Roman" panose="02020603050405020304" pitchFamily="18" charset="0"/>
                <a:cs typeface="Times New Roman" panose="02020603050405020304" pitchFamily="18" charset="0"/>
              </a:rPr>
              <a:t>обороту на </a:t>
            </a:r>
            <a:r>
              <a:rPr lang="uk-UA" sz="2200" dirty="0">
                <a:solidFill>
                  <a:srgbClr val="000000"/>
                </a:solidFill>
                <a:latin typeface="Times New Roman" panose="02020603050405020304" pitchFamily="18" charset="0"/>
                <a:cs typeface="Times New Roman" panose="02020603050405020304" pitchFamily="18" charset="0"/>
              </a:rPr>
              <a:t>безготівковий і готівковий є інструментом </a:t>
            </a:r>
            <a:r>
              <a:rPr lang="uk-UA" sz="2200" dirty="0" smtClean="0">
                <a:solidFill>
                  <a:srgbClr val="000000"/>
                </a:solidFill>
                <a:latin typeface="Times New Roman" panose="02020603050405020304" pitchFamily="18" charset="0"/>
                <a:cs typeface="Times New Roman" panose="02020603050405020304" pitchFamily="18" charset="0"/>
              </a:rPr>
              <a:t>регулювання об’єкта </a:t>
            </a:r>
            <a:r>
              <a:rPr lang="uk-UA" sz="2200" dirty="0">
                <a:solidFill>
                  <a:srgbClr val="000000"/>
                </a:solidFill>
                <a:latin typeface="Times New Roman" panose="02020603050405020304" pitchFamily="18" charset="0"/>
                <a:cs typeface="Times New Roman" panose="02020603050405020304" pitchFamily="18" charset="0"/>
              </a:rPr>
              <a:t>грошового обороту – грошової маси</a:t>
            </a:r>
            <a:r>
              <a:rPr lang="uk-UA" sz="2200" dirty="0" smtClean="0">
                <a:solidFill>
                  <a:srgbClr val="000000"/>
                </a:solidFill>
                <a:latin typeface="Times New Roman" panose="02020603050405020304" pitchFamily="18" charset="0"/>
                <a:cs typeface="Times New Roman" panose="02020603050405020304" pitchFamily="18" charset="0"/>
              </a:rPr>
              <a:t>. </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	Маса грошей, яка знаходиться в обороті, має дві форми</a:t>
            </a:r>
            <a:r>
              <a:rPr lang="uk-UA" sz="2200" dirty="0" smtClean="0">
                <a:solidFill>
                  <a:srgbClr val="000000"/>
                </a:solidFill>
                <a:latin typeface="Times New Roman" panose="02020603050405020304" pitchFamily="18" charset="0"/>
                <a:cs typeface="Times New Roman" panose="02020603050405020304" pitchFamily="18" charset="0"/>
              </a:rPr>
              <a:t>: 1</a:t>
            </a:r>
            <a:r>
              <a:rPr lang="uk-UA" sz="2200" dirty="0">
                <a:solidFill>
                  <a:srgbClr val="000000"/>
                </a:solidFill>
                <a:latin typeface="Times New Roman" panose="02020603050405020304" pitchFamily="18" charset="0"/>
                <a:cs typeface="Times New Roman" panose="02020603050405020304" pitchFamily="18" charset="0"/>
              </a:rPr>
              <a:t>. готівкову (готівковий грошовий оборот</a:t>
            </a:r>
            <a:r>
              <a:rPr lang="uk-UA" sz="2200" dirty="0" smtClean="0">
                <a:solidFill>
                  <a:srgbClr val="000000"/>
                </a:solidFill>
                <a:latin typeface="Times New Roman" panose="02020603050405020304" pitchFamily="18" charset="0"/>
                <a:cs typeface="Times New Roman" panose="02020603050405020304" pitchFamily="18" charset="0"/>
              </a:rPr>
              <a:t>); 2</a:t>
            </a:r>
            <a:r>
              <a:rPr lang="uk-UA" sz="2200" dirty="0">
                <a:solidFill>
                  <a:srgbClr val="000000"/>
                </a:solidFill>
                <a:latin typeface="Times New Roman" panose="02020603050405020304" pitchFamily="18" charset="0"/>
                <a:cs typeface="Times New Roman" panose="02020603050405020304" pitchFamily="18" charset="0"/>
              </a:rPr>
              <a:t>. безготівкову (безготівковий грошовий оборот).</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Готівковий </a:t>
            </a:r>
            <a:r>
              <a:rPr lang="uk-UA" sz="2200" dirty="0">
                <a:solidFill>
                  <a:srgbClr val="000000"/>
                </a:solidFill>
                <a:latin typeface="Times New Roman" panose="02020603050405020304" pitchFamily="18" charset="0"/>
                <a:cs typeface="Times New Roman" panose="02020603050405020304" pitchFamily="18" charset="0"/>
              </a:rPr>
              <a:t>грошовий оборот - це сукупність платежів, </a:t>
            </a:r>
            <a:r>
              <a:rPr lang="uk-UA" sz="2200" dirty="0" smtClean="0">
                <a:solidFill>
                  <a:srgbClr val="000000"/>
                </a:solidFill>
                <a:latin typeface="Times New Roman" panose="02020603050405020304" pitchFamily="18" charset="0"/>
                <a:cs typeface="Times New Roman" panose="02020603050405020304" pitchFamily="18" charset="0"/>
              </a:rPr>
              <a:t>які здійснюються </a:t>
            </a:r>
            <a:r>
              <a:rPr lang="uk-UA" sz="2200" dirty="0">
                <a:solidFill>
                  <a:srgbClr val="000000"/>
                </a:solidFill>
                <a:latin typeface="Times New Roman" panose="02020603050405020304" pitchFamily="18" charset="0"/>
                <a:cs typeface="Times New Roman" panose="02020603050405020304" pitchFamily="18" charset="0"/>
              </a:rPr>
              <a:t>з використанням готівкових грошей</a:t>
            </a:r>
            <a:r>
              <a:rPr lang="uk-UA" sz="2200" dirty="0" smtClean="0">
                <a:solidFill>
                  <a:srgbClr val="000000"/>
                </a:solidFill>
                <a:latin typeface="Times New Roman" panose="02020603050405020304" pitchFamily="18" charset="0"/>
                <a:cs typeface="Times New Roman" panose="02020603050405020304" pitchFamily="18" charset="0"/>
              </a:rPr>
              <a:t>. Безготівковий </a:t>
            </a:r>
            <a:r>
              <a:rPr lang="uk-UA" sz="2200" dirty="0">
                <a:solidFill>
                  <a:srgbClr val="000000"/>
                </a:solidFill>
                <a:latin typeface="Times New Roman" panose="02020603050405020304" pitchFamily="18" charset="0"/>
                <a:cs typeface="Times New Roman" panose="02020603050405020304" pitchFamily="18" charset="0"/>
              </a:rPr>
              <a:t>грошовий оборот - це сукупність </a:t>
            </a:r>
            <a:r>
              <a:rPr lang="uk-UA" sz="2200" dirty="0" smtClean="0">
                <a:solidFill>
                  <a:srgbClr val="000000"/>
                </a:solidFill>
                <a:latin typeface="Times New Roman" panose="02020603050405020304" pitchFamily="18" charset="0"/>
                <a:cs typeface="Times New Roman" panose="02020603050405020304" pitchFamily="18" charset="0"/>
              </a:rPr>
              <a:t>платежів без </a:t>
            </a:r>
            <a:r>
              <a:rPr lang="uk-UA" sz="2200" dirty="0">
                <a:solidFill>
                  <a:srgbClr val="000000"/>
                </a:solidFill>
                <a:latin typeface="Times New Roman" panose="02020603050405020304" pitchFamily="18" charset="0"/>
                <a:cs typeface="Times New Roman" panose="02020603050405020304" pitchFamily="18" charset="0"/>
              </a:rPr>
              <a:t>використання готівки, які здійснюються у вигляді </a:t>
            </a:r>
            <a:r>
              <a:rPr lang="uk-UA" sz="2200" dirty="0" smtClean="0">
                <a:solidFill>
                  <a:srgbClr val="000000"/>
                </a:solidFill>
                <a:latin typeface="Times New Roman" panose="02020603050405020304" pitchFamily="18" charset="0"/>
                <a:cs typeface="Times New Roman" panose="02020603050405020304" pitchFamily="18" charset="0"/>
              </a:rPr>
              <a:t>перерахування </a:t>
            </a:r>
            <a:r>
              <a:rPr lang="uk-UA" sz="2200" dirty="0">
                <a:solidFill>
                  <a:srgbClr val="000000"/>
                </a:solidFill>
                <a:latin typeface="Times New Roman" panose="02020603050405020304" pitchFamily="18" charset="0"/>
                <a:cs typeface="Times New Roman" panose="02020603050405020304" pitchFamily="18" charset="0"/>
              </a:rPr>
              <a:t>сум через рахунки у банківських установах</a:t>
            </a:r>
            <a:r>
              <a:rPr lang="uk-UA" sz="2200" dirty="0" smtClean="0">
                <a:solidFill>
                  <a:srgbClr val="000000"/>
                </a:solidFill>
                <a:latin typeface="Times New Roman" panose="02020603050405020304" pitchFamily="18" charset="0"/>
                <a:cs typeface="Times New Roman" panose="02020603050405020304" pitchFamily="18" charset="0"/>
              </a:rPr>
              <a:t>.</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	Основною складовою грошового обігу, в якому гроші виконують функцію засобу платежу та використовуються </a:t>
            </a:r>
            <a:r>
              <a:rPr lang="uk-UA" sz="2200" dirty="0" smtClean="0">
                <a:solidFill>
                  <a:srgbClr val="000000"/>
                </a:solidFill>
                <a:latin typeface="Times New Roman" panose="02020603050405020304" pitchFamily="18" charset="0"/>
                <a:cs typeface="Times New Roman" panose="02020603050405020304" pitchFamily="18" charset="0"/>
              </a:rPr>
              <a:t>для погашення </a:t>
            </a:r>
            <a:r>
              <a:rPr lang="uk-UA" sz="2200" dirty="0">
                <a:solidFill>
                  <a:srgbClr val="000000"/>
                </a:solidFill>
                <a:latin typeface="Times New Roman" panose="02020603050405020304" pitchFamily="18" charset="0"/>
                <a:cs typeface="Times New Roman" panose="02020603050405020304" pitchFamily="18" charset="0"/>
              </a:rPr>
              <a:t>боргових зобов’язань є платіжний оборот, який може здійснюватися шляхом використання готівки, безготівкових грошей та платіжних інструментів, які суб’єкти господарювання приймають при розрахунках за господарські операції.</a:t>
            </a:r>
          </a:p>
          <a:p>
            <a:pPr algn="just">
              <a:spcBef>
                <a:spcPts val="0"/>
              </a:spcBef>
            </a:pPr>
            <a:endParaRPr lang="uk-UA" sz="2200"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18922147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a:bodyPr>
          <a:lstStyle/>
          <a:p>
            <a:pPr algn="just">
              <a:spcBef>
                <a:spcPts val="0"/>
              </a:spcBef>
            </a:pPr>
            <a:r>
              <a:rPr lang="uk-UA" sz="2200" i="1" dirty="0" smtClean="0">
                <a:solidFill>
                  <a:srgbClr val="000000"/>
                </a:solidFill>
                <a:latin typeface="Times New Roman" panose="02020603050405020304" pitchFamily="18" charset="0"/>
                <a:cs typeface="Times New Roman" panose="02020603050405020304" pitchFamily="18" charset="0"/>
              </a:rPr>
              <a:t>	Платіжний </a:t>
            </a:r>
            <a:r>
              <a:rPr lang="uk-UA" sz="2200" i="1" dirty="0">
                <a:solidFill>
                  <a:srgbClr val="000000"/>
                </a:solidFill>
                <a:latin typeface="Times New Roman" panose="02020603050405020304" pitchFamily="18" charset="0"/>
                <a:cs typeface="Times New Roman" panose="02020603050405020304" pitchFamily="18" charset="0"/>
              </a:rPr>
              <a:t>оборот</a:t>
            </a:r>
            <a:r>
              <a:rPr lang="uk-UA" sz="2200" dirty="0">
                <a:solidFill>
                  <a:srgbClr val="000000"/>
                </a:solidFill>
                <a:latin typeface="Times New Roman" panose="02020603050405020304" pitchFamily="18" charset="0"/>
                <a:cs typeface="Times New Roman" panose="02020603050405020304" pitchFamily="18" charset="0"/>
              </a:rPr>
              <a:t> - це частина грошового обороту, в </a:t>
            </a:r>
            <a:r>
              <a:rPr lang="uk-UA" sz="2200" dirty="0" smtClean="0">
                <a:solidFill>
                  <a:srgbClr val="000000"/>
                </a:solidFill>
                <a:latin typeface="Times New Roman" panose="02020603050405020304" pitchFamily="18" charset="0"/>
                <a:cs typeface="Times New Roman" panose="02020603050405020304" pitchFamily="18" charset="0"/>
              </a:rPr>
              <a:t>якому гроші </a:t>
            </a:r>
            <a:r>
              <a:rPr lang="uk-UA" sz="2200" dirty="0">
                <a:solidFill>
                  <a:srgbClr val="000000"/>
                </a:solidFill>
                <a:latin typeface="Times New Roman" panose="02020603050405020304" pitchFamily="18" charset="0"/>
                <a:cs typeface="Times New Roman" panose="02020603050405020304" pitchFamily="18" charset="0"/>
              </a:rPr>
              <a:t>функціонують як засіб платежу і використовуються </a:t>
            </a:r>
            <a:r>
              <a:rPr lang="uk-UA" sz="2200" dirty="0" smtClean="0">
                <a:solidFill>
                  <a:srgbClr val="000000"/>
                </a:solidFill>
                <a:latin typeface="Times New Roman" panose="02020603050405020304" pitchFamily="18" charset="0"/>
                <a:cs typeface="Times New Roman" panose="02020603050405020304" pitchFamily="18" charset="0"/>
              </a:rPr>
              <a:t>для погашення </a:t>
            </a:r>
            <a:r>
              <a:rPr lang="uk-UA" sz="2200" dirty="0">
                <a:solidFill>
                  <a:srgbClr val="000000"/>
                </a:solidFill>
                <a:latin typeface="Times New Roman" panose="02020603050405020304" pitchFamily="18" charset="0"/>
                <a:cs typeface="Times New Roman" panose="02020603050405020304" pitchFamily="18" charset="0"/>
              </a:rPr>
              <a:t>боргових зобов’язань.</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Важливою частиною грошового обороту країни </a:t>
            </a:r>
            <a:r>
              <a:rPr lang="uk-UA" sz="2200" dirty="0" smtClean="0">
                <a:solidFill>
                  <a:srgbClr val="000000"/>
                </a:solidFill>
                <a:latin typeface="Times New Roman" panose="02020603050405020304" pitchFamily="18" charset="0"/>
                <a:cs typeface="Times New Roman" panose="02020603050405020304" pitchFamily="18" charset="0"/>
              </a:rPr>
              <a:t>є платіжна </a:t>
            </a:r>
            <a:r>
              <a:rPr lang="uk-UA" sz="2200" dirty="0">
                <a:solidFill>
                  <a:srgbClr val="000000"/>
                </a:solidFill>
                <a:latin typeface="Times New Roman" panose="02020603050405020304" pitchFamily="18" charset="0"/>
                <a:cs typeface="Times New Roman" panose="02020603050405020304" pitchFamily="18" charset="0"/>
              </a:rPr>
              <a:t>система. Від роботи платіжної системи </a:t>
            </a:r>
            <a:r>
              <a:rPr lang="uk-UA" sz="2200" dirty="0" smtClean="0">
                <a:solidFill>
                  <a:srgbClr val="000000"/>
                </a:solidFill>
                <a:latin typeface="Times New Roman" panose="02020603050405020304" pitchFamily="18" charset="0"/>
                <a:cs typeface="Times New Roman" panose="02020603050405020304" pitchFamily="18" charset="0"/>
              </a:rPr>
              <a:t>країни залежить </a:t>
            </a:r>
            <a:r>
              <a:rPr lang="uk-UA" sz="2200" dirty="0">
                <a:solidFill>
                  <a:srgbClr val="000000"/>
                </a:solidFill>
                <a:latin typeface="Times New Roman" panose="02020603050405020304" pitchFamily="18" charset="0"/>
                <a:cs typeface="Times New Roman" panose="02020603050405020304" pitchFamily="18" charset="0"/>
              </a:rPr>
              <a:t>проведення грошово-кредитної політики і </a:t>
            </a:r>
            <a:r>
              <a:rPr lang="uk-UA" sz="2200" dirty="0" smtClean="0">
                <a:solidFill>
                  <a:srgbClr val="000000"/>
                </a:solidFill>
                <a:latin typeface="Times New Roman" panose="02020603050405020304" pitchFamily="18" charset="0"/>
                <a:cs typeface="Times New Roman" panose="02020603050405020304" pitchFamily="18" charset="0"/>
              </a:rPr>
              <a:t>функціонування </a:t>
            </a:r>
            <a:r>
              <a:rPr lang="uk-UA" sz="2200" dirty="0">
                <a:solidFill>
                  <a:srgbClr val="000000"/>
                </a:solidFill>
                <a:latin typeface="Times New Roman" panose="02020603050405020304" pitchFamily="18" charset="0"/>
                <a:cs typeface="Times New Roman" panose="02020603050405020304" pitchFamily="18" charset="0"/>
              </a:rPr>
              <a:t>фінансової системи, а структура платіжної </a:t>
            </a:r>
            <a:r>
              <a:rPr lang="uk-UA" sz="2200" dirty="0" smtClean="0">
                <a:solidFill>
                  <a:srgbClr val="000000"/>
                </a:solidFill>
                <a:latin typeface="Times New Roman" panose="02020603050405020304" pitchFamily="18" charset="0"/>
                <a:cs typeface="Times New Roman" panose="02020603050405020304" pitchFamily="18" charset="0"/>
              </a:rPr>
              <a:t>системи впливає </a:t>
            </a:r>
            <a:r>
              <a:rPr lang="uk-UA" sz="2200" dirty="0">
                <a:solidFill>
                  <a:srgbClr val="000000"/>
                </a:solidFill>
                <a:latin typeface="Times New Roman" panose="02020603050405020304" pitchFamily="18" charset="0"/>
                <a:cs typeface="Times New Roman" panose="02020603050405020304" pitchFamily="18" charset="0"/>
              </a:rPr>
              <a:t>на системну стабільність Забезпечення </a:t>
            </a:r>
            <a:r>
              <a:rPr lang="uk-UA" sz="2200" dirty="0" smtClean="0">
                <a:solidFill>
                  <a:srgbClr val="000000"/>
                </a:solidFill>
                <a:latin typeface="Times New Roman" panose="02020603050405020304" pitchFamily="18" charset="0"/>
                <a:cs typeface="Times New Roman" panose="02020603050405020304" pitchFamily="18" charset="0"/>
              </a:rPr>
              <a:t>ефективного </a:t>
            </a:r>
            <a:r>
              <a:rPr lang="uk-UA" sz="2200" dirty="0">
                <a:solidFill>
                  <a:srgbClr val="000000"/>
                </a:solidFill>
                <a:latin typeface="Times New Roman" panose="02020603050405020304" pitchFamily="18" charset="0"/>
                <a:cs typeface="Times New Roman" panose="02020603050405020304" pitchFamily="18" charset="0"/>
              </a:rPr>
              <a:t>функціонування економіки країни вимагає </a:t>
            </a:r>
            <a:r>
              <a:rPr lang="uk-UA" sz="2200" dirty="0" smtClean="0">
                <a:solidFill>
                  <a:srgbClr val="000000"/>
                </a:solidFill>
                <a:latin typeface="Times New Roman" panose="02020603050405020304" pitchFamily="18" charset="0"/>
                <a:cs typeface="Times New Roman" panose="02020603050405020304" pitchFamily="18" charset="0"/>
              </a:rPr>
              <a:t>своєчасного здійснення </a:t>
            </a:r>
            <a:r>
              <a:rPr lang="uk-UA" sz="2200" dirty="0">
                <a:solidFill>
                  <a:srgbClr val="000000"/>
                </a:solidFill>
                <a:latin typeface="Times New Roman" panose="02020603050405020304" pitchFamily="18" charset="0"/>
                <a:cs typeface="Times New Roman" panose="02020603050405020304" pitchFamily="18" charset="0"/>
              </a:rPr>
              <a:t>грошових платежів, обумовлює </a:t>
            </a:r>
            <a:r>
              <a:rPr lang="uk-UA" sz="2200" dirty="0" smtClean="0">
                <a:solidFill>
                  <a:srgbClr val="000000"/>
                </a:solidFill>
                <a:latin typeface="Times New Roman" panose="02020603050405020304" pitchFamily="18" charset="0"/>
                <a:cs typeface="Times New Roman" panose="02020603050405020304" pitchFamily="18" charset="0"/>
              </a:rPr>
              <a:t>необхідність створення </a:t>
            </a:r>
            <a:r>
              <a:rPr lang="uk-UA" sz="2200" dirty="0">
                <a:solidFill>
                  <a:srgbClr val="000000"/>
                </a:solidFill>
                <a:latin typeface="Times New Roman" panose="02020603050405020304" pitchFamily="18" charset="0"/>
                <a:cs typeface="Times New Roman" panose="02020603050405020304" pitchFamily="18" charset="0"/>
              </a:rPr>
              <a:t>спеціальних платіжних систем, спроможних </a:t>
            </a:r>
            <a:r>
              <a:rPr lang="uk-UA" sz="2200" dirty="0" smtClean="0">
                <a:solidFill>
                  <a:srgbClr val="000000"/>
                </a:solidFill>
                <a:latin typeface="Times New Roman" panose="02020603050405020304" pitchFamily="18" charset="0"/>
                <a:cs typeface="Times New Roman" panose="02020603050405020304" pitchFamily="18" charset="0"/>
              </a:rPr>
              <a:t>надати всім </a:t>
            </a:r>
            <a:r>
              <a:rPr lang="uk-UA" sz="2200" dirty="0">
                <a:solidFill>
                  <a:srgbClr val="000000"/>
                </a:solidFill>
                <a:latin typeface="Times New Roman" panose="02020603050405020304" pitchFamily="18" charset="0"/>
                <a:cs typeface="Times New Roman" panose="02020603050405020304" pitchFamily="18" charset="0"/>
              </a:rPr>
              <a:t>економічним суб’єктам (фізичним та юридичним особам</a:t>
            </a:r>
            <a:r>
              <a:rPr lang="uk-UA" sz="2200" dirty="0" smtClean="0">
                <a:solidFill>
                  <a:srgbClr val="000000"/>
                </a:solidFill>
                <a:latin typeface="Times New Roman" panose="02020603050405020304" pitchFamily="18" charset="0"/>
                <a:cs typeface="Times New Roman" panose="02020603050405020304" pitchFamily="18" charset="0"/>
              </a:rPr>
              <a:t>) можливість </a:t>
            </a:r>
            <a:r>
              <a:rPr lang="uk-UA" sz="2200" dirty="0">
                <a:solidFill>
                  <a:srgbClr val="000000"/>
                </a:solidFill>
                <a:latin typeface="Times New Roman" panose="02020603050405020304" pitchFamily="18" charset="0"/>
                <a:cs typeface="Times New Roman" panose="02020603050405020304" pitchFamily="18" charset="0"/>
              </a:rPr>
              <a:t>виконати свої платіжні зобов’язання.</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Визначення поняття «платіжна система» міститься у Законі України «Про платіжні послуги» і визначається як система для виконання платіжних операцій із формальними та стандартизованими домовленостями і загальними правилами щодо </a:t>
            </a:r>
            <a:r>
              <a:rPr lang="uk-UA" sz="2200" dirty="0" err="1" smtClean="0">
                <a:solidFill>
                  <a:srgbClr val="000000"/>
                </a:solidFill>
                <a:latin typeface="Times New Roman" panose="02020603050405020304" pitchFamily="18" charset="0"/>
                <a:cs typeface="Times New Roman" panose="02020603050405020304" pitchFamily="18" charset="0"/>
              </a:rPr>
              <a:t>процесингу</a:t>
            </a:r>
            <a:r>
              <a:rPr lang="uk-UA" sz="2200" dirty="0" smtClean="0">
                <a:solidFill>
                  <a:srgbClr val="000000"/>
                </a:solidFill>
                <a:latin typeface="Times New Roman" panose="02020603050405020304" pitchFamily="18" charset="0"/>
                <a:cs typeface="Times New Roman" panose="02020603050405020304" pitchFamily="18" charset="0"/>
              </a:rPr>
              <a:t>, клірингу та/або виконання розрахунків між учасниками платіжної системи. Проведення переказу коштів є обов’язковою функцією, що має виконувати платіжна система. Існують внутрішньодержавні та міжнародні платіжні системи.</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val="84394301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a:bodyPr>
          <a:lstStyle/>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Внутрішньодержавна </a:t>
            </a:r>
            <a:r>
              <a:rPr lang="uk-UA" sz="2200" dirty="0">
                <a:solidFill>
                  <a:srgbClr val="000000"/>
                </a:solidFill>
                <a:latin typeface="Times New Roman" panose="02020603050405020304" pitchFamily="18" charset="0"/>
                <a:cs typeface="Times New Roman" panose="02020603050405020304" pitchFamily="18" charset="0"/>
              </a:rPr>
              <a:t>платіжна система </a:t>
            </a:r>
            <a:r>
              <a:rPr lang="uk-UA" sz="2200" dirty="0" smtClean="0">
                <a:solidFill>
                  <a:srgbClr val="000000"/>
                </a:solidFill>
                <a:latin typeface="Times New Roman" panose="02020603050405020304" pitchFamily="18" charset="0"/>
                <a:cs typeface="Times New Roman" panose="02020603050405020304" pitchFamily="18" charset="0"/>
              </a:rPr>
              <a:t>– платіжна система</a:t>
            </a:r>
            <a:r>
              <a:rPr lang="uk-UA" sz="2200" dirty="0">
                <a:solidFill>
                  <a:srgbClr val="000000"/>
                </a:solidFill>
                <a:latin typeface="Times New Roman" panose="02020603050405020304" pitchFamily="18" charset="0"/>
                <a:cs typeface="Times New Roman" panose="02020603050405020304" pitchFamily="18" charset="0"/>
              </a:rPr>
              <a:t>, в якій платіжна організація є резидентом та </a:t>
            </a:r>
            <a:r>
              <a:rPr lang="uk-UA" sz="2200" dirty="0" smtClean="0">
                <a:solidFill>
                  <a:srgbClr val="000000"/>
                </a:solidFill>
                <a:latin typeface="Times New Roman" panose="02020603050405020304" pitchFamily="18" charset="0"/>
                <a:cs typeface="Times New Roman" panose="02020603050405020304" pitchFamily="18" charset="0"/>
              </a:rPr>
              <a:t>яка здійснює </a:t>
            </a:r>
            <a:r>
              <a:rPr lang="uk-UA" sz="2200" dirty="0">
                <a:solidFill>
                  <a:srgbClr val="000000"/>
                </a:solidFill>
                <a:latin typeface="Times New Roman" panose="02020603050405020304" pitchFamily="18" charset="0"/>
                <a:cs typeface="Times New Roman" panose="02020603050405020304" pitchFamily="18" charset="0"/>
              </a:rPr>
              <a:t>свою діяльність і забезпечує проведення </a:t>
            </a:r>
            <a:r>
              <a:rPr lang="uk-UA" sz="2200" dirty="0" smtClean="0">
                <a:solidFill>
                  <a:srgbClr val="000000"/>
                </a:solidFill>
                <a:latin typeface="Times New Roman" panose="02020603050405020304" pitchFamily="18" charset="0"/>
                <a:cs typeface="Times New Roman" panose="02020603050405020304" pitchFamily="18" charset="0"/>
              </a:rPr>
              <a:t>переказу коштів </a:t>
            </a:r>
            <a:r>
              <a:rPr lang="uk-UA" sz="2200" dirty="0">
                <a:solidFill>
                  <a:srgbClr val="000000"/>
                </a:solidFill>
                <a:latin typeface="Times New Roman" panose="02020603050405020304" pitchFamily="18" charset="0"/>
                <a:cs typeface="Times New Roman" panose="02020603050405020304" pitchFamily="18" charset="0"/>
              </a:rPr>
              <a:t>виключно в межах України.</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Міжнародна </a:t>
            </a:r>
            <a:r>
              <a:rPr lang="uk-UA" sz="2200" dirty="0">
                <a:solidFill>
                  <a:srgbClr val="000000"/>
                </a:solidFill>
                <a:latin typeface="Times New Roman" panose="02020603050405020304" pitchFamily="18" charset="0"/>
                <a:cs typeface="Times New Roman" panose="02020603050405020304" pitchFamily="18" charset="0"/>
              </a:rPr>
              <a:t>платіжна система - платіжна система, </a:t>
            </a:r>
            <a:r>
              <a:rPr lang="uk-UA" sz="2200" dirty="0" smtClean="0">
                <a:solidFill>
                  <a:srgbClr val="000000"/>
                </a:solidFill>
                <a:latin typeface="Times New Roman" panose="02020603050405020304" pitchFamily="18" charset="0"/>
                <a:cs typeface="Times New Roman" panose="02020603050405020304" pitchFamily="18" charset="0"/>
              </a:rPr>
              <a:t>в якій </a:t>
            </a:r>
            <a:r>
              <a:rPr lang="uk-UA" sz="2200" dirty="0">
                <a:solidFill>
                  <a:srgbClr val="000000"/>
                </a:solidFill>
                <a:latin typeface="Times New Roman" panose="02020603050405020304" pitchFamily="18" charset="0"/>
                <a:cs typeface="Times New Roman" panose="02020603050405020304" pitchFamily="18" charset="0"/>
              </a:rPr>
              <a:t>платіжна організація може бути як резидентом, так </a:t>
            </a:r>
            <a:r>
              <a:rPr lang="uk-UA" sz="2200" dirty="0" smtClean="0">
                <a:solidFill>
                  <a:srgbClr val="000000"/>
                </a:solidFill>
                <a:latin typeface="Times New Roman" panose="02020603050405020304" pitchFamily="18" charset="0"/>
                <a:cs typeface="Times New Roman" panose="02020603050405020304" pitchFamily="18" charset="0"/>
              </a:rPr>
              <a:t>і нерезидентом </a:t>
            </a:r>
            <a:r>
              <a:rPr lang="uk-UA" sz="2200" dirty="0">
                <a:solidFill>
                  <a:srgbClr val="000000"/>
                </a:solidFill>
                <a:latin typeface="Times New Roman" panose="02020603050405020304" pitchFamily="18" charset="0"/>
                <a:cs typeface="Times New Roman" panose="02020603050405020304" pitchFamily="18" charset="0"/>
              </a:rPr>
              <a:t>і яка здійснює свою діяльність на території двох і</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більше країн та забезпечує проведення переказу коштів у </a:t>
            </a:r>
            <a:r>
              <a:rPr lang="uk-UA" sz="2200" dirty="0" smtClean="0">
                <a:solidFill>
                  <a:srgbClr val="000000"/>
                </a:solidFill>
                <a:latin typeface="Times New Roman" panose="02020603050405020304" pitchFamily="18" charset="0"/>
                <a:cs typeface="Times New Roman" panose="02020603050405020304" pitchFamily="18" charset="0"/>
              </a:rPr>
              <a:t>межах цієї </a:t>
            </a:r>
            <a:r>
              <a:rPr lang="uk-UA" sz="2200" dirty="0">
                <a:solidFill>
                  <a:srgbClr val="000000"/>
                </a:solidFill>
                <a:latin typeface="Times New Roman" panose="02020603050405020304" pitchFamily="18" charset="0"/>
                <a:cs typeface="Times New Roman" panose="02020603050405020304" pitchFamily="18" charset="0"/>
              </a:rPr>
              <a:t>платіжної системи, у тому числі з однієї країни в іншу.</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Оскільки </a:t>
            </a:r>
            <a:r>
              <a:rPr lang="uk-UA" sz="2200" dirty="0">
                <a:solidFill>
                  <a:srgbClr val="000000"/>
                </a:solidFill>
                <a:latin typeface="Times New Roman" panose="02020603050405020304" pitchFamily="18" charset="0"/>
                <a:cs typeface="Times New Roman" panose="02020603050405020304" pitchFamily="18" charset="0"/>
              </a:rPr>
              <a:t>платіжні системи є частиною грошової </a:t>
            </a:r>
            <a:r>
              <a:rPr lang="uk-UA" sz="2200" dirty="0" smtClean="0">
                <a:solidFill>
                  <a:srgbClr val="000000"/>
                </a:solidFill>
                <a:latin typeface="Times New Roman" panose="02020603050405020304" pitchFamily="18" charset="0"/>
                <a:cs typeface="Times New Roman" panose="02020603050405020304" pitchFamily="18" charset="0"/>
              </a:rPr>
              <a:t>системи країни</a:t>
            </a:r>
            <a:r>
              <a:rPr lang="uk-UA" sz="2200" dirty="0">
                <a:solidFill>
                  <a:srgbClr val="000000"/>
                </a:solidFill>
                <a:latin typeface="Times New Roman" panose="02020603050405020304" pitchFamily="18" charset="0"/>
                <a:cs typeface="Times New Roman" panose="02020603050405020304" pitchFamily="18" charset="0"/>
              </a:rPr>
              <a:t>, їх основні функції також повторюють функції </a:t>
            </a:r>
            <a:r>
              <a:rPr lang="uk-UA" sz="2200" dirty="0" smtClean="0">
                <a:solidFill>
                  <a:srgbClr val="000000"/>
                </a:solidFill>
                <a:latin typeface="Times New Roman" panose="02020603050405020304" pitchFamily="18" charset="0"/>
                <a:cs typeface="Times New Roman" panose="02020603050405020304" pitchFamily="18" charset="0"/>
              </a:rPr>
              <a:t>грошей – </a:t>
            </a:r>
            <a:r>
              <a:rPr lang="uk-UA" sz="2200" dirty="0">
                <a:solidFill>
                  <a:srgbClr val="000000"/>
                </a:solidFill>
                <a:latin typeface="Times New Roman" panose="02020603050405020304" pitchFamily="18" charset="0"/>
                <a:cs typeface="Times New Roman" panose="02020603050405020304" pitchFamily="18" charset="0"/>
              </a:rPr>
              <a:t>це функції обігу і платежу</a:t>
            </a:r>
            <a:r>
              <a:rPr lang="uk-UA" sz="2200" dirty="0" smtClean="0">
                <a:solidFill>
                  <a:srgbClr val="000000"/>
                </a:solidFill>
                <a:latin typeface="Times New Roman" panose="02020603050405020304" pitchFamily="18" charset="0"/>
                <a:cs typeface="Times New Roman" panose="02020603050405020304" pitchFamily="18" charset="0"/>
              </a:rPr>
              <a:t>.</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	</a:t>
            </a:r>
            <a:r>
              <a:rPr lang="uk-UA" sz="2200" dirty="0" smtClean="0">
                <a:solidFill>
                  <a:srgbClr val="000000"/>
                </a:solidFill>
                <a:latin typeface="Times New Roman" panose="02020603050405020304" pitchFamily="18" charset="0"/>
                <a:cs typeface="Times New Roman" panose="02020603050405020304" pitchFamily="18" charset="0"/>
              </a:rPr>
              <a:t>Функції платіжних систем:</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інформаційна забезпеченість учасників ринку про можливості здійснення платежів;</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регулювання і використання кредитних грошей для проведення платежів;</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контроль і нагляд за порядком проведення платежів з використанням кредитних грошей;</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посередницька, пов’язана з кредитуванням на товарних ринках з використанням вексельного обігу;</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 регулювання укладання угод купівлі-продажу товарів з використанням платежів</a:t>
            </a:r>
            <a:endParaRPr lang="uk-UA" sz="2200"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05392242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a:bodyPr>
          <a:lstStyle/>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кредитними грошима;</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a:t>
            </a:r>
            <a:r>
              <a:rPr lang="uk-UA" sz="2200" dirty="0">
                <a:solidFill>
                  <a:srgbClr val="000000"/>
                </a:solidFill>
                <a:latin typeface="Times New Roman" panose="02020603050405020304" pitchFamily="18" charset="0"/>
                <a:cs typeface="Times New Roman" panose="02020603050405020304" pitchFamily="18" charset="0"/>
              </a:rPr>
              <a:t>регулювання операцій, що здійснюються на </a:t>
            </a:r>
            <a:r>
              <a:rPr lang="uk-UA" sz="2200" dirty="0" smtClean="0">
                <a:solidFill>
                  <a:srgbClr val="000000"/>
                </a:solidFill>
                <a:latin typeface="Times New Roman" panose="02020603050405020304" pitchFamily="18" charset="0"/>
                <a:cs typeface="Times New Roman" panose="02020603050405020304" pitchFamily="18" charset="0"/>
              </a:rPr>
              <a:t>товарних ринках </a:t>
            </a:r>
            <a:r>
              <a:rPr lang="uk-UA" sz="2200" dirty="0">
                <a:solidFill>
                  <a:srgbClr val="000000"/>
                </a:solidFill>
                <a:latin typeface="Times New Roman" panose="02020603050405020304" pitchFamily="18" charset="0"/>
                <a:cs typeface="Times New Roman" panose="02020603050405020304" pitchFamily="18" charset="0"/>
              </a:rPr>
              <a:t>з використанням розрахунків кредитними грошима;</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a:t>
            </a:r>
            <a:r>
              <a:rPr lang="uk-UA" sz="2200" dirty="0">
                <a:solidFill>
                  <a:srgbClr val="000000"/>
                </a:solidFill>
                <a:latin typeface="Times New Roman" panose="02020603050405020304" pitchFamily="18" charset="0"/>
                <a:cs typeface="Times New Roman" panose="02020603050405020304" pitchFamily="18" charset="0"/>
              </a:rPr>
              <a:t>оптимізація витрат учасників ринку в </a:t>
            </a:r>
            <a:r>
              <a:rPr lang="uk-UA" sz="2200" dirty="0" smtClean="0">
                <a:solidFill>
                  <a:srgbClr val="000000"/>
                </a:solidFill>
                <a:latin typeface="Times New Roman" panose="02020603050405020304" pitchFamily="18" charset="0"/>
                <a:cs typeface="Times New Roman" panose="02020603050405020304" pitchFamily="18" charset="0"/>
              </a:rPr>
              <a:t>межах можливостей </a:t>
            </a:r>
            <a:r>
              <a:rPr lang="uk-UA" sz="2200" dirty="0">
                <a:solidFill>
                  <a:srgbClr val="000000"/>
                </a:solidFill>
                <a:latin typeface="Times New Roman" panose="02020603050405020304" pitchFamily="18" charset="0"/>
                <a:cs typeface="Times New Roman" panose="02020603050405020304" pitchFamily="18" charset="0"/>
              </a:rPr>
              <a:t>єдиного інформаційного простору під </a:t>
            </a:r>
            <a:r>
              <a:rPr lang="uk-UA" sz="2200" dirty="0" smtClean="0">
                <a:solidFill>
                  <a:srgbClr val="000000"/>
                </a:solidFill>
                <a:latin typeface="Times New Roman" panose="02020603050405020304" pitchFamily="18" charset="0"/>
                <a:cs typeface="Times New Roman" panose="02020603050405020304" pitchFamily="18" charset="0"/>
              </a:rPr>
              <a:t>час проведення </a:t>
            </a:r>
            <a:r>
              <a:rPr lang="uk-UA" sz="2200" dirty="0">
                <a:solidFill>
                  <a:srgbClr val="000000"/>
                </a:solidFill>
                <a:latin typeface="Times New Roman" panose="02020603050405020304" pitchFamily="18" charset="0"/>
                <a:cs typeface="Times New Roman" panose="02020603050405020304" pitchFamily="18" charset="0"/>
              </a:rPr>
              <a:t>різних угод;</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a:t>
            </a:r>
            <a:r>
              <a:rPr lang="uk-UA" sz="2200" dirty="0">
                <a:solidFill>
                  <a:srgbClr val="000000"/>
                </a:solidFill>
                <a:latin typeface="Times New Roman" panose="02020603050405020304" pitchFamily="18" charset="0"/>
                <a:cs typeface="Times New Roman" panose="02020603050405020304" pitchFamily="18" charset="0"/>
              </a:rPr>
              <a:t>інформаційна забезпеченість учасників ринку </a:t>
            </a:r>
            <a:r>
              <a:rPr lang="uk-UA" sz="2200" dirty="0" smtClean="0">
                <a:solidFill>
                  <a:srgbClr val="000000"/>
                </a:solidFill>
                <a:latin typeface="Times New Roman" panose="02020603050405020304" pitchFamily="18" charset="0"/>
                <a:cs typeface="Times New Roman" panose="02020603050405020304" pitchFamily="18" charset="0"/>
              </a:rPr>
              <a:t>про можливості </a:t>
            </a:r>
            <a:r>
              <a:rPr lang="uk-UA" sz="2200" dirty="0">
                <a:solidFill>
                  <a:srgbClr val="000000"/>
                </a:solidFill>
                <a:latin typeface="Times New Roman" panose="02020603050405020304" pitchFamily="18" charset="0"/>
                <a:cs typeface="Times New Roman" panose="02020603050405020304" pitchFamily="18" charset="0"/>
              </a:rPr>
              <a:t>використання кредитних грошей в </a:t>
            </a:r>
            <a:r>
              <a:rPr lang="uk-UA" sz="2200" dirty="0" smtClean="0">
                <a:solidFill>
                  <a:srgbClr val="000000"/>
                </a:solidFill>
                <a:latin typeface="Times New Roman" panose="02020603050405020304" pitchFamily="18" charset="0"/>
                <a:cs typeface="Times New Roman" panose="02020603050405020304" pitchFamily="18" charset="0"/>
              </a:rPr>
              <a:t>якості грошового </a:t>
            </a:r>
            <a:r>
              <a:rPr lang="uk-UA" sz="2200" dirty="0">
                <a:solidFill>
                  <a:srgbClr val="000000"/>
                </a:solidFill>
                <a:latin typeface="Times New Roman" panose="02020603050405020304" pitchFamily="18" charset="0"/>
                <a:cs typeface="Times New Roman" panose="02020603050405020304" pitchFamily="18" charset="0"/>
              </a:rPr>
              <a:t>капіталу;</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a:t>
            </a:r>
            <a:r>
              <a:rPr lang="uk-UA" sz="2200" dirty="0">
                <a:solidFill>
                  <a:srgbClr val="000000"/>
                </a:solidFill>
                <a:latin typeface="Times New Roman" panose="02020603050405020304" pitchFamily="18" charset="0"/>
                <a:cs typeface="Times New Roman" panose="02020603050405020304" pitchFamily="18" charset="0"/>
              </a:rPr>
              <a:t>регулювання руху кредитних грошей в економіці </a:t>
            </a:r>
            <a:r>
              <a:rPr lang="uk-UA" sz="2200" dirty="0" smtClean="0">
                <a:solidFill>
                  <a:srgbClr val="000000"/>
                </a:solidFill>
                <a:latin typeface="Times New Roman" panose="02020603050405020304" pitchFamily="18" charset="0"/>
                <a:cs typeface="Times New Roman" panose="02020603050405020304" pitchFamily="18" charset="0"/>
              </a:rPr>
              <a:t>в якості </a:t>
            </a:r>
            <a:r>
              <a:rPr lang="uk-UA" sz="2200" dirty="0">
                <a:solidFill>
                  <a:srgbClr val="000000"/>
                </a:solidFill>
                <a:latin typeface="Times New Roman" panose="02020603050405020304" pitchFamily="18" charset="0"/>
                <a:cs typeface="Times New Roman" panose="02020603050405020304" pitchFamily="18" charset="0"/>
              </a:rPr>
              <a:t>грошового капіталу;</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контроль </a:t>
            </a:r>
            <a:r>
              <a:rPr lang="uk-UA" sz="2200" dirty="0">
                <a:solidFill>
                  <a:srgbClr val="000000"/>
                </a:solidFill>
                <a:latin typeface="Times New Roman" panose="02020603050405020304" pitchFamily="18" charset="0"/>
                <a:cs typeface="Times New Roman" panose="02020603050405020304" pitchFamily="18" charset="0"/>
              </a:rPr>
              <a:t>за функціонуванням ринку при </a:t>
            </a:r>
            <a:r>
              <a:rPr lang="uk-UA" sz="2200" dirty="0" smtClean="0">
                <a:solidFill>
                  <a:srgbClr val="000000"/>
                </a:solidFill>
                <a:latin typeface="Times New Roman" panose="02020603050405020304" pitchFamily="18" charset="0"/>
                <a:cs typeface="Times New Roman" panose="02020603050405020304" pitchFamily="18" charset="0"/>
              </a:rPr>
              <a:t>здійсненні операцій </a:t>
            </a:r>
            <a:r>
              <a:rPr lang="uk-UA" sz="2200" dirty="0">
                <a:solidFill>
                  <a:srgbClr val="000000"/>
                </a:solidFill>
                <a:latin typeface="Times New Roman" panose="02020603050405020304" pitchFamily="18" charset="0"/>
                <a:cs typeface="Times New Roman" panose="02020603050405020304" pitchFamily="18" charset="0"/>
              </a:rPr>
              <a:t>руху кредитних грошей в економіці в </a:t>
            </a:r>
            <a:r>
              <a:rPr lang="uk-UA" sz="2200" dirty="0" smtClean="0">
                <a:solidFill>
                  <a:srgbClr val="000000"/>
                </a:solidFill>
                <a:latin typeface="Times New Roman" panose="02020603050405020304" pitchFamily="18" charset="0"/>
                <a:cs typeface="Times New Roman" panose="02020603050405020304" pitchFamily="18" charset="0"/>
              </a:rPr>
              <a:t>якості грошового капіталу; </a:t>
            </a:r>
          </a:p>
          <a:p>
            <a:pPr algn="just">
              <a:spcBef>
                <a:spcPts val="0"/>
              </a:spcBef>
            </a:pP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оптимізація</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витрат</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учасників</a:t>
            </a:r>
            <a:r>
              <a:rPr lang="ru-RU" sz="2200" dirty="0">
                <a:solidFill>
                  <a:srgbClr val="000000"/>
                </a:solidFill>
                <a:latin typeface="Times New Roman" panose="02020603050405020304" pitchFamily="18" charset="0"/>
                <a:cs typeface="Times New Roman" panose="02020603050405020304" pitchFamily="18" charset="0"/>
              </a:rPr>
              <a:t> ринку в межах </a:t>
            </a:r>
            <a:r>
              <a:rPr lang="ru-RU" sz="2200" dirty="0" err="1">
                <a:solidFill>
                  <a:srgbClr val="000000"/>
                </a:solidFill>
                <a:latin typeface="Times New Roman" panose="02020603050405020304" pitchFamily="18" charset="0"/>
                <a:cs typeface="Times New Roman" panose="02020603050405020304" pitchFamily="18" charset="0"/>
              </a:rPr>
              <a:t>можливостей</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єдиного</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інформаційного</a:t>
            </a:r>
            <a:r>
              <a:rPr lang="ru-RU" sz="2200" dirty="0">
                <a:solidFill>
                  <a:srgbClr val="000000"/>
                </a:solidFill>
                <a:latin typeface="Times New Roman" panose="02020603050405020304" pitchFamily="18" charset="0"/>
                <a:cs typeface="Times New Roman" panose="02020603050405020304" pitchFamily="18" charset="0"/>
              </a:rPr>
              <a:t> простору при </a:t>
            </a:r>
            <a:r>
              <a:rPr lang="ru-RU" sz="2200" dirty="0" err="1">
                <a:solidFill>
                  <a:srgbClr val="000000"/>
                </a:solidFill>
                <a:latin typeface="Times New Roman" panose="02020603050405020304" pitchFamily="18" charset="0"/>
                <a:cs typeface="Times New Roman" panose="02020603050405020304" pitchFamily="18" charset="0"/>
              </a:rPr>
              <a:t>здійсненні</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операцій</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руху</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кредитних</a:t>
            </a:r>
            <a:r>
              <a:rPr lang="ru-RU" sz="2200" dirty="0">
                <a:solidFill>
                  <a:srgbClr val="000000"/>
                </a:solidFill>
                <a:latin typeface="Times New Roman" panose="02020603050405020304" pitchFamily="18" charset="0"/>
                <a:cs typeface="Times New Roman" panose="02020603050405020304" pitchFamily="18" charset="0"/>
              </a:rPr>
              <a:t> грошей в </a:t>
            </a:r>
            <a:r>
              <a:rPr lang="ru-RU" sz="2200" dirty="0" err="1">
                <a:solidFill>
                  <a:srgbClr val="000000"/>
                </a:solidFill>
                <a:latin typeface="Times New Roman" panose="02020603050405020304" pitchFamily="18" charset="0"/>
                <a:cs typeface="Times New Roman" panose="02020603050405020304" pitchFamily="18" charset="0"/>
              </a:rPr>
              <a:t>економіці</a:t>
            </a:r>
            <a:r>
              <a:rPr lang="ru-RU" sz="2200" dirty="0">
                <a:solidFill>
                  <a:srgbClr val="000000"/>
                </a:solidFill>
                <a:latin typeface="Times New Roman" panose="02020603050405020304" pitchFamily="18" charset="0"/>
                <a:cs typeface="Times New Roman" panose="02020603050405020304" pitchFamily="18" charset="0"/>
              </a:rPr>
              <a:t> в </a:t>
            </a:r>
            <a:r>
              <a:rPr lang="ru-RU" sz="2200" dirty="0" err="1">
                <a:solidFill>
                  <a:srgbClr val="000000"/>
                </a:solidFill>
                <a:latin typeface="Times New Roman" panose="02020603050405020304" pitchFamily="18" charset="0"/>
                <a:cs typeface="Times New Roman" panose="02020603050405020304" pitchFamily="18" charset="0"/>
              </a:rPr>
              <a:t>якості</a:t>
            </a:r>
            <a:r>
              <a:rPr lang="ru-RU" sz="2200" dirty="0">
                <a:solidFill>
                  <a:srgbClr val="000000"/>
                </a:solidFill>
                <a:latin typeface="Times New Roman" panose="02020603050405020304" pitchFamily="18" charset="0"/>
                <a:cs typeface="Times New Roman" panose="02020603050405020304" pitchFamily="18" charset="0"/>
              </a:rPr>
              <a:t> грошового </a:t>
            </a:r>
            <a:r>
              <a:rPr lang="ru-RU" sz="2200" dirty="0" err="1">
                <a:solidFill>
                  <a:srgbClr val="000000"/>
                </a:solidFill>
                <a:latin typeface="Times New Roman" panose="02020603050405020304" pitchFamily="18" charset="0"/>
                <a:cs typeface="Times New Roman" panose="02020603050405020304" pitchFamily="18" charset="0"/>
              </a:rPr>
              <a:t>капіталу</a:t>
            </a:r>
            <a:r>
              <a:rPr lang="ru-RU" sz="2200" dirty="0">
                <a:solidFill>
                  <a:srgbClr val="000000"/>
                </a:solidFill>
                <a:latin typeface="Times New Roman" panose="02020603050405020304" pitchFamily="18" charset="0"/>
                <a:cs typeface="Times New Roman" panose="02020603050405020304" pitchFamily="18" charset="0"/>
              </a:rPr>
              <a:t>.</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	Основною функцією, яку виконує платіжна система, є проведення переказу коштів.</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	Суб’єктами відносин, що виникають при здійсненні переказу коштів, є:</a:t>
            </a:r>
          </a:p>
          <a:p>
            <a:pPr algn="just">
              <a:spcBef>
                <a:spcPts val="0"/>
              </a:spcBef>
            </a:pP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платіжні</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організації</a:t>
            </a:r>
            <a:r>
              <a:rPr lang="ru-RU" sz="2200" dirty="0">
                <a:solidFill>
                  <a:srgbClr val="000000"/>
                </a:solidFill>
                <a:latin typeface="Times New Roman" panose="02020603050405020304" pitchFamily="18" charset="0"/>
                <a:cs typeface="Times New Roman" panose="02020603050405020304" pitchFamily="18" charset="0"/>
              </a:rPr>
              <a:t> - </a:t>
            </a:r>
            <a:r>
              <a:rPr lang="ru-RU" sz="2200" dirty="0" err="1">
                <a:solidFill>
                  <a:srgbClr val="000000"/>
                </a:solidFill>
                <a:latin typeface="Times New Roman" panose="02020603050405020304" pitchFamily="18" charset="0"/>
                <a:cs typeface="Times New Roman" panose="02020603050405020304" pitchFamily="18" charset="0"/>
              </a:rPr>
              <a:t>юридична</a:t>
            </a:r>
            <a:r>
              <a:rPr lang="ru-RU" sz="2200" dirty="0">
                <a:solidFill>
                  <a:srgbClr val="000000"/>
                </a:solidFill>
                <a:latin typeface="Times New Roman" panose="02020603050405020304" pitchFamily="18" charset="0"/>
                <a:cs typeface="Times New Roman" panose="02020603050405020304" pitchFamily="18" charset="0"/>
              </a:rPr>
              <a:t> особа, </a:t>
            </a:r>
            <a:r>
              <a:rPr lang="ru-RU" sz="2200" dirty="0" err="1">
                <a:solidFill>
                  <a:srgbClr val="000000"/>
                </a:solidFill>
                <a:latin typeface="Times New Roman" panose="02020603050405020304" pitchFamily="18" charset="0"/>
                <a:cs typeface="Times New Roman" panose="02020603050405020304" pitchFamily="18" charset="0"/>
              </a:rPr>
              <a:t>що</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визначає</a:t>
            </a:r>
            <a:r>
              <a:rPr lang="ru-RU" sz="2200" dirty="0">
                <a:solidFill>
                  <a:srgbClr val="000000"/>
                </a:solidFill>
                <a:latin typeface="Times New Roman" panose="02020603050405020304" pitchFamily="18" charset="0"/>
                <a:cs typeface="Times New Roman" panose="02020603050405020304" pitchFamily="18" charset="0"/>
              </a:rPr>
              <a:t> правила </a:t>
            </a:r>
            <a:r>
              <a:rPr lang="ru-RU" sz="2200" dirty="0" err="1">
                <a:solidFill>
                  <a:srgbClr val="000000"/>
                </a:solidFill>
                <a:latin typeface="Times New Roman" panose="02020603050405020304" pitchFamily="18" charset="0"/>
                <a:cs typeface="Times New Roman" panose="02020603050405020304" pitchFamily="18" charset="0"/>
              </a:rPr>
              <a:t>роботи</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платіжної</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системи</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smtClean="0">
                <a:solidFill>
                  <a:srgbClr val="000000"/>
                </a:solidFill>
                <a:latin typeface="Times New Roman" panose="02020603050405020304" pitchFamily="18" charset="0"/>
                <a:cs typeface="Times New Roman" panose="02020603050405020304" pitchFamily="18" charset="0"/>
              </a:rPr>
              <a:t>а</a:t>
            </a:r>
            <a:endParaRPr lang="uk-UA" sz="2200"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1794549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a:bodyPr>
          <a:lstStyle/>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також </a:t>
            </a:r>
            <a:r>
              <a:rPr lang="uk-UA" sz="2200" dirty="0">
                <a:solidFill>
                  <a:srgbClr val="000000"/>
                </a:solidFill>
                <a:latin typeface="Times New Roman" panose="02020603050405020304" pitchFamily="18" charset="0"/>
                <a:cs typeface="Times New Roman" panose="02020603050405020304" pitchFamily="18" charset="0"/>
              </a:rPr>
              <a:t>виконує </a:t>
            </a:r>
            <a:r>
              <a:rPr lang="uk-UA" sz="2200" dirty="0" smtClean="0">
                <a:solidFill>
                  <a:srgbClr val="000000"/>
                </a:solidFill>
                <a:latin typeface="Times New Roman" panose="02020603050405020304" pitchFamily="18" charset="0"/>
                <a:cs typeface="Times New Roman" panose="02020603050405020304" pitchFamily="18" charset="0"/>
              </a:rPr>
              <a:t>функції щодо </a:t>
            </a:r>
            <a:r>
              <a:rPr lang="uk-UA" sz="2200" dirty="0">
                <a:solidFill>
                  <a:srgbClr val="000000"/>
                </a:solidFill>
                <a:latin typeface="Times New Roman" panose="02020603050405020304" pitchFamily="18" charset="0"/>
                <a:cs typeface="Times New Roman" panose="02020603050405020304" pitchFamily="18" charset="0"/>
              </a:rPr>
              <a:t>забезпечення її діяльності;</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учасники </a:t>
            </a:r>
            <a:r>
              <a:rPr lang="uk-UA" sz="2200" dirty="0">
                <a:solidFill>
                  <a:srgbClr val="000000"/>
                </a:solidFill>
                <a:latin typeface="Times New Roman" panose="02020603050405020304" pitchFamily="18" charset="0"/>
                <a:cs typeface="Times New Roman" panose="02020603050405020304" pitchFamily="18" charset="0"/>
              </a:rPr>
              <a:t>- юридичні особи, які на підставі </a:t>
            </a:r>
            <a:r>
              <a:rPr lang="uk-UA" sz="2200" dirty="0" smtClean="0">
                <a:solidFill>
                  <a:srgbClr val="000000"/>
                </a:solidFill>
                <a:latin typeface="Times New Roman" panose="02020603050405020304" pitchFamily="18" charset="0"/>
                <a:cs typeface="Times New Roman" panose="02020603050405020304" pitchFamily="18" charset="0"/>
              </a:rPr>
              <a:t>договору з </a:t>
            </a:r>
            <a:r>
              <a:rPr lang="uk-UA" sz="2200" dirty="0">
                <a:solidFill>
                  <a:srgbClr val="000000"/>
                </a:solidFill>
                <a:latin typeface="Times New Roman" panose="02020603050405020304" pitchFamily="18" charset="0"/>
                <a:cs typeface="Times New Roman" panose="02020603050405020304" pitchFamily="18" charset="0"/>
              </a:rPr>
              <a:t>платіжною організацією надають послуги </a:t>
            </a:r>
            <a:r>
              <a:rPr lang="uk-UA" sz="2200" dirty="0" smtClean="0">
                <a:solidFill>
                  <a:srgbClr val="000000"/>
                </a:solidFill>
                <a:latin typeface="Times New Roman" panose="02020603050405020304" pitchFamily="18" charset="0"/>
                <a:cs typeface="Times New Roman" panose="02020603050405020304" pitchFamily="18" charset="0"/>
              </a:rPr>
              <a:t>користувачам платіжної </a:t>
            </a:r>
            <a:r>
              <a:rPr lang="uk-UA" sz="2200" dirty="0">
                <a:solidFill>
                  <a:srgbClr val="000000"/>
                </a:solidFill>
                <a:latin typeface="Times New Roman" panose="02020603050405020304" pitchFamily="18" charset="0"/>
                <a:cs typeface="Times New Roman" panose="02020603050405020304" pitchFamily="18" charset="0"/>
              </a:rPr>
              <a:t>системи щодо проведення переказу коштів</a:t>
            </a:r>
            <a:r>
              <a:rPr lang="uk-UA" sz="2200" dirty="0" smtClean="0">
                <a:solidFill>
                  <a:srgbClr val="000000"/>
                </a:solidFill>
                <a:latin typeface="Times New Roman" panose="02020603050405020304" pitchFamily="18" charset="0"/>
                <a:cs typeface="Times New Roman" panose="02020603050405020304" pitchFamily="18" charset="0"/>
              </a:rPr>
              <a:t>;</a:t>
            </a:r>
          </a:p>
          <a:p>
            <a:pPr algn="just">
              <a:spcBef>
                <a:spcPts val="0"/>
              </a:spcBef>
            </a:pPr>
            <a:r>
              <a:rPr lang="ru-RU" sz="2200" dirty="0">
                <a:solidFill>
                  <a:srgbClr val="000000"/>
                </a:solidFill>
                <a:latin typeface="Times New Roman" panose="02020603050405020304" pitchFamily="18" charset="0"/>
                <a:cs typeface="Times New Roman" panose="02020603050405020304" pitchFamily="18" charset="0"/>
              </a:rPr>
              <a:t>-</a:t>
            </a:r>
            <a:r>
              <a:rPr lang="ru-RU" sz="2200" dirty="0" smtClean="0">
                <a:solidFill>
                  <a:srgbClr val="000000"/>
                </a:solidFill>
                <a:latin typeface="Times New Roman" panose="02020603050405020304" pitchFamily="18" charset="0"/>
                <a:cs typeface="Times New Roman" panose="02020603050405020304" pitchFamily="18" charset="0"/>
              </a:rPr>
              <a:t> </a:t>
            </a:r>
            <a:r>
              <a:rPr lang="uk-UA" sz="2200" dirty="0" smtClean="0">
                <a:solidFill>
                  <a:srgbClr val="000000"/>
                </a:solidFill>
                <a:latin typeface="Times New Roman" panose="02020603050405020304" pitchFamily="18" charset="0"/>
                <a:cs typeface="Times New Roman" panose="02020603050405020304" pitchFamily="18" charset="0"/>
              </a:rPr>
              <a:t>користувачі платіжних систем - юридичні та фізичні особи, яким надається послуга платіжної системи щодо виконання переказу коштів учасниками платіжної системи.</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Обробка та передача електронних і паперових документів на переказ коштів можуть здійснюватися за допомогою внутрішньодержавних та міжнародних платіжних систем.</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В Україні до реєстру платіжних систем НБУ входить більше 70 організацій з різними видами діяльності.</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НБУ поділяє платіжні системи на 4 основних категорії:</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категорія №1 - внутрішньодержавні платіжні системи та міжнародні платіжні системи, платіжною організацією яких є резидент;</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категорія №2 - міжнародні платіжні системи, платіжною організацією якої є нерезидент;</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категорія №3 - внутрішньобанківські платіжні системи;</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категорія №4 - оператор послуг платіжної інфраструктури.</a:t>
            </a:r>
            <a:endParaRPr lang="uk-UA" sz="2200"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51205929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a:bodyPr>
          <a:lstStyle/>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Внутрішньодержавні </a:t>
            </a:r>
            <a:r>
              <a:rPr lang="uk-UA" sz="2200" dirty="0">
                <a:solidFill>
                  <a:srgbClr val="000000"/>
                </a:solidFill>
                <a:latin typeface="Times New Roman" panose="02020603050405020304" pitchFamily="18" charset="0"/>
                <a:cs typeface="Times New Roman" panose="02020603050405020304" pitchFamily="18" charset="0"/>
              </a:rPr>
              <a:t>платіжні системи </a:t>
            </a:r>
            <a:r>
              <a:rPr lang="uk-UA" sz="2200" dirty="0" smtClean="0">
                <a:solidFill>
                  <a:srgbClr val="000000"/>
                </a:solidFill>
                <a:latin typeface="Times New Roman" panose="02020603050405020304" pitchFamily="18" charset="0"/>
                <a:cs typeface="Times New Roman" panose="02020603050405020304" pitchFamily="18" charset="0"/>
              </a:rPr>
              <a:t>та міжнародні </a:t>
            </a:r>
            <a:r>
              <a:rPr lang="uk-UA" sz="2200" dirty="0">
                <a:solidFill>
                  <a:srgbClr val="000000"/>
                </a:solidFill>
                <a:latin typeface="Times New Roman" panose="02020603050405020304" pitchFamily="18" charset="0"/>
                <a:cs typeface="Times New Roman" panose="02020603050405020304" pitchFamily="18" charset="0"/>
              </a:rPr>
              <a:t>платіжні системи, платіжною </a:t>
            </a:r>
            <a:r>
              <a:rPr lang="uk-UA" sz="2200" dirty="0" smtClean="0">
                <a:solidFill>
                  <a:srgbClr val="000000"/>
                </a:solidFill>
                <a:latin typeface="Times New Roman" panose="02020603050405020304" pitchFamily="18" charset="0"/>
                <a:cs typeface="Times New Roman" panose="02020603050405020304" pitchFamily="18" charset="0"/>
              </a:rPr>
              <a:t>організацією яких </a:t>
            </a:r>
            <a:r>
              <a:rPr lang="uk-UA" sz="2200" dirty="0">
                <a:solidFill>
                  <a:srgbClr val="000000"/>
                </a:solidFill>
                <a:latin typeface="Times New Roman" panose="02020603050405020304" pitchFamily="18" charset="0"/>
                <a:cs typeface="Times New Roman" panose="02020603050405020304" pitchFamily="18" charset="0"/>
              </a:rPr>
              <a:t>є резидент.</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Платіжна </a:t>
            </a:r>
            <a:r>
              <a:rPr lang="uk-UA" sz="2200" dirty="0">
                <a:solidFill>
                  <a:srgbClr val="000000"/>
                </a:solidFill>
                <a:latin typeface="Times New Roman" panose="02020603050405020304" pitchFamily="18" charset="0"/>
                <a:cs typeface="Times New Roman" panose="02020603050405020304" pitchFamily="18" charset="0"/>
              </a:rPr>
              <a:t>система призначена для організації </a:t>
            </a:r>
            <a:r>
              <a:rPr lang="uk-UA" sz="2200" dirty="0" smtClean="0">
                <a:solidFill>
                  <a:srgbClr val="000000"/>
                </a:solidFill>
                <a:latin typeface="Times New Roman" panose="02020603050405020304" pitchFamily="18" charset="0"/>
                <a:cs typeface="Times New Roman" panose="02020603050405020304" pitchFamily="18" charset="0"/>
              </a:rPr>
              <a:t>переказу коштів </a:t>
            </a:r>
            <a:r>
              <a:rPr lang="uk-UA" sz="2200" dirty="0">
                <a:solidFill>
                  <a:srgbClr val="000000"/>
                </a:solidFill>
                <a:latin typeface="Times New Roman" panose="02020603050405020304" pitchFamily="18" charset="0"/>
                <a:cs typeface="Times New Roman" panose="02020603050405020304" pitchFamily="18" charset="0"/>
              </a:rPr>
              <a:t>на користь фізичних та юридичних осіб. </a:t>
            </a:r>
            <a:r>
              <a:rPr lang="uk-UA" sz="2200" dirty="0" smtClean="0">
                <a:solidFill>
                  <a:srgbClr val="000000"/>
                </a:solidFill>
                <a:latin typeface="Times New Roman" panose="02020603050405020304" pitchFamily="18" charset="0"/>
                <a:cs typeface="Times New Roman" panose="02020603050405020304" pitchFamily="18" charset="0"/>
              </a:rPr>
              <a:t>Учасниками платіжної </a:t>
            </a:r>
            <a:r>
              <a:rPr lang="uk-UA" sz="2200" dirty="0">
                <a:solidFill>
                  <a:srgbClr val="000000"/>
                </a:solidFill>
                <a:latin typeface="Times New Roman" panose="02020603050405020304" pitchFamily="18" charset="0"/>
                <a:cs typeface="Times New Roman" panose="02020603050405020304" pitchFamily="18" charset="0"/>
              </a:rPr>
              <a:t>системи є банки та фінансові установи. </a:t>
            </a:r>
            <a:r>
              <a:rPr lang="uk-UA" sz="2200" dirty="0" smtClean="0">
                <a:solidFill>
                  <a:srgbClr val="000000"/>
                </a:solidFill>
                <a:latin typeface="Times New Roman" panose="02020603050405020304" pitchFamily="18" charset="0"/>
                <a:cs typeface="Times New Roman" panose="02020603050405020304" pitchFamily="18" charset="0"/>
              </a:rPr>
              <a:t>Завдяки співпраці </a:t>
            </a:r>
            <a:r>
              <a:rPr lang="uk-UA" sz="2200" dirty="0">
                <a:solidFill>
                  <a:srgbClr val="000000"/>
                </a:solidFill>
                <a:latin typeface="Times New Roman" panose="02020603050405020304" pitchFamily="18" charset="0"/>
                <a:cs typeface="Times New Roman" panose="02020603050405020304" pitchFamily="18" charset="0"/>
              </a:rPr>
              <a:t>з платіжною системою їх клієнти можуть </a:t>
            </a:r>
            <a:r>
              <a:rPr lang="uk-UA" sz="2200" dirty="0" smtClean="0">
                <a:solidFill>
                  <a:srgbClr val="000000"/>
                </a:solidFill>
                <a:latin typeface="Times New Roman" panose="02020603050405020304" pitchFamily="18" charset="0"/>
                <a:cs typeface="Times New Roman" panose="02020603050405020304" pitchFamily="18" charset="0"/>
              </a:rPr>
              <a:t>здійснювати різні </a:t>
            </a:r>
            <a:r>
              <a:rPr lang="uk-UA" sz="2200" dirty="0">
                <a:solidFill>
                  <a:srgbClr val="000000"/>
                </a:solidFill>
                <a:latin typeface="Times New Roman" panose="02020603050405020304" pitchFamily="18" charset="0"/>
                <a:cs typeface="Times New Roman" panose="02020603050405020304" pitchFamily="18" charset="0"/>
              </a:rPr>
              <a:t>грошові перекази.</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Більшість </a:t>
            </a:r>
            <a:r>
              <a:rPr lang="uk-UA" sz="2200" dirty="0">
                <a:solidFill>
                  <a:srgbClr val="000000"/>
                </a:solidFill>
                <a:latin typeface="Times New Roman" panose="02020603050405020304" pitchFamily="18" charset="0"/>
                <a:cs typeface="Times New Roman" panose="02020603050405020304" pitchFamily="18" charset="0"/>
              </a:rPr>
              <a:t>компаній, які потрапили в цю категорію</a:t>
            </a:r>
            <a:r>
              <a:rPr lang="uk-UA" sz="2200" dirty="0" smtClean="0">
                <a:solidFill>
                  <a:srgbClr val="000000"/>
                </a:solidFill>
                <a:latin typeface="Times New Roman" panose="02020603050405020304" pitchFamily="18" charset="0"/>
                <a:cs typeface="Times New Roman" panose="02020603050405020304" pitchFamily="18" charset="0"/>
              </a:rPr>
              <a:t>, надають </a:t>
            </a:r>
            <a:r>
              <a:rPr lang="uk-UA" sz="2200" dirty="0">
                <a:solidFill>
                  <a:srgbClr val="000000"/>
                </a:solidFill>
                <a:latin typeface="Times New Roman" panose="02020603050405020304" pitchFamily="18" charset="0"/>
                <a:cs typeface="Times New Roman" panose="02020603050405020304" pitchFamily="18" charset="0"/>
              </a:rPr>
              <a:t>послуги з переказу коштів. Однак під </a:t>
            </a:r>
            <a:r>
              <a:rPr lang="uk-UA" sz="2200" dirty="0" smtClean="0">
                <a:solidFill>
                  <a:srgbClr val="000000"/>
                </a:solidFill>
                <a:latin typeface="Times New Roman" panose="02020603050405020304" pitchFamily="18" charset="0"/>
                <a:cs typeface="Times New Roman" panose="02020603050405020304" pitchFamily="18" charset="0"/>
              </a:rPr>
              <a:t>цим терміном можуть </a:t>
            </a:r>
            <a:r>
              <a:rPr lang="uk-UA" sz="2200" dirty="0">
                <a:solidFill>
                  <a:srgbClr val="000000"/>
                </a:solidFill>
                <a:latin typeface="Times New Roman" panose="02020603050405020304" pitchFamily="18" charset="0"/>
                <a:cs typeface="Times New Roman" panose="02020603050405020304" pitchFamily="18" charset="0"/>
              </a:rPr>
              <a:t>проводитись різні операції</a:t>
            </a:r>
            <a:r>
              <a:rPr lang="uk-UA" sz="2200" dirty="0" smtClean="0">
                <a:solidFill>
                  <a:srgbClr val="000000"/>
                </a:solidFill>
                <a:latin typeface="Times New Roman" panose="02020603050405020304" pitchFamily="18" charset="0"/>
                <a:cs typeface="Times New Roman" panose="02020603050405020304" pitchFamily="18" charset="0"/>
              </a:rPr>
              <a:t>: </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класичні </a:t>
            </a:r>
            <a:r>
              <a:rPr lang="uk-UA" sz="2200" dirty="0">
                <a:solidFill>
                  <a:srgbClr val="000000"/>
                </a:solidFill>
                <a:latin typeface="Times New Roman" panose="02020603050405020304" pitchFamily="18" charset="0"/>
                <a:cs typeface="Times New Roman" panose="02020603050405020304" pitchFamily="18" charset="0"/>
              </a:rPr>
              <a:t>грошові перекази по Україні або за </a:t>
            </a:r>
            <a:r>
              <a:rPr lang="uk-UA" sz="2200" dirty="0" smtClean="0">
                <a:solidFill>
                  <a:srgbClr val="000000"/>
                </a:solidFill>
                <a:latin typeface="Times New Roman" panose="02020603050405020304" pitchFamily="18" charset="0"/>
                <a:cs typeface="Times New Roman" panose="02020603050405020304" pitchFamily="18" charset="0"/>
              </a:rPr>
              <a:t>кордон Банківські </a:t>
            </a:r>
            <a:r>
              <a:rPr lang="uk-UA" sz="2200" dirty="0">
                <a:solidFill>
                  <a:srgbClr val="000000"/>
                </a:solidFill>
                <a:latin typeface="Times New Roman" panose="02020603050405020304" pitchFamily="18" charset="0"/>
                <a:cs typeface="Times New Roman" panose="02020603050405020304" pitchFamily="18" charset="0"/>
              </a:rPr>
              <a:t>платіжні системи Швидка </a:t>
            </a:r>
            <a:r>
              <a:rPr lang="uk-UA" sz="2200" dirty="0" err="1">
                <a:solidFill>
                  <a:srgbClr val="000000"/>
                </a:solidFill>
                <a:latin typeface="Times New Roman" panose="02020603050405020304" pitchFamily="18" charset="0"/>
                <a:cs typeface="Times New Roman" panose="02020603050405020304" pitchFamily="18" charset="0"/>
              </a:rPr>
              <a:t>коп</a:t>
            </a:r>
            <a:r>
              <a:rPr lang="en-US" sz="2200" dirty="0" err="1">
                <a:solidFill>
                  <a:srgbClr val="000000"/>
                </a:solidFill>
                <a:latin typeface="Times New Roman" panose="02020603050405020304" pitchFamily="18" charset="0"/>
                <a:cs typeface="Times New Roman" panose="02020603050405020304" pitchFamily="18" charset="0"/>
              </a:rPr>
              <a:t>i</a:t>
            </a:r>
            <a:r>
              <a:rPr lang="uk-UA" sz="2200" dirty="0" err="1">
                <a:solidFill>
                  <a:srgbClr val="000000"/>
                </a:solidFill>
                <a:latin typeface="Times New Roman" panose="02020603050405020304" pitchFamily="18" charset="0"/>
                <a:cs typeface="Times New Roman" panose="02020603050405020304" pitchFamily="18" charset="0"/>
              </a:rPr>
              <a:t>йка</a:t>
            </a:r>
            <a:r>
              <a:rPr lang="uk-UA" sz="2200" dirty="0">
                <a:solidFill>
                  <a:srgbClr val="000000"/>
                </a:solidFill>
                <a:latin typeface="Times New Roman" panose="02020603050405020304" pitchFamily="18" charset="0"/>
                <a:cs typeface="Times New Roman" panose="02020603050405020304" pitchFamily="18" charset="0"/>
              </a:rPr>
              <a:t> (Ощадбанк</a:t>
            </a:r>
            <a:r>
              <a:rPr lang="uk-UA" sz="2200" dirty="0" smtClean="0">
                <a:solidFill>
                  <a:srgbClr val="000000"/>
                </a:solidFill>
                <a:latin typeface="Times New Roman" panose="02020603050405020304" pitchFamily="18" charset="0"/>
                <a:cs typeface="Times New Roman" panose="02020603050405020304" pitchFamily="18" charset="0"/>
              </a:rPr>
              <a:t>), </a:t>
            </a:r>
            <a:r>
              <a:rPr lang="en-US" sz="2200" dirty="0" err="1" smtClean="0">
                <a:solidFill>
                  <a:srgbClr val="000000"/>
                </a:solidFill>
                <a:latin typeface="Times New Roman" panose="02020603050405020304" pitchFamily="18" charset="0"/>
                <a:cs typeface="Times New Roman" panose="02020603050405020304" pitchFamily="18" charset="0"/>
              </a:rPr>
              <a:t>PrivatMoney</a:t>
            </a:r>
            <a:r>
              <a:rPr lang="en-US" sz="2200" dirty="0" smtClean="0">
                <a:solidFill>
                  <a:srgbClr val="000000"/>
                </a:solidFill>
                <a:latin typeface="Times New Roman" panose="02020603050405020304" pitchFamily="18" charset="0"/>
                <a:cs typeface="Times New Roman" panose="02020603050405020304" pitchFamily="18" charset="0"/>
              </a:rPr>
              <a:t> </a:t>
            </a:r>
            <a:r>
              <a:rPr lang="en-US" sz="2200" dirty="0">
                <a:solidFill>
                  <a:srgbClr val="000000"/>
                </a:solidFill>
                <a:latin typeface="Times New Roman" panose="02020603050405020304" pitchFamily="18" charset="0"/>
                <a:cs typeface="Times New Roman" panose="02020603050405020304" pitchFamily="18" charset="0"/>
              </a:rPr>
              <a:t>(</a:t>
            </a:r>
            <a:r>
              <a:rPr lang="uk-UA" sz="2200" dirty="0" smtClean="0">
                <a:solidFill>
                  <a:srgbClr val="000000"/>
                </a:solidFill>
                <a:latin typeface="Times New Roman" panose="02020603050405020304" pitchFamily="18" charset="0"/>
                <a:cs typeface="Times New Roman" panose="02020603050405020304" pitchFamily="18" charset="0"/>
              </a:rPr>
              <a:t>ПриватБанк) </a:t>
            </a:r>
            <a:r>
              <a:rPr lang="uk-UA" sz="2200" dirty="0">
                <a:solidFill>
                  <a:srgbClr val="000000"/>
                </a:solidFill>
                <a:latin typeface="Times New Roman" panose="02020603050405020304" pitchFamily="18" charset="0"/>
                <a:cs typeface="Times New Roman" panose="02020603050405020304" pitchFamily="18" charset="0"/>
              </a:rPr>
              <a:t>і інші </a:t>
            </a:r>
            <a:r>
              <a:rPr lang="uk-UA" sz="2200" dirty="0" smtClean="0">
                <a:solidFill>
                  <a:srgbClr val="000000"/>
                </a:solidFill>
                <a:latin typeface="Times New Roman" panose="02020603050405020304" pitchFamily="18" charset="0"/>
                <a:cs typeface="Times New Roman" panose="02020603050405020304" pitchFamily="18" charset="0"/>
              </a:rPr>
              <a:t>забезпечують </a:t>
            </a:r>
            <a:r>
              <a:rPr lang="uk-UA" sz="2200" dirty="0">
                <a:solidFill>
                  <a:srgbClr val="000000"/>
                </a:solidFill>
                <a:latin typeface="Times New Roman" panose="02020603050405020304" pitchFamily="18" charset="0"/>
                <a:cs typeface="Times New Roman" panose="02020603050405020304" pitchFamily="18" charset="0"/>
              </a:rPr>
              <a:t>можливість переказу коштів між різними </a:t>
            </a:r>
            <a:r>
              <a:rPr lang="uk-UA" sz="2200" dirty="0" smtClean="0">
                <a:solidFill>
                  <a:srgbClr val="000000"/>
                </a:solidFill>
                <a:latin typeface="Times New Roman" panose="02020603050405020304" pitchFamily="18" charset="0"/>
                <a:cs typeface="Times New Roman" panose="02020603050405020304" pitchFamily="18" charset="0"/>
              </a:rPr>
              <a:t>фінансовими установами</a:t>
            </a:r>
            <a:r>
              <a:rPr lang="uk-UA" sz="2200" dirty="0">
                <a:solidFill>
                  <a:srgbClr val="000000"/>
                </a:solidFill>
                <a:latin typeface="Times New Roman" panose="02020603050405020304" pitchFamily="18" charset="0"/>
                <a:cs typeface="Times New Roman" panose="02020603050405020304" pitchFamily="18" charset="0"/>
              </a:rPr>
              <a:t>, які до них підключені</a:t>
            </a:r>
            <a:r>
              <a:rPr lang="uk-UA" sz="2200" dirty="0" smtClean="0">
                <a:solidFill>
                  <a:srgbClr val="000000"/>
                </a:solidFill>
                <a:latin typeface="Times New Roman" panose="02020603050405020304" pitchFamily="18" charset="0"/>
                <a:cs typeface="Times New Roman" panose="02020603050405020304" pitchFamily="18" charset="0"/>
              </a:rPr>
              <a:t>.</a:t>
            </a:r>
          </a:p>
          <a:p>
            <a:pPr algn="just">
              <a:spcBef>
                <a:spcPts val="0"/>
              </a:spcBef>
            </a:pPr>
            <a:r>
              <a:rPr lang="ru-RU" sz="2200" dirty="0" smtClean="0">
                <a:solidFill>
                  <a:srgbClr val="000000"/>
                </a:solidFill>
                <a:latin typeface="Times New Roman" panose="02020603050405020304" pitchFamily="18" charset="0"/>
                <a:cs typeface="Times New Roman" panose="02020603050405020304" pitchFamily="18" charset="0"/>
              </a:rPr>
              <a:t>- </a:t>
            </a:r>
            <a:r>
              <a:rPr lang="ru-RU" sz="2200" dirty="0" err="1" smtClean="0">
                <a:solidFill>
                  <a:srgbClr val="000000"/>
                </a:solidFill>
                <a:latin typeface="Times New Roman" panose="02020603050405020304" pitchFamily="18" charset="0"/>
                <a:cs typeface="Times New Roman" panose="02020603050405020304" pitchFamily="18" charset="0"/>
              </a:rPr>
              <a:t>прийом</a:t>
            </a:r>
            <a:r>
              <a:rPr lang="ru-RU" sz="2200" dirty="0" smtClean="0">
                <a:solidFill>
                  <a:srgbClr val="000000"/>
                </a:solidFill>
                <a:latin typeface="Times New Roman" panose="02020603050405020304" pitchFamily="18" charset="0"/>
                <a:cs typeface="Times New Roman" panose="02020603050405020304" pitchFamily="18" charset="0"/>
              </a:rPr>
              <a:t> </a:t>
            </a:r>
            <a:r>
              <a:rPr lang="ru-RU" sz="2200" dirty="0" err="1" smtClean="0">
                <a:solidFill>
                  <a:srgbClr val="000000"/>
                </a:solidFill>
                <a:latin typeface="Times New Roman" panose="02020603050405020304" pitchFamily="18" charset="0"/>
                <a:cs typeface="Times New Roman" panose="02020603050405020304" pitchFamily="18" charset="0"/>
              </a:rPr>
              <a:t>платежів</a:t>
            </a:r>
            <a:r>
              <a:rPr lang="ru-RU" sz="2200" dirty="0" smtClean="0">
                <a:solidFill>
                  <a:srgbClr val="000000"/>
                </a:solidFill>
                <a:latin typeface="Times New Roman" panose="02020603050405020304" pitchFamily="18" charset="0"/>
                <a:cs typeface="Times New Roman" panose="02020603050405020304" pitchFamily="18" charset="0"/>
              </a:rPr>
              <a:t> </a:t>
            </a:r>
            <a:r>
              <a:rPr lang="ru-RU" sz="2200" dirty="0" err="1" smtClean="0">
                <a:solidFill>
                  <a:srgbClr val="000000"/>
                </a:solidFill>
                <a:latin typeface="Times New Roman" panose="02020603050405020304" pitchFamily="18" charset="0"/>
                <a:cs typeface="Times New Roman" panose="02020603050405020304" pitchFamily="18" charset="0"/>
              </a:rPr>
              <a:t>Українські</a:t>
            </a:r>
            <a:r>
              <a:rPr lang="ru-RU" sz="2200" dirty="0" smtClean="0">
                <a:solidFill>
                  <a:srgbClr val="000000"/>
                </a:solidFill>
                <a:latin typeface="Times New Roman" panose="02020603050405020304" pitchFamily="18" charset="0"/>
                <a:cs typeface="Times New Roman" panose="02020603050405020304" pitchFamily="18" charset="0"/>
              </a:rPr>
              <a:t> </a:t>
            </a:r>
            <a:r>
              <a:rPr lang="ru-RU" sz="2200" dirty="0">
                <a:solidFill>
                  <a:srgbClr val="000000"/>
                </a:solidFill>
                <a:latin typeface="Times New Roman" panose="02020603050405020304" pitchFamily="18" charset="0"/>
                <a:cs typeface="Times New Roman" panose="02020603050405020304" pitchFamily="18" charset="0"/>
              </a:rPr>
              <a:t>банки </a:t>
            </a:r>
            <a:r>
              <a:rPr lang="ru-RU" sz="2200" dirty="0" err="1">
                <a:solidFill>
                  <a:srgbClr val="000000"/>
                </a:solidFill>
                <a:latin typeface="Times New Roman" panose="02020603050405020304" pitchFamily="18" charset="0"/>
                <a:cs typeface="Times New Roman" panose="02020603050405020304" pitchFamily="18" charset="0"/>
              </a:rPr>
              <a:t>також</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створюють</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платіжні</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системи</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smtClean="0">
                <a:solidFill>
                  <a:srgbClr val="000000"/>
                </a:solidFill>
                <a:latin typeface="Times New Roman" panose="02020603050405020304" pitchFamily="18" charset="0"/>
                <a:cs typeface="Times New Roman" panose="02020603050405020304" pitchFamily="18" charset="0"/>
              </a:rPr>
              <a:t>які</a:t>
            </a:r>
            <a:r>
              <a:rPr lang="ru-RU" sz="2200" dirty="0" smtClean="0">
                <a:solidFill>
                  <a:srgbClr val="000000"/>
                </a:solidFill>
                <a:latin typeface="Times New Roman" panose="02020603050405020304" pitchFamily="18" charset="0"/>
                <a:cs typeface="Times New Roman" panose="02020603050405020304" pitchFamily="18" charset="0"/>
              </a:rPr>
              <a:t> </a:t>
            </a:r>
            <a:r>
              <a:rPr lang="ru-RU" sz="2200" dirty="0" err="1" smtClean="0">
                <a:solidFill>
                  <a:srgbClr val="000000"/>
                </a:solidFill>
                <a:latin typeface="Times New Roman" panose="02020603050405020304" pitchFamily="18" charset="0"/>
                <a:cs typeface="Times New Roman" panose="02020603050405020304" pitchFamily="18" charset="0"/>
              </a:rPr>
              <a:t>покликані</a:t>
            </a:r>
            <a:r>
              <a:rPr lang="ru-RU" sz="2200" dirty="0" smtClean="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спростити</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прийом</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платежів</a:t>
            </a:r>
            <a:r>
              <a:rPr lang="ru-RU" sz="2200" dirty="0">
                <a:solidFill>
                  <a:srgbClr val="000000"/>
                </a:solidFill>
                <a:latin typeface="Times New Roman" panose="02020603050405020304" pitchFamily="18" charset="0"/>
                <a:cs typeface="Times New Roman" panose="02020603050405020304" pitchFamily="18" charset="0"/>
              </a:rPr>
              <a:t> у </a:t>
            </a:r>
            <a:r>
              <a:rPr lang="ru-RU" sz="2200" dirty="0" err="1">
                <a:solidFill>
                  <a:srgbClr val="000000"/>
                </a:solidFill>
                <a:latin typeface="Times New Roman" panose="02020603050405020304" pitchFamily="18" charset="0"/>
                <a:cs typeface="Times New Roman" panose="02020603050405020304" pitchFamily="18" charset="0"/>
              </a:rPr>
              <a:t>населення</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smtClean="0">
                <a:solidFill>
                  <a:srgbClr val="000000"/>
                </a:solidFill>
                <a:latin typeface="Times New Roman" panose="02020603050405020304" pitchFamily="18" charset="0"/>
                <a:cs typeface="Times New Roman" panose="02020603050405020304" pitchFamily="18" charset="0"/>
              </a:rPr>
              <a:t>Наприклад</a:t>
            </a:r>
            <a:r>
              <a:rPr lang="ru-RU" sz="2200" dirty="0">
                <a:solidFill>
                  <a:srgbClr val="000000"/>
                </a:solidFill>
                <a:latin typeface="Times New Roman" panose="02020603050405020304" pitchFamily="18" charset="0"/>
                <a:cs typeface="Times New Roman" panose="02020603050405020304" pitchFamily="18" charset="0"/>
              </a:rPr>
              <a:t>, АТ «Банк </a:t>
            </a:r>
            <a:r>
              <a:rPr lang="ru-RU" sz="2200" dirty="0" err="1">
                <a:solidFill>
                  <a:srgbClr val="000000"/>
                </a:solidFill>
                <a:latin typeface="Times New Roman" panose="02020603050405020304" pitchFamily="18" charset="0"/>
                <a:cs typeface="Times New Roman" panose="02020603050405020304" pitchFamily="18" charset="0"/>
              </a:rPr>
              <a:t>Фамільний</a:t>
            </a:r>
            <a:r>
              <a:rPr lang="ru-RU" sz="2200" dirty="0">
                <a:solidFill>
                  <a:srgbClr val="000000"/>
                </a:solidFill>
                <a:latin typeface="Times New Roman" panose="02020603050405020304" pitchFamily="18" charset="0"/>
                <a:cs typeface="Times New Roman" panose="02020603050405020304" pitchFamily="18" charset="0"/>
              </a:rPr>
              <a:t>» створив ПС “FLASHPAY</a:t>
            </a:r>
            <a:r>
              <a:rPr lang="ru-RU" sz="2200" dirty="0" smtClean="0">
                <a:solidFill>
                  <a:srgbClr val="000000"/>
                </a:solidFill>
                <a:latin typeface="Times New Roman" panose="02020603050405020304" pitchFamily="18" charset="0"/>
                <a:cs typeface="Times New Roman" panose="02020603050405020304" pitchFamily="18" charset="0"/>
              </a:rPr>
              <a:t>”.</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a:t>
            </a:r>
            <a:r>
              <a:rPr lang="en-US" sz="2200" dirty="0">
                <a:solidFill>
                  <a:srgbClr val="000000"/>
                </a:solidFill>
                <a:latin typeface="Times New Roman" panose="02020603050405020304" pitchFamily="18" charset="0"/>
                <a:cs typeface="Times New Roman" panose="02020603050405020304" pitchFamily="18" charset="0"/>
              </a:rPr>
              <a:t>«FLASHPAY» </a:t>
            </a:r>
            <a:r>
              <a:rPr lang="uk-UA" sz="2200" dirty="0">
                <a:solidFill>
                  <a:srgbClr val="000000"/>
                </a:solidFill>
                <a:latin typeface="Times New Roman" panose="02020603050405020304" pitchFamily="18" charset="0"/>
                <a:cs typeface="Times New Roman" panose="02020603050405020304" pitchFamily="18" charset="0"/>
              </a:rPr>
              <a:t>повинна забезпечити можливість прийому платежів через різні канали (каси, платіжні термінали, Інтернет і </a:t>
            </a:r>
            <a:r>
              <a:rPr lang="uk-UA" sz="2200" dirty="0" err="1">
                <a:solidFill>
                  <a:srgbClr val="000000"/>
                </a:solidFill>
                <a:latin typeface="Times New Roman" panose="02020603050405020304" pitchFamily="18" charset="0"/>
                <a:cs typeface="Times New Roman" panose="02020603050405020304" pitchFamily="18" charset="0"/>
              </a:rPr>
              <a:t>т.д</a:t>
            </a:r>
            <a:r>
              <a:rPr lang="uk-UA" sz="2200" dirty="0">
                <a:solidFill>
                  <a:srgbClr val="000000"/>
                </a:solidFill>
                <a:latin typeface="Times New Roman" panose="02020603050405020304" pitchFamily="18" charset="0"/>
                <a:cs typeface="Times New Roman" panose="02020603050405020304" pitchFamily="18" charset="0"/>
              </a:rPr>
              <a:t>.). У тому числі періодичних платежів за послуги комунальних підприємств, стаціонарного та мобільного телефонного зв’язку, доступ </a:t>
            </a:r>
            <a:r>
              <a:rPr lang="uk-UA" sz="2200" dirty="0" smtClean="0">
                <a:solidFill>
                  <a:srgbClr val="000000"/>
                </a:solidFill>
                <a:latin typeface="Times New Roman" panose="02020603050405020304" pitchFamily="18" charset="0"/>
                <a:cs typeface="Times New Roman" panose="02020603050405020304" pitchFamily="18" charset="0"/>
              </a:rPr>
              <a:t>в</a:t>
            </a:r>
            <a:endParaRPr lang="uk-UA" sz="2200"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66332114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a:bodyPr>
          <a:lstStyle/>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	Інтернет і кабельне телебачення</a:t>
            </a:r>
            <a:r>
              <a:rPr lang="uk-UA" sz="2200" dirty="0" smtClean="0">
                <a:solidFill>
                  <a:srgbClr val="000000"/>
                </a:solidFill>
                <a:latin typeface="Times New Roman" panose="02020603050405020304" pitchFamily="18" charset="0"/>
                <a:cs typeface="Times New Roman" panose="02020603050405020304" pitchFamily="18" charset="0"/>
              </a:rPr>
              <a:t>.</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	</a:t>
            </a:r>
            <a:r>
              <a:rPr lang="uk-UA" sz="2200" dirty="0" smtClean="0">
                <a:solidFill>
                  <a:srgbClr val="000000"/>
                </a:solidFill>
                <a:latin typeface="Times New Roman" panose="02020603050405020304" pitchFamily="18" charset="0"/>
                <a:cs typeface="Times New Roman" panose="02020603050405020304" pitchFamily="18" charset="0"/>
              </a:rPr>
              <a:t>Учасниками </a:t>
            </a:r>
            <a:r>
              <a:rPr lang="en-US" sz="2200" dirty="0" smtClean="0">
                <a:solidFill>
                  <a:srgbClr val="000000"/>
                </a:solidFill>
                <a:latin typeface="Times New Roman" panose="02020603050405020304" pitchFamily="18" charset="0"/>
                <a:cs typeface="Times New Roman" panose="02020603050405020304" pitchFamily="18" charset="0"/>
              </a:rPr>
              <a:t>FLASHPAY </a:t>
            </a:r>
            <a:r>
              <a:rPr lang="uk-UA" sz="2200" dirty="0" smtClean="0">
                <a:solidFill>
                  <a:srgbClr val="000000"/>
                </a:solidFill>
                <a:latin typeface="Times New Roman" panose="02020603050405020304" pitchFamily="18" charset="0"/>
                <a:cs typeface="Times New Roman" panose="02020603050405020304" pitchFamily="18" charset="0"/>
              </a:rPr>
              <a:t>є банки (</a:t>
            </a:r>
            <a:r>
              <a:rPr lang="uk-UA" sz="2200" dirty="0" err="1" smtClean="0">
                <a:solidFill>
                  <a:srgbClr val="000000"/>
                </a:solidFill>
                <a:latin typeface="Times New Roman" panose="02020603050405020304" pitchFamily="18" charset="0"/>
                <a:cs typeface="Times New Roman" panose="02020603050405020304" pitchFamily="18" charset="0"/>
              </a:rPr>
              <a:t>Полікомбанк</a:t>
            </a:r>
            <a:r>
              <a:rPr lang="uk-UA" sz="2200" dirty="0" smtClean="0">
                <a:solidFill>
                  <a:srgbClr val="000000"/>
                </a:solidFill>
                <a:latin typeface="Times New Roman" panose="02020603050405020304" pitchFamily="18" charset="0"/>
                <a:cs typeface="Times New Roman" panose="02020603050405020304" pitchFamily="18" charset="0"/>
              </a:rPr>
              <a:t>, Банк інвестицій і заощаджень і </a:t>
            </a:r>
            <a:r>
              <a:rPr lang="uk-UA" sz="2200" dirty="0" err="1" smtClean="0">
                <a:solidFill>
                  <a:srgbClr val="000000"/>
                </a:solidFill>
                <a:latin typeface="Times New Roman" panose="02020603050405020304" pitchFamily="18" charset="0"/>
                <a:cs typeface="Times New Roman" panose="02020603050405020304" pitchFamily="18" charset="0"/>
              </a:rPr>
              <a:t>Індустріалбанк</a:t>
            </a:r>
            <a:r>
              <a:rPr lang="uk-UA" sz="2200" dirty="0" smtClean="0">
                <a:solidFill>
                  <a:srgbClr val="000000"/>
                </a:solidFill>
                <a:latin typeface="Times New Roman" panose="02020603050405020304" pitchFamily="18" charset="0"/>
                <a:cs typeface="Times New Roman" panose="02020603050405020304" pitchFamily="18" charset="0"/>
              </a:rPr>
              <a:t>), поштовий оператор і 45 небанківських фінансових установ, які мають ліцензію на переказ коштів і хочуть приймати платежі населення на користь більш 4 тис підприємств, з якими уклав відповідні договори АТ «Банк Фамільний». </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	Прийом платежів здійснюють не тільки платіжні </a:t>
            </a:r>
            <a:r>
              <a:rPr lang="uk-UA" sz="2200" dirty="0" smtClean="0">
                <a:solidFill>
                  <a:srgbClr val="000000"/>
                </a:solidFill>
                <a:latin typeface="Times New Roman" panose="02020603050405020304" pitchFamily="18" charset="0"/>
                <a:cs typeface="Times New Roman" panose="02020603050405020304" pitchFamily="18" charset="0"/>
              </a:rPr>
              <a:t>системи банків</a:t>
            </a:r>
            <a:r>
              <a:rPr lang="uk-UA" sz="2200" dirty="0">
                <a:solidFill>
                  <a:srgbClr val="000000"/>
                </a:solidFill>
                <a:latin typeface="Times New Roman" panose="02020603050405020304" pitchFamily="18" charset="0"/>
                <a:cs typeface="Times New Roman" panose="02020603050405020304" pitchFamily="18" charset="0"/>
              </a:rPr>
              <a:t>. Небанківські установи також створюють компанії</a:t>
            </a:r>
            <a:r>
              <a:rPr lang="uk-UA" sz="2200" dirty="0" smtClean="0">
                <a:solidFill>
                  <a:srgbClr val="000000"/>
                </a:solidFill>
                <a:latin typeface="Times New Roman" panose="02020603050405020304" pitchFamily="18" charset="0"/>
                <a:cs typeface="Times New Roman" panose="02020603050405020304" pitchFamily="18" charset="0"/>
              </a:rPr>
              <a:t>, уповноважені </a:t>
            </a:r>
            <a:r>
              <a:rPr lang="uk-UA" sz="2200" dirty="0">
                <a:solidFill>
                  <a:srgbClr val="000000"/>
                </a:solidFill>
                <a:latin typeface="Times New Roman" panose="02020603050405020304" pitchFamily="18" charset="0"/>
                <a:cs typeface="Times New Roman" panose="02020603050405020304" pitchFamily="18" charset="0"/>
              </a:rPr>
              <a:t>на переказ готівки і безготівкових коштів </a:t>
            </a:r>
            <a:r>
              <a:rPr lang="uk-UA" sz="2200" dirty="0" smtClean="0">
                <a:solidFill>
                  <a:srgbClr val="000000"/>
                </a:solidFill>
                <a:latin typeface="Times New Roman" panose="02020603050405020304" pitchFamily="18" charset="0"/>
                <a:cs typeface="Times New Roman" panose="02020603050405020304" pitchFamily="18" charset="0"/>
              </a:rPr>
              <a:t>на користь </a:t>
            </a:r>
            <a:r>
              <a:rPr lang="uk-UA" sz="2200" dirty="0">
                <a:solidFill>
                  <a:srgbClr val="000000"/>
                </a:solidFill>
                <a:latin typeface="Times New Roman" panose="02020603050405020304" pitchFamily="18" charset="0"/>
                <a:cs typeface="Times New Roman" panose="02020603050405020304" pitchFamily="18" charset="0"/>
              </a:rPr>
              <a:t>юридичних осіб, фізичних осіб-підприємців і </a:t>
            </a:r>
            <a:r>
              <a:rPr lang="uk-UA" sz="2200" dirty="0" smtClean="0">
                <a:solidFill>
                  <a:srgbClr val="000000"/>
                </a:solidFill>
                <a:latin typeface="Times New Roman" panose="02020603050405020304" pitchFamily="18" charset="0"/>
                <a:cs typeface="Times New Roman" panose="02020603050405020304" pitchFamily="18" charset="0"/>
              </a:rPr>
              <a:t>фізичних осіб</a:t>
            </a:r>
            <a:r>
              <a:rPr lang="uk-UA" sz="2200" dirty="0">
                <a:solidFill>
                  <a:srgbClr val="000000"/>
                </a:solidFill>
                <a:latin typeface="Times New Roman" panose="02020603050405020304" pitchFamily="18" charset="0"/>
                <a:cs typeface="Times New Roman" panose="02020603050405020304" pitchFamily="18" charset="0"/>
              </a:rPr>
              <a:t>. Наприклад, платіжна система </a:t>
            </a:r>
            <a:r>
              <a:rPr lang="en-US" sz="2200" dirty="0">
                <a:solidFill>
                  <a:srgbClr val="000000"/>
                </a:solidFill>
                <a:latin typeface="Times New Roman" panose="02020603050405020304" pitchFamily="18" charset="0"/>
                <a:cs typeface="Times New Roman" panose="02020603050405020304" pitchFamily="18" charset="0"/>
              </a:rPr>
              <a:t>UAPAY, </a:t>
            </a:r>
            <a:r>
              <a:rPr lang="uk-UA" sz="2200" dirty="0">
                <a:solidFill>
                  <a:srgbClr val="000000"/>
                </a:solidFill>
                <a:latin typeface="Times New Roman" panose="02020603050405020304" pitchFamily="18" charset="0"/>
                <a:cs typeface="Times New Roman" panose="02020603050405020304" pitchFamily="18" charset="0"/>
              </a:rPr>
              <a:t>яка в реєстрі </a:t>
            </a:r>
            <a:r>
              <a:rPr lang="uk-UA" sz="2200" dirty="0" smtClean="0">
                <a:solidFill>
                  <a:srgbClr val="000000"/>
                </a:solidFill>
                <a:latin typeface="Times New Roman" panose="02020603050405020304" pitchFamily="18" charset="0"/>
                <a:cs typeface="Times New Roman" panose="02020603050405020304" pitchFamily="18" charset="0"/>
              </a:rPr>
              <a:t>НБУ значиться</a:t>
            </a:r>
            <a:r>
              <a:rPr lang="uk-UA" sz="2200" dirty="0">
                <a:solidFill>
                  <a:srgbClr val="000000"/>
                </a:solidFill>
                <a:latin typeface="Times New Roman" panose="02020603050405020304" pitchFamily="18" charset="0"/>
                <a:cs typeface="Times New Roman" panose="02020603050405020304" pitchFamily="18" charset="0"/>
              </a:rPr>
              <a:t>, як система, платіжною організацією якої є </a:t>
            </a:r>
            <a:r>
              <a:rPr lang="uk-UA" sz="2200" dirty="0" smtClean="0">
                <a:solidFill>
                  <a:srgbClr val="000000"/>
                </a:solidFill>
                <a:latin typeface="Times New Roman" panose="02020603050405020304" pitchFamily="18" charset="0"/>
                <a:cs typeface="Times New Roman" panose="02020603050405020304" pitchFamily="18" charset="0"/>
              </a:rPr>
              <a:t>небанківська установа</a:t>
            </a:r>
            <a:r>
              <a:rPr lang="uk-UA" sz="2200" dirty="0">
                <a:solidFill>
                  <a:srgbClr val="000000"/>
                </a:solidFill>
                <a:latin typeface="Times New Roman" panose="02020603050405020304" pitchFamily="18" charset="0"/>
                <a:cs typeface="Times New Roman" panose="02020603050405020304" pitchFamily="18" charset="0"/>
              </a:rPr>
              <a:t>, пропонує сервіс прийому платежів населення онлайн</a:t>
            </a:r>
            <a:r>
              <a:rPr lang="uk-UA" sz="2200" dirty="0" smtClean="0">
                <a:solidFill>
                  <a:srgbClr val="000000"/>
                </a:solidFill>
                <a:latin typeface="Times New Roman" panose="02020603050405020304" pitchFamily="18" charset="0"/>
                <a:cs typeface="Times New Roman" panose="02020603050405020304" pitchFamily="18" charset="0"/>
              </a:rPr>
              <a:t>. </a:t>
            </a:r>
            <a:endParaRPr lang="uk-UA" sz="2200" dirty="0">
              <a:solidFill>
                <a:srgbClr val="000000"/>
              </a:solidFill>
              <a:latin typeface="Times New Roman" panose="02020603050405020304" pitchFamily="18" charset="0"/>
              <a:cs typeface="Times New Roman" panose="02020603050405020304" pitchFamily="18" charset="0"/>
            </a:endParaRP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Якщо </a:t>
            </a:r>
            <a:r>
              <a:rPr lang="uk-UA" sz="2200" dirty="0">
                <a:solidFill>
                  <a:srgbClr val="000000"/>
                </a:solidFill>
                <a:latin typeface="Times New Roman" panose="02020603050405020304" pitchFamily="18" charset="0"/>
                <a:cs typeface="Times New Roman" panose="02020603050405020304" pitchFamily="18" charset="0"/>
              </a:rPr>
              <a:t>у компанії вже є така ліцензія, це не означає, </a:t>
            </a:r>
            <a:r>
              <a:rPr lang="uk-UA" sz="2200" dirty="0" smtClean="0">
                <a:solidFill>
                  <a:srgbClr val="000000"/>
                </a:solidFill>
                <a:latin typeface="Times New Roman" panose="02020603050405020304" pitchFamily="18" charset="0"/>
                <a:cs typeface="Times New Roman" panose="02020603050405020304" pitchFamily="18" charset="0"/>
              </a:rPr>
              <a:t>що вона </a:t>
            </a:r>
            <a:r>
              <a:rPr lang="uk-UA" sz="2200" dirty="0">
                <a:solidFill>
                  <a:srgbClr val="000000"/>
                </a:solidFill>
                <a:latin typeface="Times New Roman" panose="02020603050405020304" pitchFamily="18" charset="0"/>
                <a:cs typeface="Times New Roman" panose="02020603050405020304" pitchFamily="18" charset="0"/>
              </a:rPr>
              <a:t>обмежена в свій діяльності тільки переказом коштів</a:t>
            </a:r>
            <a:r>
              <a:rPr lang="uk-UA" sz="2200" dirty="0" smtClean="0">
                <a:solidFill>
                  <a:srgbClr val="000000"/>
                </a:solidFill>
                <a:latin typeface="Times New Roman" panose="02020603050405020304" pitchFamily="18" charset="0"/>
                <a:cs typeface="Times New Roman" panose="02020603050405020304" pitchFamily="18" charset="0"/>
              </a:rPr>
              <a:t>. Можна </a:t>
            </a:r>
            <a:r>
              <a:rPr lang="uk-UA" sz="2200" dirty="0">
                <a:solidFill>
                  <a:srgbClr val="000000"/>
                </a:solidFill>
                <a:latin typeface="Times New Roman" panose="02020603050405020304" pitchFamily="18" charset="0"/>
                <a:cs typeface="Times New Roman" panose="02020603050405020304" pitchFamily="18" charset="0"/>
              </a:rPr>
              <a:t>стати оператором послуг платіжної </a:t>
            </a:r>
            <a:r>
              <a:rPr lang="uk-UA" sz="2200" dirty="0" smtClean="0">
                <a:solidFill>
                  <a:srgbClr val="000000"/>
                </a:solidFill>
                <a:latin typeface="Times New Roman" panose="02020603050405020304" pitchFamily="18" charset="0"/>
                <a:cs typeface="Times New Roman" panose="02020603050405020304" pitchFamily="18" charset="0"/>
              </a:rPr>
              <a:t>інфраструктури та </a:t>
            </a:r>
            <a:r>
              <a:rPr lang="uk-UA" sz="2200" dirty="0">
                <a:solidFill>
                  <a:srgbClr val="000000"/>
                </a:solidFill>
                <a:latin typeface="Times New Roman" panose="02020603050405020304" pitchFamily="18" charset="0"/>
                <a:cs typeface="Times New Roman" panose="02020603050405020304" pitchFamily="18" charset="0"/>
              </a:rPr>
              <a:t>пропонувати своїм клієнтам обслуговування </a:t>
            </a:r>
            <a:r>
              <a:rPr lang="uk-UA" sz="2200" dirty="0" smtClean="0">
                <a:solidFill>
                  <a:srgbClr val="000000"/>
                </a:solidFill>
                <a:latin typeface="Times New Roman" panose="02020603050405020304" pitchFamily="18" charset="0"/>
                <a:cs typeface="Times New Roman" panose="02020603050405020304" pitchFamily="18" charset="0"/>
              </a:rPr>
              <a:t>електронних гаманців </a:t>
            </a:r>
            <a:r>
              <a:rPr lang="uk-UA" sz="2200" dirty="0">
                <a:solidFill>
                  <a:srgbClr val="000000"/>
                </a:solidFill>
                <a:latin typeface="Times New Roman" panose="02020603050405020304" pitchFamily="18" charset="0"/>
                <a:cs typeface="Times New Roman" panose="02020603050405020304" pitchFamily="18" charset="0"/>
              </a:rPr>
              <a:t>(сервіс </a:t>
            </a:r>
            <a:r>
              <a:rPr lang="en-US" sz="2200" dirty="0">
                <a:solidFill>
                  <a:srgbClr val="000000"/>
                </a:solidFill>
                <a:latin typeface="Times New Roman" panose="02020603050405020304" pitchFamily="18" charset="0"/>
                <a:cs typeface="Times New Roman" panose="02020603050405020304" pitchFamily="18" charset="0"/>
              </a:rPr>
              <a:t>Global Money) </a:t>
            </a:r>
            <a:r>
              <a:rPr lang="uk-UA" sz="2200" dirty="0">
                <a:solidFill>
                  <a:srgbClr val="000000"/>
                </a:solidFill>
                <a:latin typeface="Times New Roman" panose="02020603050405020304" pitchFamily="18" charset="0"/>
                <a:cs typeface="Times New Roman" panose="02020603050405020304" pitchFamily="18" charset="0"/>
              </a:rPr>
              <a:t>або </a:t>
            </a:r>
            <a:r>
              <a:rPr lang="en-US" sz="2200" dirty="0" err="1">
                <a:solidFill>
                  <a:srgbClr val="000000"/>
                </a:solidFill>
                <a:latin typeface="Times New Roman" panose="02020603050405020304" pitchFamily="18" charset="0"/>
                <a:cs typeface="Times New Roman" panose="02020603050405020304" pitchFamily="18" charset="0"/>
              </a:rPr>
              <a:t>mPOS</a:t>
            </a:r>
            <a:r>
              <a:rPr lang="en-US" sz="2200" dirty="0">
                <a:solidFill>
                  <a:srgbClr val="000000"/>
                </a:solidFill>
                <a:latin typeface="Times New Roman" panose="02020603050405020304" pitchFamily="18" charset="0"/>
                <a:cs typeface="Times New Roman" panose="02020603050405020304" pitchFamily="18" charset="0"/>
              </a:rPr>
              <a:t>-</a:t>
            </a:r>
            <a:r>
              <a:rPr lang="uk-UA" sz="2200" dirty="0">
                <a:solidFill>
                  <a:srgbClr val="000000"/>
                </a:solidFill>
                <a:latin typeface="Times New Roman" panose="02020603050405020304" pitchFamily="18" charset="0"/>
                <a:cs typeface="Times New Roman" panose="02020603050405020304" pitchFamily="18" charset="0"/>
              </a:rPr>
              <a:t>терміналів </a:t>
            </a:r>
            <a:r>
              <a:rPr lang="uk-UA" sz="2200" dirty="0" smtClean="0">
                <a:solidFill>
                  <a:srgbClr val="000000"/>
                </a:solidFill>
                <a:latin typeface="Times New Roman" panose="02020603050405020304" pitchFamily="18" charset="0"/>
                <a:cs typeface="Times New Roman" panose="02020603050405020304" pitchFamily="18" charset="0"/>
              </a:rPr>
              <a:t>для прийому </a:t>
            </a:r>
            <a:r>
              <a:rPr lang="uk-UA" sz="2200" dirty="0">
                <a:solidFill>
                  <a:srgbClr val="000000"/>
                </a:solidFill>
                <a:latin typeface="Times New Roman" panose="02020603050405020304" pitchFamily="18" charset="0"/>
                <a:cs typeface="Times New Roman" panose="02020603050405020304" pitchFamily="18" charset="0"/>
              </a:rPr>
              <a:t>платежів (</a:t>
            </a:r>
            <a:r>
              <a:rPr lang="en-US" sz="2200" dirty="0">
                <a:solidFill>
                  <a:srgbClr val="000000"/>
                </a:solidFill>
                <a:latin typeface="Times New Roman" panose="02020603050405020304" pitchFamily="18" charset="0"/>
                <a:cs typeface="Times New Roman" panose="02020603050405020304" pitchFamily="18" charset="0"/>
              </a:rPr>
              <a:t>MOSST Payments).</a:t>
            </a:r>
            <a:endParaRPr lang="uk-UA" sz="2200"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2790767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lnSpcReduction="10000"/>
          </a:bodyPr>
          <a:lstStyle/>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У </a:t>
            </a:r>
            <a:r>
              <a:rPr lang="uk-UA" sz="2200" dirty="0">
                <a:solidFill>
                  <a:srgbClr val="000000"/>
                </a:solidFill>
                <a:latin typeface="Times New Roman" panose="02020603050405020304" pitchFamily="18" charset="0"/>
                <a:cs typeface="Times New Roman" panose="02020603050405020304" pitchFamily="18" charset="0"/>
              </a:rPr>
              <a:t>загальному вигляді призначення грошової системи </a:t>
            </a:r>
            <a:r>
              <a:rPr lang="uk-UA" sz="2200" dirty="0" smtClean="0">
                <a:solidFill>
                  <a:srgbClr val="000000"/>
                </a:solidFill>
                <a:latin typeface="Times New Roman" panose="02020603050405020304" pitchFamily="18" charset="0"/>
                <a:cs typeface="Times New Roman" panose="02020603050405020304" pitchFamily="18" charset="0"/>
              </a:rPr>
              <a:t>в сучасних </a:t>
            </a:r>
            <a:r>
              <a:rPr lang="uk-UA" sz="2200" dirty="0">
                <a:solidFill>
                  <a:srgbClr val="000000"/>
                </a:solidFill>
                <a:latin typeface="Times New Roman" panose="02020603050405020304" pitchFamily="18" charset="0"/>
                <a:cs typeface="Times New Roman" panose="02020603050405020304" pitchFamily="18" charset="0"/>
              </a:rPr>
              <a:t>умовах полягає у створенні державного </a:t>
            </a:r>
            <a:r>
              <a:rPr lang="uk-UA" sz="2200" dirty="0" smtClean="0">
                <a:solidFill>
                  <a:srgbClr val="000000"/>
                </a:solidFill>
                <a:latin typeface="Times New Roman" panose="02020603050405020304" pitchFamily="18" charset="0"/>
                <a:cs typeface="Times New Roman" panose="02020603050405020304" pitchFamily="18" charset="0"/>
              </a:rPr>
              <a:t>механізму </a:t>
            </a:r>
            <a:r>
              <a:rPr lang="uk-UA" sz="2200" dirty="0">
                <a:solidFill>
                  <a:srgbClr val="000000"/>
                </a:solidFill>
                <a:latin typeface="Times New Roman" panose="02020603050405020304" pitchFamily="18" charset="0"/>
                <a:cs typeface="Times New Roman" panose="02020603050405020304" pitchFamily="18" charset="0"/>
              </a:rPr>
              <a:t>забезпечення економіки грошима та підтриманні </a:t>
            </a:r>
            <a:r>
              <a:rPr lang="uk-UA" sz="2200" dirty="0" smtClean="0">
                <a:solidFill>
                  <a:srgbClr val="000000"/>
                </a:solidFill>
                <a:latin typeface="Times New Roman" panose="02020603050405020304" pitchFamily="18" charset="0"/>
                <a:cs typeface="Times New Roman" panose="02020603050405020304" pitchFamily="18" charset="0"/>
              </a:rPr>
              <a:t>їх ефективного </a:t>
            </a:r>
            <a:r>
              <a:rPr lang="uk-UA" sz="2200" dirty="0">
                <a:solidFill>
                  <a:srgbClr val="000000"/>
                </a:solidFill>
                <a:latin typeface="Times New Roman" panose="02020603050405020304" pitchFamily="18" charset="0"/>
                <a:cs typeface="Times New Roman" panose="02020603050405020304" pitchFamily="18" charset="0"/>
              </a:rPr>
              <a:t>функціонування. За подібного формулювання призначення </a:t>
            </a:r>
            <a:r>
              <a:rPr lang="uk-UA" sz="2200" dirty="0" smtClean="0">
                <a:solidFill>
                  <a:srgbClr val="000000"/>
                </a:solidFill>
                <a:latin typeface="Times New Roman" panose="02020603050405020304" pitchFamily="18" charset="0"/>
                <a:cs typeface="Times New Roman" panose="02020603050405020304" pitchFamily="18" charset="0"/>
              </a:rPr>
              <a:t>грошової </a:t>
            </a:r>
            <a:r>
              <a:rPr lang="uk-UA" sz="2200" dirty="0">
                <a:solidFill>
                  <a:srgbClr val="000000"/>
                </a:solidFill>
                <a:latin typeface="Times New Roman" panose="02020603050405020304" pitchFamily="18" charset="0"/>
                <a:cs typeface="Times New Roman" panose="02020603050405020304" pitchFamily="18" charset="0"/>
              </a:rPr>
              <a:t>системи на державу покладаються такі відносно самостійні завдання:</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 створення емісійного механізму, який включає матеріально-технічну </a:t>
            </a:r>
            <a:r>
              <a:rPr lang="uk-UA" sz="2200" dirty="0" smtClean="0">
                <a:solidFill>
                  <a:srgbClr val="000000"/>
                </a:solidFill>
                <a:latin typeface="Times New Roman" panose="02020603050405020304" pitchFamily="18" charset="0"/>
                <a:cs typeface="Times New Roman" panose="02020603050405020304" pitchFamily="18" charset="0"/>
              </a:rPr>
              <a:t>базу і </a:t>
            </a:r>
            <a:r>
              <a:rPr lang="uk-UA" sz="2200" dirty="0">
                <a:solidFill>
                  <a:srgbClr val="000000"/>
                </a:solidFill>
                <a:latin typeface="Times New Roman" panose="02020603050405020304" pitchFamily="18" charset="0"/>
                <a:cs typeface="Times New Roman" panose="02020603050405020304" pitchFamily="18" charset="0"/>
              </a:rPr>
              <a:t>сучасні технології виробництва банкнот та розмінної монети, а також </a:t>
            </a:r>
            <a:r>
              <a:rPr lang="uk-UA" sz="2200" dirty="0" smtClean="0">
                <a:solidFill>
                  <a:srgbClr val="000000"/>
                </a:solidFill>
                <a:latin typeface="Times New Roman" panose="02020603050405020304" pitchFamily="18" charset="0"/>
                <a:cs typeface="Times New Roman" panose="02020603050405020304" pitchFamily="18" charset="0"/>
              </a:rPr>
              <a:t>розроблення </a:t>
            </a:r>
            <a:r>
              <a:rPr lang="uk-UA" sz="2200" dirty="0">
                <a:solidFill>
                  <a:srgbClr val="000000"/>
                </a:solidFill>
                <a:latin typeface="Times New Roman" panose="02020603050405020304" pitchFamily="18" charset="0"/>
                <a:cs typeface="Times New Roman" panose="02020603050405020304" pitchFamily="18" charset="0"/>
              </a:rPr>
              <a:t>та дотримання єдиного порядку випуску їх в оборот;</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 створення і забезпечення функціонування платіжних систем, які </a:t>
            </a:r>
            <a:r>
              <a:rPr lang="uk-UA" sz="2200" dirty="0" smtClean="0">
                <a:solidFill>
                  <a:srgbClr val="000000"/>
                </a:solidFill>
                <a:latin typeface="Times New Roman" panose="02020603050405020304" pitchFamily="18" charset="0"/>
                <a:cs typeface="Times New Roman" panose="02020603050405020304" pitchFamily="18" charset="0"/>
              </a:rPr>
              <a:t>включають </a:t>
            </a:r>
            <a:r>
              <a:rPr lang="uk-UA" sz="2200" dirty="0">
                <a:solidFill>
                  <a:srgbClr val="000000"/>
                </a:solidFill>
                <a:latin typeface="Times New Roman" panose="02020603050405020304" pitchFamily="18" charset="0"/>
                <a:cs typeface="Times New Roman" panose="02020603050405020304" pitchFamily="18" charset="0"/>
              </a:rPr>
              <a:t>грошові розрахунки між суб’єктами господарювання, розрахунки між </a:t>
            </a:r>
            <a:r>
              <a:rPr lang="uk-UA" sz="2200" dirty="0" smtClean="0">
                <a:solidFill>
                  <a:srgbClr val="000000"/>
                </a:solidFill>
                <a:latin typeface="Times New Roman" panose="02020603050405020304" pitchFamily="18" charset="0"/>
                <a:cs typeface="Times New Roman" panose="02020603050405020304" pitchFamily="18" charset="0"/>
              </a:rPr>
              <a:t>банками </a:t>
            </a:r>
            <a:r>
              <a:rPr lang="uk-UA" sz="2200" dirty="0">
                <a:solidFill>
                  <a:srgbClr val="000000"/>
                </a:solidFill>
                <a:latin typeface="Times New Roman" panose="02020603050405020304" pitchFamily="18" charset="0"/>
                <a:cs typeface="Times New Roman" panose="02020603050405020304" pitchFamily="18" charset="0"/>
              </a:rPr>
              <a:t>та розрахунки з участю фізичних осіб;</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 створення механізму регулювання грошового ринку, насамперед </a:t>
            </a:r>
            <a:r>
              <a:rPr lang="uk-UA" sz="2200" dirty="0" smtClean="0">
                <a:solidFill>
                  <a:srgbClr val="000000"/>
                </a:solidFill>
                <a:latin typeface="Times New Roman" panose="02020603050405020304" pitchFamily="18" charset="0"/>
                <a:cs typeface="Times New Roman" panose="02020603050405020304" pitchFamily="18" charset="0"/>
              </a:rPr>
              <a:t>пропозиції </a:t>
            </a:r>
            <a:r>
              <a:rPr lang="uk-UA" sz="2200" dirty="0">
                <a:solidFill>
                  <a:srgbClr val="000000"/>
                </a:solidFill>
                <a:latin typeface="Times New Roman" panose="02020603050405020304" pitchFamily="18" charset="0"/>
                <a:cs typeface="Times New Roman" panose="02020603050405020304" pitchFamily="18" charset="0"/>
              </a:rPr>
              <a:t>грошей, який виступає у формі державної грошово-кредитної політики, </a:t>
            </a:r>
            <a:r>
              <a:rPr lang="uk-UA" sz="2200" dirty="0" smtClean="0">
                <a:solidFill>
                  <a:srgbClr val="000000"/>
                </a:solidFill>
                <a:latin typeface="Times New Roman" panose="02020603050405020304" pitchFamily="18" charset="0"/>
                <a:cs typeface="Times New Roman" panose="02020603050405020304" pitchFamily="18" charset="0"/>
              </a:rPr>
              <a:t>у тому </a:t>
            </a:r>
            <a:r>
              <a:rPr lang="uk-UA" sz="2200" dirty="0">
                <a:solidFill>
                  <a:srgbClr val="000000"/>
                </a:solidFill>
                <a:latin typeface="Times New Roman" panose="02020603050405020304" pitchFamily="18" charset="0"/>
                <a:cs typeface="Times New Roman" panose="02020603050405020304" pitchFamily="18" charset="0"/>
              </a:rPr>
              <a:t>числі й валютної</a:t>
            </a:r>
            <a:r>
              <a:rPr lang="uk-UA" sz="2200" dirty="0" smtClean="0">
                <a:solidFill>
                  <a:srgbClr val="000000"/>
                </a:solidFill>
                <a:latin typeface="Times New Roman" panose="02020603050405020304" pitchFamily="18" charset="0"/>
                <a:cs typeface="Times New Roman" panose="02020603050405020304" pitchFamily="18" charset="0"/>
              </a:rPr>
              <a:t>.</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	Кожне з цих завдань можна розглядати як більш конкретний прояв </a:t>
            </a:r>
            <a:r>
              <a:rPr lang="uk-UA" sz="2200" dirty="0" smtClean="0">
                <a:solidFill>
                  <a:srgbClr val="000000"/>
                </a:solidFill>
                <a:latin typeface="Times New Roman" panose="02020603050405020304" pitchFamily="18" charset="0"/>
                <a:cs typeface="Times New Roman" panose="02020603050405020304" pitchFamily="18" charset="0"/>
              </a:rPr>
              <a:t>призначення </a:t>
            </a:r>
            <a:r>
              <a:rPr lang="uk-UA" sz="2200" dirty="0">
                <a:solidFill>
                  <a:srgbClr val="000000"/>
                </a:solidFill>
                <a:latin typeface="Times New Roman" panose="02020603050405020304" pitchFamily="18" charset="0"/>
                <a:cs typeface="Times New Roman" panose="02020603050405020304" pitchFamily="18" charset="0"/>
              </a:rPr>
              <a:t>грошової системи: створення грошей, забезпечення їх обороту, </a:t>
            </a:r>
            <a:r>
              <a:rPr lang="uk-UA" sz="2200" dirty="0" smtClean="0">
                <a:solidFill>
                  <a:srgbClr val="000000"/>
                </a:solidFill>
                <a:latin typeface="Times New Roman" panose="02020603050405020304" pitchFamily="18" charset="0"/>
                <a:cs typeface="Times New Roman" panose="02020603050405020304" pitchFamily="18" charset="0"/>
              </a:rPr>
              <a:t>регулювання </a:t>
            </a:r>
            <a:r>
              <a:rPr lang="uk-UA" sz="2200" dirty="0">
                <a:solidFill>
                  <a:srgbClr val="000000"/>
                </a:solidFill>
                <a:latin typeface="Times New Roman" panose="02020603050405020304" pitchFamily="18" charset="0"/>
                <a:cs typeface="Times New Roman" panose="02020603050405020304" pitchFamily="18" charset="0"/>
              </a:rPr>
              <a:t>їх маси в обороті. Відповідно до такої конкретизації призначення </a:t>
            </a:r>
            <a:r>
              <a:rPr lang="uk-UA" sz="2200" dirty="0" smtClean="0">
                <a:solidFill>
                  <a:srgbClr val="000000"/>
                </a:solidFill>
                <a:latin typeface="Times New Roman" panose="02020603050405020304" pitchFamily="18" charset="0"/>
                <a:cs typeface="Times New Roman" panose="02020603050405020304" pitchFamily="18" charset="0"/>
              </a:rPr>
              <a:t>грошової </a:t>
            </a:r>
            <a:r>
              <a:rPr lang="uk-UA" sz="2200" dirty="0">
                <a:solidFill>
                  <a:srgbClr val="000000"/>
                </a:solidFill>
                <a:latin typeface="Times New Roman" panose="02020603050405020304" pitchFamily="18" charset="0"/>
                <a:cs typeface="Times New Roman" panose="02020603050405020304" pitchFamily="18" charset="0"/>
              </a:rPr>
              <a:t>системи у ній можна виділити три окремі складові: емісійний механізм</a:t>
            </a:r>
            <a:r>
              <a:rPr lang="uk-UA" sz="2200" dirty="0" smtClean="0">
                <a:solidFill>
                  <a:srgbClr val="000000"/>
                </a:solidFill>
                <a:latin typeface="Times New Roman" panose="02020603050405020304" pitchFamily="18" charset="0"/>
                <a:cs typeface="Times New Roman" panose="02020603050405020304" pitchFamily="18" charset="0"/>
              </a:rPr>
              <a:t>, платіжні </a:t>
            </a:r>
            <a:r>
              <a:rPr lang="uk-UA" sz="2200" dirty="0">
                <a:solidFill>
                  <a:srgbClr val="000000"/>
                </a:solidFill>
                <a:latin typeface="Times New Roman" panose="02020603050405020304" pitchFamily="18" charset="0"/>
                <a:cs typeface="Times New Roman" panose="02020603050405020304" pitchFamily="18" charset="0"/>
              </a:rPr>
              <a:t>системи, грошово-кредитну політику</a:t>
            </a:r>
            <a:r>
              <a:rPr lang="uk-UA" sz="2200" dirty="0" smtClean="0">
                <a:solidFill>
                  <a:srgbClr val="000000"/>
                </a:solidFill>
                <a:latin typeface="Times New Roman" panose="02020603050405020304" pitchFamily="18" charset="0"/>
                <a:cs typeface="Times New Roman" panose="02020603050405020304" pitchFamily="18" charset="0"/>
              </a:rPr>
              <a:t>.</a:t>
            </a:r>
            <a:endParaRPr lang="uk-UA" sz="2200"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3610998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lnSpcReduction="10000"/>
          </a:bodyPr>
          <a:lstStyle/>
          <a:p>
            <a:pPr algn="just">
              <a:spcBef>
                <a:spcPts val="0"/>
              </a:spcBef>
            </a:pPr>
            <a:r>
              <a:rPr lang="uk-UA" sz="2200" i="1" dirty="0" smtClean="0">
                <a:solidFill>
                  <a:srgbClr val="000000"/>
                </a:solidFill>
                <a:latin typeface="Times New Roman" panose="02020603050405020304" pitchFamily="18" charset="0"/>
                <a:cs typeface="Times New Roman" panose="02020603050405020304" pitchFamily="18" charset="0"/>
              </a:rPr>
              <a:t>	Міжнародні платіжні системи, платіжною організацією якої є нерезидент.</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Компанії-нерезиденти зареєстрували в України 11 платіжних систем. Чотири з них – це карткові системи (</a:t>
            </a:r>
            <a:r>
              <a:rPr lang="uk-UA" sz="2200" dirty="0" err="1" smtClean="0">
                <a:solidFill>
                  <a:srgbClr val="000000"/>
                </a:solidFill>
                <a:latin typeface="Times New Roman" panose="02020603050405020304" pitchFamily="18" charset="0"/>
                <a:cs typeface="Times New Roman" panose="02020603050405020304" pitchFamily="18" charset="0"/>
              </a:rPr>
              <a:t>Visa</a:t>
            </a:r>
            <a:r>
              <a:rPr lang="uk-UA" sz="2200" dirty="0" smtClean="0">
                <a:solidFill>
                  <a:srgbClr val="000000"/>
                </a:solidFill>
                <a:latin typeface="Times New Roman" panose="02020603050405020304" pitchFamily="18" charset="0"/>
                <a:cs typeface="Times New Roman" panose="02020603050405020304" pitchFamily="18" charset="0"/>
              </a:rPr>
              <a:t>, </a:t>
            </a:r>
            <a:r>
              <a:rPr lang="uk-UA" sz="2200" dirty="0" err="1" smtClean="0">
                <a:solidFill>
                  <a:srgbClr val="000000"/>
                </a:solidFill>
                <a:latin typeface="Times New Roman" panose="02020603050405020304" pitchFamily="18" charset="0"/>
                <a:cs typeface="Times New Roman" panose="02020603050405020304" pitchFamily="18" charset="0"/>
              </a:rPr>
              <a:t>Mastercard</a:t>
            </a:r>
            <a:r>
              <a:rPr lang="uk-UA" sz="2200" dirty="0" smtClean="0">
                <a:solidFill>
                  <a:srgbClr val="000000"/>
                </a:solidFill>
                <a:latin typeface="Times New Roman" panose="02020603050405020304" pitchFamily="18" charset="0"/>
                <a:cs typeface="Times New Roman" panose="02020603050405020304" pitchFamily="18" charset="0"/>
              </a:rPr>
              <a:t>, AMEX і </a:t>
            </a:r>
            <a:r>
              <a:rPr lang="uk-UA" sz="2200" dirty="0" err="1" smtClean="0">
                <a:solidFill>
                  <a:srgbClr val="000000"/>
                </a:solidFill>
                <a:latin typeface="Times New Roman" panose="02020603050405020304" pitchFamily="18" charset="0"/>
                <a:cs typeface="Times New Roman" panose="02020603050405020304" pitchFamily="18" charset="0"/>
              </a:rPr>
              <a:t>UnionPay</a:t>
            </a:r>
            <a:r>
              <a:rPr lang="uk-UA" sz="2200" dirty="0" smtClean="0">
                <a:solidFill>
                  <a:srgbClr val="000000"/>
                </a:solidFill>
                <a:latin typeface="Times New Roman" panose="02020603050405020304" pitchFamily="18" charset="0"/>
                <a:cs typeface="Times New Roman" panose="02020603050405020304" pitchFamily="18" charset="0"/>
              </a:rPr>
              <a:t> </a:t>
            </a:r>
            <a:r>
              <a:rPr lang="uk-UA" sz="2200" dirty="0" err="1" smtClean="0">
                <a:solidFill>
                  <a:srgbClr val="000000"/>
                </a:solidFill>
                <a:latin typeface="Times New Roman" panose="02020603050405020304" pitchFamily="18" charset="0"/>
                <a:cs typeface="Times New Roman" panose="02020603050405020304" pitchFamily="18" charset="0"/>
              </a:rPr>
              <a:t>International</a:t>
            </a:r>
            <a:r>
              <a:rPr lang="uk-UA" sz="2200" dirty="0" smtClean="0">
                <a:solidFill>
                  <a:srgbClr val="000000"/>
                </a:solidFill>
                <a:latin typeface="Times New Roman" panose="02020603050405020304" pitchFamily="18" charset="0"/>
                <a:cs typeface="Times New Roman" panose="02020603050405020304" pitchFamily="18" charset="0"/>
              </a:rPr>
              <a:t>). Вони забезпечують обробку платежів за банківськими картками. Ще сім – міжнародні сервіси грошових переказів. Наприклад, </a:t>
            </a:r>
            <a:r>
              <a:rPr lang="uk-UA" sz="2200" dirty="0" err="1" smtClean="0">
                <a:solidFill>
                  <a:srgbClr val="000000"/>
                </a:solidFill>
                <a:latin typeface="Times New Roman" panose="02020603050405020304" pitchFamily="18" charset="0"/>
                <a:cs typeface="Times New Roman" panose="02020603050405020304" pitchFamily="18" charset="0"/>
              </a:rPr>
              <a:t>Western</a:t>
            </a:r>
            <a:r>
              <a:rPr lang="uk-UA" sz="2200" dirty="0" smtClean="0">
                <a:solidFill>
                  <a:srgbClr val="000000"/>
                </a:solidFill>
                <a:latin typeface="Times New Roman" panose="02020603050405020304" pitchFamily="18" charset="0"/>
                <a:cs typeface="Times New Roman" panose="02020603050405020304" pitchFamily="18" charset="0"/>
              </a:rPr>
              <a:t> </a:t>
            </a:r>
            <a:r>
              <a:rPr lang="uk-UA" sz="2200" dirty="0" err="1" smtClean="0">
                <a:solidFill>
                  <a:srgbClr val="000000"/>
                </a:solidFill>
                <a:latin typeface="Times New Roman" panose="02020603050405020304" pitchFamily="18" charset="0"/>
                <a:cs typeface="Times New Roman" panose="02020603050405020304" pitchFamily="18" charset="0"/>
              </a:rPr>
              <a:t>Union</a:t>
            </a:r>
            <a:r>
              <a:rPr lang="uk-UA" sz="2200" dirty="0" smtClean="0">
                <a:solidFill>
                  <a:srgbClr val="000000"/>
                </a:solidFill>
                <a:latin typeface="Times New Roman" panose="02020603050405020304" pitchFamily="18" charset="0"/>
                <a:cs typeface="Times New Roman" panose="02020603050405020304" pitchFamily="18" charset="0"/>
              </a:rPr>
              <a:t> і </a:t>
            </a:r>
            <a:r>
              <a:rPr lang="uk-UA" sz="2200" dirty="0" err="1" smtClean="0">
                <a:solidFill>
                  <a:srgbClr val="000000"/>
                </a:solidFill>
                <a:latin typeface="Times New Roman" panose="02020603050405020304" pitchFamily="18" charset="0"/>
                <a:cs typeface="Times New Roman" panose="02020603050405020304" pitchFamily="18" charset="0"/>
              </a:rPr>
              <a:t>MoneyGram</a:t>
            </a:r>
            <a:r>
              <a:rPr lang="uk-UA" sz="2200" dirty="0" smtClean="0">
                <a:solidFill>
                  <a:srgbClr val="000000"/>
                </a:solidFill>
                <a:latin typeface="Times New Roman" panose="02020603050405020304" pitchFamily="18" charset="0"/>
                <a:cs typeface="Times New Roman" panose="02020603050405020304" pitchFamily="18" charset="0"/>
              </a:rPr>
              <a:t>.</a:t>
            </a:r>
          </a:p>
          <a:p>
            <a:pPr algn="just">
              <a:spcBef>
                <a:spcPts val="0"/>
              </a:spcBef>
            </a:pPr>
            <a:r>
              <a:rPr lang="uk-UA" sz="2200" i="1" dirty="0" smtClean="0">
                <a:solidFill>
                  <a:srgbClr val="000000"/>
                </a:solidFill>
                <a:latin typeface="Times New Roman" panose="02020603050405020304" pitchFamily="18" charset="0"/>
                <a:cs typeface="Times New Roman" panose="02020603050405020304" pitchFamily="18" charset="0"/>
              </a:rPr>
              <a:t>	Внутрішньобанківські платіжні системи.</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Десять українських банків створили внутрішні системи переказу коштів в національній валюті без відкриття рахунків (таблиця 2). Скористатися ними можна тільки в відділеннях</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конкретного банку, який надає послугу.</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a:t>
            </a:r>
            <a:r>
              <a:rPr lang="uk-UA" sz="2200" i="1" dirty="0" smtClean="0">
                <a:solidFill>
                  <a:srgbClr val="000000"/>
                </a:solidFill>
                <a:latin typeface="Times New Roman" panose="02020603050405020304" pitchFamily="18" charset="0"/>
                <a:cs typeface="Times New Roman" panose="02020603050405020304" pitchFamily="18" charset="0"/>
              </a:rPr>
              <a:t>Оператор послуг платіжної інфраструктури</a:t>
            </a:r>
            <a:r>
              <a:rPr lang="uk-UA" sz="2200" dirty="0" smtClean="0">
                <a:solidFill>
                  <a:srgbClr val="000000"/>
                </a:solidFill>
                <a:latin typeface="Times New Roman" panose="02020603050405020304" pitchFamily="18" charset="0"/>
                <a:cs typeface="Times New Roman" panose="02020603050405020304" pitchFamily="18" charset="0"/>
              </a:rPr>
              <a:t> призначений для організації надання послуг </a:t>
            </a:r>
            <a:r>
              <a:rPr lang="uk-UA" sz="2200" dirty="0" err="1" smtClean="0">
                <a:solidFill>
                  <a:srgbClr val="000000"/>
                </a:solidFill>
                <a:latin typeface="Times New Roman" panose="02020603050405020304" pitchFamily="18" charset="0"/>
                <a:cs typeface="Times New Roman" panose="02020603050405020304" pitchFamily="18" charset="0"/>
              </a:rPr>
              <a:t>процесингу</a:t>
            </a:r>
            <a:r>
              <a:rPr lang="uk-UA" sz="2200" dirty="0" smtClean="0">
                <a:solidFill>
                  <a:srgbClr val="000000"/>
                </a:solidFill>
                <a:latin typeface="Times New Roman" panose="02020603050405020304" pitchFamily="18" charset="0"/>
                <a:cs typeface="Times New Roman" panose="02020603050405020304" pitchFamily="18" charset="0"/>
              </a:rPr>
              <a:t>, клірингу, операційних інформаційних та інших технологічних функцій, які стосуються переказу коштів.</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Як і у випадку з платіжними системами, компанії, які потрапили в цю категорію, виконують функції:</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операційні, інформаційні та інші технологічні функції з переказу коштів пропонують майже всі зазначені компанії. Наприклад, в рамках цього напрямку компанія «ПЛАТЕЖІ ОНЛАЙН» (platon.ua) пропонує онлайн-торговцям послуги інтернет-еквайрингу, міжнародного еквайрингу, </a:t>
            </a:r>
            <a:r>
              <a:rPr lang="ru-RU" sz="2200" dirty="0">
                <a:solidFill>
                  <a:srgbClr val="000000"/>
                </a:solidFill>
                <a:latin typeface="Times New Roman" panose="02020603050405020304" pitchFamily="18" charset="0"/>
                <a:cs typeface="Times New Roman" panose="02020603050405020304" pitchFamily="18" charset="0"/>
              </a:rPr>
              <a:t>Р2Р </a:t>
            </a:r>
            <a:r>
              <a:rPr lang="ru-RU" sz="2200" dirty="0" err="1">
                <a:solidFill>
                  <a:srgbClr val="000000"/>
                </a:solidFill>
                <a:latin typeface="Times New Roman" panose="02020603050405020304" pitchFamily="18" charset="0"/>
                <a:cs typeface="Times New Roman" panose="02020603050405020304" pitchFamily="18" charset="0"/>
              </a:rPr>
              <a:t>переказiв</a:t>
            </a:r>
            <a:r>
              <a:rPr lang="ru-RU" sz="2200" dirty="0">
                <a:solidFill>
                  <a:srgbClr val="000000"/>
                </a:solidFill>
                <a:latin typeface="Times New Roman" panose="02020603050405020304" pitchFamily="18" charset="0"/>
                <a:cs typeface="Times New Roman" panose="02020603050405020304" pitchFamily="18" charset="0"/>
              </a:rPr>
              <a:t> і </a:t>
            </a:r>
            <a:r>
              <a:rPr lang="ru-RU" sz="2200" dirty="0" err="1">
                <a:solidFill>
                  <a:srgbClr val="000000"/>
                </a:solidFill>
                <a:latin typeface="Times New Roman" panose="02020603050405020304" pitchFamily="18" charset="0"/>
                <a:cs typeface="Times New Roman" panose="02020603050405020304" pitchFamily="18" charset="0"/>
              </a:rPr>
              <a:t>процесингу</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платежів</a:t>
            </a:r>
            <a:r>
              <a:rPr lang="ru-RU" sz="2200" dirty="0">
                <a:solidFill>
                  <a:srgbClr val="000000"/>
                </a:solidFill>
                <a:latin typeface="Times New Roman" panose="02020603050405020304" pitchFamily="18" charset="0"/>
                <a:cs typeface="Times New Roman" panose="02020603050405020304" pitchFamily="18" charset="0"/>
              </a:rPr>
              <a:t>.</a:t>
            </a:r>
            <a:endParaRPr lang="uk-UA" sz="2200"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90633511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a:bodyPr>
          <a:lstStyle/>
          <a:p>
            <a:pPr algn="ctr">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Таблиця 2. Внутрішньобанківські платіжні системи</a:t>
            </a:r>
          </a:p>
          <a:p>
            <a:pPr algn="just">
              <a:spcBef>
                <a:spcPts val="0"/>
              </a:spcBef>
            </a:pPr>
            <a:endParaRPr lang="uk-UA" sz="2200" dirty="0">
              <a:solidFill>
                <a:srgbClr val="000000"/>
              </a:solidFill>
              <a:latin typeface="Times New Roman" panose="02020603050405020304" pitchFamily="18" charset="0"/>
              <a:cs typeface="Times New Roman" panose="02020603050405020304" pitchFamily="18" charset="0"/>
            </a:endParaRPr>
          </a:p>
        </p:txBody>
      </p:sp>
      <p:pic>
        <p:nvPicPr>
          <p:cNvPr id="2" name="Рисунок 1"/>
          <p:cNvPicPr>
            <a:picLocks noChangeAspect="1"/>
          </p:cNvPicPr>
          <p:nvPr/>
        </p:nvPicPr>
        <p:blipFill>
          <a:blip r:embed="rId2"/>
          <a:stretch>
            <a:fillRect/>
          </a:stretch>
        </p:blipFill>
        <p:spPr>
          <a:xfrm>
            <a:off x="1955549" y="959667"/>
            <a:ext cx="8550644" cy="5296277"/>
          </a:xfrm>
          <a:prstGeom prst="rect">
            <a:avLst/>
          </a:prstGeom>
        </p:spPr>
      </p:pic>
    </p:spTree>
    <p:extLst>
      <p:ext uri="{BB962C8B-B14F-4D97-AF65-F5344CB8AC3E}">
        <p14:creationId xmlns:p14="http://schemas.microsoft.com/office/powerpoint/2010/main" val="127534542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lnSpcReduction="10000"/>
          </a:bodyPr>
          <a:lstStyle/>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Такий самий вид послуг задекларувала компанія «ПОРТМОНЕ» (portmone.com.ua), «УНІВЕРСАЛЬНИЙ ДАТА ЦЕНТР» (ipay.ua).</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здійснення операційних та інших технологічних функцій, що забезпечують використання електронних грошей. Такі функції декларують компанії, які працюють з електронними грошима в Україні. Наприклад, </a:t>
            </a:r>
            <a:r>
              <a:rPr lang="uk-UA" sz="2200" dirty="0" err="1" smtClean="0">
                <a:solidFill>
                  <a:srgbClr val="000000"/>
                </a:solidFill>
                <a:latin typeface="Times New Roman" panose="02020603050405020304" pitchFamily="18" charset="0"/>
                <a:cs typeface="Times New Roman" panose="02020603050405020304" pitchFamily="18" charset="0"/>
              </a:rPr>
              <a:t>ГлобалМані</a:t>
            </a:r>
            <a:r>
              <a:rPr lang="uk-UA" sz="2200" dirty="0" smtClean="0">
                <a:solidFill>
                  <a:srgbClr val="000000"/>
                </a:solidFill>
                <a:latin typeface="Times New Roman" panose="02020603050405020304" pitchFamily="18" charset="0"/>
                <a:cs typeface="Times New Roman" panose="02020603050405020304" pitchFamily="18" charset="0"/>
              </a:rPr>
              <a:t> (</a:t>
            </a:r>
            <a:r>
              <a:rPr lang="uk-UA" sz="2200" dirty="0" err="1" smtClean="0">
                <a:solidFill>
                  <a:srgbClr val="000000"/>
                </a:solidFill>
                <a:latin typeface="Times New Roman" panose="02020603050405020304" pitchFamily="18" charset="0"/>
                <a:cs typeface="Times New Roman" panose="02020603050405020304" pitchFamily="18" charset="0"/>
              </a:rPr>
              <a:t>globalmoney</a:t>
            </a:r>
            <a:r>
              <a:rPr lang="uk-UA" sz="2200" dirty="0" smtClean="0">
                <a:solidFill>
                  <a:srgbClr val="000000"/>
                </a:solidFill>
                <a:latin typeface="Times New Roman" panose="02020603050405020304" pitchFamily="18" charset="0"/>
                <a:cs typeface="Times New Roman" panose="02020603050405020304" pitchFamily="18" charset="0"/>
              </a:rPr>
              <a:t>. </a:t>
            </a:r>
            <a:r>
              <a:rPr lang="uk-UA" sz="2200" dirty="0" err="1" smtClean="0">
                <a:solidFill>
                  <a:srgbClr val="000000"/>
                </a:solidFill>
                <a:latin typeface="Times New Roman" panose="02020603050405020304" pitchFamily="18" charset="0"/>
                <a:cs typeface="Times New Roman" panose="02020603050405020304" pitchFamily="18" charset="0"/>
              </a:rPr>
              <a:t>ua</a:t>
            </a:r>
            <a:r>
              <a:rPr lang="uk-UA" sz="2200" dirty="0" smtClean="0">
                <a:solidFill>
                  <a:srgbClr val="000000"/>
                </a:solidFill>
                <a:latin typeface="Times New Roman" panose="02020603050405020304" pitchFamily="18" charset="0"/>
                <a:cs typeface="Times New Roman" panose="02020603050405020304" pitchFamily="18" charset="0"/>
              </a:rPr>
              <a:t>), «</a:t>
            </a:r>
            <a:r>
              <a:rPr lang="uk-UA" sz="2200" dirty="0" err="1" smtClean="0">
                <a:solidFill>
                  <a:srgbClr val="000000"/>
                </a:solidFill>
                <a:latin typeface="Times New Roman" panose="02020603050405020304" pitchFamily="18" charset="0"/>
                <a:cs typeface="Times New Roman" panose="02020603050405020304" pitchFamily="18" charset="0"/>
              </a:rPr>
              <a:t>Бенефіт</a:t>
            </a:r>
            <a:r>
              <a:rPr lang="uk-UA" sz="2200" dirty="0" smtClean="0">
                <a:solidFill>
                  <a:srgbClr val="000000"/>
                </a:solidFill>
                <a:latin typeface="Times New Roman" panose="02020603050405020304" pitchFamily="18" charset="0"/>
                <a:cs typeface="Times New Roman" panose="02020603050405020304" pitchFamily="18" charset="0"/>
              </a:rPr>
              <a:t> </a:t>
            </a:r>
            <a:r>
              <a:rPr lang="uk-UA" sz="2200" dirty="0" err="1" smtClean="0">
                <a:solidFill>
                  <a:srgbClr val="000000"/>
                </a:solidFill>
                <a:latin typeface="Times New Roman" panose="02020603050405020304" pitchFamily="18" charset="0"/>
                <a:cs typeface="Times New Roman" panose="02020603050405020304" pitchFamily="18" charset="0"/>
              </a:rPr>
              <a:t>Сістемс</a:t>
            </a:r>
            <a:r>
              <a:rPr lang="uk-UA" sz="2200" dirty="0" smtClean="0">
                <a:solidFill>
                  <a:srgbClr val="000000"/>
                </a:solidFill>
                <a:latin typeface="Times New Roman" panose="02020603050405020304" pitchFamily="18" charset="0"/>
                <a:cs typeface="Times New Roman" panose="02020603050405020304" pitchFamily="18" charset="0"/>
              </a:rPr>
              <a:t>» (maxicard.ua), «</a:t>
            </a:r>
            <a:r>
              <a:rPr lang="uk-UA" sz="2200" dirty="0" err="1" smtClean="0">
                <a:solidFill>
                  <a:srgbClr val="000000"/>
                </a:solidFill>
                <a:latin typeface="Times New Roman" panose="02020603050405020304" pitchFamily="18" charset="0"/>
                <a:cs typeface="Times New Roman" panose="02020603050405020304" pitchFamily="18" charset="0"/>
              </a:rPr>
              <a:t>Старманія</a:t>
            </a:r>
            <a:r>
              <a:rPr lang="uk-UA" sz="2200" dirty="0" smtClean="0">
                <a:solidFill>
                  <a:srgbClr val="000000"/>
                </a:solidFill>
                <a:latin typeface="Times New Roman" panose="02020603050405020304" pitchFamily="18" charset="0"/>
                <a:cs typeface="Times New Roman" panose="02020603050405020304" pitchFamily="18" charset="0"/>
              </a:rPr>
              <a:t>» (дочірня компанія </a:t>
            </a:r>
            <a:r>
              <a:rPr lang="uk-UA" sz="2200" dirty="0" err="1" smtClean="0">
                <a:solidFill>
                  <a:srgbClr val="000000"/>
                </a:solidFill>
                <a:latin typeface="Times New Roman" panose="02020603050405020304" pitchFamily="18" charset="0"/>
                <a:cs typeface="Times New Roman" panose="02020603050405020304" pitchFamily="18" charset="0"/>
              </a:rPr>
              <a:t>Kyivstar</a:t>
            </a:r>
            <a:r>
              <a:rPr lang="uk-UA" sz="2200" dirty="0" smtClean="0">
                <a:solidFill>
                  <a:srgbClr val="000000"/>
                </a:solidFill>
                <a:latin typeface="Times New Roman" panose="02020603050405020304" pitchFamily="18" charset="0"/>
                <a:cs typeface="Times New Roman" panose="02020603050405020304" pitchFamily="18" charset="0"/>
              </a:rPr>
              <a:t>, яка обслуговує мобільні гроші оператора – СМАРТ </a:t>
            </a:r>
            <a:r>
              <a:rPr lang="uk-UA" sz="2200" dirty="0" err="1" smtClean="0">
                <a:solidFill>
                  <a:srgbClr val="000000"/>
                </a:solidFill>
                <a:latin typeface="Times New Roman" panose="02020603050405020304" pitchFamily="18" charset="0"/>
                <a:cs typeface="Times New Roman" panose="02020603050405020304" pitchFamily="18" charset="0"/>
              </a:rPr>
              <a:t>грошi</a:t>
            </a:r>
            <a:r>
              <a:rPr lang="uk-UA" sz="2200" dirty="0" smtClean="0">
                <a:solidFill>
                  <a:srgbClr val="000000"/>
                </a:solidFill>
                <a:latin typeface="Times New Roman" panose="02020603050405020304" pitchFamily="18" charset="0"/>
                <a:cs typeface="Times New Roman" panose="02020603050405020304" pitchFamily="18" charset="0"/>
              </a:rPr>
              <a:t>), «ІКС ПЕЙ ГРУП» (оператор електронних грошей xpay.com. </a:t>
            </a:r>
            <a:r>
              <a:rPr lang="uk-UA" sz="2200" dirty="0" err="1" smtClean="0">
                <a:solidFill>
                  <a:srgbClr val="000000"/>
                </a:solidFill>
                <a:latin typeface="Times New Roman" panose="02020603050405020304" pitchFamily="18" charset="0"/>
                <a:cs typeface="Times New Roman" panose="02020603050405020304" pitchFamily="18" charset="0"/>
              </a:rPr>
              <a:t>ua</a:t>
            </a:r>
            <a:r>
              <a:rPr lang="uk-UA" sz="2200" dirty="0" smtClean="0">
                <a:solidFill>
                  <a:srgbClr val="000000"/>
                </a:solidFill>
                <a:latin typeface="Times New Roman" panose="02020603050405020304" pitchFamily="18" charset="0"/>
                <a:cs typeface="Times New Roman" panose="02020603050405020304" pitchFamily="18" charset="0"/>
              </a:rPr>
              <a:t>), «Ізі </a:t>
            </a:r>
            <a:r>
              <a:rPr lang="uk-UA" sz="2200" dirty="0" err="1" smtClean="0">
                <a:solidFill>
                  <a:srgbClr val="000000"/>
                </a:solidFill>
                <a:latin typeface="Times New Roman" panose="02020603050405020304" pitchFamily="18" charset="0"/>
                <a:cs typeface="Times New Roman" panose="02020603050405020304" pitchFamily="18" charset="0"/>
              </a:rPr>
              <a:t>Софт</a:t>
            </a:r>
            <a:r>
              <a:rPr lang="uk-UA" sz="2200" dirty="0" smtClean="0">
                <a:solidFill>
                  <a:srgbClr val="000000"/>
                </a:solidFill>
                <a:latin typeface="Times New Roman" panose="02020603050405020304" pitchFamily="18" charset="0"/>
                <a:cs typeface="Times New Roman" panose="02020603050405020304" pitchFamily="18" charset="0"/>
              </a:rPr>
              <a:t>» (забезпечує роботу системи прийому платежів </a:t>
            </a:r>
            <a:r>
              <a:rPr lang="uk-UA" sz="2200" dirty="0" err="1" smtClean="0">
                <a:solidFill>
                  <a:srgbClr val="000000"/>
                </a:solidFill>
                <a:latin typeface="Times New Roman" panose="02020603050405020304" pitchFamily="18" charset="0"/>
                <a:cs typeface="Times New Roman" panose="02020603050405020304" pitchFamily="18" charset="0"/>
              </a:rPr>
              <a:t>EasyPay</a:t>
            </a:r>
            <a:r>
              <a:rPr lang="uk-UA" sz="2200" dirty="0" smtClean="0">
                <a:solidFill>
                  <a:srgbClr val="000000"/>
                </a:solidFill>
                <a:latin typeface="Times New Roman" panose="02020603050405020304" pitchFamily="18" charset="0"/>
                <a:cs typeface="Times New Roman" panose="02020603050405020304" pitchFamily="18" charset="0"/>
              </a:rPr>
              <a:t>, в тому числі і однойменний сервіс електронних грошей), «ПЕЙСЕЛЛ» (дочірня компанія </a:t>
            </a:r>
            <a:r>
              <a:rPr lang="uk-UA" sz="2200" dirty="0" err="1" smtClean="0">
                <a:solidFill>
                  <a:srgbClr val="000000"/>
                </a:solidFill>
                <a:latin typeface="Times New Roman" panose="02020603050405020304" pitchFamily="18" charset="0"/>
                <a:cs typeface="Times New Roman" panose="02020603050405020304" pitchFamily="18" charset="0"/>
              </a:rPr>
              <a:t>Lifecell</a:t>
            </a:r>
            <a:r>
              <a:rPr lang="uk-UA" sz="2200" dirty="0" smtClean="0">
                <a:solidFill>
                  <a:srgbClr val="000000"/>
                </a:solidFill>
                <a:latin typeface="Times New Roman" panose="02020603050405020304" pitchFamily="18" charset="0"/>
                <a:cs typeface="Times New Roman" panose="02020603050405020304" pitchFamily="18" charset="0"/>
              </a:rPr>
              <a:t>), яка буде займатися електронними грошима.</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 </a:t>
            </a:r>
            <a:r>
              <a:rPr lang="uk-UA" sz="2200" dirty="0" err="1">
                <a:solidFill>
                  <a:srgbClr val="000000"/>
                </a:solidFill>
                <a:latin typeface="Times New Roman" panose="02020603050405020304" pitchFamily="18" charset="0"/>
                <a:cs typeface="Times New Roman" panose="02020603050405020304" pitchFamily="18" charset="0"/>
              </a:rPr>
              <a:t>процесинг</a:t>
            </a:r>
            <a:r>
              <a:rPr lang="uk-UA" sz="2200" dirty="0">
                <a:solidFill>
                  <a:srgbClr val="000000"/>
                </a:solidFill>
                <a:latin typeface="Times New Roman" panose="02020603050405020304" pitchFamily="18" charset="0"/>
                <a:cs typeface="Times New Roman" panose="02020603050405020304" pitchFamily="18" charset="0"/>
              </a:rPr>
              <a:t>. У цей список входять як банківські, так і небанківські </a:t>
            </a:r>
            <a:r>
              <a:rPr lang="uk-UA" sz="2200" dirty="0" err="1">
                <a:solidFill>
                  <a:srgbClr val="000000"/>
                </a:solidFill>
                <a:latin typeface="Times New Roman" panose="02020603050405020304" pitchFamily="18" charset="0"/>
                <a:cs typeface="Times New Roman" panose="02020603050405020304" pitchFamily="18" charset="0"/>
              </a:rPr>
              <a:t>процесингові</a:t>
            </a:r>
            <a:r>
              <a:rPr lang="uk-UA" sz="2200" dirty="0">
                <a:solidFill>
                  <a:srgbClr val="000000"/>
                </a:solidFill>
                <a:latin typeface="Times New Roman" panose="02020603050405020304" pitchFamily="18" charset="0"/>
                <a:cs typeface="Times New Roman" panose="02020603050405020304" pitchFamily="18" charset="0"/>
              </a:rPr>
              <a:t> центри. Наприклад, універсальні «Український </a:t>
            </a:r>
            <a:r>
              <a:rPr lang="uk-UA" sz="2200" dirty="0" err="1">
                <a:solidFill>
                  <a:srgbClr val="000000"/>
                </a:solidFill>
                <a:latin typeface="Times New Roman" panose="02020603050405020304" pitchFamily="18" charset="0"/>
                <a:cs typeface="Times New Roman" panose="02020603050405020304" pitchFamily="18" charset="0"/>
              </a:rPr>
              <a:t>процесинговий</a:t>
            </a:r>
            <a:r>
              <a:rPr lang="uk-UA" sz="2200" dirty="0">
                <a:solidFill>
                  <a:srgbClr val="000000"/>
                </a:solidFill>
                <a:latin typeface="Times New Roman" panose="02020603050405020304" pitchFamily="18" charset="0"/>
                <a:cs typeface="Times New Roman" panose="02020603050405020304" pitchFamily="18" charset="0"/>
              </a:rPr>
              <a:t> центр» (</a:t>
            </a:r>
            <a:r>
              <a:rPr lang="en-US" sz="2200" dirty="0">
                <a:solidFill>
                  <a:srgbClr val="000000"/>
                </a:solidFill>
                <a:latin typeface="Times New Roman" panose="02020603050405020304" pitchFamily="18" charset="0"/>
                <a:cs typeface="Times New Roman" panose="02020603050405020304" pitchFamily="18" charset="0"/>
              </a:rPr>
              <a:t>UPC) </a:t>
            </a:r>
            <a:r>
              <a:rPr lang="uk-UA" sz="2200" dirty="0">
                <a:solidFill>
                  <a:srgbClr val="000000"/>
                </a:solidFill>
                <a:latin typeface="Times New Roman" panose="02020603050405020304" pitchFamily="18" charset="0"/>
                <a:cs typeface="Times New Roman" panose="02020603050405020304" pitchFamily="18" charset="0"/>
              </a:rPr>
              <a:t>і «УКРКАРТ» обслуговують всіх учасників ринку, а банківські «ТАС ЛІНК» і «ПРОКАРД» пропонують </a:t>
            </a:r>
            <a:r>
              <a:rPr lang="uk-UA" sz="2200" dirty="0" err="1">
                <a:solidFill>
                  <a:srgbClr val="000000"/>
                </a:solidFill>
                <a:latin typeface="Times New Roman" panose="02020603050405020304" pitchFamily="18" charset="0"/>
                <a:cs typeface="Times New Roman" panose="02020603050405020304" pitchFamily="18" charset="0"/>
              </a:rPr>
              <a:t>аутсорс</a:t>
            </a:r>
            <a:r>
              <a:rPr lang="uk-UA" sz="2200" dirty="0">
                <a:solidFill>
                  <a:srgbClr val="000000"/>
                </a:solidFill>
                <a:latin typeface="Times New Roman" panose="02020603050405020304" pitchFamily="18" charset="0"/>
                <a:cs typeface="Times New Roman" panose="02020603050405020304" pitchFamily="18" charset="0"/>
              </a:rPr>
              <a:t> послуги іншим фінансовими установам.</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 кліринг розрахунків в УКРКАРТ – компанія забезпечує підготовку інформації для здійснення банками клірингу за операціями з картами. Також акредитацію НБУ на проведення клірингових операцій отримала компанія «</a:t>
            </a:r>
            <a:r>
              <a:rPr lang="uk-UA" sz="2200" dirty="0" err="1">
                <a:solidFill>
                  <a:srgbClr val="000000"/>
                </a:solidFill>
                <a:latin typeface="Times New Roman" panose="02020603050405020304" pitchFamily="18" charset="0"/>
                <a:cs typeface="Times New Roman" panose="02020603050405020304" pitchFamily="18" charset="0"/>
              </a:rPr>
              <a:t>АйГама</a:t>
            </a:r>
            <a:r>
              <a:rPr lang="uk-UA" sz="2200" dirty="0">
                <a:solidFill>
                  <a:srgbClr val="000000"/>
                </a:solidFill>
                <a:latin typeface="Times New Roman" panose="02020603050405020304" pitchFamily="18" charset="0"/>
                <a:cs typeface="Times New Roman" panose="02020603050405020304" pitchFamily="18" charset="0"/>
              </a:rPr>
              <a:t>», «МОССТ» і «</a:t>
            </a:r>
            <a:r>
              <a:rPr lang="uk-UA" sz="2200" dirty="0" err="1">
                <a:solidFill>
                  <a:srgbClr val="000000"/>
                </a:solidFill>
                <a:latin typeface="Times New Roman" panose="02020603050405020304" pitchFamily="18" charset="0"/>
                <a:cs typeface="Times New Roman" panose="02020603050405020304" pitchFamily="18" charset="0"/>
              </a:rPr>
              <a:t>ГлобалМані</a:t>
            </a:r>
            <a:r>
              <a:rPr lang="uk-UA" sz="2200" dirty="0" smtClean="0">
                <a:solidFill>
                  <a:srgbClr val="000000"/>
                </a:solidFill>
                <a:latin typeface="Times New Roman" panose="02020603050405020304" pitchFamily="18" charset="0"/>
                <a:cs typeface="Times New Roman" panose="02020603050405020304" pitchFamily="18" charset="0"/>
              </a:rPr>
              <a:t>».</a:t>
            </a:r>
            <a:endParaRPr lang="uk-UA" sz="2200"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913235669"/>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a:bodyPr>
          <a:lstStyle/>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Зараз </a:t>
            </a:r>
            <a:r>
              <a:rPr lang="uk-UA" sz="2200" dirty="0">
                <a:solidFill>
                  <a:srgbClr val="000000"/>
                </a:solidFill>
                <a:latin typeface="Times New Roman" panose="02020603050405020304" pitchFamily="18" charset="0"/>
                <a:cs typeface="Times New Roman" panose="02020603050405020304" pitchFamily="18" charset="0"/>
              </a:rPr>
              <a:t>в НБУ готують новий формат </a:t>
            </a:r>
            <a:r>
              <a:rPr lang="uk-UA" sz="2200" dirty="0" smtClean="0">
                <a:solidFill>
                  <a:srgbClr val="000000"/>
                </a:solidFill>
                <a:latin typeface="Times New Roman" panose="02020603050405020304" pitchFamily="18" charset="0"/>
                <a:cs typeface="Times New Roman" panose="02020603050405020304" pitchFamily="18" charset="0"/>
              </a:rPr>
              <a:t>регулювання діяльності </a:t>
            </a:r>
            <a:r>
              <a:rPr lang="uk-UA" sz="2200" dirty="0">
                <a:solidFill>
                  <a:srgbClr val="000000"/>
                </a:solidFill>
                <a:latin typeface="Times New Roman" panose="02020603050405020304" pitchFamily="18" charset="0"/>
                <a:cs typeface="Times New Roman" panose="02020603050405020304" pitchFamily="18" charset="0"/>
              </a:rPr>
              <a:t>платіжних систем.</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В </a:t>
            </a:r>
            <a:r>
              <a:rPr lang="uk-UA" sz="2200" dirty="0">
                <a:solidFill>
                  <a:srgbClr val="000000"/>
                </a:solidFill>
                <a:latin typeface="Times New Roman" panose="02020603050405020304" pitchFamily="18" charset="0"/>
                <a:cs typeface="Times New Roman" panose="02020603050405020304" pitchFamily="18" charset="0"/>
              </a:rPr>
              <a:t>рамках нової архітектури платіжного ринку </a:t>
            </a:r>
            <a:r>
              <a:rPr lang="uk-UA" sz="2200" dirty="0" smtClean="0">
                <a:solidFill>
                  <a:srgbClr val="000000"/>
                </a:solidFill>
                <a:latin typeface="Times New Roman" panose="02020603050405020304" pitchFamily="18" charset="0"/>
                <a:cs typeface="Times New Roman" panose="02020603050405020304" pitchFamily="18" charset="0"/>
              </a:rPr>
              <a:t>платіжні послуги </a:t>
            </a:r>
            <a:r>
              <a:rPr lang="uk-UA" sz="2200" dirty="0">
                <a:solidFill>
                  <a:srgbClr val="000000"/>
                </a:solidFill>
                <a:latin typeface="Times New Roman" panose="02020603050405020304" pitchFamily="18" charset="0"/>
                <a:cs typeface="Times New Roman" panose="02020603050405020304" pitchFamily="18" charset="0"/>
              </a:rPr>
              <a:t>зможуть надавати банки, платіжні установи, </a:t>
            </a:r>
            <a:r>
              <a:rPr lang="uk-UA" sz="2200" dirty="0" smtClean="0">
                <a:solidFill>
                  <a:srgbClr val="000000"/>
                </a:solidFill>
                <a:latin typeface="Times New Roman" panose="02020603050405020304" pitchFamily="18" charset="0"/>
                <a:cs typeface="Times New Roman" panose="02020603050405020304" pitchFamily="18" charset="0"/>
              </a:rPr>
              <a:t>установи електронних </a:t>
            </a:r>
            <a:r>
              <a:rPr lang="uk-UA" sz="2200" dirty="0">
                <a:solidFill>
                  <a:srgbClr val="000000"/>
                </a:solidFill>
                <a:latin typeface="Times New Roman" panose="02020603050405020304" pitchFamily="18" charset="0"/>
                <a:cs typeface="Times New Roman" panose="02020603050405020304" pitchFamily="18" charset="0"/>
              </a:rPr>
              <a:t>грошей, поштові оператори, а також </a:t>
            </a:r>
            <a:r>
              <a:rPr lang="uk-UA" sz="2200" dirty="0" smtClean="0">
                <a:solidFill>
                  <a:srgbClr val="000000"/>
                </a:solidFill>
                <a:latin typeface="Times New Roman" panose="02020603050405020304" pitchFamily="18" charset="0"/>
                <a:cs typeface="Times New Roman" panose="02020603050405020304" pitchFamily="18" charset="0"/>
              </a:rPr>
              <a:t>державні органи </a:t>
            </a:r>
            <a:r>
              <a:rPr lang="uk-UA" sz="2200" dirty="0">
                <a:solidFill>
                  <a:srgbClr val="000000"/>
                </a:solidFill>
                <a:latin typeface="Times New Roman" panose="02020603050405020304" pitchFamily="18" charset="0"/>
                <a:cs typeface="Times New Roman" panose="02020603050405020304" pitchFamily="18" charset="0"/>
              </a:rPr>
              <a:t>та органи місцевого самоврядування. Банки </a:t>
            </a:r>
            <a:r>
              <a:rPr lang="uk-UA" sz="2200" dirty="0" smtClean="0">
                <a:solidFill>
                  <a:srgbClr val="000000"/>
                </a:solidFill>
                <a:latin typeface="Times New Roman" panose="02020603050405020304" pitchFamily="18" charset="0"/>
                <a:cs typeface="Times New Roman" panose="02020603050405020304" pitchFamily="18" charset="0"/>
              </a:rPr>
              <a:t>будуть надавати </a:t>
            </a:r>
            <a:r>
              <a:rPr lang="uk-UA" sz="2200" dirty="0">
                <a:solidFill>
                  <a:srgbClr val="000000"/>
                </a:solidFill>
                <a:latin typeface="Times New Roman" panose="02020603050405020304" pitchFamily="18" charset="0"/>
                <a:cs typeface="Times New Roman" panose="02020603050405020304" pitchFamily="18" charset="0"/>
              </a:rPr>
              <a:t>платіжні послуги на підставі банківської ліцензії.</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Небанківські </a:t>
            </a:r>
            <a:r>
              <a:rPr lang="uk-UA" sz="2200" dirty="0">
                <a:solidFill>
                  <a:srgbClr val="000000"/>
                </a:solidFill>
                <a:latin typeface="Times New Roman" panose="02020603050405020304" pitchFamily="18" charset="0"/>
                <a:cs typeface="Times New Roman" panose="02020603050405020304" pitchFamily="18" charset="0"/>
              </a:rPr>
              <a:t>установи будуть надавати відповідні </a:t>
            </a:r>
            <a:r>
              <a:rPr lang="uk-UA" sz="2200" dirty="0" smtClean="0">
                <a:solidFill>
                  <a:srgbClr val="000000"/>
                </a:solidFill>
                <a:latin typeface="Times New Roman" panose="02020603050405020304" pitchFamily="18" charset="0"/>
                <a:cs typeface="Times New Roman" panose="02020603050405020304" pitchFamily="18" charset="0"/>
              </a:rPr>
              <a:t>послуги на </a:t>
            </a:r>
            <a:r>
              <a:rPr lang="uk-UA" sz="2200" dirty="0">
                <a:solidFill>
                  <a:srgbClr val="000000"/>
                </a:solidFill>
                <a:latin typeface="Times New Roman" panose="02020603050405020304" pitchFamily="18" charset="0"/>
                <a:cs typeface="Times New Roman" panose="02020603050405020304" pitchFamily="18" charset="0"/>
              </a:rPr>
              <a:t>підставі ліцензії на надання платіжних послуг. </a:t>
            </a:r>
            <a:r>
              <a:rPr lang="uk-UA" sz="2200" dirty="0" smtClean="0">
                <a:solidFill>
                  <a:srgbClr val="000000"/>
                </a:solidFill>
                <a:latin typeface="Times New Roman" panose="02020603050405020304" pitchFamily="18" charset="0"/>
                <a:cs typeface="Times New Roman" panose="02020603050405020304" pitchFamily="18" charset="0"/>
              </a:rPr>
              <a:t>Також розглядається </a:t>
            </a:r>
            <a:r>
              <a:rPr lang="uk-UA" sz="2200" dirty="0">
                <a:solidFill>
                  <a:srgbClr val="000000"/>
                </a:solidFill>
                <a:latin typeface="Times New Roman" panose="02020603050405020304" pitchFamily="18" charset="0"/>
                <a:cs typeface="Times New Roman" panose="02020603050405020304" pitchFamily="18" charset="0"/>
              </a:rPr>
              <a:t>можливість надання обмежених </a:t>
            </a:r>
            <a:r>
              <a:rPr lang="uk-UA" sz="2200" dirty="0" smtClean="0">
                <a:solidFill>
                  <a:srgbClr val="000000"/>
                </a:solidFill>
                <a:latin typeface="Times New Roman" panose="02020603050405020304" pitchFamily="18" charset="0"/>
                <a:cs typeface="Times New Roman" panose="02020603050405020304" pitchFamily="18" charset="0"/>
              </a:rPr>
              <a:t>можливостей з </a:t>
            </a:r>
            <a:r>
              <a:rPr lang="uk-UA" sz="2200" dirty="0">
                <a:solidFill>
                  <a:srgbClr val="000000"/>
                </a:solidFill>
                <a:latin typeface="Times New Roman" panose="02020603050405020304" pitchFamily="18" charset="0"/>
                <a:cs typeface="Times New Roman" panose="02020603050405020304" pitchFamily="18" charset="0"/>
              </a:rPr>
              <a:t>переказу коштів окремим категоріям </a:t>
            </a:r>
            <a:r>
              <a:rPr lang="uk-UA" sz="2200" dirty="0" smtClean="0">
                <a:solidFill>
                  <a:srgbClr val="000000"/>
                </a:solidFill>
                <a:latin typeface="Times New Roman" panose="02020603050405020304" pitchFamily="18" charset="0"/>
                <a:cs typeface="Times New Roman" panose="02020603050405020304" pitchFamily="18" charset="0"/>
              </a:rPr>
              <a:t>постачальників (</a:t>
            </a:r>
            <a:r>
              <a:rPr lang="uk-UA" sz="2200" dirty="0">
                <a:solidFill>
                  <a:srgbClr val="000000"/>
                </a:solidFill>
                <a:latin typeface="Times New Roman" panose="02020603050405020304" pitchFamily="18" charset="0"/>
                <a:cs typeface="Times New Roman" panose="02020603050405020304" pitchFamily="18" charset="0"/>
              </a:rPr>
              <a:t>наприклад, </a:t>
            </a:r>
            <a:r>
              <a:rPr lang="uk-UA" sz="2200" dirty="0" err="1">
                <a:solidFill>
                  <a:srgbClr val="000000"/>
                </a:solidFill>
                <a:latin typeface="Times New Roman" panose="02020603050405020304" pitchFamily="18" charset="0"/>
                <a:cs typeface="Times New Roman" panose="02020603050405020304" pitchFamily="18" charset="0"/>
              </a:rPr>
              <a:t>телеком</a:t>
            </a:r>
            <a:r>
              <a:rPr lang="uk-UA" sz="2200" dirty="0">
                <a:solidFill>
                  <a:srgbClr val="000000"/>
                </a:solidFill>
                <a:latin typeface="Times New Roman" panose="02020603050405020304" pitchFamily="18" charset="0"/>
                <a:cs typeface="Times New Roman" panose="02020603050405020304" pitchFamily="18" charset="0"/>
              </a:rPr>
              <a:t> і інтернет-операторам, </a:t>
            </a:r>
            <a:r>
              <a:rPr lang="uk-UA" sz="2200" dirty="0" smtClean="0">
                <a:solidFill>
                  <a:srgbClr val="000000"/>
                </a:solidFill>
                <a:latin typeface="Times New Roman" panose="02020603050405020304" pitchFamily="18" charset="0"/>
                <a:cs typeface="Times New Roman" panose="02020603050405020304" pitchFamily="18" charset="0"/>
              </a:rPr>
              <a:t>роздрібним мережам </a:t>
            </a:r>
            <a:r>
              <a:rPr lang="uk-UA" sz="2200" dirty="0">
                <a:solidFill>
                  <a:srgbClr val="000000"/>
                </a:solidFill>
                <a:latin typeface="Times New Roman" panose="02020603050405020304" pitchFamily="18" charset="0"/>
                <a:cs typeface="Times New Roman" panose="02020603050405020304" pitchFamily="18" charset="0"/>
              </a:rPr>
              <a:t>і </a:t>
            </a:r>
            <a:r>
              <a:rPr lang="uk-UA" sz="2200" dirty="0" err="1">
                <a:solidFill>
                  <a:srgbClr val="000000"/>
                </a:solidFill>
                <a:latin typeface="Times New Roman" panose="02020603050405020304" pitchFamily="18" charset="0"/>
                <a:cs typeface="Times New Roman" panose="02020603050405020304" pitchFamily="18" charset="0"/>
              </a:rPr>
              <a:t>т.д</a:t>
            </a:r>
            <a:r>
              <a:rPr lang="uk-UA" sz="2200" dirty="0">
                <a:solidFill>
                  <a:srgbClr val="000000"/>
                </a:solidFill>
                <a:latin typeface="Times New Roman" panose="02020603050405020304" pitchFamily="18" charset="0"/>
                <a:cs typeface="Times New Roman" panose="02020603050405020304" pitchFamily="18" charset="0"/>
              </a:rPr>
              <a:t>.)</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На </a:t>
            </a:r>
            <a:r>
              <a:rPr lang="uk-UA" sz="2200" dirty="0">
                <a:solidFill>
                  <a:srgbClr val="000000"/>
                </a:solidFill>
                <a:latin typeface="Times New Roman" panose="02020603050405020304" pitchFamily="18" charset="0"/>
                <a:cs typeface="Times New Roman" panose="02020603050405020304" pitchFamily="18" charset="0"/>
              </a:rPr>
              <a:t>сьогодні в Україні функціонують дві </a:t>
            </a:r>
            <a:r>
              <a:rPr lang="uk-UA" sz="2200" dirty="0" smtClean="0">
                <a:solidFill>
                  <a:srgbClr val="000000"/>
                </a:solidFill>
                <a:latin typeface="Times New Roman" panose="02020603050405020304" pitchFamily="18" charset="0"/>
                <a:cs typeface="Times New Roman" panose="02020603050405020304" pitchFamily="18" charset="0"/>
              </a:rPr>
              <a:t>державні платіжні </a:t>
            </a:r>
            <a:r>
              <a:rPr lang="uk-UA" sz="2200" dirty="0">
                <a:solidFill>
                  <a:srgbClr val="000000"/>
                </a:solidFill>
                <a:latin typeface="Times New Roman" panose="02020603050405020304" pitchFamily="18" charset="0"/>
                <a:cs typeface="Times New Roman" panose="02020603050405020304" pitchFamily="18" charset="0"/>
              </a:rPr>
              <a:t>системи, платіжною організацією та </a:t>
            </a:r>
            <a:r>
              <a:rPr lang="uk-UA" sz="2200" dirty="0" smtClean="0">
                <a:solidFill>
                  <a:srgbClr val="000000"/>
                </a:solidFill>
                <a:latin typeface="Times New Roman" panose="02020603050405020304" pitchFamily="18" charset="0"/>
                <a:cs typeface="Times New Roman" panose="02020603050405020304" pitchFamily="18" charset="0"/>
              </a:rPr>
              <a:t>розрахунковим </a:t>
            </a:r>
            <a:r>
              <a:rPr lang="uk-UA" sz="2200" dirty="0">
                <a:solidFill>
                  <a:srgbClr val="000000"/>
                </a:solidFill>
                <a:latin typeface="Times New Roman" panose="02020603050405020304" pitchFamily="18" charset="0"/>
                <a:cs typeface="Times New Roman" panose="02020603050405020304" pitchFamily="18" charset="0"/>
              </a:rPr>
              <a:t>банком яких є Національний банк України:</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Система </a:t>
            </a:r>
            <a:r>
              <a:rPr lang="uk-UA" sz="2200" dirty="0">
                <a:solidFill>
                  <a:srgbClr val="000000"/>
                </a:solidFill>
                <a:latin typeface="Times New Roman" panose="02020603050405020304" pitchFamily="18" charset="0"/>
                <a:cs typeface="Times New Roman" panose="02020603050405020304" pitchFamily="18" charset="0"/>
              </a:rPr>
              <a:t>електронних платежів (СЕП);</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Національна </a:t>
            </a:r>
            <a:r>
              <a:rPr lang="uk-UA" sz="2200" dirty="0">
                <a:solidFill>
                  <a:srgbClr val="000000"/>
                </a:solidFill>
                <a:latin typeface="Times New Roman" panose="02020603050405020304" pitchFamily="18" charset="0"/>
                <a:cs typeface="Times New Roman" panose="02020603050405020304" pitchFamily="18" charset="0"/>
              </a:rPr>
              <a:t>платіжна система (НПС) «</a:t>
            </a:r>
            <a:r>
              <a:rPr lang="uk-UA" sz="2200" dirty="0" smtClean="0">
                <a:solidFill>
                  <a:srgbClr val="000000"/>
                </a:solidFill>
                <a:latin typeface="Times New Roman" panose="02020603050405020304" pitchFamily="18" charset="0"/>
                <a:cs typeface="Times New Roman" panose="02020603050405020304" pitchFamily="18" charset="0"/>
              </a:rPr>
              <a:t>Український платіжний </a:t>
            </a:r>
            <a:r>
              <a:rPr lang="uk-UA" sz="2200" dirty="0">
                <a:solidFill>
                  <a:srgbClr val="000000"/>
                </a:solidFill>
                <a:latin typeface="Times New Roman" panose="02020603050405020304" pitchFamily="18" charset="0"/>
                <a:cs typeface="Times New Roman" panose="02020603050405020304" pitchFamily="18" charset="0"/>
              </a:rPr>
              <a:t>ПРОСТІР</a:t>
            </a:r>
            <a:r>
              <a:rPr lang="uk-UA" sz="2200" dirty="0" smtClean="0">
                <a:solidFill>
                  <a:srgbClr val="000000"/>
                </a:solidFill>
                <a:latin typeface="Times New Roman" panose="02020603050405020304" pitchFamily="18" charset="0"/>
                <a:cs typeface="Times New Roman" panose="02020603050405020304" pitchFamily="18" charset="0"/>
              </a:rPr>
              <a:t>».</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	Спеціальними платіжними засобами кожного </a:t>
            </a:r>
            <a:r>
              <a:rPr lang="uk-UA" sz="2200" dirty="0" smtClean="0">
                <a:solidFill>
                  <a:srgbClr val="000000"/>
                </a:solidFill>
                <a:latin typeface="Times New Roman" panose="02020603050405020304" pitchFamily="18" charset="0"/>
                <a:cs typeface="Times New Roman" panose="02020603050405020304" pitchFamily="18" charset="0"/>
              </a:rPr>
              <a:t>суб’єкта грошового </a:t>
            </a:r>
            <a:r>
              <a:rPr lang="uk-UA" sz="2200" dirty="0">
                <a:solidFill>
                  <a:srgbClr val="000000"/>
                </a:solidFill>
                <a:latin typeface="Times New Roman" panose="02020603050405020304" pitchFamily="18" charset="0"/>
                <a:cs typeface="Times New Roman" panose="02020603050405020304" pitchFamily="18" charset="0"/>
              </a:rPr>
              <a:t>обороту є платіжні інструменти у </a:t>
            </a:r>
            <a:r>
              <a:rPr lang="uk-UA" sz="2200" dirty="0" smtClean="0">
                <a:solidFill>
                  <a:srgbClr val="000000"/>
                </a:solidFill>
                <a:latin typeface="Times New Roman" panose="02020603050405020304" pitchFamily="18" charset="0"/>
                <a:cs typeface="Times New Roman" panose="02020603050405020304" pitchFamily="18" charset="0"/>
              </a:rPr>
              <a:t>формі безготівкових </a:t>
            </a:r>
            <a:r>
              <a:rPr lang="uk-UA" sz="2200" dirty="0">
                <a:solidFill>
                  <a:srgbClr val="000000"/>
                </a:solidFill>
                <a:latin typeface="Times New Roman" panose="02020603050405020304" pitchFamily="18" charset="0"/>
                <a:cs typeface="Times New Roman" panose="02020603050405020304" pitchFamily="18" charset="0"/>
              </a:rPr>
              <a:t>і у формі готівкових розрахунків. </a:t>
            </a:r>
            <a:r>
              <a:rPr lang="uk-UA" sz="2200" dirty="0" smtClean="0">
                <a:solidFill>
                  <a:srgbClr val="000000"/>
                </a:solidFill>
                <a:latin typeface="Times New Roman" panose="02020603050405020304" pitchFamily="18" charset="0"/>
                <a:cs typeface="Times New Roman" panose="02020603050405020304" pitchFamily="18" charset="0"/>
              </a:rPr>
              <a:t>Платіжний </a:t>
            </a:r>
            <a:r>
              <a:rPr lang="uk-UA" sz="2200" dirty="0">
                <a:solidFill>
                  <a:srgbClr val="000000"/>
                </a:solidFill>
                <a:latin typeface="Times New Roman" panose="02020603050405020304" pitchFamily="18" charset="0"/>
                <a:cs typeface="Times New Roman" panose="02020603050405020304" pitchFamily="18" charset="0"/>
              </a:rPr>
              <a:t>інструмент - персоналізований засіб, пристрій та/або набір процедур, що </a:t>
            </a:r>
            <a:r>
              <a:rPr lang="uk-UA" sz="2200" dirty="0" smtClean="0">
                <a:solidFill>
                  <a:srgbClr val="000000"/>
                </a:solidFill>
                <a:latin typeface="Times New Roman" panose="02020603050405020304" pitchFamily="18" charset="0"/>
                <a:cs typeface="Times New Roman" panose="02020603050405020304" pitchFamily="18" charset="0"/>
              </a:rPr>
              <a:t>відповідають</a:t>
            </a:r>
            <a:endParaRPr lang="uk-UA" sz="2200"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956815218"/>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a:bodyPr>
          <a:lstStyle/>
          <a:p>
            <a:pPr algn="just">
              <a:spcBef>
                <a:spcPts val="0"/>
              </a:spcBef>
            </a:pPr>
            <a:r>
              <a:rPr lang="ru-RU" sz="2200" dirty="0" err="1">
                <a:solidFill>
                  <a:srgbClr val="000000"/>
                </a:solidFill>
                <a:latin typeface="Times New Roman" panose="02020603050405020304" pitchFamily="18" charset="0"/>
                <a:cs typeface="Times New Roman" panose="02020603050405020304" pitchFamily="18" charset="0"/>
              </a:rPr>
              <a:t>вимогам</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законодавства</a:t>
            </a:r>
            <a:r>
              <a:rPr lang="ru-RU" sz="2200" dirty="0">
                <a:solidFill>
                  <a:srgbClr val="000000"/>
                </a:solidFill>
                <a:latin typeface="Times New Roman" panose="02020603050405020304" pitchFamily="18" charset="0"/>
                <a:cs typeface="Times New Roman" panose="02020603050405020304" pitchFamily="18" charset="0"/>
              </a:rPr>
              <a:t> та </a:t>
            </a:r>
            <a:r>
              <a:rPr lang="ru-RU" sz="2200" dirty="0" err="1">
                <a:solidFill>
                  <a:srgbClr val="000000"/>
                </a:solidFill>
                <a:latin typeface="Times New Roman" panose="02020603050405020304" pitchFamily="18" charset="0"/>
                <a:cs typeface="Times New Roman" panose="02020603050405020304" pitchFamily="18" charset="0"/>
              </a:rPr>
              <a:t>погоджені</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користувачем</a:t>
            </a:r>
            <a:r>
              <a:rPr lang="ru-RU" sz="2200" dirty="0">
                <a:solidFill>
                  <a:srgbClr val="000000"/>
                </a:solidFill>
                <a:latin typeface="Times New Roman" panose="02020603050405020304" pitchFamily="18" charset="0"/>
                <a:cs typeface="Times New Roman" panose="02020603050405020304" pitchFamily="18" charset="0"/>
              </a:rPr>
              <a:t> і </a:t>
            </a:r>
            <a:r>
              <a:rPr lang="ru-RU" sz="2200" dirty="0" err="1">
                <a:solidFill>
                  <a:srgbClr val="000000"/>
                </a:solidFill>
                <a:latin typeface="Times New Roman" panose="02020603050405020304" pitchFamily="18" charset="0"/>
                <a:cs typeface="Times New Roman" panose="02020603050405020304" pitchFamily="18" charset="0"/>
              </a:rPr>
              <a:t>надавачем</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платіжних</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послуг</a:t>
            </a:r>
            <a:r>
              <a:rPr lang="ru-RU" sz="2200" dirty="0">
                <a:solidFill>
                  <a:srgbClr val="000000"/>
                </a:solidFill>
                <a:latin typeface="Times New Roman" panose="02020603050405020304" pitchFamily="18" charset="0"/>
                <a:cs typeface="Times New Roman" panose="02020603050405020304" pitchFamily="18" charset="0"/>
              </a:rPr>
              <a:t> для </a:t>
            </a:r>
            <a:r>
              <a:rPr lang="ru-RU" sz="2200" dirty="0" err="1">
                <a:solidFill>
                  <a:srgbClr val="000000"/>
                </a:solidFill>
                <a:latin typeface="Times New Roman" panose="02020603050405020304" pitchFamily="18" charset="0"/>
                <a:cs typeface="Times New Roman" panose="02020603050405020304" pitchFamily="18" charset="0"/>
              </a:rPr>
              <a:t>надання</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платіжної</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інструкції</a:t>
            </a:r>
            <a:r>
              <a:rPr lang="ru-RU" sz="2200" dirty="0" smtClean="0">
                <a:solidFill>
                  <a:srgbClr val="000000"/>
                </a:solidFill>
                <a:latin typeface="Times New Roman" panose="02020603050405020304" pitchFamily="18" charset="0"/>
                <a:cs typeface="Times New Roman" panose="02020603050405020304" pitchFamily="18" charset="0"/>
              </a:rPr>
              <a:t>.</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Згідно </a:t>
            </a:r>
            <a:r>
              <a:rPr lang="uk-UA" sz="2200" dirty="0">
                <a:solidFill>
                  <a:srgbClr val="000000"/>
                </a:solidFill>
                <a:latin typeface="Times New Roman" panose="02020603050405020304" pitchFamily="18" charset="0"/>
                <a:cs typeface="Times New Roman" panose="02020603050405020304" pitchFamily="18" charset="0"/>
              </a:rPr>
              <a:t>«Інструкції про безготівкові розрахунки в </a:t>
            </a:r>
            <a:r>
              <a:rPr lang="uk-UA" sz="2200" dirty="0" smtClean="0">
                <a:solidFill>
                  <a:srgbClr val="000000"/>
                </a:solidFill>
                <a:latin typeface="Times New Roman" panose="02020603050405020304" pitchFamily="18" charset="0"/>
                <a:cs typeface="Times New Roman" panose="02020603050405020304" pitchFamily="18" charset="0"/>
              </a:rPr>
              <a:t>Україні в </a:t>
            </a:r>
            <a:r>
              <a:rPr lang="uk-UA" sz="2200" dirty="0">
                <a:solidFill>
                  <a:srgbClr val="000000"/>
                </a:solidFill>
                <a:latin typeface="Times New Roman" panose="02020603050405020304" pitchFamily="18" charset="0"/>
                <a:cs typeface="Times New Roman" panose="02020603050405020304" pitchFamily="18" charset="0"/>
              </a:rPr>
              <a:t>національній валюті», безготівкові розрахунки – </a:t>
            </a:r>
            <a:r>
              <a:rPr lang="uk-UA" sz="2200" dirty="0" smtClean="0">
                <a:solidFill>
                  <a:srgbClr val="000000"/>
                </a:solidFill>
                <a:latin typeface="Times New Roman" panose="02020603050405020304" pitchFamily="18" charset="0"/>
                <a:cs typeface="Times New Roman" panose="02020603050405020304" pitchFamily="18" charset="0"/>
              </a:rPr>
              <a:t>це перерахування </a:t>
            </a:r>
            <a:r>
              <a:rPr lang="uk-UA" sz="2200" dirty="0">
                <a:solidFill>
                  <a:srgbClr val="000000"/>
                </a:solidFill>
                <a:latin typeface="Times New Roman" panose="02020603050405020304" pitchFamily="18" charset="0"/>
                <a:cs typeface="Times New Roman" panose="02020603050405020304" pitchFamily="18" charset="0"/>
              </a:rPr>
              <a:t>певної суми коштів з рахунків платників </a:t>
            </a:r>
            <a:r>
              <a:rPr lang="uk-UA" sz="2200" dirty="0" smtClean="0">
                <a:solidFill>
                  <a:srgbClr val="000000"/>
                </a:solidFill>
                <a:latin typeface="Times New Roman" panose="02020603050405020304" pitchFamily="18" charset="0"/>
                <a:cs typeface="Times New Roman" panose="02020603050405020304" pitchFamily="18" charset="0"/>
              </a:rPr>
              <a:t>на рахунки </a:t>
            </a:r>
            <a:r>
              <a:rPr lang="uk-UA" sz="2200" dirty="0">
                <a:solidFill>
                  <a:srgbClr val="000000"/>
                </a:solidFill>
                <a:latin typeface="Times New Roman" panose="02020603050405020304" pitchFamily="18" charset="0"/>
                <a:cs typeface="Times New Roman" panose="02020603050405020304" pitchFamily="18" charset="0"/>
              </a:rPr>
              <a:t>отримувачів коштів, а також перерахування </a:t>
            </a:r>
            <a:r>
              <a:rPr lang="uk-UA" sz="2200" dirty="0" smtClean="0">
                <a:solidFill>
                  <a:srgbClr val="000000"/>
                </a:solidFill>
                <a:latin typeface="Times New Roman" panose="02020603050405020304" pitchFamily="18" charset="0"/>
                <a:cs typeface="Times New Roman" panose="02020603050405020304" pitchFamily="18" charset="0"/>
              </a:rPr>
              <a:t>банками за </a:t>
            </a:r>
            <a:r>
              <a:rPr lang="uk-UA" sz="2200" dirty="0">
                <a:solidFill>
                  <a:srgbClr val="000000"/>
                </a:solidFill>
                <a:latin typeface="Times New Roman" panose="02020603050405020304" pitchFamily="18" charset="0"/>
                <a:cs typeface="Times New Roman" panose="02020603050405020304" pitchFamily="18" charset="0"/>
              </a:rPr>
              <a:t>дорученням підприємств і фізичних осіб коштів, </a:t>
            </a:r>
            <a:r>
              <a:rPr lang="uk-UA" sz="2200" dirty="0" smtClean="0">
                <a:solidFill>
                  <a:srgbClr val="000000"/>
                </a:solidFill>
                <a:latin typeface="Times New Roman" panose="02020603050405020304" pitchFamily="18" charset="0"/>
                <a:cs typeface="Times New Roman" panose="02020603050405020304" pitchFamily="18" charset="0"/>
              </a:rPr>
              <a:t>унесених ними </a:t>
            </a:r>
            <a:r>
              <a:rPr lang="uk-UA" sz="2200" dirty="0">
                <a:solidFill>
                  <a:srgbClr val="000000"/>
                </a:solidFill>
                <a:latin typeface="Times New Roman" panose="02020603050405020304" pitchFamily="18" charset="0"/>
                <a:cs typeface="Times New Roman" panose="02020603050405020304" pitchFamily="18" charset="0"/>
              </a:rPr>
              <a:t>готівкою в касу банку, на рахунки отримувачів коштів</a:t>
            </a:r>
            <a:r>
              <a:rPr lang="uk-UA" sz="2200" dirty="0" smtClean="0">
                <a:solidFill>
                  <a:srgbClr val="000000"/>
                </a:solidFill>
                <a:latin typeface="Times New Roman" panose="02020603050405020304" pitchFamily="18" charset="0"/>
                <a:cs typeface="Times New Roman" panose="02020603050405020304" pitchFamily="18" charset="0"/>
              </a:rPr>
              <a:t>. Ці </a:t>
            </a:r>
            <a:r>
              <a:rPr lang="uk-UA" sz="2200" dirty="0">
                <a:solidFill>
                  <a:srgbClr val="000000"/>
                </a:solidFill>
                <a:latin typeface="Times New Roman" panose="02020603050405020304" pitchFamily="18" charset="0"/>
                <a:cs typeface="Times New Roman" panose="02020603050405020304" pitchFamily="18" charset="0"/>
              </a:rPr>
              <a:t>розрахунки проводяться банком на підставі </a:t>
            </a:r>
            <a:r>
              <a:rPr lang="uk-UA" sz="2200" dirty="0" smtClean="0">
                <a:solidFill>
                  <a:srgbClr val="000000"/>
                </a:solidFill>
                <a:latin typeface="Times New Roman" panose="02020603050405020304" pitchFamily="18" charset="0"/>
                <a:cs typeface="Times New Roman" panose="02020603050405020304" pitchFamily="18" charset="0"/>
              </a:rPr>
              <a:t>розрахункових документів </a:t>
            </a:r>
            <a:r>
              <a:rPr lang="uk-UA" sz="2200" dirty="0">
                <a:solidFill>
                  <a:srgbClr val="000000"/>
                </a:solidFill>
                <a:latin typeface="Times New Roman" panose="02020603050405020304" pitchFamily="18" charset="0"/>
                <a:cs typeface="Times New Roman" panose="02020603050405020304" pitchFamily="18" charset="0"/>
              </a:rPr>
              <a:t>на паперових носіях чи в електронному вигляді</a:t>
            </a:r>
            <a:r>
              <a:rPr lang="uk-UA" sz="2200" dirty="0" smtClean="0">
                <a:solidFill>
                  <a:srgbClr val="000000"/>
                </a:solidFill>
                <a:latin typeface="Times New Roman" panose="02020603050405020304" pitchFamily="18" charset="0"/>
                <a:cs typeface="Times New Roman" panose="02020603050405020304" pitchFamily="18" charset="0"/>
              </a:rPr>
              <a:t>. </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	Правовою основою безготівкових розрахунків в </a:t>
            </a:r>
            <a:r>
              <a:rPr lang="uk-UA" sz="2200" dirty="0" smtClean="0">
                <a:solidFill>
                  <a:srgbClr val="000000"/>
                </a:solidFill>
                <a:latin typeface="Times New Roman" panose="02020603050405020304" pitchFamily="18" charset="0"/>
                <a:cs typeface="Times New Roman" panose="02020603050405020304" pitchFamily="18" charset="0"/>
              </a:rPr>
              <a:t>Україні є </a:t>
            </a:r>
            <a:r>
              <a:rPr lang="uk-UA" sz="2200" dirty="0">
                <a:solidFill>
                  <a:srgbClr val="000000"/>
                </a:solidFill>
                <a:latin typeface="Times New Roman" panose="02020603050405020304" pitchFamily="18" charset="0"/>
                <a:cs typeface="Times New Roman" panose="02020603050405020304" pitchFamily="18" charset="0"/>
              </a:rPr>
              <a:t>норми, що складають зміст Цивільного кодексу </a:t>
            </a:r>
            <a:r>
              <a:rPr lang="uk-UA" sz="2200" dirty="0" smtClean="0">
                <a:solidFill>
                  <a:srgbClr val="000000"/>
                </a:solidFill>
                <a:latin typeface="Times New Roman" panose="02020603050405020304" pitchFamily="18" charset="0"/>
                <a:cs typeface="Times New Roman" panose="02020603050405020304" pitchFamily="18" charset="0"/>
              </a:rPr>
              <a:t>України (</a:t>
            </a:r>
            <a:r>
              <a:rPr lang="uk-UA" sz="2200" dirty="0">
                <a:solidFill>
                  <a:srgbClr val="000000"/>
                </a:solidFill>
                <a:latin typeface="Times New Roman" panose="02020603050405020304" pitchFamily="18" charset="0"/>
                <a:cs typeface="Times New Roman" panose="02020603050405020304" pitchFamily="18" charset="0"/>
              </a:rPr>
              <a:t>глава 74), Законів України «Про банки і банківську </a:t>
            </a:r>
            <a:r>
              <a:rPr lang="uk-UA" sz="2200" dirty="0" smtClean="0">
                <a:solidFill>
                  <a:srgbClr val="000000"/>
                </a:solidFill>
                <a:latin typeface="Times New Roman" panose="02020603050405020304" pitchFamily="18" charset="0"/>
                <a:cs typeface="Times New Roman" panose="02020603050405020304" pitchFamily="18" charset="0"/>
              </a:rPr>
              <a:t>діяльність», «</a:t>
            </a:r>
            <a:r>
              <a:rPr lang="uk-UA" sz="2200" dirty="0">
                <a:solidFill>
                  <a:srgbClr val="000000"/>
                </a:solidFill>
                <a:latin typeface="Times New Roman" panose="02020603050405020304" pitchFamily="18" charset="0"/>
                <a:cs typeface="Times New Roman" panose="02020603050405020304" pitchFamily="18" charset="0"/>
              </a:rPr>
              <a:t>Про платіжні системи та переказ грошей в Україні», </a:t>
            </a:r>
            <a:r>
              <a:rPr lang="uk-UA" sz="2200" dirty="0" smtClean="0">
                <a:solidFill>
                  <a:srgbClr val="000000"/>
                </a:solidFill>
                <a:latin typeface="Times New Roman" panose="02020603050405020304" pitchFamily="18" charset="0"/>
                <a:cs typeface="Times New Roman" panose="02020603050405020304" pitchFamily="18" charset="0"/>
              </a:rPr>
              <a:t>нормативно-правових </a:t>
            </a:r>
            <a:r>
              <a:rPr lang="uk-UA" sz="2200" dirty="0">
                <a:solidFill>
                  <a:srgbClr val="000000"/>
                </a:solidFill>
                <a:latin typeface="Times New Roman" panose="02020603050405020304" pitchFamily="18" charset="0"/>
                <a:cs typeface="Times New Roman" panose="02020603050405020304" pitchFamily="18" charset="0"/>
              </a:rPr>
              <a:t>актів НБУ, зокрема Інструкції про </a:t>
            </a:r>
            <a:r>
              <a:rPr lang="uk-UA" sz="2200" dirty="0" smtClean="0">
                <a:solidFill>
                  <a:srgbClr val="000000"/>
                </a:solidFill>
                <a:latin typeface="Times New Roman" panose="02020603050405020304" pitchFamily="18" charset="0"/>
                <a:cs typeface="Times New Roman" panose="02020603050405020304" pitchFamily="18" charset="0"/>
              </a:rPr>
              <a:t>безготівкові розрахунки </a:t>
            </a:r>
            <a:r>
              <a:rPr lang="uk-UA" sz="2200" dirty="0">
                <a:solidFill>
                  <a:srgbClr val="000000"/>
                </a:solidFill>
                <a:latin typeface="Times New Roman" panose="02020603050405020304" pitchFamily="18" charset="0"/>
                <a:cs typeface="Times New Roman" panose="02020603050405020304" pitchFamily="18" charset="0"/>
              </a:rPr>
              <a:t>в національній </a:t>
            </a:r>
            <a:r>
              <a:rPr lang="uk-UA" sz="2200" dirty="0" smtClean="0">
                <a:solidFill>
                  <a:srgbClr val="000000"/>
                </a:solidFill>
                <a:latin typeface="Times New Roman" panose="02020603050405020304" pitchFamily="18" charset="0"/>
                <a:cs typeface="Times New Roman" panose="02020603050405020304" pitchFamily="18" charset="0"/>
              </a:rPr>
              <a:t>валюті.</a:t>
            </a:r>
            <a:endParaRPr lang="uk-UA" sz="2200" dirty="0">
              <a:solidFill>
                <a:srgbClr val="000000"/>
              </a:solidFill>
              <a:latin typeface="Times New Roman" panose="02020603050405020304" pitchFamily="18" charset="0"/>
              <a:cs typeface="Times New Roman" panose="02020603050405020304" pitchFamily="18" charset="0"/>
            </a:endParaRP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Готівкові </a:t>
            </a:r>
            <a:r>
              <a:rPr lang="uk-UA" sz="2200" dirty="0">
                <a:solidFill>
                  <a:srgbClr val="000000"/>
                </a:solidFill>
                <a:latin typeface="Times New Roman" panose="02020603050405020304" pitchFamily="18" charset="0"/>
                <a:cs typeface="Times New Roman" panose="02020603050405020304" pitchFamily="18" charset="0"/>
              </a:rPr>
              <a:t>розрахунки – це розрахунки, що пов’язані </a:t>
            </a:r>
            <a:r>
              <a:rPr lang="uk-UA" sz="2200" dirty="0" smtClean="0">
                <a:solidFill>
                  <a:srgbClr val="000000"/>
                </a:solidFill>
                <a:latin typeface="Times New Roman" panose="02020603050405020304" pitchFamily="18" charset="0"/>
                <a:cs typeface="Times New Roman" panose="02020603050405020304" pitchFamily="18" charset="0"/>
              </a:rPr>
              <a:t>з прийманням </a:t>
            </a:r>
            <a:r>
              <a:rPr lang="uk-UA" sz="2200" dirty="0">
                <a:solidFill>
                  <a:srgbClr val="000000"/>
                </a:solidFill>
                <a:latin typeface="Times New Roman" panose="02020603050405020304" pitchFamily="18" charset="0"/>
                <a:cs typeface="Times New Roman" panose="02020603050405020304" pitchFamily="18" charset="0"/>
              </a:rPr>
              <a:t>і </a:t>
            </a:r>
            <a:r>
              <a:rPr lang="uk-UA" sz="2200" dirty="0" err="1">
                <a:solidFill>
                  <a:srgbClr val="000000"/>
                </a:solidFill>
                <a:latin typeface="Times New Roman" panose="02020603050405020304" pitchFamily="18" charset="0"/>
                <a:cs typeface="Times New Roman" panose="02020603050405020304" pitchFamily="18" charset="0"/>
              </a:rPr>
              <a:t>видачею</a:t>
            </a:r>
            <a:r>
              <a:rPr lang="uk-UA" sz="2200" dirty="0">
                <a:solidFill>
                  <a:srgbClr val="000000"/>
                </a:solidFill>
                <a:latin typeface="Times New Roman" panose="02020603050405020304" pitchFamily="18" charset="0"/>
                <a:cs typeface="Times New Roman" panose="02020603050405020304" pitchFamily="18" charset="0"/>
              </a:rPr>
              <a:t> готівки під час проведення </a:t>
            </a:r>
            <a:r>
              <a:rPr lang="uk-UA" sz="2200" dirty="0" smtClean="0">
                <a:solidFill>
                  <a:srgbClr val="000000"/>
                </a:solidFill>
                <a:latin typeface="Times New Roman" panose="02020603050405020304" pitchFamily="18" charset="0"/>
                <a:cs typeface="Times New Roman" panose="02020603050405020304" pitchFamily="18" charset="0"/>
              </a:rPr>
              <a:t>операцій через </a:t>
            </a:r>
            <a:r>
              <a:rPr lang="uk-UA" sz="2200" dirty="0">
                <a:solidFill>
                  <a:srgbClr val="000000"/>
                </a:solidFill>
                <a:latin typeface="Times New Roman" panose="02020603050405020304" pitchFamily="18" charset="0"/>
                <a:cs typeface="Times New Roman" panose="02020603050405020304" pitchFamily="18" charset="0"/>
              </a:rPr>
              <a:t>касу із відображенням їх у облікових документах.</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Основні </a:t>
            </a:r>
            <a:r>
              <a:rPr lang="uk-UA" sz="2200" dirty="0">
                <a:solidFill>
                  <a:srgbClr val="000000"/>
                </a:solidFill>
                <a:latin typeface="Times New Roman" panose="02020603050405020304" pitchFamily="18" charset="0"/>
                <a:cs typeface="Times New Roman" panose="02020603050405020304" pitchFamily="18" charset="0"/>
              </a:rPr>
              <a:t>переваги та недоліки існуючих форм </a:t>
            </a:r>
            <a:r>
              <a:rPr lang="uk-UA" sz="2200" dirty="0" smtClean="0">
                <a:solidFill>
                  <a:srgbClr val="000000"/>
                </a:solidFill>
                <a:latin typeface="Times New Roman" panose="02020603050405020304" pitchFamily="18" charset="0"/>
                <a:cs typeface="Times New Roman" panose="02020603050405020304" pitchFamily="18" charset="0"/>
              </a:rPr>
              <a:t>платіжних засобів </a:t>
            </a:r>
            <a:r>
              <a:rPr lang="uk-UA" sz="2200" dirty="0">
                <a:solidFill>
                  <a:srgbClr val="000000"/>
                </a:solidFill>
                <a:latin typeface="Times New Roman" panose="02020603050405020304" pitchFamily="18" charset="0"/>
                <a:cs typeface="Times New Roman" panose="02020603050405020304" pitchFamily="18" charset="0"/>
              </a:rPr>
              <a:t>розглянуто в </a:t>
            </a:r>
            <a:r>
              <a:rPr lang="uk-UA" sz="2200" dirty="0" smtClean="0">
                <a:solidFill>
                  <a:srgbClr val="000000"/>
                </a:solidFill>
                <a:latin typeface="Times New Roman" panose="02020603050405020304" pitchFamily="18" charset="0"/>
                <a:cs typeface="Times New Roman" panose="02020603050405020304" pitchFamily="18" charset="0"/>
              </a:rPr>
              <a:t>табл. </a:t>
            </a:r>
            <a:r>
              <a:rPr lang="uk-UA" sz="2200" dirty="0">
                <a:solidFill>
                  <a:srgbClr val="000000"/>
                </a:solidFill>
                <a:latin typeface="Times New Roman" panose="02020603050405020304" pitchFamily="18" charset="0"/>
                <a:cs typeface="Times New Roman" panose="02020603050405020304" pitchFamily="18" charset="0"/>
              </a:rPr>
              <a:t>3</a:t>
            </a:r>
            <a:r>
              <a:rPr lang="uk-UA" sz="2200" dirty="0" smtClean="0">
                <a:solidFill>
                  <a:srgbClr val="000000"/>
                </a:solidFill>
                <a:latin typeface="Times New Roman" panose="02020603050405020304" pitchFamily="18" charset="0"/>
                <a:cs typeface="Times New Roman" panose="02020603050405020304" pitchFamily="18" charset="0"/>
              </a:rPr>
              <a:t>.</a:t>
            </a:r>
            <a:endParaRPr lang="uk-UA" sz="2200"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289224711"/>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a:bodyPr>
          <a:lstStyle/>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Таблиця 3.</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Основні</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переваги та</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недоліки</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форм</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платіжних</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засобів</a:t>
            </a:r>
            <a:endParaRPr lang="uk-UA" sz="2200" dirty="0">
              <a:solidFill>
                <a:srgbClr val="000000"/>
              </a:solidFill>
              <a:latin typeface="Times New Roman" panose="02020603050405020304" pitchFamily="18" charset="0"/>
              <a:cs typeface="Times New Roman" panose="02020603050405020304" pitchFamily="18" charset="0"/>
            </a:endParaRPr>
          </a:p>
        </p:txBody>
      </p:sp>
      <p:pic>
        <p:nvPicPr>
          <p:cNvPr id="2" name="Рисунок 1"/>
          <p:cNvPicPr>
            <a:picLocks noChangeAspect="1"/>
          </p:cNvPicPr>
          <p:nvPr/>
        </p:nvPicPr>
        <p:blipFill>
          <a:blip r:embed="rId2"/>
          <a:stretch>
            <a:fillRect/>
          </a:stretch>
        </p:blipFill>
        <p:spPr>
          <a:xfrm>
            <a:off x="3141551" y="550684"/>
            <a:ext cx="6092983" cy="5881900"/>
          </a:xfrm>
          <a:prstGeom prst="rect">
            <a:avLst/>
          </a:prstGeom>
        </p:spPr>
      </p:pic>
    </p:spTree>
    <p:extLst>
      <p:ext uri="{BB962C8B-B14F-4D97-AF65-F5344CB8AC3E}">
        <p14:creationId xmlns:p14="http://schemas.microsoft.com/office/powerpoint/2010/main" val="2486430359"/>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a:bodyPr>
          <a:lstStyle/>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Організація </a:t>
            </a:r>
            <a:r>
              <a:rPr lang="uk-UA" sz="2200" dirty="0">
                <a:solidFill>
                  <a:srgbClr val="000000"/>
                </a:solidFill>
                <a:latin typeface="Times New Roman" panose="02020603050405020304" pitchFamily="18" charset="0"/>
                <a:cs typeface="Times New Roman" panose="02020603050405020304" pitchFamily="18" charset="0"/>
              </a:rPr>
              <a:t>безготівкових розрахунків </a:t>
            </a:r>
            <a:r>
              <a:rPr lang="uk-UA" sz="2200" dirty="0" smtClean="0">
                <a:solidFill>
                  <a:srgbClr val="000000"/>
                </a:solidFill>
                <a:latin typeface="Times New Roman" panose="02020603050405020304" pitchFamily="18" charset="0"/>
                <a:cs typeface="Times New Roman" panose="02020603050405020304" pitchFamily="18" charset="0"/>
              </a:rPr>
              <a:t>повинна відповідати </a:t>
            </a:r>
            <a:r>
              <a:rPr lang="uk-UA" sz="2200" dirty="0">
                <a:solidFill>
                  <a:srgbClr val="000000"/>
                </a:solidFill>
                <a:latin typeface="Times New Roman" panose="02020603050405020304" pitchFamily="18" charset="0"/>
                <a:cs typeface="Times New Roman" panose="02020603050405020304" pitchFamily="18" charset="0"/>
              </a:rPr>
              <a:t>конкретним вимогам, що обумовлені </a:t>
            </a:r>
            <a:r>
              <a:rPr lang="uk-UA" sz="2200" dirty="0" smtClean="0">
                <a:solidFill>
                  <a:srgbClr val="000000"/>
                </a:solidFill>
                <a:latin typeface="Times New Roman" panose="02020603050405020304" pitchFamily="18" charset="0"/>
                <a:cs typeface="Times New Roman" panose="02020603050405020304" pitchFamily="18" charset="0"/>
              </a:rPr>
              <a:t>інтересами розвитку </a:t>
            </a:r>
            <a:r>
              <a:rPr lang="uk-UA" sz="2200" dirty="0">
                <a:solidFill>
                  <a:srgbClr val="000000"/>
                </a:solidFill>
                <a:latin typeface="Times New Roman" panose="02020603050405020304" pitchFamily="18" charset="0"/>
                <a:cs typeface="Times New Roman" panose="02020603050405020304" pitchFamily="18" charset="0"/>
              </a:rPr>
              <a:t>економіки. Головна з них - забезпечувати </a:t>
            </a:r>
            <a:r>
              <a:rPr lang="uk-UA" sz="2200" dirty="0" smtClean="0">
                <a:solidFill>
                  <a:srgbClr val="000000"/>
                </a:solidFill>
                <a:latin typeface="Times New Roman" panose="02020603050405020304" pitchFamily="18" charset="0"/>
                <a:cs typeface="Times New Roman" panose="02020603050405020304" pitchFamily="18" charset="0"/>
              </a:rPr>
              <a:t>своєчасне</a:t>
            </a:r>
            <a:r>
              <a:rPr lang="en-US" sz="2200" dirty="0" smtClean="0">
                <a:solidFill>
                  <a:srgbClr val="000000"/>
                </a:solidFill>
                <a:latin typeface="Times New Roman" panose="02020603050405020304" pitchFamily="18" charset="0"/>
                <a:cs typeface="Times New Roman" panose="02020603050405020304" pitchFamily="18" charset="0"/>
              </a:rPr>
              <a:t> </a:t>
            </a:r>
            <a:r>
              <a:rPr lang="uk-UA" sz="2200" dirty="0" smtClean="0">
                <a:solidFill>
                  <a:srgbClr val="000000"/>
                </a:solidFill>
                <a:latin typeface="Times New Roman" panose="02020603050405020304" pitchFamily="18" charset="0"/>
                <a:cs typeface="Times New Roman" panose="02020603050405020304" pitchFamily="18" charset="0"/>
              </a:rPr>
              <a:t>отримання </a:t>
            </a:r>
            <a:r>
              <a:rPr lang="uk-UA" sz="2200" dirty="0">
                <a:solidFill>
                  <a:srgbClr val="000000"/>
                </a:solidFill>
                <a:latin typeface="Times New Roman" panose="02020603050405020304" pitchFamily="18" charset="0"/>
                <a:cs typeface="Times New Roman" panose="02020603050405020304" pitchFamily="18" charset="0"/>
              </a:rPr>
              <a:t>кожним суб’єктом розрахункових </a:t>
            </a:r>
            <a:r>
              <a:rPr lang="uk-UA" sz="2200" dirty="0" smtClean="0">
                <a:solidFill>
                  <a:srgbClr val="000000"/>
                </a:solidFill>
                <a:latin typeface="Times New Roman" panose="02020603050405020304" pitchFamily="18" charset="0"/>
                <a:cs typeface="Times New Roman" panose="02020603050405020304" pitchFamily="18" charset="0"/>
              </a:rPr>
              <a:t>відносин грошових </a:t>
            </a:r>
            <a:r>
              <a:rPr lang="uk-UA" sz="2200" dirty="0">
                <a:solidFill>
                  <a:srgbClr val="000000"/>
                </a:solidFill>
                <a:latin typeface="Times New Roman" panose="02020603050405020304" pitchFamily="18" charset="0"/>
                <a:cs typeface="Times New Roman" panose="02020603050405020304" pitchFamily="18" charset="0"/>
              </a:rPr>
              <a:t>коштів за поставлену ним продукцію та </a:t>
            </a:r>
            <a:r>
              <a:rPr lang="uk-UA" sz="2200" dirty="0" smtClean="0">
                <a:solidFill>
                  <a:srgbClr val="000000"/>
                </a:solidFill>
                <a:latin typeface="Times New Roman" panose="02020603050405020304" pitchFamily="18" charset="0"/>
                <a:cs typeface="Times New Roman" panose="02020603050405020304" pitchFamily="18" charset="0"/>
              </a:rPr>
              <a:t>надані послуги</a:t>
            </a:r>
            <a:r>
              <a:rPr lang="uk-UA" sz="2200" dirty="0">
                <a:solidFill>
                  <a:srgbClr val="000000"/>
                </a:solidFill>
                <a:latin typeface="Times New Roman" panose="02020603050405020304" pitchFamily="18" charset="0"/>
                <a:cs typeface="Times New Roman" panose="02020603050405020304" pitchFamily="18" charset="0"/>
              </a:rPr>
              <a:t>, чим сприяти прискоренню обігу оборотних коштів</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у розрахунках. Безготівкові розрахунки здійснюються </a:t>
            </a:r>
            <a:r>
              <a:rPr lang="uk-UA" sz="2200" dirty="0" smtClean="0">
                <a:solidFill>
                  <a:srgbClr val="000000"/>
                </a:solidFill>
                <a:latin typeface="Times New Roman" panose="02020603050405020304" pitchFamily="18" charset="0"/>
                <a:cs typeface="Times New Roman" panose="02020603050405020304" pitchFamily="18" charset="0"/>
              </a:rPr>
              <a:t>в різних </a:t>
            </a:r>
            <a:r>
              <a:rPr lang="uk-UA" sz="2200" dirty="0">
                <a:solidFill>
                  <a:srgbClr val="000000"/>
                </a:solidFill>
                <a:latin typeface="Times New Roman" panose="02020603050405020304" pitchFamily="18" charset="0"/>
                <a:cs typeface="Times New Roman" panose="02020603050405020304" pitchFamily="18" charset="0"/>
              </a:rPr>
              <a:t>формах, кожній з яких властиві певний порядок і </a:t>
            </a:r>
            <a:r>
              <a:rPr lang="uk-UA" sz="2200" dirty="0" smtClean="0">
                <a:solidFill>
                  <a:srgbClr val="000000"/>
                </a:solidFill>
                <a:latin typeface="Times New Roman" panose="02020603050405020304" pitchFamily="18" charset="0"/>
                <a:cs typeface="Times New Roman" panose="02020603050405020304" pitchFamily="18" charset="0"/>
              </a:rPr>
              <a:t>місце проведення </a:t>
            </a:r>
            <a:r>
              <a:rPr lang="uk-UA" sz="2200" dirty="0">
                <a:solidFill>
                  <a:srgbClr val="000000"/>
                </a:solidFill>
                <a:latin typeface="Times New Roman" panose="02020603050405020304" pitchFamily="18" charset="0"/>
                <a:cs typeface="Times New Roman" panose="02020603050405020304" pitchFamily="18" charset="0"/>
              </a:rPr>
              <a:t>розрахунків (іншими), обов’язкових для банку </a:t>
            </a:r>
            <a:r>
              <a:rPr lang="uk-UA" sz="2200" dirty="0" smtClean="0">
                <a:solidFill>
                  <a:srgbClr val="000000"/>
                </a:solidFill>
                <a:latin typeface="Times New Roman" panose="02020603050405020304" pitchFamily="18" charset="0"/>
                <a:cs typeface="Times New Roman" panose="02020603050405020304" pitchFamily="18" charset="0"/>
              </a:rPr>
              <a:t>та контрагентів </a:t>
            </a:r>
            <a:r>
              <a:rPr lang="uk-UA" sz="2200" dirty="0">
                <a:solidFill>
                  <a:srgbClr val="000000"/>
                </a:solidFill>
                <a:latin typeface="Times New Roman" panose="02020603050405020304" pitchFamily="18" charset="0"/>
                <a:cs typeface="Times New Roman" panose="02020603050405020304" pitchFamily="18" charset="0"/>
              </a:rPr>
              <a:t>за господарською операцією.</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Учасники </a:t>
            </a:r>
            <a:r>
              <a:rPr lang="uk-UA" sz="2200" dirty="0">
                <a:solidFill>
                  <a:srgbClr val="000000"/>
                </a:solidFill>
                <a:latin typeface="Times New Roman" panose="02020603050405020304" pitchFamily="18" charset="0"/>
                <a:cs typeface="Times New Roman" panose="02020603050405020304" pitchFamily="18" charset="0"/>
              </a:rPr>
              <a:t>безготівкових розрахунків відкривають </a:t>
            </a:r>
            <a:r>
              <a:rPr lang="uk-UA" sz="2200" dirty="0" smtClean="0">
                <a:solidFill>
                  <a:srgbClr val="000000"/>
                </a:solidFill>
                <a:latin typeface="Times New Roman" panose="02020603050405020304" pitchFamily="18" charset="0"/>
                <a:cs typeface="Times New Roman" panose="02020603050405020304" pitchFamily="18" charset="0"/>
              </a:rPr>
              <a:t>рахунки в </a:t>
            </a:r>
            <a:r>
              <a:rPr lang="uk-UA" sz="2200" dirty="0">
                <a:solidFill>
                  <a:srgbClr val="000000"/>
                </a:solidFill>
                <a:latin typeface="Times New Roman" panose="02020603050405020304" pitchFamily="18" charset="0"/>
                <a:cs typeface="Times New Roman" panose="02020603050405020304" pitchFamily="18" charset="0"/>
              </a:rPr>
              <a:t>порядку, що встановлюється нормативно-правовими </a:t>
            </a:r>
            <a:r>
              <a:rPr lang="uk-UA" sz="2200" dirty="0" smtClean="0">
                <a:solidFill>
                  <a:srgbClr val="000000"/>
                </a:solidFill>
                <a:latin typeface="Times New Roman" panose="02020603050405020304" pitchFamily="18" charset="0"/>
                <a:cs typeface="Times New Roman" panose="02020603050405020304" pitchFamily="18" charset="0"/>
              </a:rPr>
              <a:t>актами НБУ </a:t>
            </a:r>
            <a:r>
              <a:rPr lang="uk-UA" sz="2200" dirty="0">
                <a:solidFill>
                  <a:srgbClr val="000000"/>
                </a:solidFill>
                <a:latin typeface="Times New Roman" panose="02020603050405020304" pitchFamily="18" charset="0"/>
                <a:cs typeface="Times New Roman" panose="02020603050405020304" pitchFamily="18" charset="0"/>
              </a:rPr>
              <a:t>з питань відкриття та </a:t>
            </a:r>
            <a:r>
              <a:rPr lang="uk-UA" sz="2200" dirty="0" smtClean="0">
                <a:solidFill>
                  <a:srgbClr val="000000"/>
                </a:solidFill>
                <a:latin typeface="Times New Roman" panose="02020603050405020304" pitchFamily="18" charset="0"/>
                <a:cs typeface="Times New Roman" panose="02020603050405020304" pitchFamily="18" charset="0"/>
              </a:rPr>
              <a:t>використання рахунків</a:t>
            </a:r>
            <a:r>
              <a:rPr lang="uk-UA" sz="2200" dirty="0">
                <a:solidFill>
                  <a:srgbClr val="000000"/>
                </a:solidFill>
                <a:latin typeface="Times New Roman" panose="02020603050405020304" pitchFamily="18" charset="0"/>
                <a:cs typeface="Times New Roman" panose="02020603050405020304" pitchFamily="18" charset="0"/>
              </a:rPr>
              <a:t>, а також рахунки для обліку коштів у </a:t>
            </a:r>
            <a:r>
              <a:rPr lang="uk-UA" sz="2200" dirty="0" smtClean="0">
                <a:solidFill>
                  <a:srgbClr val="000000"/>
                </a:solidFill>
                <a:latin typeface="Times New Roman" panose="02020603050405020304" pitchFamily="18" charset="0"/>
                <a:cs typeface="Times New Roman" panose="02020603050405020304" pitchFamily="18" charset="0"/>
              </a:rPr>
              <a:t>розрахунках за </a:t>
            </a:r>
            <a:r>
              <a:rPr lang="uk-UA" sz="2200" dirty="0">
                <a:solidFill>
                  <a:srgbClr val="000000"/>
                </a:solidFill>
                <a:latin typeface="Times New Roman" panose="02020603050405020304" pitchFamily="18" charset="0"/>
                <a:cs typeface="Times New Roman" panose="02020603050405020304" pitchFamily="18" charset="0"/>
              </a:rPr>
              <a:t>конкретними операціями (акредитиви, розрахункові </a:t>
            </a:r>
            <a:r>
              <a:rPr lang="uk-UA" sz="2200" dirty="0" smtClean="0">
                <a:solidFill>
                  <a:srgbClr val="000000"/>
                </a:solidFill>
                <a:latin typeface="Times New Roman" panose="02020603050405020304" pitchFamily="18" charset="0"/>
                <a:cs typeface="Times New Roman" panose="02020603050405020304" pitchFamily="18" charset="0"/>
              </a:rPr>
              <a:t>чеки тощо</a:t>
            </a:r>
            <a:r>
              <a:rPr lang="uk-UA" sz="2200" dirty="0">
                <a:solidFill>
                  <a:srgbClr val="000000"/>
                </a:solidFill>
                <a:latin typeface="Times New Roman" panose="02020603050405020304" pitchFamily="18" charset="0"/>
                <a:cs typeface="Times New Roman" panose="02020603050405020304" pitchFamily="18" charset="0"/>
              </a:rPr>
              <a:t>).</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Учасники </a:t>
            </a:r>
            <a:r>
              <a:rPr lang="uk-UA" sz="2200" dirty="0">
                <a:solidFill>
                  <a:srgbClr val="000000"/>
                </a:solidFill>
                <a:latin typeface="Times New Roman" panose="02020603050405020304" pitchFamily="18" charset="0"/>
                <a:cs typeface="Times New Roman" panose="02020603050405020304" pitchFamily="18" charset="0"/>
              </a:rPr>
              <a:t>безготівкових розрахунків - банки та їх філії</a:t>
            </a:r>
            <a:r>
              <a:rPr lang="uk-UA" sz="2200" dirty="0" smtClean="0">
                <a:solidFill>
                  <a:srgbClr val="000000"/>
                </a:solidFill>
                <a:latin typeface="Times New Roman" panose="02020603050405020304" pitchFamily="18" charset="0"/>
                <a:cs typeface="Times New Roman" panose="02020603050405020304" pitchFamily="18" charset="0"/>
              </a:rPr>
              <a:t>, підприємства</a:t>
            </a:r>
            <a:r>
              <a:rPr lang="uk-UA" sz="2200" dirty="0">
                <a:solidFill>
                  <a:srgbClr val="000000"/>
                </a:solidFill>
                <a:latin typeface="Times New Roman" panose="02020603050405020304" pitchFamily="18" charset="0"/>
                <a:cs typeface="Times New Roman" panose="02020603050405020304" pitchFamily="18" charset="0"/>
              </a:rPr>
              <a:t>, фізичні особи та інші клієнти банку, з </a:t>
            </a:r>
            <a:r>
              <a:rPr lang="uk-UA" sz="2200" dirty="0" smtClean="0">
                <a:solidFill>
                  <a:srgbClr val="000000"/>
                </a:solidFill>
                <a:latin typeface="Times New Roman" panose="02020603050405020304" pitchFamily="18" charset="0"/>
                <a:cs typeface="Times New Roman" panose="02020603050405020304" pitchFamily="18" charset="0"/>
              </a:rPr>
              <a:t>рахунків яких </a:t>
            </a:r>
            <a:r>
              <a:rPr lang="uk-UA" sz="2200" dirty="0">
                <a:solidFill>
                  <a:srgbClr val="000000"/>
                </a:solidFill>
                <a:latin typeface="Times New Roman" panose="02020603050405020304" pitchFamily="18" charset="0"/>
                <a:cs typeface="Times New Roman" panose="02020603050405020304" pitchFamily="18" charset="0"/>
              </a:rPr>
              <a:t>списуються або на рахунки яких зараховуються кошти.</a:t>
            </a:r>
          </a:p>
        </p:txBody>
      </p:sp>
    </p:spTree>
    <p:extLst>
      <p:ext uri="{BB962C8B-B14F-4D97-AF65-F5344CB8AC3E}">
        <p14:creationId xmlns:p14="http://schemas.microsoft.com/office/powerpoint/2010/main" val="1361976214"/>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lnSpcReduction="10000"/>
          </a:bodyPr>
          <a:lstStyle/>
          <a:p>
            <a:pPr algn="ctr">
              <a:spcBef>
                <a:spcPts val="0"/>
              </a:spcBef>
            </a:pPr>
            <a:r>
              <a:rPr lang="uk-UA" sz="2400" b="1" dirty="0" smtClean="0">
                <a:solidFill>
                  <a:srgbClr val="000000"/>
                </a:solidFill>
                <a:latin typeface="Times New Roman" panose="02020603050405020304" pitchFamily="18" charset="0"/>
                <a:cs typeface="Times New Roman" panose="02020603050405020304" pitchFamily="18" charset="0"/>
              </a:rPr>
              <a:t>5. Методи опосередкованого регулювання грошового обороту і грошового ринку. Грошово-кредитна політика</a:t>
            </a:r>
          </a:p>
          <a:p>
            <a:pPr algn="just">
              <a:spcBef>
                <a:spcPts val="0"/>
              </a:spcBef>
            </a:pPr>
            <a:endParaRPr lang="uk-UA" sz="2200" dirty="0" smtClean="0">
              <a:solidFill>
                <a:srgbClr val="000000"/>
              </a:solidFill>
              <a:latin typeface="Times New Roman" panose="02020603050405020304" pitchFamily="18" charset="0"/>
              <a:cs typeface="Times New Roman" panose="02020603050405020304" pitchFamily="18" charset="0"/>
            </a:endParaRP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Ключовим механізмом опосередкованого регулювання економіки та грошового обороту є грошово-кредитна політика. Вона зводиться до економічного регулювання </a:t>
            </a:r>
            <a:r>
              <a:rPr lang="uk-UA" sz="2200" dirty="0">
                <a:solidFill>
                  <a:srgbClr val="000000"/>
                </a:solidFill>
                <a:latin typeface="Times New Roman" panose="02020603050405020304" pitchFamily="18" charset="0"/>
                <a:cs typeface="Times New Roman" panose="02020603050405020304" pitchFamily="18" charset="0"/>
              </a:rPr>
              <a:t>через механізми зміни пропозиції (маси) грошей та їх </a:t>
            </a:r>
            <a:r>
              <a:rPr lang="uk-UA" sz="2200" dirty="0" smtClean="0">
                <a:solidFill>
                  <a:srgbClr val="000000"/>
                </a:solidFill>
                <a:latin typeface="Times New Roman" panose="02020603050405020304" pitchFamily="18" charset="0"/>
                <a:cs typeface="Times New Roman" panose="02020603050405020304" pitchFamily="18" charset="0"/>
              </a:rPr>
              <a:t>ціни (</a:t>
            </a:r>
            <a:r>
              <a:rPr lang="uk-UA" sz="2200" dirty="0">
                <a:solidFill>
                  <a:srgbClr val="000000"/>
                </a:solidFill>
                <a:latin typeface="Times New Roman" panose="02020603050405020304" pitchFamily="18" charset="0"/>
                <a:cs typeface="Times New Roman" panose="02020603050405020304" pitchFamily="18" charset="0"/>
              </a:rPr>
              <a:t>процента) на грошовому ринку. Збільшення пропозиції грошей, за інших </a:t>
            </a:r>
            <a:r>
              <a:rPr lang="uk-UA" sz="2200" dirty="0" smtClean="0">
                <a:solidFill>
                  <a:srgbClr val="000000"/>
                </a:solidFill>
                <a:latin typeface="Times New Roman" panose="02020603050405020304" pitchFamily="18" charset="0"/>
                <a:cs typeface="Times New Roman" panose="02020603050405020304" pitchFamily="18" charset="0"/>
              </a:rPr>
              <a:t>рівних </a:t>
            </a:r>
            <a:r>
              <a:rPr lang="uk-UA" sz="2200" dirty="0">
                <a:solidFill>
                  <a:srgbClr val="000000"/>
                </a:solidFill>
                <a:latin typeface="Times New Roman" panose="02020603050405020304" pitchFamily="18" charset="0"/>
                <a:cs typeface="Times New Roman" panose="02020603050405020304" pitchFamily="18" charset="0"/>
              </a:rPr>
              <a:t>умов, зумовлює зниження процента та зростання інвестицій, а </a:t>
            </a:r>
            <a:r>
              <a:rPr lang="uk-UA" sz="2200" dirty="0" smtClean="0">
                <a:solidFill>
                  <a:srgbClr val="000000"/>
                </a:solidFill>
                <a:latin typeface="Times New Roman" panose="02020603050405020304" pitchFamily="18" charset="0"/>
                <a:cs typeface="Times New Roman" panose="02020603050405020304" pitchFamily="18" charset="0"/>
              </a:rPr>
              <a:t>також зростання </a:t>
            </a:r>
            <a:r>
              <a:rPr lang="uk-UA" sz="2200" dirty="0">
                <a:solidFill>
                  <a:srgbClr val="000000"/>
                </a:solidFill>
                <a:latin typeface="Times New Roman" panose="02020603050405020304" pitchFamily="18" charset="0"/>
                <a:cs typeface="Times New Roman" panose="02020603050405020304" pitchFamily="18" charset="0"/>
              </a:rPr>
              <a:t>платоспроможного попиту на ринках. Усе це на коротких </a:t>
            </a:r>
            <a:r>
              <a:rPr lang="uk-UA" sz="2200" dirty="0" smtClean="0">
                <a:solidFill>
                  <a:srgbClr val="000000"/>
                </a:solidFill>
                <a:latin typeface="Times New Roman" panose="02020603050405020304" pitchFamily="18" charset="0"/>
                <a:cs typeface="Times New Roman" panose="02020603050405020304" pitchFamily="18" charset="0"/>
              </a:rPr>
              <a:t>часових інтервалах </a:t>
            </a:r>
            <a:r>
              <a:rPr lang="uk-UA" sz="2200" dirty="0">
                <a:solidFill>
                  <a:srgbClr val="000000"/>
                </a:solidFill>
                <a:latin typeface="Times New Roman" panose="02020603050405020304" pitchFamily="18" charset="0"/>
                <a:cs typeface="Times New Roman" panose="02020603050405020304" pitchFamily="18" charset="0"/>
              </a:rPr>
              <a:t>пожвавлює кон’юнктуру ринків і посилює стимули до </a:t>
            </a:r>
            <a:r>
              <a:rPr lang="uk-UA" sz="2200" dirty="0" smtClean="0">
                <a:solidFill>
                  <a:srgbClr val="000000"/>
                </a:solidFill>
                <a:latin typeface="Times New Roman" panose="02020603050405020304" pitchFamily="18" charset="0"/>
                <a:cs typeface="Times New Roman" panose="02020603050405020304" pitchFamily="18" charset="0"/>
              </a:rPr>
              <a:t>розширення </a:t>
            </a:r>
            <a:r>
              <a:rPr lang="uk-UA" sz="2200" dirty="0">
                <a:solidFill>
                  <a:srgbClr val="000000"/>
                </a:solidFill>
                <a:latin typeface="Times New Roman" panose="02020603050405020304" pitchFamily="18" charset="0"/>
                <a:cs typeface="Times New Roman" panose="02020603050405020304" pitchFamily="18" charset="0"/>
              </a:rPr>
              <a:t>виробництва</a:t>
            </a:r>
            <a:r>
              <a:rPr lang="uk-UA" sz="2200" dirty="0" smtClean="0">
                <a:solidFill>
                  <a:srgbClr val="000000"/>
                </a:solidFill>
                <a:latin typeface="Times New Roman" panose="02020603050405020304" pitchFamily="18" charset="0"/>
                <a:cs typeface="Times New Roman" panose="02020603050405020304" pitchFamily="18" charset="0"/>
              </a:rPr>
              <a:t>.</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	</a:t>
            </a:r>
            <a:r>
              <a:rPr lang="uk-UA" sz="2200" i="1" dirty="0">
                <a:solidFill>
                  <a:srgbClr val="000000"/>
                </a:solidFill>
                <a:latin typeface="Times New Roman" panose="02020603050405020304" pitchFamily="18" charset="0"/>
                <a:cs typeface="Times New Roman" panose="02020603050405020304" pitchFamily="18" charset="0"/>
              </a:rPr>
              <a:t>Монетарна (грошово-кредитна) політика</a:t>
            </a:r>
            <a:r>
              <a:rPr lang="uk-UA" sz="2200" dirty="0">
                <a:solidFill>
                  <a:srgbClr val="000000"/>
                </a:solidFill>
                <a:latin typeface="Times New Roman" panose="02020603050405020304" pitchFamily="18" charset="0"/>
                <a:cs typeface="Times New Roman" panose="02020603050405020304" pitchFamily="18" charset="0"/>
              </a:rPr>
              <a:t> - це комплекс заходів, які здійснює держава в особі центрального банку у сфері грошового та фінансово-кредитного секторів, спрямованих на досягнення визначених стратегічних цілей економічного розвитку країни. </a:t>
            </a:r>
            <a:r>
              <a:rPr lang="uk-UA" sz="2200" dirty="0" smtClean="0">
                <a:solidFill>
                  <a:srgbClr val="000000"/>
                </a:solidFill>
                <a:latin typeface="Times New Roman" panose="02020603050405020304" pitchFamily="18" charset="0"/>
                <a:cs typeface="Times New Roman" panose="02020603050405020304" pitchFamily="18" charset="0"/>
              </a:rPr>
              <a:t>	</a:t>
            </a:r>
            <a:r>
              <a:rPr lang="uk-UA" sz="2200" i="1" dirty="0" smtClean="0">
                <a:solidFill>
                  <a:srgbClr val="000000"/>
                </a:solidFill>
                <a:latin typeface="Times New Roman" panose="02020603050405020304" pitchFamily="18" charset="0"/>
                <a:cs typeface="Times New Roman" panose="02020603050405020304" pitchFamily="18" charset="0"/>
              </a:rPr>
              <a:t>Стратегічні </a:t>
            </a:r>
            <a:r>
              <a:rPr lang="uk-UA" sz="2200" i="1" dirty="0">
                <a:solidFill>
                  <a:srgbClr val="000000"/>
                </a:solidFill>
                <a:latin typeface="Times New Roman" panose="02020603050405020304" pitchFamily="18" charset="0"/>
                <a:cs typeface="Times New Roman" panose="02020603050405020304" pitchFamily="18" charset="0"/>
              </a:rPr>
              <a:t>цілі монетарної політики можуть бути орієнтовані на:</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1</a:t>
            </a:r>
            <a:r>
              <a:rPr lang="uk-UA" sz="2200" dirty="0">
                <a:solidFill>
                  <a:srgbClr val="000000"/>
                </a:solidFill>
                <a:latin typeface="Times New Roman" panose="02020603050405020304" pitchFamily="18" charset="0"/>
                <a:cs typeface="Times New Roman" panose="02020603050405020304" pitchFamily="18" charset="0"/>
              </a:rPr>
              <a:t>) підтримання низьких темпів інфляції, що є обов’язковою умовою підтримання макроекономічної рівноваги в економіці і стану визначеності для всіх </a:t>
            </a:r>
            <a:r>
              <a:rPr lang="uk-UA" sz="2200" dirty="0" smtClean="0">
                <a:solidFill>
                  <a:srgbClr val="000000"/>
                </a:solidFill>
                <a:latin typeface="Times New Roman" panose="02020603050405020304" pitchFamily="18" charset="0"/>
                <a:cs typeface="Times New Roman" panose="02020603050405020304" pitchFamily="18" charset="0"/>
              </a:rPr>
              <a:t>економічних агентів, оскільки стійкість грошової одиниці забезпечує можливості для довгострокових заощаджень та інвестицій;</a:t>
            </a:r>
            <a:endParaRPr lang="uk-UA" sz="2200"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294871813"/>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a:bodyPr>
          <a:lstStyle/>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2</a:t>
            </a:r>
            <a:r>
              <a:rPr lang="uk-UA" sz="2200" dirty="0">
                <a:solidFill>
                  <a:srgbClr val="000000"/>
                </a:solidFill>
                <a:latin typeface="Times New Roman" panose="02020603050405020304" pitchFamily="18" charset="0"/>
                <a:cs typeface="Times New Roman" panose="02020603050405020304" pitchFamily="18" charset="0"/>
              </a:rPr>
              <a:t>) забезпечення стабільності національної валюти в плані курсового співвідношення з іншими валютами, що є обов’язковою умовою підтримання довіри до неї з боку національного та іноземного бізнесу, а також полегшення умов праці суб’єктів зовнішньоекономічної діяльності, що визначається можливостями її кращого планування на тривалу перспективу та укладення довгострокових контрактів</a:t>
            </a:r>
            <a:r>
              <a:rPr lang="uk-UA" sz="2200" dirty="0" smtClean="0">
                <a:solidFill>
                  <a:srgbClr val="000000"/>
                </a:solidFill>
                <a:latin typeface="Times New Roman" panose="02020603050405020304" pitchFamily="18" charset="0"/>
                <a:cs typeface="Times New Roman" panose="02020603050405020304" pitchFamily="18" charset="0"/>
              </a:rPr>
              <a:t>;</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3</a:t>
            </a:r>
            <a:r>
              <a:rPr lang="uk-UA" sz="2200" dirty="0">
                <a:solidFill>
                  <a:srgbClr val="000000"/>
                </a:solidFill>
                <a:latin typeface="Times New Roman" panose="02020603050405020304" pitchFamily="18" charset="0"/>
                <a:cs typeface="Times New Roman" panose="02020603050405020304" pitchFamily="18" charset="0"/>
              </a:rPr>
              <a:t>) забезпечення зовнішньоекономічної рівноваги - підтримання рівноваги платіжного балансу, оскільки діяльність суб’єктів господарювання на зовнішніх ринках і збалансування грошових і товарних потоків країни як учасника світового ринку є обов’язковою умовою стабільного економічного розвитку країни;</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4</a:t>
            </a:r>
            <a:r>
              <a:rPr lang="uk-UA" sz="2200" dirty="0">
                <a:solidFill>
                  <a:srgbClr val="000000"/>
                </a:solidFill>
                <a:latin typeface="Times New Roman" panose="02020603050405020304" pitchFamily="18" charset="0"/>
                <a:cs typeface="Times New Roman" panose="02020603050405020304" pitchFamily="18" charset="0"/>
              </a:rPr>
              <a:t>) сприяння високому рівню зайнятості (наприклад, ФРС у США) та ін.</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Слід </a:t>
            </a:r>
            <a:r>
              <a:rPr lang="uk-UA" sz="2200" dirty="0">
                <a:solidFill>
                  <a:srgbClr val="000000"/>
                </a:solidFill>
                <a:latin typeface="Times New Roman" panose="02020603050405020304" pitchFamily="18" charset="0"/>
                <a:cs typeface="Times New Roman" panose="02020603050405020304" pitchFamily="18" charset="0"/>
              </a:rPr>
              <a:t>зазначити, що не можна водночас досягнути всіх перелічених стратегічних цілей монетарної політики, оскільки окремі з них є несумісними між собою, а між різними інструментами можуть виникати певні розбіжності, які заважають їх одночасному застосуванню на мікро- та макрорівні (рис. </a:t>
            </a:r>
            <a:r>
              <a:rPr lang="uk-UA" sz="2200" dirty="0" smtClean="0">
                <a:solidFill>
                  <a:srgbClr val="000000"/>
                </a:solidFill>
                <a:latin typeface="Times New Roman" panose="02020603050405020304" pitchFamily="18" charset="0"/>
                <a:cs typeface="Times New Roman" panose="02020603050405020304" pitchFamily="18" charset="0"/>
              </a:rPr>
              <a:t>2).</a:t>
            </a:r>
            <a:endParaRPr lang="uk-UA" sz="2200"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42180306"/>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a:bodyPr>
          <a:lstStyle/>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Рисунок 2.</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Фактори</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несумісності</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стратегічних</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цілей монетарної</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політики</a:t>
            </a:r>
            <a:endParaRPr lang="uk-UA" sz="2200" dirty="0">
              <a:solidFill>
                <a:srgbClr val="000000"/>
              </a:solidFill>
              <a:latin typeface="Times New Roman" panose="02020603050405020304" pitchFamily="18" charset="0"/>
              <a:cs typeface="Times New Roman" panose="02020603050405020304" pitchFamily="18" charset="0"/>
            </a:endParaRPr>
          </a:p>
        </p:txBody>
      </p:sp>
      <p:pic>
        <p:nvPicPr>
          <p:cNvPr id="2" name="Рисунок 1"/>
          <p:cNvPicPr>
            <a:picLocks noChangeAspect="1"/>
          </p:cNvPicPr>
          <p:nvPr/>
        </p:nvPicPr>
        <p:blipFill>
          <a:blip r:embed="rId2"/>
          <a:stretch>
            <a:fillRect/>
          </a:stretch>
        </p:blipFill>
        <p:spPr>
          <a:xfrm>
            <a:off x="3046705" y="561316"/>
            <a:ext cx="8112172" cy="5694629"/>
          </a:xfrm>
          <a:prstGeom prst="rect">
            <a:avLst/>
          </a:prstGeom>
        </p:spPr>
      </p:pic>
    </p:spTree>
    <p:extLst>
      <p:ext uri="{BB962C8B-B14F-4D97-AF65-F5344CB8AC3E}">
        <p14:creationId xmlns:p14="http://schemas.microsoft.com/office/powerpoint/2010/main" val="283305190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a:bodyPr>
          <a:lstStyle/>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Грошова </a:t>
            </a:r>
            <a:r>
              <a:rPr lang="uk-UA" sz="2200" dirty="0">
                <a:solidFill>
                  <a:srgbClr val="000000"/>
                </a:solidFill>
                <a:latin typeface="Times New Roman" panose="02020603050405020304" pitchFamily="18" charset="0"/>
                <a:cs typeface="Times New Roman" panose="02020603050405020304" pitchFamily="18" charset="0"/>
              </a:rPr>
              <a:t>система складається історично, її зміст і структурні елементи відображають досягнутий соціально-економічний рівень розвитку країни. Вона є елементом господарського механізму і регулюється законами, встановленими державою. Елементи грошової системи наведені в таблиці </a:t>
            </a:r>
            <a:r>
              <a:rPr lang="uk-UA" sz="2200" dirty="0" smtClean="0">
                <a:solidFill>
                  <a:srgbClr val="000000"/>
                </a:solidFill>
                <a:latin typeface="Times New Roman" panose="02020603050405020304" pitchFamily="18" charset="0"/>
                <a:cs typeface="Times New Roman" panose="02020603050405020304" pitchFamily="18" charset="0"/>
              </a:rPr>
              <a:t>1:</a:t>
            </a:r>
          </a:p>
          <a:p>
            <a:pPr algn="just">
              <a:spcBef>
                <a:spcPts val="0"/>
              </a:spcBef>
            </a:pPr>
            <a:endParaRPr lang="uk-UA" sz="2200" dirty="0" smtClean="0">
              <a:solidFill>
                <a:srgbClr val="000000"/>
              </a:solidFill>
              <a:latin typeface="Times New Roman" panose="02020603050405020304" pitchFamily="18" charset="0"/>
              <a:cs typeface="Times New Roman" panose="02020603050405020304" pitchFamily="18" charset="0"/>
            </a:endParaRP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Таблиця 1.</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Структура</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Грошової</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системи</a:t>
            </a:r>
          </a:p>
          <a:p>
            <a:pPr algn="just">
              <a:spcBef>
                <a:spcPts val="0"/>
              </a:spcBef>
            </a:pPr>
            <a:endParaRPr lang="uk-UA" sz="2200" dirty="0">
              <a:solidFill>
                <a:srgbClr val="000000"/>
              </a:solidFill>
              <a:latin typeface="Times New Roman" panose="02020603050405020304" pitchFamily="18" charset="0"/>
              <a:cs typeface="Times New Roman" panose="02020603050405020304" pitchFamily="18" charset="0"/>
            </a:endParaRPr>
          </a:p>
        </p:txBody>
      </p:sp>
      <p:pic>
        <p:nvPicPr>
          <p:cNvPr id="2" name="Рисунок 1"/>
          <p:cNvPicPr>
            <a:picLocks noChangeAspect="1"/>
          </p:cNvPicPr>
          <p:nvPr/>
        </p:nvPicPr>
        <p:blipFill>
          <a:blip r:embed="rId2"/>
          <a:stretch>
            <a:fillRect/>
          </a:stretch>
        </p:blipFill>
        <p:spPr>
          <a:xfrm>
            <a:off x="2165732" y="1955549"/>
            <a:ext cx="8933817" cy="4300396"/>
          </a:xfrm>
          <a:prstGeom prst="rect">
            <a:avLst/>
          </a:prstGeom>
        </p:spPr>
      </p:pic>
    </p:spTree>
    <p:extLst>
      <p:ext uri="{BB962C8B-B14F-4D97-AF65-F5344CB8AC3E}">
        <p14:creationId xmlns:p14="http://schemas.microsoft.com/office/powerpoint/2010/main" val="1270675481"/>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a:bodyPr>
          <a:lstStyle/>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Стратегічні цілі монетарної політики досягаються в процесі обрання і дотримання певної монетарної стратегії (монетарного устрою).</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Монетарна стратегія як складова монетарної політики (рис. 3) - це система заходів, що передбачає декларування стратегічних (кінцевих) цілей, обрання проміжних цілей, реалізацію механізмів прогнозування, створення операційного середовища (наявність кола інструментів), обрання індикаторів (змінних), які забезпечуватимуть монетарну владу корисною інформацією щодо впливу на грошовий ринок, розроблення комунікаційної стратегії щодо операторів ринкового середовища тощо.</a:t>
            </a:r>
          </a:p>
          <a:p>
            <a:pPr algn="just">
              <a:spcBef>
                <a:spcPts val="0"/>
              </a:spcBef>
            </a:pPr>
            <a:endParaRPr lang="ru-RU" sz="2200" dirty="0">
              <a:solidFill>
                <a:srgbClr val="000000"/>
              </a:solidFill>
              <a:latin typeface="Times New Roman" panose="02020603050405020304" pitchFamily="18" charset="0"/>
              <a:cs typeface="Times New Roman" panose="02020603050405020304" pitchFamily="18" charset="0"/>
            </a:endParaRPr>
          </a:p>
          <a:p>
            <a:pPr algn="just">
              <a:spcBef>
                <a:spcPts val="0"/>
              </a:spcBef>
            </a:pPr>
            <a:endParaRPr lang="ru-RU" sz="2200" dirty="0" smtClean="0">
              <a:solidFill>
                <a:srgbClr val="000000"/>
              </a:solidFill>
              <a:latin typeface="Times New Roman" panose="02020603050405020304" pitchFamily="18" charset="0"/>
              <a:cs typeface="Times New Roman" panose="02020603050405020304" pitchFamily="18" charset="0"/>
            </a:endParaRPr>
          </a:p>
          <a:p>
            <a:pPr algn="just">
              <a:spcBef>
                <a:spcPts val="0"/>
              </a:spcBef>
            </a:pPr>
            <a:endParaRPr lang="ru-RU" sz="2200" dirty="0">
              <a:solidFill>
                <a:srgbClr val="000000"/>
              </a:solidFill>
              <a:latin typeface="Times New Roman" panose="02020603050405020304" pitchFamily="18" charset="0"/>
              <a:cs typeface="Times New Roman" panose="02020603050405020304" pitchFamily="18" charset="0"/>
            </a:endParaRPr>
          </a:p>
          <a:p>
            <a:pPr algn="just">
              <a:spcBef>
                <a:spcPts val="0"/>
              </a:spcBef>
            </a:pPr>
            <a:endParaRPr lang="ru-RU" sz="2200" dirty="0" smtClean="0">
              <a:solidFill>
                <a:srgbClr val="000000"/>
              </a:solidFill>
              <a:latin typeface="Times New Roman" panose="02020603050405020304" pitchFamily="18" charset="0"/>
              <a:cs typeface="Times New Roman" panose="02020603050405020304" pitchFamily="18" charset="0"/>
            </a:endParaRPr>
          </a:p>
          <a:p>
            <a:pPr algn="just">
              <a:spcBef>
                <a:spcPts val="0"/>
              </a:spcBef>
            </a:pPr>
            <a:endParaRPr lang="ru-RU" sz="2200" dirty="0">
              <a:solidFill>
                <a:srgbClr val="000000"/>
              </a:solidFill>
              <a:latin typeface="Times New Roman" panose="02020603050405020304" pitchFamily="18" charset="0"/>
              <a:cs typeface="Times New Roman" panose="02020603050405020304" pitchFamily="18" charset="0"/>
            </a:endParaRPr>
          </a:p>
          <a:p>
            <a:pPr algn="just">
              <a:spcBef>
                <a:spcPts val="0"/>
              </a:spcBef>
            </a:pPr>
            <a:endParaRPr lang="ru-RU" sz="2200" dirty="0" smtClean="0">
              <a:solidFill>
                <a:srgbClr val="000000"/>
              </a:solidFill>
              <a:latin typeface="Times New Roman" panose="02020603050405020304" pitchFamily="18" charset="0"/>
              <a:cs typeface="Times New Roman" panose="02020603050405020304" pitchFamily="18" charset="0"/>
            </a:endParaRPr>
          </a:p>
          <a:p>
            <a:pPr algn="just">
              <a:spcBef>
                <a:spcPts val="0"/>
              </a:spcBef>
            </a:pPr>
            <a:endParaRPr lang="ru-RU" sz="2200" dirty="0">
              <a:solidFill>
                <a:srgbClr val="000000"/>
              </a:solidFill>
              <a:latin typeface="Times New Roman" panose="02020603050405020304" pitchFamily="18" charset="0"/>
              <a:cs typeface="Times New Roman" panose="02020603050405020304" pitchFamily="18" charset="0"/>
            </a:endParaRPr>
          </a:p>
          <a:p>
            <a:pPr algn="ctr">
              <a:spcBef>
                <a:spcPts val="0"/>
              </a:spcBef>
            </a:pPr>
            <a:r>
              <a:rPr lang="ru-RU" sz="2200" dirty="0">
                <a:solidFill>
                  <a:srgbClr val="000000"/>
                </a:solidFill>
                <a:latin typeface="Times New Roman" panose="02020603050405020304" pitchFamily="18" charset="0"/>
                <a:cs typeface="Times New Roman" panose="02020603050405020304" pitchFamily="18" charset="0"/>
              </a:rPr>
              <a:t>Рисунок 3. </a:t>
            </a:r>
            <a:r>
              <a:rPr lang="uk-UA" sz="2200" dirty="0" smtClean="0">
                <a:solidFill>
                  <a:srgbClr val="000000"/>
                </a:solidFill>
                <a:latin typeface="Times New Roman" panose="02020603050405020304" pitchFamily="18" charset="0"/>
                <a:cs typeface="Times New Roman" panose="02020603050405020304" pitchFamily="18" charset="0"/>
              </a:rPr>
              <a:t>Складові монетарної політики</a:t>
            </a:r>
          </a:p>
          <a:p>
            <a:pPr algn="just">
              <a:spcBef>
                <a:spcPts val="0"/>
              </a:spcBef>
            </a:pPr>
            <a:endParaRPr lang="uk-UA" sz="2200" dirty="0">
              <a:solidFill>
                <a:srgbClr val="000000"/>
              </a:solidFill>
              <a:latin typeface="Times New Roman" panose="02020603050405020304" pitchFamily="18" charset="0"/>
              <a:cs typeface="Times New Roman" panose="02020603050405020304" pitchFamily="18" charset="0"/>
            </a:endParaRPr>
          </a:p>
        </p:txBody>
      </p:sp>
      <p:pic>
        <p:nvPicPr>
          <p:cNvPr id="2" name="Рисунок 1"/>
          <p:cNvPicPr>
            <a:picLocks noChangeAspect="1"/>
          </p:cNvPicPr>
          <p:nvPr/>
        </p:nvPicPr>
        <p:blipFill>
          <a:blip r:embed="rId2"/>
          <a:stretch>
            <a:fillRect/>
          </a:stretch>
        </p:blipFill>
        <p:spPr>
          <a:xfrm>
            <a:off x="1497183" y="3408630"/>
            <a:ext cx="9602590" cy="2145841"/>
          </a:xfrm>
          <a:prstGeom prst="rect">
            <a:avLst/>
          </a:prstGeom>
        </p:spPr>
      </p:pic>
    </p:spTree>
    <p:extLst>
      <p:ext uri="{BB962C8B-B14F-4D97-AF65-F5344CB8AC3E}">
        <p14:creationId xmlns:p14="http://schemas.microsoft.com/office/powerpoint/2010/main" val="198723205"/>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lnSpcReduction="10000"/>
          </a:bodyPr>
          <a:lstStyle/>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За </a:t>
            </a:r>
            <a:r>
              <a:rPr lang="uk-UA" sz="2200" dirty="0">
                <a:solidFill>
                  <a:srgbClr val="000000"/>
                </a:solidFill>
                <a:latin typeface="Times New Roman" panose="02020603050405020304" pitchFamily="18" charset="0"/>
                <a:cs typeface="Times New Roman" panose="02020603050405020304" pitchFamily="18" charset="0"/>
              </a:rPr>
              <a:t>характером стратегічної мети, що слугує цільовим монетарним орієнтиром, існують такі види монетарної (грошово-кредитної) політики:</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 режим монетарного </a:t>
            </a:r>
            <a:r>
              <a:rPr lang="uk-UA" sz="2200" dirty="0" err="1">
                <a:solidFill>
                  <a:srgbClr val="000000"/>
                </a:solidFill>
                <a:latin typeface="Times New Roman" panose="02020603050405020304" pitchFamily="18" charset="0"/>
                <a:cs typeface="Times New Roman" panose="02020603050405020304" pitchFamily="18" charset="0"/>
              </a:rPr>
              <a:t>таргетування</a:t>
            </a:r>
            <a:r>
              <a:rPr lang="uk-UA" sz="2200" dirty="0">
                <a:solidFill>
                  <a:srgbClr val="000000"/>
                </a:solidFill>
                <a:latin typeface="Times New Roman" panose="02020603050405020304" pitchFamily="18" charset="0"/>
                <a:cs typeface="Times New Roman" panose="02020603050405020304" pitchFamily="18" charset="0"/>
              </a:rPr>
              <a:t>;</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 режим валютного </a:t>
            </a:r>
            <a:r>
              <a:rPr lang="uk-UA" sz="2200" dirty="0" err="1">
                <a:solidFill>
                  <a:srgbClr val="000000"/>
                </a:solidFill>
                <a:latin typeface="Times New Roman" panose="02020603050405020304" pitchFamily="18" charset="0"/>
                <a:cs typeface="Times New Roman" panose="02020603050405020304" pitchFamily="18" charset="0"/>
              </a:rPr>
              <a:t>таргетування</a:t>
            </a:r>
            <a:r>
              <a:rPr lang="uk-UA" sz="2200" dirty="0">
                <a:solidFill>
                  <a:srgbClr val="000000"/>
                </a:solidFill>
                <a:latin typeface="Times New Roman" panose="02020603050405020304" pitchFamily="18" charset="0"/>
                <a:cs typeface="Times New Roman" panose="02020603050405020304" pitchFamily="18" charset="0"/>
              </a:rPr>
              <a:t>;</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 режим інфляційного </a:t>
            </a:r>
            <a:r>
              <a:rPr lang="uk-UA" sz="2200" dirty="0" err="1">
                <a:solidFill>
                  <a:srgbClr val="000000"/>
                </a:solidFill>
                <a:latin typeface="Times New Roman" panose="02020603050405020304" pitchFamily="18" charset="0"/>
                <a:cs typeface="Times New Roman" panose="02020603050405020304" pitchFamily="18" charset="0"/>
              </a:rPr>
              <a:t>таргетування</a:t>
            </a:r>
            <a:r>
              <a:rPr lang="uk-UA" sz="2200" dirty="0">
                <a:solidFill>
                  <a:srgbClr val="000000"/>
                </a:solidFill>
                <a:latin typeface="Times New Roman" panose="02020603050405020304" pitchFamily="18" charset="0"/>
                <a:cs typeface="Times New Roman" panose="02020603050405020304" pitchFamily="18" charset="0"/>
              </a:rPr>
              <a:t>;</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змішаний підхід.</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	</a:t>
            </a:r>
            <a:r>
              <a:rPr lang="uk-UA" sz="2200" i="1" dirty="0" err="1">
                <a:solidFill>
                  <a:srgbClr val="000000"/>
                </a:solidFill>
                <a:latin typeface="Times New Roman" panose="02020603050405020304" pitchFamily="18" charset="0"/>
                <a:cs typeface="Times New Roman" panose="02020603050405020304" pitchFamily="18" charset="0"/>
              </a:rPr>
              <a:t>Таргетування</a:t>
            </a:r>
            <a:r>
              <a:rPr lang="uk-UA" sz="2200" i="1" dirty="0">
                <a:solidFill>
                  <a:srgbClr val="000000"/>
                </a:solidFill>
                <a:latin typeface="Times New Roman" panose="02020603050405020304" pitchFamily="18" charset="0"/>
                <a:cs typeface="Times New Roman" panose="02020603050405020304" pitchFamily="18" charset="0"/>
              </a:rPr>
              <a:t> (від </a:t>
            </a:r>
            <a:r>
              <a:rPr lang="uk-UA" sz="2200" i="1" dirty="0" err="1">
                <a:solidFill>
                  <a:srgbClr val="000000"/>
                </a:solidFill>
                <a:latin typeface="Times New Roman" panose="02020603050405020304" pitchFamily="18" charset="0"/>
                <a:cs typeface="Times New Roman" panose="02020603050405020304" pitchFamily="18" charset="0"/>
              </a:rPr>
              <a:t>англ</a:t>
            </a:r>
            <a:r>
              <a:rPr lang="uk-UA" sz="2200" i="1" dirty="0">
                <a:solidFill>
                  <a:srgbClr val="000000"/>
                </a:solidFill>
                <a:latin typeface="Times New Roman" panose="02020603050405020304" pitchFamily="18" charset="0"/>
                <a:cs typeface="Times New Roman" panose="02020603050405020304" pitchFamily="18" charset="0"/>
              </a:rPr>
              <a:t>. </a:t>
            </a:r>
            <a:r>
              <a:rPr lang="en-US" sz="2200" i="1" dirty="0">
                <a:solidFill>
                  <a:srgbClr val="000000"/>
                </a:solidFill>
                <a:latin typeface="Times New Roman" panose="02020603050405020304" pitchFamily="18" charset="0"/>
                <a:cs typeface="Times New Roman" panose="02020603050405020304" pitchFamily="18" charset="0"/>
              </a:rPr>
              <a:t>target - </a:t>
            </a:r>
            <a:r>
              <a:rPr lang="uk-UA" sz="2200" i="1" dirty="0">
                <a:solidFill>
                  <a:srgbClr val="000000"/>
                </a:solidFill>
                <a:latin typeface="Times New Roman" panose="02020603050405020304" pitchFamily="18" charset="0"/>
                <a:cs typeface="Times New Roman" panose="02020603050405020304" pitchFamily="18" charset="0"/>
              </a:rPr>
              <a:t>мета)</a:t>
            </a:r>
            <a:r>
              <a:rPr lang="uk-UA" sz="2200" dirty="0">
                <a:solidFill>
                  <a:srgbClr val="000000"/>
                </a:solidFill>
                <a:latin typeface="Times New Roman" panose="02020603050405020304" pitchFamily="18" charset="0"/>
                <a:cs typeface="Times New Roman" panose="02020603050405020304" pitchFamily="18" charset="0"/>
              </a:rPr>
              <a:t> - встановлення і дотримання цільових орієнтирів чи кількісних параметрів обраних показників монетарної політики центральних банків. Типовими є три види </a:t>
            </a:r>
            <a:r>
              <a:rPr lang="uk-UA" sz="2200" dirty="0" err="1">
                <a:solidFill>
                  <a:srgbClr val="000000"/>
                </a:solidFill>
                <a:latin typeface="Times New Roman" panose="02020603050405020304" pitchFamily="18" charset="0"/>
                <a:cs typeface="Times New Roman" panose="02020603050405020304" pitchFamily="18" charset="0"/>
              </a:rPr>
              <a:t>таргетування</a:t>
            </a:r>
            <a:r>
              <a:rPr lang="uk-UA" sz="2200" dirty="0">
                <a:solidFill>
                  <a:srgbClr val="000000"/>
                </a:solidFill>
                <a:latin typeface="Times New Roman" panose="02020603050405020304" pitchFamily="18" charset="0"/>
                <a:cs typeface="Times New Roman" panose="02020603050405020304" pitchFamily="18" charset="0"/>
              </a:rPr>
              <a:t>: монетарне, валютне та інфляційне.</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a:t>
            </a:r>
            <a:r>
              <a:rPr lang="uk-UA" sz="2200" i="1" dirty="0" smtClean="0">
                <a:solidFill>
                  <a:srgbClr val="000000"/>
                </a:solidFill>
                <a:latin typeface="Times New Roman" panose="02020603050405020304" pitchFamily="18" charset="0"/>
                <a:cs typeface="Times New Roman" panose="02020603050405020304" pitchFamily="18" charset="0"/>
              </a:rPr>
              <a:t>Монетарне </a:t>
            </a:r>
            <a:r>
              <a:rPr lang="uk-UA" sz="2200" i="1" dirty="0" err="1">
                <a:solidFill>
                  <a:srgbClr val="000000"/>
                </a:solidFill>
                <a:latin typeface="Times New Roman" panose="02020603050405020304" pitchFamily="18" charset="0"/>
                <a:cs typeface="Times New Roman" panose="02020603050405020304" pitchFamily="18" charset="0"/>
              </a:rPr>
              <a:t>таргетування</a:t>
            </a:r>
            <a:r>
              <a:rPr lang="uk-UA" sz="2200" dirty="0">
                <a:solidFill>
                  <a:srgbClr val="000000"/>
                </a:solidFill>
                <a:latin typeface="Times New Roman" panose="02020603050405020304" pitchFamily="18" charset="0"/>
                <a:cs typeface="Times New Roman" panose="02020603050405020304" pitchFamily="18" charset="0"/>
              </a:rPr>
              <a:t> (</a:t>
            </a:r>
            <a:r>
              <a:rPr lang="uk-UA" sz="2200" dirty="0" err="1">
                <a:solidFill>
                  <a:srgbClr val="000000"/>
                </a:solidFill>
                <a:latin typeface="Times New Roman" panose="02020603050405020304" pitchFamily="18" charset="0"/>
                <a:cs typeface="Times New Roman" panose="02020603050405020304" pitchFamily="18" charset="0"/>
              </a:rPr>
              <a:t>таргетування</a:t>
            </a:r>
            <a:r>
              <a:rPr lang="uk-UA" sz="2200" dirty="0">
                <a:solidFill>
                  <a:srgbClr val="000000"/>
                </a:solidFill>
                <a:latin typeface="Times New Roman" panose="02020603050405020304" pitchFamily="18" charset="0"/>
                <a:cs typeface="Times New Roman" panose="02020603050405020304" pitchFamily="18" charset="0"/>
              </a:rPr>
              <a:t> грошових агрегатів чи монетарної бази) - комплекс заходів, спрямованих на підтримання стабільного попиту на гроші з боку суспільства, з метою забезпечення заздалегідь визначеного рівня грошової маси в обороті. Це стратегія грошово-кредитної політики, спрямована на підтримання грошової стабільності, зосереджена на відхиленнях зростання кількості грошей від наперед оголошеного показника (орієнтира). Основний інструмент такого режиму - це пропозиція грошей центральним банком</a:t>
            </a:r>
            <a:r>
              <a:rPr lang="uk-UA" sz="2200" dirty="0" smtClean="0">
                <a:solidFill>
                  <a:srgbClr val="000000"/>
                </a:solidFill>
                <a:latin typeface="Times New Roman" panose="02020603050405020304" pitchFamily="18" charset="0"/>
                <a:cs typeface="Times New Roman" panose="02020603050405020304" pitchFamily="18" charset="0"/>
              </a:rPr>
              <a:t>.</a:t>
            </a:r>
            <a:endParaRPr lang="uk-UA" sz="2200"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633426173"/>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lnSpcReduction="10000"/>
          </a:bodyPr>
          <a:lstStyle/>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a:t>
            </a:r>
            <a:r>
              <a:rPr lang="uk-UA" sz="2200" i="1" dirty="0" err="1" smtClean="0">
                <a:solidFill>
                  <a:srgbClr val="000000"/>
                </a:solidFill>
                <a:latin typeface="Times New Roman" panose="02020603050405020304" pitchFamily="18" charset="0"/>
                <a:cs typeface="Times New Roman" panose="02020603050405020304" pitchFamily="18" charset="0"/>
              </a:rPr>
              <a:t>Таргетування</a:t>
            </a:r>
            <a:r>
              <a:rPr lang="uk-UA" sz="2200" i="1" dirty="0" smtClean="0">
                <a:solidFill>
                  <a:srgbClr val="000000"/>
                </a:solidFill>
                <a:latin typeface="Times New Roman" panose="02020603050405020304" pitchFamily="18" charset="0"/>
                <a:cs typeface="Times New Roman" panose="02020603050405020304" pitchFamily="18" charset="0"/>
              </a:rPr>
              <a:t> валютного (обмінного) курсу</a:t>
            </a:r>
            <a:r>
              <a:rPr lang="uk-UA" sz="2200" dirty="0" smtClean="0">
                <a:solidFill>
                  <a:srgbClr val="000000"/>
                </a:solidFill>
                <a:latin typeface="Times New Roman" panose="02020603050405020304" pitchFamily="18" charset="0"/>
                <a:cs typeface="Times New Roman" panose="02020603050405020304" pitchFamily="18" charset="0"/>
              </a:rPr>
              <a:t> - комплекс заходів, спрямованих на підтримання стабільності обмінного курсу щодо певної резервної валюти або кошика валют. Це стратегія монетарної політики, прагнення до визначеного (зазвичай стійкого або навіть фіксованого) обмінного курсу відносно іншої валюти чи групи валют. Основний інструмент такого режиму - це валютні інтервенції центрального банку (купівля-продаж іноземної валюти).</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Інфляційне </a:t>
            </a:r>
            <a:r>
              <a:rPr lang="uk-UA" sz="2200" dirty="0" err="1" smtClean="0">
                <a:solidFill>
                  <a:srgbClr val="000000"/>
                </a:solidFill>
                <a:latin typeface="Times New Roman" panose="02020603050405020304" pitchFamily="18" charset="0"/>
                <a:cs typeface="Times New Roman" panose="02020603050405020304" pitchFamily="18" charset="0"/>
              </a:rPr>
              <a:t>таргетування</a:t>
            </a:r>
            <a:r>
              <a:rPr lang="uk-UA" sz="2200" dirty="0" smtClean="0">
                <a:solidFill>
                  <a:srgbClr val="000000"/>
                </a:solidFill>
                <a:latin typeface="Times New Roman" panose="02020603050405020304" pitchFamily="18" charset="0"/>
                <a:cs typeface="Times New Roman" panose="02020603050405020304" pitchFamily="18" charset="0"/>
              </a:rPr>
              <a:t> - комплекс заходів, спрямованих на оголошення інфляційної мети (</a:t>
            </a:r>
            <a:r>
              <a:rPr lang="uk-UA" sz="2200" dirty="0" err="1" smtClean="0">
                <a:solidFill>
                  <a:srgbClr val="000000"/>
                </a:solidFill>
                <a:latin typeface="Times New Roman" panose="02020603050405020304" pitchFamily="18" charset="0"/>
                <a:cs typeface="Times New Roman" panose="02020603050405020304" pitchFamily="18" charset="0"/>
              </a:rPr>
              <a:t>таргет</a:t>
            </a:r>
            <a:r>
              <a:rPr lang="uk-UA" sz="2200" dirty="0" smtClean="0">
                <a:solidFill>
                  <a:srgbClr val="000000"/>
                </a:solidFill>
                <a:latin typeface="Times New Roman" panose="02020603050405020304" pitchFamily="18" charset="0"/>
                <a:cs typeface="Times New Roman" panose="02020603050405020304" pitchFamily="18" charset="0"/>
              </a:rPr>
              <a:t>) як номінального якоря і підтримання стабільності цього показника в середньостроковому періоді. Це стратегія монетарної політики, скерована на досягнення стабільності цін, зосередження на відхиленнях у виданих прогнозах інфляції від оголошеної інфляційної мети. Основний інструмент такого режиму - це облікова ставка центрального банку.</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Монетарна тактика як складова монетарної політики фактично являє собою заходи монетарного (грошово-кредитного) регулювання.</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Грошово-кредитне регулювання - це комплекс заходів у сфері грошового обігу та кредиту, спрямованих на досягнення обраного показника інфляції, забезпечення стабільності грошової одиниці, вирівнювання платіжного балансу та забезпечення зайнятості населення.</a:t>
            </a:r>
            <a:endParaRPr lang="uk-UA" sz="2200"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308738238"/>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lnSpcReduction="10000"/>
          </a:bodyPr>
          <a:lstStyle/>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Інституційний</a:t>
            </a:r>
            <a:r>
              <a:rPr lang="ru-RU" sz="2200" dirty="0">
                <a:solidFill>
                  <a:srgbClr val="000000"/>
                </a:solidFill>
                <a:latin typeface="Times New Roman" panose="02020603050405020304" pitchFamily="18" charset="0"/>
                <a:cs typeface="Times New Roman" panose="02020603050405020304" pitchFamily="18" charset="0"/>
              </a:rPr>
              <a:t> центр </a:t>
            </a:r>
            <a:r>
              <a:rPr lang="ru-RU" sz="2200" dirty="0" err="1">
                <a:solidFill>
                  <a:srgbClr val="000000"/>
                </a:solidFill>
                <a:latin typeface="Times New Roman" panose="02020603050405020304" pitchFamily="18" charset="0"/>
                <a:cs typeface="Times New Roman" panose="02020603050405020304" pitchFamily="18" charset="0"/>
              </a:rPr>
              <a:t>монетарної</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політики</a:t>
            </a:r>
            <a:r>
              <a:rPr lang="ru-RU" sz="2200" dirty="0">
                <a:solidFill>
                  <a:srgbClr val="000000"/>
                </a:solidFill>
                <a:latin typeface="Times New Roman" panose="02020603050405020304" pitchFamily="18" charset="0"/>
                <a:cs typeface="Times New Roman" panose="02020603050405020304" pitchFamily="18" charset="0"/>
              </a:rPr>
              <a:t> - </a:t>
            </a:r>
            <a:r>
              <a:rPr lang="ru-RU" sz="2200" dirty="0" err="1">
                <a:solidFill>
                  <a:srgbClr val="000000"/>
                </a:solidFill>
                <a:latin typeface="Times New Roman" panose="02020603050405020304" pitchFamily="18" charset="0"/>
                <a:cs typeface="Times New Roman" panose="02020603050405020304" pitchFamily="18" charset="0"/>
              </a:rPr>
              <a:t>це</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центральний</a:t>
            </a:r>
            <a:r>
              <a:rPr lang="ru-RU" sz="2200" dirty="0">
                <a:solidFill>
                  <a:srgbClr val="000000"/>
                </a:solidFill>
                <a:latin typeface="Times New Roman" panose="02020603050405020304" pitchFamily="18" charset="0"/>
                <a:cs typeface="Times New Roman" panose="02020603050405020304" pitchFamily="18" charset="0"/>
              </a:rPr>
              <a:t> банк, </a:t>
            </a:r>
            <a:r>
              <a:rPr lang="ru-RU" sz="2200" dirty="0" err="1">
                <a:solidFill>
                  <a:srgbClr val="000000"/>
                </a:solidFill>
                <a:latin typeface="Times New Roman" panose="02020603050405020304" pitchFamily="18" charset="0"/>
                <a:cs typeface="Times New Roman" panose="02020603050405020304" pitchFamily="18" charset="0"/>
              </a:rPr>
              <a:t>що</a:t>
            </a:r>
            <a:r>
              <a:rPr lang="ru-RU" sz="2200" dirty="0">
                <a:solidFill>
                  <a:srgbClr val="000000"/>
                </a:solidFill>
                <a:latin typeface="Times New Roman" panose="02020603050405020304" pitchFamily="18" charset="0"/>
                <a:cs typeface="Times New Roman" panose="02020603050405020304" pitchFamily="18" charset="0"/>
              </a:rPr>
              <a:t> як </a:t>
            </a:r>
            <a:r>
              <a:rPr lang="ru-RU" sz="2200" dirty="0" err="1">
                <a:solidFill>
                  <a:srgbClr val="000000"/>
                </a:solidFill>
                <a:latin typeface="Times New Roman" panose="02020603050405020304" pitchFamily="18" charset="0"/>
                <a:cs typeface="Times New Roman" panose="02020603050405020304" pitchFamily="18" charset="0"/>
              </a:rPr>
              <a:t>головний</a:t>
            </a:r>
            <a:r>
              <a:rPr lang="ru-RU" sz="2200" dirty="0">
                <a:solidFill>
                  <a:srgbClr val="000000"/>
                </a:solidFill>
                <a:latin typeface="Times New Roman" panose="02020603050405020304" pitchFamily="18" charset="0"/>
                <a:cs typeface="Times New Roman" panose="02020603050405020304" pitchFamily="18" charset="0"/>
              </a:rPr>
              <a:t> орган державного </a:t>
            </a:r>
            <a:r>
              <a:rPr lang="ru-RU" sz="2200" dirty="0" err="1">
                <a:solidFill>
                  <a:srgbClr val="000000"/>
                </a:solidFill>
                <a:latin typeface="Times New Roman" panose="02020603050405020304" pitchFamily="18" charset="0"/>
                <a:cs typeface="Times New Roman" panose="02020603050405020304" pitchFamily="18" charset="0"/>
              </a:rPr>
              <a:t>регулювання</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економіки</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впливає</a:t>
            </a:r>
            <a:r>
              <a:rPr lang="ru-RU" sz="2200" dirty="0">
                <a:solidFill>
                  <a:srgbClr val="000000"/>
                </a:solidFill>
                <a:latin typeface="Times New Roman" panose="02020603050405020304" pitchFamily="18" charset="0"/>
                <a:cs typeface="Times New Roman" panose="02020603050405020304" pitchFamily="18" charset="0"/>
              </a:rPr>
              <a:t> на </a:t>
            </a:r>
            <a:r>
              <a:rPr lang="ru-RU" sz="2200" dirty="0" err="1">
                <a:solidFill>
                  <a:srgbClr val="000000"/>
                </a:solidFill>
                <a:latin typeface="Times New Roman" panose="02020603050405020304" pitchFamily="18" charset="0"/>
                <a:cs typeface="Times New Roman" panose="02020603050405020304" pitchFamily="18" charset="0"/>
              </a:rPr>
              <a:t>економічні</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процеси</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грошові</a:t>
            </a:r>
            <a:r>
              <a:rPr lang="ru-RU" sz="2200" dirty="0">
                <a:solidFill>
                  <a:srgbClr val="000000"/>
                </a:solidFill>
                <a:latin typeface="Times New Roman" panose="02020603050405020304" pitchFamily="18" charset="0"/>
                <a:cs typeface="Times New Roman" panose="02020603050405020304" pitchFamily="18" charset="0"/>
              </a:rPr>
              <a:t> та </a:t>
            </a:r>
            <a:r>
              <a:rPr lang="ru-RU" sz="2200" dirty="0" err="1">
                <a:solidFill>
                  <a:srgbClr val="000000"/>
                </a:solidFill>
                <a:latin typeface="Times New Roman" panose="02020603050405020304" pitchFamily="18" charset="0"/>
                <a:cs typeface="Times New Roman" panose="02020603050405020304" pitchFamily="18" charset="0"/>
              </a:rPr>
              <a:t>кредитні</a:t>
            </a:r>
            <a:r>
              <a:rPr lang="ru-RU" sz="2200" dirty="0">
                <a:solidFill>
                  <a:srgbClr val="000000"/>
                </a:solidFill>
                <a:latin typeface="Times New Roman" panose="02020603050405020304" pitchFamily="18" charset="0"/>
                <a:cs typeface="Times New Roman" panose="02020603050405020304" pitchFamily="18" charset="0"/>
              </a:rPr>
              <a:t> ринки в </a:t>
            </a:r>
            <a:r>
              <a:rPr lang="ru-RU" sz="2200" dirty="0" err="1">
                <a:solidFill>
                  <a:srgbClr val="000000"/>
                </a:solidFill>
                <a:latin typeface="Times New Roman" panose="02020603050405020304" pitchFamily="18" charset="0"/>
                <a:cs typeface="Times New Roman" panose="02020603050405020304" pitchFamily="18" charset="0"/>
              </a:rPr>
              <a:t>країні</a:t>
            </a:r>
            <a:r>
              <a:rPr lang="ru-RU" sz="2200" dirty="0" smtClean="0">
                <a:solidFill>
                  <a:srgbClr val="000000"/>
                </a:solidFill>
                <a:latin typeface="Times New Roman" panose="02020603050405020304" pitchFamily="18" charset="0"/>
                <a:cs typeface="Times New Roman" panose="02020603050405020304" pitchFamily="18" charset="0"/>
              </a:rPr>
              <a:t>.</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Монетарне </a:t>
            </a:r>
            <a:r>
              <a:rPr lang="uk-UA" sz="2200" dirty="0">
                <a:solidFill>
                  <a:srgbClr val="000000"/>
                </a:solidFill>
                <a:latin typeface="Times New Roman" panose="02020603050405020304" pitchFamily="18" charset="0"/>
                <a:cs typeface="Times New Roman" panose="02020603050405020304" pitchFamily="18" charset="0"/>
              </a:rPr>
              <a:t>(грошово-кредитне) регулювання реалізується через різноманітні канали та інструменти грошово-кредитної сфери, які в сукупності формують структуру передавального механізму.</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Економічну </a:t>
            </a:r>
            <a:r>
              <a:rPr lang="uk-UA" sz="2200" dirty="0">
                <a:solidFill>
                  <a:srgbClr val="000000"/>
                </a:solidFill>
                <a:latin typeface="Times New Roman" panose="02020603050405020304" pitchFamily="18" charset="0"/>
                <a:cs typeface="Times New Roman" panose="02020603050405020304" pitchFamily="18" charset="0"/>
              </a:rPr>
              <a:t>категорію «монетарний трансмісійний механізм» розуміють як відносини з приводу передачі змін у використанні інструментарію грошово-кредитної політики центрального банку для впливу на фінансову кон’юнктуру (фінансова сфера економіки) і в подальшому - на макроекономічну ситуацію через сукупність каналів (ланцюгів проміжних змінних) та </a:t>
            </a:r>
            <a:r>
              <a:rPr lang="uk-UA" sz="2200" dirty="0" err="1">
                <a:solidFill>
                  <a:srgbClr val="000000"/>
                </a:solidFill>
                <a:latin typeface="Times New Roman" panose="02020603050405020304" pitchFamily="18" charset="0"/>
                <a:cs typeface="Times New Roman" panose="02020603050405020304" pitchFamily="18" charset="0"/>
              </a:rPr>
              <a:t>зв’язків</a:t>
            </a:r>
            <a:r>
              <a:rPr lang="uk-UA" sz="2200" dirty="0">
                <a:solidFill>
                  <a:srgbClr val="000000"/>
                </a:solidFill>
                <a:latin typeface="Times New Roman" panose="02020603050405020304" pitchFamily="18" charset="0"/>
                <a:cs typeface="Times New Roman" panose="02020603050405020304" pitchFamily="18" charset="0"/>
              </a:rPr>
              <a:t> прямої й зворотної дії.</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Отже</a:t>
            </a:r>
            <a:r>
              <a:rPr lang="uk-UA" sz="2200" dirty="0">
                <a:solidFill>
                  <a:srgbClr val="000000"/>
                </a:solidFill>
                <a:latin typeface="Times New Roman" panose="02020603050405020304" pitchFamily="18" charset="0"/>
                <a:cs typeface="Times New Roman" panose="02020603050405020304" pitchFamily="18" charset="0"/>
              </a:rPr>
              <a:t>, трансмісійний механізм - це процес, через який монетарна політика центрального банку впливає на макроекономічні змінні, як-от, зокрема, ціноутворення та економічна активність</a:t>
            </a:r>
            <a:r>
              <a:rPr lang="uk-UA" sz="2200" dirty="0" smtClean="0">
                <a:solidFill>
                  <a:srgbClr val="000000"/>
                </a:solidFill>
                <a:latin typeface="Times New Roman" panose="02020603050405020304" pitchFamily="18" charset="0"/>
                <a:cs typeface="Times New Roman" panose="02020603050405020304" pitchFamily="18" charset="0"/>
              </a:rPr>
              <a:t>.</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Центральний банк кожної країни розробляє модель трансмісійного механізму монетарної політики з урахуванням національних особливостей економіки, основними серед яких є: масштаб економіки країни, її відкритість, рівень розвитку та структура фінансового </a:t>
            </a:r>
            <a:r>
              <a:rPr lang="ru-RU" sz="2200" dirty="0">
                <a:solidFill>
                  <a:srgbClr val="000000"/>
                </a:solidFill>
                <a:latin typeface="Times New Roman" panose="02020603050405020304" pitchFamily="18" charset="0"/>
                <a:cs typeface="Times New Roman" panose="02020603050405020304" pitchFamily="18" charset="0"/>
              </a:rPr>
              <a:t>ринку, </a:t>
            </a:r>
            <a:r>
              <a:rPr lang="ru-RU" sz="2200" dirty="0" err="1">
                <a:solidFill>
                  <a:srgbClr val="000000"/>
                </a:solidFill>
                <a:latin typeface="Times New Roman" panose="02020603050405020304" pitchFamily="18" charset="0"/>
                <a:cs typeface="Times New Roman" panose="02020603050405020304" pitchFamily="18" charset="0"/>
              </a:rPr>
              <a:t>інструментарій</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монетарної</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політики</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кожної</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країни</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тощо</a:t>
            </a:r>
            <a:r>
              <a:rPr lang="ru-RU" sz="2200" dirty="0">
                <a:solidFill>
                  <a:srgbClr val="000000"/>
                </a:solidFill>
                <a:latin typeface="Times New Roman" panose="02020603050405020304" pitchFamily="18" charset="0"/>
                <a:cs typeface="Times New Roman" panose="02020603050405020304" pitchFamily="18" charset="0"/>
              </a:rPr>
              <a:t>.</a:t>
            </a:r>
            <a:endParaRPr lang="uk-UA" sz="2200"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352079623"/>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a:bodyPr>
          <a:lstStyle/>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 </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У </a:t>
            </a:r>
            <a:r>
              <a:rPr lang="uk-UA" sz="2200" dirty="0">
                <a:solidFill>
                  <a:srgbClr val="000000"/>
                </a:solidFill>
                <a:latin typeface="Times New Roman" panose="02020603050405020304" pitchFamily="18" charset="0"/>
                <a:cs typeface="Times New Roman" panose="02020603050405020304" pitchFamily="18" charset="0"/>
              </a:rPr>
              <a:t>процесі дії передавального механізму грошово-кредитної політики чітко виокремлюються два етапи - фінансовий і реальний сектори економіки (рис. </a:t>
            </a:r>
            <a:r>
              <a:rPr lang="uk-UA" sz="2200" dirty="0" smtClean="0">
                <a:solidFill>
                  <a:srgbClr val="000000"/>
                </a:solidFill>
                <a:latin typeface="Times New Roman" panose="02020603050405020304" pitchFamily="18" charset="0"/>
                <a:cs typeface="Times New Roman" panose="02020603050405020304" pitchFamily="18" charset="0"/>
              </a:rPr>
              <a:t>3).</a:t>
            </a:r>
          </a:p>
          <a:p>
            <a:pPr algn="just">
              <a:spcBef>
                <a:spcPts val="0"/>
              </a:spcBef>
            </a:pPr>
            <a:endParaRPr lang="uk-UA" sz="2200" dirty="0" smtClean="0">
              <a:solidFill>
                <a:srgbClr val="000000"/>
              </a:solidFill>
              <a:latin typeface="Times New Roman" panose="02020603050405020304" pitchFamily="18" charset="0"/>
              <a:cs typeface="Times New Roman" panose="02020603050405020304" pitchFamily="18" charset="0"/>
            </a:endParaRP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Рисунок 3.</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Етапи </a:t>
            </a:r>
            <a:r>
              <a:rPr lang="uk-UA" sz="2200" dirty="0" smtClean="0">
                <a:solidFill>
                  <a:srgbClr val="000000"/>
                </a:solidFill>
                <a:latin typeface="Times New Roman" panose="02020603050405020304" pitchFamily="18" charset="0"/>
                <a:cs typeface="Times New Roman" panose="02020603050405020304" pitchFamily="18" charset="0"/>
              </a:rPr>
              <a:t>дії</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т</a:t>
            </a:r>
            <a:r>
              <a:rPr lang="uk-UA" sz="2200" dirty="0" smtClean="0">
                <a:solidFill>
                  <a:srgbClr val="000000"/>
                </a:solidFill>
                <a:latin typeface="Times New Roman" panose="02020603050405020304" pitchFamily="18" charset="0"/>
                <a:cs typeface="Times New Roman" panose="02020603050405020304" pitchFamily="18" charset="0"/>
              </a:rPr>
              <a:t>рансмісійного</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м</a:t>
            </a:r>
            <a:r>
              <a:rPr lang="uk-UA" sz="2200" dirty="0" smtClean="0">
                <a:solidFill>
                  <a:srgbClr val="000000"/>
                </a:solidFill>
                <a:latin typeface="Times New Roman" panose="02020603050405020304" pitchFamily="18" charset="0"/>
                <a:cs typeface="Times New Roman" panose="02020603050405020304" pitchFamily="18" charset="0"/>
              </a:rPr>
              <a:t>еханізму</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м</a:t>
            </a:r>
            <a:r>
              <a:rPr lang="uk-UA" sz="2200" dirty="0" smtClean="0">
                <a:solidFill>
                  <a:srgbClr val="000000"/>
                </a:solidFill>
                <a:latin typeface="Times New Roman" panose="02020603050405020304" pitchFamily="18" charset="0"/>
                <a:cs typeface="Times New Roman" panose="02020603050405020304" pitchFamily="18" charset="0"/>
              </a:rPr>
              <a:t>онетарної</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політики</a:t>
            </a:r>
            <a:endParaRPr lang="uk-UA" sz="2200" dirty="0">
              <a:solidFill>
                <a:srgbClr val="000000"/>
              </a:solidFill>
              <a:latin typeface="Times New Roman" panose="02020603050405020304" pitchFamily="18" charset="0"/>
              <a:cs typeface="Times New Roman" panose="02020603050405020304" pitchFamily="18" charset="0"/>
            </a:endParaRPr>
          </a:p>
        </p:txBody>
      </p:sp>
      <p:pic>
        <p:nvPicPr>
          <p:cNvPr id="4" name="Рисунок 3"/>
          <p:cNvPicPr>
            <a:picLocks noChangeAspect="1"/>
          </p:cNvPicPr>
          <p:nvPr/>
        </p:nvPicPr>
        <p:blipFill>
          <a:blip r:embed="rId2"/>
          <a:stretch>
            <a:fillRect/>
          </a:stretch>
        </p:blipFill>
        <p:spPr>
          <a:xfrm>
            <a:off x="3453742" y="1864928"/>
            <a:ext cx="8152801" cy="4323200"/>
          </a:xfrm>
          <a:prstGeom prst="rect">
            <a:avLst/>
          </a:prstGeom>
        </p:spPr>
      </p:pic>
    </p:spTree>
    <p:extLst>
      <p:ext uri="{BB962C8B-B14F-4D97-AF65-F5344CB8AC3E}">
        <p14:creationId xmlns:p14="http://schemas.microsoft.com/office/powerpoint/2010/main" val="1060082946"/>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a:bodyPr>
          <a:lstStyle/>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Дія </a:t>
            </a:r>
            <a:r>
              <a:rPr lang="uk-UA" sz="2200" dirty="0">
                <a:solidFill>
                  <a:srgbClr val="000000"/>
                </a:solidFill>
                <a:latin typeface="Times New Roman" panose="02020603050405020304" pitchFamily="18" charset="0"/>
                <a:cs typeface="Times New Roman" panose="02020603050405020304" pitchFamily="18" charset="0"/>
              </a:rPr>
              <a:t>механізму монетарної трансмісії у фінансовому секторі економіки полягає в сукупному впливі інструментів монетарної політики на об’єкти монетарного (грошово-кредитного) сектору економіки:</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 обсяг грошової маси - пропозиція грошей;</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 вартість грошей - процентні ставки;</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 рівень інфляції;</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 валютний курс грошової одиниці тощо.</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У </a:t>
            </a:r>
            <a:r>
              <a:rPr lang="uk-UA" sz="2200" dirty="0">
                <a:solidFill>
                  <a:srgbClr val="000000"/>
                </a:solidFill>
                <a:latin typeface="Times New Roman" panose="02020603050405020304" pitchFamily="18" charset="0"/>
                <a:cs typeface="Times New Roman" panose="02020603050405020304" pitchFamily="18" charset="0"/>
              </a:rPr>
              <a:t>реальному секторі економіки зміни на фінансовому ринку позначаються на витратах підприємств і домогосподарств та на сукупному попиті, відбувається коригування рівня зайнятості, темпів економічного зростання та інших макроекономічних змінних.</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Для </a:t>
            </a:r>
            <a:r>
              <a:rPr lang="uk-UA" sz="2200" dirty="0">
                <a:solidFill>
                  <a:srgbClr val="000000"/>
                </a:solidFill>
                <a:latin typeface="Times New Roman" panose="02020603050405020304" pitchFamily="18" charset="0"/>
                <a:cs typeface="Times New Roman" panose="02020603050405020304" pitchFamily="18" charset="0"/>
              </a:rPr>
              <a:t>досягнення цілей грошово-кредитної політики використовуються різні напрями впливу та різні інструменти, але співвідношення між застосуванням цих інструментів завжди визначається певним етапом економічного розвитку та конкретними цілями грошово-кредитної політики на такому етапі.</a:t>
            </a:r>
          </a:p>
        </p:txBody>
      </p:sp>
    </p:spTree>
    <p:extLst>
      <p:ext uri="{BB962C8B-B14F-4D97-AF65-F5344CB8AC3E}">
        <p14:creationId xmlns:p14="http://schemas.microsoft.com/office/powerpoint/2010/main" val="2256173315"/>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a:bodyPr>
          <a:lstStyle/>
          <a:p>
            <a:pPr algn="just">
              <a:spcBef>
                <a:spcPts val="0"/>
              </a:spcBef>
            </a:pPr>
            <a:r>
              <a:rPr lang="ru-RU" sz="2200" dirty="0" smtClean="0">
                <a:solidFill>
                  <a:srgbClr val="000000"/>
                </a:solidFill>
                <a:latin typeface="Times New Roman" panose="02020603050405020304" pitchFamily="18" charset="0"/>
                <a:cs typeface="Times New Roman" panose="02020603050405020304" pitchFamily="18" charset="0"/>
              </a:rPr>
              <a:t>	</a:t>
            </a:r>
            <a:r>
              <a:rPr lang="ru-RU" sz="2200" dirty="0" err="1" smtClean="0">
                <a:solidFill>
                  <a:srgbClr val="000000"/>
                </a:solidFill>
                <a:latin typeface="Times New Roman" panose="02020603050405020304" pitchFamily="18" charset="0"/>
                <a:cs typeface="Times New Roman" panose="02020603050405020304" pitchFamily="18" charset="0"/>
              </a:rPr>
              <a:t>Основними</a:t>
            </a:r>
            <a:r>
              <a:rPr lang="ru-RU" sz="2200" dirty="0" smtClean="0">
                <a:solidFill>
                  <a:srgbClr val="000000"/>
                </a:solidFill>
                <a:latin typeface="Times New Roman" panose="02020603050405020304" pitchFamily="18" charset="0"/>
                <a:cs typeface="Times New Roman" panose="02020603050405020304" pitchFamily="18" charset="0"/>
              </a:rPr>
              <a:t> </a:t>
            </a:r>
            <a:r>
              <a:rPr lang="ru-RU" sz="2200" dirty="0">
                <a:solidFill>
                  <a:srgbClr val="000000"/>
                </a:solidFill>
                <a:latin typeface="Times New Roman" panose="02020603050405020304" pitchFamily="18" charset="0"/>
                <a:cs typeface="Times New Roman" panose="02020603050405020304" pitchFamily="18" charset="0"/>
              </a:rPr>
              <a:t>каналами (</a:t>
            </a:r>
            <a:r>
              <a:rPr lang="ru-RU" sz="2200" dirty="0" err="1">
                <a:solidFill>
                  <a:srgbClr val="000000"/>
                </a:solidFill>
                <a:latin typeface="Times New Roman" panose="02020603050405020304" pitchFamily="18" charset="0"/>
                <a:cs typeface="Times New Roman" panose="02020603050405020304" pitchFamily="18" charset="0"/>
              </a:rPr>
              <a:t>напрямами</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грошово</a:t>
            </a:r>
            <a:r>
              <a:rPr lang="ru-RU" sz="2200" dirty="0">
                <a:solidFill>
                  <a:srgbClr val="000000"/>
                </a:solidFill>
                <a:latin typeface="Times New Roman" panose="02020603050405020304" pitchFamily="18" charset="0"/>
                <a:cs typeface="Times New Roman" panose="02020603050405020304" pitchFamily="18" charset="0"/>
              </a:rPr>
              <a:t>-кредитного </a:t>
            </a:r>
            <a:r>
              <a:rPr lang="ru-RU" sz="2200" dirty="0" err="1">
                <a:solidFill>
                  <a:srgbClr val="000000"/>
                </a:solidFill>
                <a:latin typeface="Times New Roman" panose="02020603050405020304" pitchFamily="18" charset="0"/>
                <a:cs typeface="Times New Roman" panose="02020603050405020304" pitchFamily="18" charset="0"/>
              </a:rPr>
              <a:t>регулювання</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smtClean="0">
                <a:solidFill>
                  <a:srgbClr val="000000"/>
                </a:solidFill>
                <a:latin typeface="Times New Roman" panose="02020603050405020304" pitchFamily="18" charset="0"/>
                <a:cs typeface="Times New Roman" panose="02020603050405020304" pitchFamily="18" charset="0"/>
              </a:rPr>
              <a:t>засоби</a:t>
            </a:r>
            <a:r>
              <a:rPr lang="ru-RU" sz="2200" dirty="0" smtClean="0">
                <a:solidFill>
                  <a:srgbClr val="000000"/>
                </a:solidFill>
                <a:latin typeface="Times New Roman" panose="02020603050405020304" pitchFamily="18" charset="0"/>
                <a:cs typeface="Times New Roman" panose="02020603050405020304" pitchFamily="18" charset="0"/>
              </a:rPr>
              <a:t> </a:t>
            </a:r>
            <a:r>
              <a:rPr lang="ru-RU" sz="2200" dirty="0">
                <a:solidFill>
                  <a:srgbClr val="000000"/>
                </a:solidFill>
                <a:latin typeface="Times New Roman" panose="02020603050405020304" pitchFamily="18" charset="0"/>
                <a:cs typeface="Times New Roman" panose="02020603050405020304" pitchFamily="18" charset="0"/>
              </a:rPr>
              <a:t>і </a:t>
            </a:r>
            <a:r>
              <a:rPr lang="ru-RU" sz="2200" dirty="0" err="1" smtClean="0">
                <a:solidFill>
                  <a:srgbClr val="000000"/>
                </a:solidFill>
                <a:latin typeface="Times New Roman" panose="02020603050405020304" pitchFamily="18" charset="0"/>
                <a:cs typeface="Times New Roman" panose="02020603050405020304" pitchFamily="18" charset="0"/>
              </a:rPr>
              <a:t>методи</a:t>
            </a:r>
            <a:r>
              <a:rPr lang="ru-RU" sz="2200" dirty="0" smtClean="0">
                <a:solidFill>
                  <a:srgbClr val="000000"/>
                </a:solidFill>
                <a:latin typeface="Times New Roman" panose="02020603050405020304" pitchFamily="18" charset="0"/>
                <a:cs typeface="Times New Roman" panose="02020603050405020304" pitchFamily="18" charset="0"/>
              </a:rPr>
              <a:t> монетарного </a:t>
            </a:r>
            <a:r>
              <a:rPr lang="ru-RU" sz="2200" dirty="0" err="1">
                <a:solidFill>
                  <a:srgbClr val="000000"/>
                </a:solidFill>
                <a:latin typeface="Times New Roman" panose="02020603050405020304" pitchFamily="18" charset="0"/>
                <a:cs typeface="Times New Roman" panose="02020603050405020304" pitchFamily="18" charset="0"/>
              </a:rPr>
              <a:t>впливу</a:t>
            </a:r>
            <a:r>
              <a:rPr lang="ru-RU" sz="2200" dirty="0">
                <a:solidFill>
                  <a:srgbClr val="000000"/>
                </a:solidFill>
                <a:latin typeface="Times New Roman" panose="02020603050405020304" pitchFamily="18" charset="0"/>
                <a:cs typeface="Times New Roman" panose="02020603050405020304" pitchFamily="18" charset="0"/>
              </a:rPr>
              <a:t>) є</a:t>
            </a:r>
            <a:r>
              <a:rPr lang="ru-RU" sz="2200" dirty="0" smtClean="0">
                <a:solidFill>
                  <a:srgbClr val="000000"/>
                </a:solidFill>
                <a:latin typeface="Times New Roman" panose="02020603050405020304" pitchFamily="18" charset="0"/>
                <a:cs typeface="Times New Roman" panose="02020603050405020304" pitchFamily="18" charset="0"/>
              </a:rPr>
              <a:t>:</a:t>
            </a:r>
            <a:endParaRPr lang="uk-UA" sz="2200" dirty="0">
              <a:solidFill>
                <a:srgbClr val="000000"/>
              </a:solidFill>
              <a:latin typeface="Times New Roman" panose="02020603050405020304" pitchFamily="18" charset="0"/>
              <a:cs typeface="Times New Roman" panose="02020603050405020304" pitchFamily="18" charset="0"/>
            </a:endParaRP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1) визначення та регулювання норм обов’язкових резервів для банків. НБУ встановлює банкам норматив обов’язкового резервування коштів. При цьому: а) норматив обов’язкового резервування встановлюється єдиним для банків в процентному відношенні до загальної суми залучених банком коштів в національній та іноземній валюті; б) для різних видів зобов’язань можуть встановлюватися різні нормативи обов’язкового резервування; в) рішення про підвищення нормативу обов’язкового резервування набирає чинності не раніше ніж через 10 днів після його опублікування;</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2) процентна політика. НБУ встановлює порядок визначення облікової ставки та інших процентних ставок за своїми операціями;</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3) рефінансування банків. НБУ має право надавати кредити для рефінансування банку, якщо це не тягне за собою ризиків для банківської системи;</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4) управління золотовалютними резервами. НБУ забезпечує управління золотовалютними резервами держави, здійснюючи валютні інтервенції шляхом купівлі-продажу валютних цінностей на валютних ринках з метою впливу на курс національної валюти </a:t>
            </a:r>
            <a:r>
              <a:rPr lang="uk-UA" sz="2200" dirty="0" smtClean="0">
                <a:solidFill>
                  <a:srgbClr val="000000"/>
                </a:solidFill>
                <a:latin typeface="Times New Roman" panose="02020603050405020304" pitchFamily="18" charset="0"/>
                <a:cs typeface="Times New Roman" panose="02020603050405020304" pitchFamily="18" charset="0"/>
              </a:rPr>
              <a:t>щодо</a:t>
            </a:r>
            <a:endParaRPr lang="uk-UA" sz="2200" dirty="0">
              <a:solidFill>
                <a:srgbClr val="000000"/>
              </a:solidFill>
              <a:latin typeface="Times New Roman" panose="02020603050405020304" pitchFamily="18" charset="0"/>
              <a:cs typeface="Times New Roman" panose="02020603050405020304" pitchFamily="18" charset="0"/>
            </a:endParaRPr>
          </a:p>
          <a:p>
            <a:pPr algn="just">
              <a:spcBef>
                <a:spcPts val="0"/>
              </a:spcBef>
            </a:pPr>
            <a:endParaRPr lang="uk-UA" sz="2200"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392666853"/>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a:bodyPr>
          <a:lstStyle/>
          <a:p>
            <a:pPr algn="just">
              <a:spcBef>
                <a:spcPts val="0"/>
              </a:spcBef>
            </a:pPr>
            <a:r>
              <a:rPr lang="ru-RU" sz="2200" dirty="0" err="1">
                <a:solidFill>
                  <a:srgbClr val="000000"/>
                </a:solidFill>
                <a:latin typeface="Times New Roman" panose="02020603050405020304" pitchFamily="18" charset="0"/>
                <a:cs typeface="Times New Roman" panose="02020603050405020304" pitchFamily="18" charset="0"/>
              </a:rPr>
              <a:t>іноземних</a:t>
            </a:r>
            <a:r>
              <a:rPr lang="ru-RU" sz="2200" dirty="0">
                <a:solidFill>
                  <a:srgbClr val="000000"/>
                </a:solidFill>
                <a:latin typeface="Times New Roman" panose="02020603050405020304" pitchFamily="18" charset="0"/>
                <a:cs typeface="Times New Roman" panose="02020603050405020304" pitchFamily="18" charset="0"/>
              </a:rPr>
              <a:t> валют і на </a:t>
            </a:r>
            <a:r>
              <a:rPr lang="ru-RU" sz="2200" dirty="0" err="1">
                <a:solidFill>
                  <a:srgbClr val="000000"/>
                </a:solidFill>
                <a:latin typeface="Times New Roman" panose="02020603050405020304" pitchFamily="18" charset="0"/>
                <a:cs typeface="Times New Roman" panose="02020603050405020304" pitchFamily="18" charset="0"/>
              </a:rPr>
              <a:t>загальний</a:t>
            </a:r>
            <a:r>
              <a:rPr lang="ru-RU" sz="2200" dirty="0">
                <a:solidFill>
                  <a:srgbClr val="000000"/>
                </a:solidFill>
                <a:latin typeface="Times New Roman" panose="02020603050405020304" pitchFamily="18" charset="0"/>
                <a:cs typeface="Times New Roman" panose="02020603050405020304" pitchFamily="18" charset="0"/>
              </a:rPr>
              <a:t> попит та </a:t>
            </a:r>
            <a:r>
              <a:rPr lang="ru-RU" sz="2200" dirty="0" err="1">
                <a:solidFill>
                  <a:srgbClr val="000000"/>
                </a:solidFill>
                <a:latin typeface="Times New Roman" panose="02020603050405020304" pitchFamily="18" charset="0"/>
                <a:cs typeface="Times New Roman" panose="02020603050405020304" pitchFamily="18" charset="0"/>
              </a:rPr>
              <a:t>пропозицію</a:t>
            </a:r>
            <a:r>
              <a:rPr lang="ru-RU" sz="2200" dirty="0">
                <a:solidFill>
                  <a:srgbClr val="000000"/>
                </a:solidFill>
                <a:latin typeface="Times New Roman" panose="02020603050405020304" pitchFamily="18" charset="0"/>
                <a:cs typeface="Times New Roman" panose="02020603050405020304" pitchFamily="18" charset="0"/>
              </a:rPr>
              <a:t> грошей в </a:t>
            </a:r>
            <a:r>
              <a:rPr lang="ru-RU" sz="2200" dirty="0" err="1">
                <a:solidFill>
                  <a:srgbClr val="000000"/>
                </a:solidFill>
                <a:latin typeface="Times New Roman" panose="02020603050405020304" pitchFamily="18" charset="0"/>
                <a:cs typeface="Times New Roman" panose="02020603050405020304" pitchFamily="18" charset="0"/>
              </a:rPr>
              <a:t>Україні</a:t>
            </a:r>
            <a:r>
              <a:rPr lang="ru-RU" sz="2200" dirty="0">
                <a:solidFill>
                  <a:srgbClr val="000000"/>
                </a:solidFill>
                <a:latin typeface="Times New Roman" panose="02020603050405020304" pitchFamily="18" charset="0"/>
                <a:cs typeface="Times New Roman" panose="02020603050405020304" pitchFamily="18" charset="0"/>
              </a:rPr>
              <a:t>;</a:t>
            </a:r>
            <a:endParaRPr lang="uk-UA" sz="2200" dirty="0" smtClean="0">
              <a:solidFill>
                <a:srgbClr val="000000"/>
              </a:solidFill>
              <a:latin typeface="Times New Roman" panose="02020603050405020304" pitchFamily="18" charset="0"/>
              <a:cs typeface="Times New Roman" panose="02020603050405020304" pitchFamily="18" charset="0"/>
            </a:endParaRP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5</a:t>
            </a:r>
            <a:r>
              <a:rPr lang="uk-UA" sz="2200" dirty="0">
                <a:solidFill>
                  <a:srgbClr val="000000"/>
                </a:solidFill>
                <a:latin typeface="Times New Roman" panose="02020603050405020304" pitchFamily="18" charset="0"/>
                <a:cs typeface="Times New Roman" panose="02020603050405020304" pitchFamily="18" charset="0"/>
              </a:rPr>
              <a:t>) операції з цінними паперами (крім цінних паперів, що підтверджують корпоративні права), у тому числі з казначейськими зобов’язаннями, на відкритому ринку. Операціями відкритого ринку НБУ, в тому числі з премією або з дисконтом, є купівля-продаж казначейських зобов’язань, а також інших цінних паперів (крім цінних паперів, що підтверджують корпоративні права) та боргових зобов’язань, визначених Правлінням НБУ;</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6) регулювання імпорту та експорту капіталу. НБУ відповідно до законодавства України про зовнішньоекономічну діяльність та систему валютного регулювання і валютного контролю регулює імпорт та експорт капіталу;</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7) запровадження на строк до шести місяців вимоги щодо обов’язкового продажу частини надходжень в іноземній валюті;</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8) зміну строків розрахунків за операціями з експорту та імпорту товарів;</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9) емісію власних боргових зобов’язань та операції з ними.</a:t>
            </a:r>
          </a:p>
        </p:txBody>
      </p:sp>
    </p:spTree>
    <p:extLst>
      <p:ext uri="{BB962C8B-B14F-4D97-AF65-F5344CB8AC3E}">
        <p14:creationId xmlns:p14="http://schemas.microsoft.com/office/powerpoint/2010/main" val="1589972487"/>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fontScale="92500"/>
          </a:bodyPr>
          <a:lstStyle/>
          <a:p>
            <a:pPr algn="ctr">
              <a:spcBef>
                <a:spcPts val="0"/>
              </a:spcBef>
            </a:pPr>
            <a:r>
              <a:rPr lang="uk-UA" sz="2200" b="1" dirty="0" smtClean="0">
                <a:solidFill>
                  <a:srgbClr val="000000"/>
                </a:solidFill>
                <a:latin typeface="Times New Roman" panose="02020603050405020304" pitchFamily="18" charset="0"/>
                <a:cs typeface="Times New Roman" panose="02020603050405020304" pitchFamily="18" charset="0"/>
              </a:rPr>
              <a:t>Список використаної літератури:</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1. Банківська система: навчальний посібник / [Ситник Н.С., </a:t>
            </a:r>
            <a:r>
              <a:rPr lang="uk-UA" sz="2200" dirty="0" err="1" smtClean="0">
                <a:solidFill>
                  <a:srgbClr val="000000"/>
                </a:solidFill>
                <a:latin typeface="Times New Roman" panose="02020603050405020304" pitchFamily="18" charset="0"/>
                <a:cs typeface="Times New Roman" panose="02020603050405020304" pitchFamily="18" charset="0"/>
              </a:rPr>
              <a:t>Стасишин</a:t>
            </a:r>
            <a:r>
              <a:rPr lang="uk-UA" sz="2200" dirty="0" smtClean="0">
                <a:solidFill>
                  <a:srgbClr val="000000"/>
                </a:solidFill>
                <a:latin typeface="Times New Roman" panose="02020603050405020304" pitchFamily="18" charset="0"/>
                <a:cs typeface="Times New Roman" panose="02020603050405020304" pitchFamily="18" charset="0"/>
              </a:rPr>
              <a:t> А.В., </a:t>
            </a:r>
            <a:r>
              <a:rPr lang="uk-UA" sz="2200" dirty="0" err="1" smtClean="0">
                <a:solidFill>
                  <a:srgbClr val="000000"/>
                </a:solidFill>
                <a:latin typeface="Times New Roman" panose="02020603050405020304" pitchFamily="18" charset="0"/>
                <a:cs typeface="Times New Roman" panose="02020603050405020304" pitchFamily="18" charset="0"/>
              </a:rPr>
              <a:t>Блащук-Девяткіна</a:t>
            </a:r>
            <a:r>
              <a:rPr lang="uk-UA" sz="2200" dirty="0" smtClean="0">
                <a:solidFill>
                  <a:srgbClr val="000000"/>
                </a:solidFill>
                <a:latin typeface="Times New Roman" panose="02020603050405020304" pitchFamily="18" charset="0"/>
                <a:cs typeface="Times New Roman" panose="02020603050405020304" pitchFamily="18" charset="0"/>
              </a:rPr>
              <a:t> Н.З., </a:t>
            </a:r>
            <a:r>
              <a:rPr lang="uk-UA" sz="2200" dirty="0" err="1" smtClean="0">
                <a:solidFill>
                  <a:srgbClr val="000000"/>
                </a:solidFill>
                <a:latin typeface="Times New Roman" panose="02020603050405020304" pitchFamily="18" charset="0"/>
                <a:cs typeface="Times New Roman" panose="02020603050405020304" pitchFamily="18" charset="0"/>
              </a:rPr>
              <a:t>Петик</a:t>
            </a:r>
            <a:r>
              <a:rPr lang="uk-UA" sz="2200" dirty="0" smtClean="0">
                <a:solidFill>
                  <a:srgbClr val="000000"/>
                </a:solidFill>
                <a:latin typeface="Times New Roman" panose="02020603050405020304" pitchFamily="18" charset="0"/>
                <a:cs typeface="Times New Roman" panose="02020603050405020304" pitchFamily="18" charset="0"/>
              </a:rPr>
              <a:t> Л.О.]; за </a:t>
            </a:r>
            <a:r>
              <a:rPr lang="uk-UA" sz="2200" dirty="0" err="1" smtClean="0">
                <a:solidFill>
                  <a:srgbClr val="000000"/>
                </a:solidFill>
                <a:latin typeface="Times New Roman" panose="02020603050405020304" pitchFamily="18" charset="0"/>
                <a:cs typeface="Times New Roman" panose="02020603050405020304" pitchFamily="18" charset="0"/>
              </a:rPr>
              <a:t>заг</a:t>
            </a:r>
            <a:r>
              <a:rPr lang="uk-UA" sz="2200" dirty="0" smtClean="0">
                <a:solidFill>
                  <a:srgbClr val="000000"/>
                </a:solidFill>
                <a:latin typeface="Times New Roman" panose="02020603050405020304" pitchFamily="18" charset="0"/>
                <a:cs typeface="Times New Roman" panose="02020603050405020304" pitchFamily="18" charset="0"/>
              </a:rPr>
              <a:t>. ред. Н. С. Ситник. Львів: ЛНУ імені Івана Франка, 2020. 580 с.</a:t>
            </a:r>
          </a:p>
          <a:p>
            <a:pPr algn="just">
              <a:spcBef>
                <a:spcPts val="0"/>
              </a:spcBef>
            </a:pPr>
            <a:r>
              <a:rPr lang="ru-RU" sz="2200" dirty="0" smtClean="0">
                <a:solidFill>
                  <a:srgbClr val="000000"/>
                </a:solidFill>
                <a:latin typeface="Times New Roman" panose="02020603050405020304" pitchFamily="18" charset="0"/>
                <a:cs typeface="Times New Roman" panose="02020603050405020304" pitchFamily="18" charset="0"/>
              </a:rPr>
              <a:t>2. </a:t>
            </a:r>
            <a:r>
              <a:rPr lang="ru-RU" sz="2200" dirty="0" err="1" smtClean="0">
                <a:solidFill>
                  <a:srgbClr val="000000"/>
                </a:solidFill>
                <a:latin typeface="Times New Roman" panose="02020603050405020304" pitchFamily="18" charset="0"/>
                <a:cs typeface="Times New Roman" panose="02020603050405020304" pitchFamily="18" charset="0"/>
              </a:rPr>
              <a:t>Банківська</a:t>
            </a:r>
            <a:r>
              <a:rPr lang="ru-RU" sz="2200" dirty="0" smtClean="0">
                <a:solidFill>
                  <a:srgbClr val="000000"/>
                </a:solidFill>
                <a:latin typeface="Times New Roman" panose="02020603050405020304" pitchFamily="18" charset="0"/>
                <a:cs typeface="Times New Roman" panose="02020603050405020304" pitchFamily="18" charset="0"/>
              </a:rPr>
              <a:t> система: </a:t>
            </a:r>
            <a:r>
              <a:rPr lang="ru-RU" sz="2200" dirty="0" err="1" smtClean="0">
                <a:solidFill>
                  <a:srgbClr val="000000"/>
                </a:solidFill>
                <a:latin typeface="Times New Roman" panose="02020603050405020304" pitchFamily="18" charset="0"/>
                <a:cs typeface="Times New Roman" panose="02020603050405020304" pitchFamily="18" charset="0"/>
              </a:rPr>
              <a:t>підручник</a:t>
            </a:r>
            <a:r>
              <a:rPr lang="ru-RU" sz="2200" dirty="0" smtClean="0">
                <a:solidFill>
                  <a:srgbClr val="000000"/>
                </a:solidFill>
                <a:latin typeface="Times New Roman" panose="02020603050405020304" pitchFamily="18" charset="0"/>
                <a:cs typeface="Times New Roman" panose="02020603050405020304" pitchFamily="18" charset="0"/>
              </a:rPr>
              <a:t> / [М. Крупка, Є. </a:t>
            </a:r>
            <a:r>
              <a:rPr lang="ru-RU" sz="2200" dirty="0" err="1" smtClean="0">
                <a:solidFill>
                  <a:srgbClr val="000000"/>
                </a:solidFill>
                <a:latin typeface="Times New Roman" panose="02020603050405020304" pitchFamily="18" charset="0"/>
                <a:cs typeface="Times New Roman" panose="02020603050405020304" pitchFamily="18" charset="0"/>
              </a:rPr>
              <a:t>Андрущак</a:t>
            </a:r>
            <a:r>
              <a:rPr lang="ru-RU" sz="2200" dirty="0" smtClean="0">
                <a:solidFill>
                  <a:srgbClr val="000000"/>
                </a:solidFill>
                <a:latin typeface="Times New Roman" panose="02020603050405020304" pitchFamily="18" charset="0"/>
                <a:cs typeface="Times New Roman" panose="02020603050405020304" pitchFamily="18" charset="0"/>
              </a:rPr>
              <a:t>, Н. </a:t>
            </a:r>
            <a:r>
              <a:rPr lang="ru-RU" sz="2200" dirty="0" err="1" smtClean="0">
                <a:solidFill>
                  <a:srgbClr val="000000"/>
                </a:solidFill>
                <a:latin typeface="Times New Roman" panose="02020603050405020304" pitchFamily="18" charset="0"/>
                <a:cs typeface="Times New Roman" panose="02020603050405020304" pitchFamily="18" charset="0"/>
              </a:rPr>
              <a:t>Пайтра</a:t>
            </a:r>
            <a:r>
              <a:rPr lang="ru-RU" sz="2200" dirty="0" smtClean="0">
                <a:solidFill>
                  <a:srgbClr val="000000"/>
                </a:solidFill>
                <a:latin typeface="Times New Roman" panose="02020603050405020304" pitchFamily="18" charset="0"/>
                <a:cs typeface="Times New Roman" panose="02020603050405020304" pitchFamily="18" charset="0"/>
              </a:rPr>
              <a:t> та </a:t>
            </a:r>
            <a:r>
              <a:rPr lang="ru-RU" sz="2200" dirty="0" err="1" smtClean="0">
                <a:solidFill>
                  <a:srgbClr val="000000"/>
                </a:solidFill>
                <a:latin typeface="Times New Roman" panose="02020603050405020304" pitchFamily="18" charset="0"/>
                <a:cs typeface="Times New Roman" panose="02020603050405020304" pitchFamily="18" charset="0"/>
              </a:rPr>
              <a:t>ін</a:t>
            </a:r>
            <a:r>
              <a:rPr lang="ru-RU" sz="2200" dirty="0" smtClean="0">
                <a:solidFill>
                  <a:srgbClr val="000000"/>
                </a:solidFill>
                <a:latin typeface="Times New Roman" panose="02020603050405020304" pitchFamily="18" charset="0"/>
                <a:cs typeface="Times New Roman" panose="02020603050405020304" pitchFamily="18" charset="0"/>
              </a:rPr>
              <a:t>.]; за ред. д-ра </a:t>
            </a:r>
            <a:r>
              <a:rPr lang="ru-RU" sz="2200" dirty="0" err="1" smtClean="0">
                <a:solidFill>
                  <a:srgbClr val="000000"/>
                </a:solidFill>
                <a:latin typeface="Times New Roman" panose="02020603050405020304" pitchFamily="18" charset="0"/>
                <a:cs typeface="Times New Roman" panose="02020603050405020304" pitchFamily="18" charset="0"/>
              </a:rPr>
              <a:t>екон</a:t>
            </a:r>
            <a:r>
              <a:rPr lang="ru-RU" sz="2200" dirty="0" smtClean="0">
                <a:solidFill>
                  <a:srgbClr val="000000"/>
                </a:solidFill>
                <a:latin typeface="Times New Roman" panose="02020603050405020304" pitchFamily="18" charset="0"/>
                <a:cs typeface="Times New Roman" panose="02020603050405020304" pitchFamily="18" charset="0"/>
              </a:rPr>
              <a:t>. наук, проф. М. Крупки. 2-ге вид., </a:t>
            </a:r>
            <a:r>
              <a:rPr lang="ru-RU" sz="2200" dirty="0" err="1" smtClean="0">
                <a:solidFill>
                  <a:srgbClr val="000000"/>
                </a:solidFill>
                <a:latin typeface="Times New Roman" panose="02020603050405020304" pitchFamily="18" charset="0"/>
                <a:cs typeface="Times New Roman" panose="02020603050405020304" pitchFamily="18" charset="0"/>
              </a:rPr>
              <a:t>переробл</a:t>
            </a:r>
            <a:r>
              <a:rPr lang="ru-RU" sz="2200" dirty="0" smtClean="0">
                <a:solidFill>
                  <a:srgbClr val="000000"/>
                </a:solidFill>
                <a:latin typeface="Times New Roman" panose="02020603050405020304" pitchFamily="18" charset="0"/>
                <a:cs typeface="Times New Roman" panose="02020603050405020304" pitchFamily="18" charset="0"/>
              </a:rPr>
              <a:t>. і </a:t>
            </a:r>
            <a:r>
              <a:rPr lang="ru-RU" sz="2200" dirty="0" err="1" smtClean="0">
                <a:solidFill>
                  <a:srgbClr val="000000"/>
                </a:solidFill>
                <a:latin typeface="Times New Roman" panose="02020603050405020304" pitchFamily="18" charset="0"/>
                <a:cs typeface="Times New Roman" panose="02020603050405020304" pitchFamily="18" charset="0"/>
              </a:rPr>
              <a:t>доповн</a:t>
            </a:r>
            <a:r>
              <a:rPr lang="ru-RU" sz="2200" dirty="0" smtClean="0">
                <a:solidFill>
                  <a:srgbClr val="000000"/>
                </a:solidFill>
                <a:latin typeface="Times New Roman" panose="02020603050405020304" pitchFamily="18" charset="0"/>
                <a:cs typeface="Times New Roman" panose="02020603050405020304" pitchFamily="18" charset="0"/>
              </a:rPr>
              <a:t>. </a:t>
            </a:r>
            <a:r>
              <a:rPr lang="ru-RU" sz="2200" dirty="0" err="1" smtClean="0">
                <a:solidFill>
                  <a:srgbClr val="000000"/>
                </a:solidFill>
                <a:latin typeface="Times New Roman" panose="02020603050405020304" pitchFamily="18" charset="0"/>
                <a:cs typeface="Times New Roman" panose="02020603050405020304" pitchFamily="18" charset="0"/>
              </a:rPr>
              <a:t>Львів</a:t>
            </a:r>
            <a:r>
              <a:rPr lang="ru-RU" sz="2200" dirty="0" smtClean="0">
                <a:solidFill>
                  <a:srgbClr val="000000"/>
                </a:solidFill>
                <a:latin typeface="Times New Roman" panose="02020603050405020304" pitchFamily="18" charset="0"/>
                <a:cs typeface="Times New Roman" panose="02020603050405020304" pitchFamily="18" charset="0"/>
              </a:rPr>
              <a:t>: ЛНУ </a:t>
            </a:r>
            <a:r>
              <a:rPr lang="ru-RU" sz="2200" dirty="0" err="1" smtClean="0">
                <a:solidFill>
                  <a:srgbClr val="000000"/>
                </a:solidFill>
                <a:latin typeface="Times New Roman" panose="02020603050405020304" pitchFamily="18" charset="0"/>
                <a:cs typeface="Times New Roman" panose="02020603050405020304" pitchFamily="18" charset="0"/>
              </a:rPr>
              <a:t>ім</a:t>
            </a:r>
            <a:r>
              <a:rPr lang="ru-RU" sz="2200" dirty="0" smtClean="0">
                <a:solidFill>
                  <a:srgbClr val="000000"/>
                </a:solidFill>
                <a:latin typeface="Times New Roman" panose="02020603050405020304" pitchFamily="18" charset="0"/>
                <a:cs typeface="Times New Roman" panose="02020603050405020304" pitchFamily="18" charset="0"/>
              </a:rPr>
              <a:t>. </a:t>
            </a:r>
            <a:r>
              <a:rPr lang="ru-RU" sz="2200" dirty="0" err="1" smtClean="0">
                <a:solidFill>
                  <a:srgbClr val="000000"/>
                </a:solidFill>
                <a:latin typeface="Times New Roman" panose="02020603050405020304" pitchFamily="18" charset="0"/>
                <a:cs typeface="Times New Roman" panose="02020603050405020304" pitchFamily="18" charset="0"/>
              </a:rPr>
              <a:t>Івана</a:t>
            </a:r>
            <a:r>
              <a:rPr lang="ru-RU" sz="2200" dirty="0" smtClean="0">
                <a:solidFill>
                  <a:srgbClr val="000000"/>
                </a:solidFill>
                <a:latin typeface="Times New Roman" panose="02020603050405020304" pitchFamily="18" charset="0"/>
                <a:cs typeface="Times New Roman" panose="02020603050405020304" pitchFamily="18" charset="0"/>
              </a:rPr>
              <a:t> Франка, 2023. 524 с.</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3. Волкова </a:t>
            </a:r>
            <a:r>
              <a:rPr lang="uk-UA" sz="2200" dirty="0">
                <a:solidFill>
                  <a:srgbClr val="000000"/>
                </a:solidFill>
                <a:latin typeface="Times New Roman" panose="02020603050405020304" pitchFamily="18" charset="0"/>
                <a:cs typeface="Times New Roman" panose="02020603050405020304" pitchFamily="18" charset="0"/>
              </a:rPr>
              <a:t>В.В., Волкова Н.І. Гроші і кредит: </a:t>
            </a:r>
            <a:r>
              <a:rPr lang="uk-UA" sz="2200" dirty="0" err="1">
                <a:solidFill>
                  <a:srgbClr val="000000"/>
                </a:solidFill>
                <a:latin typeface="Times New Roman" panose="02020603050405020304" pitchFamily="18" charset="0"/>
                <a:cs typeface="Times New Roman" panose="02020603050405020304" pitchFamily="18" charset="0"/>
              </a:rPr>
              <a:t>навч</a:t>
            </a:r>
            <a:r>
              <a:rPr lang="uk-UA" sz="2200" dirty="0">
                <a:solidFill>
                  <a:srgbClr val="000000"/>
                </a:solidFill>
                <a:latin typeface="Times New Roman" panose="02020603050405020304" pitchFamily="18" charset="0"/>
                <a:cs typeface="Times New Roman" panose="02020603050405020304" pitchFamily="18" charset="0"/>
              </a:rPr>
              <a:t>. </a:t>
            </a:r>
            <a:r>
              <a:rPr lang="uk-UA" sz="2200" dirty="0" err="1">
                <a:solidFill>
                  <a:srgbClr val="000000"/>
                </a:solidFill>
                <a:latin typeface="Times New Roman" panose="02020603050405020304" pitchFamily="18" charset="0"/>
                <a:cs typeface="Times New Roman" panose="02020603050405020304" pitchFamily="18" charset="0"/>
              </a:rPr>
              <a:t>посіб</a:t>
            </a:r>
            <a:r>
              <a:rPr lang="uk-UA" sz="2200" dirty="0">
                <a:solidFill>
                  <a:srgbClr val="000000"/>
                </a:solidFill>
                <a:latin typeface="Times New Roman" panose="02020603050405020304" pitchFamily="18" charset="0"/>
                <a:cs typeface="Times New Roman" panose="02020603050405020304" pitchFamily="18" charset="0"/>
              </a:rPr>
              <a:t>. Вінниця: </a:t>
            </a:r>
            <a:r>
              <a:rPr lang="uk-UA" sz="2200" dirty="0" err="1">
                <a:solidFill>
                  <a:srgbClr val="000000"/>
                </a:solidFill>
                <a:latin typeface="Times New Roman" panose="02020603050405020304" pitchFamily="18" charset="0"/>
                <a:cs typeface="Times New Roman" panose="02020603050405020304" pitchFamily="18" charset="0"/>
              </a:rPr>
              <a:t>ДонНУ</a:t>
            </a:r>
            <a:r>
              <a:rPr lang="uk-UA" sz="2200" dirty="0">
                <a:solidFill>
                  <a:srgbClr val="000000"/>
                </a:solidFill>
                <a:latin typeface="Times New Roman" panose="02020603050405020304" pitchFamily="18" charset="0"/>
                <a:cs typeface="Times New Roman" panose="02020603050405020304" pitchFamily="18" charset="0"/>
              </a:rPr>
              <a:t> імені Василя Стуса, 2021. 300 с.</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4. Іванчук </a:t>
            </a:r>
            <a:r>
              <a:rPr lang="uk-UA" sz="2200" dirty="0">
                <a:solidFill>
                  <a:srgbClr val="000000"/>
                </a:solidFill>
                <a:latin typeface="Times New Roman" panose="02020603050405020304" pitchFamily="18" charset="0"/>
                <a:cs typeface="Times New Roman" panose="02020603050405020304" pitchFamily="18" charset="0"/>
              </a:rPr>
              <a:t>Н.В. Гроші і кредит: навчальний посібник. Острог: Видавництво Національного університету «Острозька академія», 2021. 332 с.</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5. </a:t>
            </a:r>
            <a:r>
              <a:rPr lang="uk-UA" sz="2200" dirty="0" err="1" smtClean="0">
                <a:solidFill>
                  <a:srgbClr val="000000"/>
                </a:solidFill>
                <a:latin typeface="Times New Roman" panose="02020603050405020304" pitchFamily="18" charset="0"/>
                <a:cs typeface="Times New Roman" panose="02020603050405020304" pitchFamily="18" charset="0"/>
              </a:rPr>
              <a:t>Круш</a:t>
            </a:r>
            <a:r>
              <a:rPr lang="uk-UA" sz="2200" dirty="0" smtClean="0">
                <a:solidFill>
                  <a:srgbClr val="000000"/>
                </a:solidFill>
                <a:latin typeface="Times New Roman" panose="02020603050405020304" pitchFamily="18" charset="0"/>
                <a:cs typeface="Times New Roman" panose="02020603050405020304" pitchFamily="18" charset="0"/>
              </a:rPr>
              <a:t> П.В., Алексєєв В.Б. Гроші та кредит: </a:t>
            </a:r>
            <a:r>
              <a:rPr lang="uk-UA" sz="2200" dirty="0" err="1" smtClean="0">
                <a:solidFill>
                  <a:srgbClr val="000000"/>
                </a:solidFill>
                <a:latin typeface="Times New Roman" panose="02020603050405020304" pitchFamily="18" charset="0"/>
                <a:cs typeface="Times New Roman" panose="02020603050405020304" pitchFamily="18" charset="0"/>
              </a:rPr>
              <a:t>Навч</a:t>
            </a:r>
            <a:r>
              <a:rPr lang="uk-UA" sz="2200" dirty="0" smtClean="0">
                <a:solidFill>
                  <a:srgbClr val="000000"/>
                </a:solidFill>
                <a:latin typeface="Times New Roman" panose="02020603050405020304" pitchFamily="18" charset="0"/>
                <a:cs typeface="Times New Roman" panose="02020603050405020304" pitchFamily="18" charset="0"/>
              </a:rPr>
              <a:t>. </a:t>
            </a:r>
            <a:r>
              <a:rPr lang="uk-UA" sz="2200" dirty="0" err="1" smtClean="0">
                <a:solidFill>
                  <a:srgbClr val="000000"/>
                </a:solidFill>
                <a:latin typeface="Times New Roman" panose="02020603050405020304" pitchFamily="18" charset="0"/>
                <a:cs typeface="Times New Roman" panose="02020603050405020304" pitchFamily="18" charset="0"/>
              </a:rPr>
              <a:t>посіб</a:t>
            </a:r>
            <a:r>
              <a:rPr lang="uk-UA" sz="2200" dirty="0" smtClean="0">
                <a:solidFill>
                  <a:srgbClr val="000000"/>
                </a:solidFill>
                <a:latin typeface="Times New Roman" panose="02020603050405020304" pitchFamily="18" charset="0"/>
                <a:cs typeface="Times New Roman" panose="02020603050405020304" pitchFamily="18" charset="0"/>
              </a:rPr>
              <a:t>. К.: Центр учбової літератури, 2024. </a:t>
            </a:r>
            <a:r>
              <a:rPr lang="uk-UA" sz="2200" smtClean="0">
                <a:solidFill>
                  <a:srgbClr val="000000"/>
                </a:solidFill>
                <a:latin typeface="Times New Roman" panose="02020603050405020304" pitchFamily="18" charset="0"/>
                <a:cs typeface="Times New Roman" panose="02020603050405020304" pitchFamily="18" charset="0"/>
              </a:rPr>
              <a:t>216с</a:t>
            </a:r>
            <a:r>
              <a:rPr lang="uk-UA" sz="2200" dirty="0" smtClean="0">
                <a:solidFill>
                  <a:srgbClr val="000000"/>
                </a:solidFill>
                <a:latin typeface="Times New Roman" panose="02020603050405020304" pitchFamily="18" charset="0"/>
                <a:cs typeface="Times New Roman" panose="02020603050405020304" pitchFamily="18" charset="0"/>
              </a:rPr>
              <a:t>.</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6. </a:t>
            </a:r>
            <a:r>
              <a:rPr lang="ru-RU" sz="2200" dirty="0" smtClean="0">
                <a:solidFill>
                  <a:srgbClr val="000000"/>
                </a:solidFill>
                <a:latin typeface="Times New Roman" panose="02020603050405020304" pitchFamily="18" charset="0"/>
                <a:cs typeface="Times New Roman" panose="02020603050405020304" pitchFamily="18" charset="0"/>
              </a:rPr>
              <a:t>Закон </a:t>
            </a:r>
            <a:r>
              <a:rPr lang="ru-RU" sz="2200" dirty="0" err="1">
                <a:solidFill>
                  <a:srgbClr val="000000"/>
                </a:solidFill>
                <a:latin typeface="Times New Roman" panose="02020603050405020304" pitchFamily="18" charset="0"/>
                <a:cs typeface="Times New Roman" panose="02020603050405020304" pitchFamily="18" charset="0"/>
              </a:rPr>
              <a:t>України</a:t>
            </a:r>
            <a:r>
              <a:rPr lang="ru-RU" sz="2200" dirty="0">
                <a:solidFill>
                  <a:srgbClr val="000000"/>
                </a:solidFill>
                <a:latin typeface="Times New Roman" panose="02020603050405020304" pitchFamily="18" charset="0"/>
                <a:cs typeface="Times New Roman" panose="02020603050405020304" pitchFamily="18" charset="0"/>
              </a:rPr>
              <a:t> “Про банки та </a:t>
            </a:r>
            <a:r>
              <a:rPr lang="ru-RU" sz="2200" dirty="0" err="1">
                <a:solidFill>
                  <a:srgbClr val="000000"/>
                </a:solidFill>
                <a:latin typeface="Times New Roman" panose="02020603050405020304" pitchFamily="18" charset="0"/>
                <a:cs typeface="Times New Roman" panose="02020603050405020304" pitchFamily="18" charset="0"/>
              </a:rPr>
              <a:t>банківську</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діяльність</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від</a:t>
            </a:r>
            <a:r>
              <a:rPr lang="ru-RU" sz="2200" dirty="0">
                <a:solidFill>
                  <a:srgbClr val="000000"/>
                </a:solidFill>
                <a:latin typeface="Times New Roman" panose="02020603050405020304" pitchFamily="18" charset="0"/>
                <a:cs typeface="Times New Roman" panose="02020603050405020304" pitchFamily="18" charset="0"/>
              </a:rPr>
              <a:t> 7 </a:t>
            </a:r>
            <a:r>
              <a:rPr lang="ru-RU" sz="2200" dirty="0" err="1">
                <a:solidFill>
                  <a:srgbClr val="000000"/>
                </a:solidFill>
                <a:latin typeface="Times New Roman" panose="02020603050405020304" pitchFamily="18" charset="0"/>
                <a:cs typeface="Times New Roman" panose="02020603050405020304" pitchFamily="18" charset="0"/>
              </a:rPr>
              <a:t>грудня</a:t>
            </a:r>
            <a:r>
              <a:rPr lang="ru-RU" sz="2200" dirty="0">
                <a:solidFill>
                  <a:srgbClr val="000000"/>
                </a:solidFill>
                <a:latin typeface="Times New Roman" panose="02020603050405020304" pitchFamily="18" charset="0"/>
                <a:cs typeface="Times New Roman" panose="02020603050405020304" pitchFamily="18" charset="0"/>
              </a:rPr>
              <a:t> 2000 р. № 2121</a:t>
            </a:r>
            <a:r>
              <a:rPr lang="ru-RU" sz="2200" dirty="0" smtClean="0">
                <a:solidFill>
                  <a:srgbClr val="000000"/>
                </a:solidFill>
                <a:latin typeface="Times New Roman" panose="02020603050405020304" pitchFamily="18" charset="0"/>
                <a:cs typeface="Times New Roman" panose="02020603050405020304" pitchFamily="18" charset="0"/>
              </a:rPr>
              <a:t>.</a:t>
            </a:r>
          </a:p>
          <a:p>
            <a:pPr algn="just">
              <a:spcBef>
                <a:spcPts val="0"/>
              </a:spcBef>
            </a:pPr>
            <a:r>
              <a:rPr lang="ru-RU" sz="2200" dirty="0">
                <a:solidFill>
                  <a:srgbClr val="000000"/>
                </a:solidFill>
                <a:latin typeface="Times New Roman" panose="02020603050405020304" pitchFamily="18" charset="0"/>
                <a:cs typeface="Times New Roman" panose="02020603050405020304" pitchFamily="18" charset="0"/>
              </a:rPr>
              <a:t>7. </a:t>
            </a:r>
            <a:r>
              <a:rPr lang="ru-RU" sz="2200" dirty="0" smtClean="0">
                <a:solidFill>
                  <a:srgbClr val="000000"/>
                </a:solidFill>
                <a:latin typeface="Times New Roman" panose="02020603050405020304" pitchFamily="18" charset="0"/>
                <a:cs typeface="Times New Roman" panose="02020603050405020304" pitchFamily="18" charset="0"/>
              </a:rPr>
              <a:t>Закон </a:t>
            </a:r>
            <a:r>
              <a:rPr lang="ru-RU" sz="2200" dirty="0" err="1">
                <a:solidFill>
                  <a:srgbClr val="000000"/>
                </a:solidFill>
                <a:latin typeface="Times New Roman" panose="02020603050405020304" pitchFamily="18" charset="0"/>
                <a:cs typeface="Times New Roman" panose="02020603050405020304" pitchFamily="18" charset="0"/>
              </a:rPr>
              <a:t>України</a:t>
            </a:r>
            <a:r>
              <a:rPr lang="ru-RU" sz="2200" dirty="0">
                <a:solidFill>
                  <a:srgbClr val="000000"/>
                </a:solidFill>
                <a:latin typeface="Times New Roman" panose="02020603050405020304" pitchFamily="18" charset="0"/>
                <a:cs typeface="Times New Roman" panose="02020603050405020304" pitchFamily="18" charset="0"/>
              </a:rPr>
              <a:t> “Про </a:t>
            </a:r>
            <a:r>
              <a:rPr lang="ru-RU" sz="2200" dirty="0" err="1">
                <a:solidFill>
                  <a:srgbClr val="000000"/>
                </a:solidFill>
                <a:latin typeface="Times New Roman" panose="02020603050405020304" pitchFamily="18" charset="0"/>
                <a:cs typeface="Times New Roman" panose="02020603050405020304" pitchFamily="18" charset="0"/>
              </a:rPr>
              <a:t>Національний</a:t>
            </a:r>
            <a:r>
              <a:rPr lang="ru-RU" sz="2200" dirty="0">
                <a:solidFill>
                  <a:srgbClr val="000000"/>
                </a:solidFill>
                <a:latin typeface="Times New Roman" panose="02020603050405020304" pitchFamily="18" charset="0"/>
                <a:cs typeface="Times New Roman" panose="02020603050405020304" pitchFamily="18" charset="0"/>
              </a:rPr>
              <a:t> банк </a:t>
            </a:r>
            <a:r>
              <a:rPr lang="ru-RU" sz="2200" dirty="0" err="1">
                <a:solidFill>
                  <a:srgbClr val="000000"/>
                </a:solidFill>
                <a:latin typeface="Times New Roman" panose="02020603050405020304" pitchFamily="18" charset="0"/>
                <a:cs typeface="Times New Roman" panose="02020603050405020304" pitchFamily="18" charset="0"/>
              </a:rPr>
              <a:t>України</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від</a:t>
            </a:r>
            <a:r>
              <a:rPr lang="ru-RU" sz="2200" dirty="0">
                <a:solidFill>
                  <a:srgbClr val="000000"/>
                </a:solidFill>
                <a:latin typeface="Times New Roman" panose="02020603050405020304" pitchFamily="18" charset="0"/>
                <a:cs typeface="Times New Roman" panose="02020603050405020304" pitchFamily="18" charset="0"/>
              </a:rPr>
              <a:t> 20 </a:t>
            </a:r>
            <a:r>
              <a:rPr lang="ru-RU" sz="2200" dirty="0" err="1">
                <a:solidFill>
                  <a:srgbClr val="000000"/>
                </a:solidFill>
                <a:latin typeface="Times New Roman" panose="02020603050405020304" pitchFamily="18" charset="0"/>
                <a:cs typeface="Times New Roman" panose="02020603050405020304" pitchFamily="18" charset="0"/>
              </a:rPr>
              <a:t>травня</a:t>
            </a:r>
            <a:r>
              <a:rPr lang="ru-RU" sz="2200" dirty="0">
                <a:solidFill>
                  <a:srgbClr val="000000"/>
                </a:solidFill>
                <a:latin typeface="Times New Roman" panose="02020603050405020304" pitchFamily="18" charset="0"/>
                <a:cs typeface="Times New Roman" panose="02020603050405020304" pitchFamily="18" charset="0"/>
              </a:rPr>
              <a:t> 1999 р. № 679-ХІУ</a:t>
            </a:r>
            <a:r>
              <a:rPr lang="ru-RU" sz="2200" dirty="0" smtClean="0">
                <a:solidFill>
                  <a:srgbClr val="000000"/>
                </a:solidFill>
                <a:latin typeface="Times New Roman" panose="02020603050405020304" pitchFamily="18" charset="0"/>
                <a:cs typeface="Times New Roman" panose="02020603050405020304" pitchFamily="18" charset="0"/>
              </a:rPr>
              <a:t>.</a:t>
            </a:r>
          </a:p>
          <a:p>
            <a:pPr algn="just">
              <a:spcBef>
                <a:spcPts val="0"/>
              </a:spcBef>
            </a:pPr>
            <a:r>
              <a:rPr lang="ru-RU" sz="2200" dirty="0">
                <a:solidFill>
                  <a:srgbClr val="000000"/>
                </a:solidFill>
                <a:latin typeface="Times New Roman" panose="02020603050405020304" pitchFamily="18" charset="0"/>
                <a:cs typeface="Times New Roman" panose="02020603050405020304" pitchFamily="18" charset="0"/>
              </a:rPr>
              <a:t>8. Закон </a:t>
            </a:r>
            <a:r>
              <a:rPr lang="ru-RU" sz="2200" dirty="0" err="1">
                <a:solidFill>
                  <a:srgbClr val="000000"/>
                </a:solidFill>
                <a:latin typeface="Times New Roman" panose="02020603050405020304" pitchFamily="18" charset="0"/>
                <a:cs typeface="Times New Roman" panose="02020603050405020304" pitchFamily="18" charset="0"/>
              </a:rPr>
              <a:t>України</a:t>
            </a:r>
            <a:r>
              <a:rPr lang="ru-RU" sz="2200" dirty="0">
                <a:solidFill>
                  <a:srgbClr val="000000"/>
                </a:solidFill>
                <a:latin typeface="Times New Roman" panose="02020603050405020304" pitchFamily="18" charset="0"/>
                <a:cs typeface="Times New Roman" panose="02020603050405020304" pitchFamily="18" charset="0"/>
              </a:rPr>
              <a:t> «Про </a:t>
            </a:r>
            <a:r>
              <a:rPr lang="ru-RU" sz="2200" dirty="0" err="1">
                <a:solidFill>
                  <a:srgbClr val="000000"/>
                </a:solidFill>
                <a:latin typeface="Times New Roman" panose="02020603050405020304" pitchFamily="18" charset="0"/>
                <a:cs typeface="Times New Roman" panose="02020603050405020304" pitchFamily="18" charset="0"/>
              </a:rPr>
              <a:t>платіжні</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послуги</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від</a:t>
            </a:r>
            <a:r>
              <a:rPr lang="ru-RU" sz="2200" dirty="0">
                <a:solidFill>
                  <a:srgbClr val="000000"/>
                </a:solidFill>
                <a:latin typeface="Times New Roman" panose="02020603050405020304" pitchFamily="18" charset="0"/>
                <a:cs typeface="Times New Roman" panose="02020603050405020304" pitchFamily="18" charset="0"/>
              </a:rPr>
              <a:t> 30 </a:t>
            </a:r>
            <a:r>
              <a:rPr lang="ru-RU" sz="2200" dirty="0" err="1">
                <a:solidFill>
                  <a:srgbClr val="000000"/>
                </a:solidFill>
                <a:latin typeface="Times New Roman" panose="02020603050405020304" pitchFamily="18" charset="0"/>
                <a:cs typeface="Times New Roman" panose="02020603050405020304" pitchFamily="18" charset="0"/>
              </a:rPr>
              <a:t>червня</a:t>
            </a:r>
            <a:r>
              <a:rPr lang="ru-RU" sz="2200" dirty="0">
                <a:solidFill>
                  <a:srgbClr val="000000"/>
                </a:solidFill>
                <a:latin typeface="Times New Roman" panose="02020603050405020304" pitchFamily="18" charset="0"/>
                <a:cs typeface="Times New Roman" panose="02020603050405020304" pitchFamily="18" charset="0"/>
              </a:rPr>
              <a:t> 2021 року, № 1591-IX. </a:t>
            </a:r>
            <a:endParaRPr lang="ru-RU" sz="2200" dirty="0" smtClean="0">
              <a:solidFill>
                <a:srgbClr val="000000"/>
              </a:solidFill>
              <a:latin typeface="Times New Roman" panose="02020603050405020304" pitchFamily="18" charset="0"/>
              <a:cs typeface="Times New Roman" panose="02020603050405020304" pitchFamily="18" charset="0"/>
            </a:endParaRP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9. </a:t>
            </a:r>
            <a:r>
              <a:rPr lang="en-US" sz="2200" dirty="0" smtClean="0">
                <a:solidFill>
                  <a:srgbClr val="000000"/>
                </a:solidFill>
                <a:latin typeface="Times New Roman" panose="02020603050405020304" pitchFamily="18" charset="0"/>
                <a:cs typeface="Times New Roman" panose="02020603050405020304" pitchFamily="18" charset="0"/>
              </a:rPr>
              <a:t>Frederic </a:t>
            </a:r>
            <a:r>
              <a:rPr lang="en-US" sz="2200" dirty="0">
                <a:solidFill>
                  <a:srgbClr val="000000"/>
                </a:solidFill>
                <a:latin typeface="Times New Roman" panose="02020603050405020304" pitchFamily="18" charset="0"/>
                <a:cs typeface="Times New Roman" panose="02020603050405020304" pitchFamily="18" charset="0"/>
              </a:rPr>
              <a:t>S. </a:t>
            </a:r>
            <a:r>
              <a:rPr lang="en-US" sz="2200" dirty="0" err="1">
                <a:solidFill>
                  <a:srgbClr val="000000"/>
                </a:solidFill>
                <a:latin typeface="Times New Roman" panose="02020603050405020304" pitchFamily="18" charset="0"/>
                <a:cs typeface="Times New Roman" panose="02020603050405020304" pitchFamily="18" charset="0"/>
              </a:rPr>
              <a:t>Mishkin</a:t>
            </a:r>
            <a:r>
              <a:rPr lang="en-US" sz="2200" dirty="0">
                <a:solidFill>
                  <a:srgbClr val="000000"/>
                </a:solidFill>
                <a:latin typeface="Times New Roman" panose="02020603050405020304" pitchFamily="18" charset="0"/>
                <a:cs typeface="Times New Roman" panose="02020603050405020304" pitchFamily="18" charset="0"/>
              </a:rPr>
              <a:t>. The Economics of Money, Banking, and Financial Markets, 13th. Edition. Pearson Education, 2022. P. 720. ISBN 978-0-13-689435-3. URL: https://studylib.net/doc/27027352/the-economics-of-money-banking-and-financial-markets-13th.</a:t>
            </a:r>
            <a:endParaRPr lang="uk-UA" sz="2200" dirty="0" smtClean="0">
              <a:solidFill>
                <a:srgbClr val="000000"/>
              </a:solidFill>
              <a:latin typeface="Times New Roman" panose="02020603050405020304" pitchFamily="18" charset="0"/>
              <a:cs typeface="Times New Roman" panose="02020603050405020304" pitchFamily="18" charset="0"/>
            </a:endParaRPr>
          </a:p>
          <a:p>
            <a:pPr algn="just">
              <a:spcBef>
                <a:spcPts val="0"/>
              </a:spcBef>
            </a:pPr>
            <a:endParaRPr lang="uk-UA" sz="2200"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77987050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a:bodyPr>
          <a:lstStyle/>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Продовження</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таблиці 1.</a:t>
            </a:r>
          </a:p>
          <a:p>
            <a:pPr algn="just">
              <a:spcBef>
                <a:spcPts val="0"/>
              </a:spcBef>
            </a:pPr>
            <a:endParaRPr lang="uk-UA" sz="2200" dirty="0">
              <a:solidFill>
                <a:srgbClr val="000000"/>
              </a:solidFill>
              <a:latin typeface="Times New Roman" panose="02020603050405020304" pitchFamily="18" charset="0"/>
              <a:cs typeface="Times New Roman" panose="02020603050405020304" pitchFamily="18" charset="0"/>
            </a:endParaRPr>
          </a:p>
        </p:txBody>
      </p:sp>
      <p:pic>
        <p:nvPicPr>
          <p:cNvPr id="4" name="Рисунок 3"/>
          <p:cNvPicPr>
            <a:picLocks noChangeAspect="1"/>
          </p:cNvPicPr>
          <p:nvPr/>
        </p:nvPicPr>
        <p:blipFill>
          <a:blip r:embed="rId2"/>
          <a:stretch>
            <a:fillRect/>
          </a:stretch>
        </p:blipFill>
        <p:spPr>
          <a:xfrm>
            <a:off x="2591785" y="561315"/>
            <a:ext cx="8118464" cy="5803271"/>
          </a:xfrm>
          <a:prstGeom prst="rect">
            <a:avLst/>
          </a:prstGeom>
        </p:spPr>
      </p:pic>
    </p:spTree>
    <p:extLst>
      <p:ext uri="{BB962C8B-B14F-4D97-AF65-F5344CB8AC3E}">
        <p14:creationId xmlns:p14="http://schemas.microsoft.com/office/powerpoint/2010/main" val="280057618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a:bodyPr>
          <a:lstStyle/>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Продовження</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таблиці 1.</a:t>
            </a:r>
          </a:p>
          <a:p>
            <a:pPr algn="just">
              <a:spcBef>
                <a:spcPts val="0"/>
              </a:spcBef>
            </a:pPr>
            <a:endParaRPr lang="uk-UA" sz="2200" dirty="0">
              <a:solidFill>
                <a:srgbClr val="000000"/>
              </a:solidFill>
              <a:latin typeface="Times New Roman" panose="02020603050405020304" pitchFamily="18" charset="0"/>
              <a:cs typeface="Times New Roman" panose="02020603050405020304" pitchFamily="18" charset="0"/>
            </a:endParaRPr>
          </a:p>
        </p:txBody>
      </p:sp>
      <p:pic>
        <p:nvPicPr>
          <p:cNvPr id="2" name="Рисунок 1"/>
          <p:cNvPicPr>
            <a:picLocks noChangeAspect="1"/>
          </p:cNvPicPr>
          <p:nvPr/>
        </p:nvPicPr>
        <p:blipFill>
          <a:blip r:embed="rId2"/>
          <a:stretch>
            <a:fillRect/>
          </a:stretch>
        </p:blipFill>
        <p:spPr>
          <a:xfrm>
            <a:off x="1952663" y="1032095"/>
            <a:ext cx="8991726" cy="4445252"/>
          </a:xfrm>
          <a:prstGeom prst="rect">
            <a:avLst/>
          </a:prstGeom>
        </p:spPr>
      </p:pic>
    </p:spTree>
    <p:extLst>
      <p:ext uri="{BB962C8B-B14F-4D97-AF65-F5344CB8AC3E}">
        <p14:creationId xmlns:p14="http://schemas.microsoft.com/office/powerpoint/2010/main" val="274703966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a:bodyPr>
          <a:lstStyle/>
          <a:p>
            <a:pPr algn="ctr">
              <a:spcBef>
                <a:spcPts val="0"/>
              </a:spcBef>
            </a:pPr>
            <a:r>
              <a:rPr lang="uk-UA" sz="2400" b="1" dirty="0">
                <a:solidFill>
                  <a:srgbClr val="000000"/>
                </a:solidFill>
                <a:latin typeface="Times New Roman" panose="02020603050405020304" pitchFamily="18" charset="0"/>
                <a:cs typeface="Times New Roman" panose="02020603050405020304" pitchFamily="18" charset="0"/>
              </a:rPr>
              <a:t>2. Типи грошових </a:t>
            </a:r>
            <a:r>
              <a:rPr lang="uk-UA" sz="2400" b="1" dirty="0" smtClean="0">
                <a:solidFill>
                  <a:srgbClr val="000000"/>
                </a:solidFill>
                <a:latin typeface="Times New Roman" panose="02020603050405020304" pitchFamily="18" charset="0"/>
                <a:cs typeface="Times New Roman" panose="02020603050405020304" pitchFamily="18" charset="0"/>
              </a:rPr>
              <a:t>систем</a:t>
            </a:r>
          </a:p>
          <a:p>
            <a:pPr lvl="1" algn="just">
              <a:spcBef>
                <a:spcPts val="0"/>
              </a:spcBef>
            </a:pPr>
            <a:r>
              <a:rPr lang="ru-RU" sz="2000" dirty="0" smtClean="0">
                <a:solidFill>
                  <a:srgbClr val="000000"/>
                </a:solidFill>
                <a:latin typeface="Times New Roman" panose="02020603050405020304" pitchFamily="18" charset="0"/>
                <a:cs typeface="Times New Roman" panose="02020603050405020304" pitchFamily="18" charset="0"/>
              </a:rPr>
              <a:t>	</a:t>
            </a:r>
            <a:endParaRPr lang="ru-RU" sz="2200" dirty="0">
              <a:solidFill>
                <a:srgbClr val="000000"/>
              </a:solidFill>
              <a:latin typeface="Times New Roman" panose="02020603050405020304" pitchFamily="18" charset="0"/>
              <a:cs typeface="Times New Roman" panose="02020603050405020304" pitchFamily="18" charset="0"/>
            </a:endParaRPr>
          </a:p>
          <a:p>
            <a:pPr marL="0" lvl="1" algn="just">
              <a:spcBef>
                <a:spcPts val="0"/>
              </a:spcBef>
            </a:pPr>
            <a:r>
              <a:rPr lang="ru-RU" sz="2200" dirty="0">
                <a:solidFill>
                  <a:srgbClr val="000000"/>
                </a:solidFill>
                <a:latin typeface="Times New Roman" panose="02020603050405020304" pitchFamily="18" charset="0"/>
                <a:cs typeface="Times New Roman" panose="02020603050405020304" pitchFamily="18" charset="0"/>
              </a:rPr>
              <a:t>	</a:t>
            </a:r>
            <a:r>
              <a:rPr lang="uk-UA" sz="2200" dirty="0" smtClean="0">
                <a:solidFill>
                  <a:srgbClr val="000000"/>
                </a:solidFill>
                <a:latin typeface="Times New Roman" panose="02020603050405020304" pitchFamily="18" charset="0"/>
                <a:cs typeface="Times New Roman" panose="02020603050405020304" pitchFamily="18" charset="0"/>
              </a:rPr>
              <a:t>У результаті еволюції товарного господарства та властивих йому економічних відносин грошові системи поступово змінювалися, набуваючи різних видів. Залежно від форми, у якій функціонують гроші, виділяють такі види грошових систем:</a:t>
            </a:r>
          </a:p>
          <a:p>
            <a:pPr marL="0" lvl="1"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система металевого обігу, коли грошовий метал безпосередньо перебуває в обігу та виконує всі функції грошей, а банкноти залишаються розмінними на метал;</a:t>
            </a:r>
          </a:p>
          <a:p>
            <a:pPr marL="0" lvl="1"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система паперово-кредитного обігу, за якої в обігу перебувають лише нерозмінні на грошовий метал знаки - казначейські білети або банкноти.</a:t>
            </a:r>
          </a:p>
          <a:p>
            <a:pPr marL="0" lvl="1"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	</a:t>
            </a:r>
            <a:r>
              <a:rPr lang="uk-UA" sz="2200" i="1" dirty="0">
                <a:solidFill>
                  <a:srgbClr val="000000"/>
                </a:solidFill>
                <a:latin typeface="Times New Roman" panose="02020603050405020304" pitchFamily="18" charset="0"/>
                <a:cs typeface="Times New Roman" panose="02020603050405020304" pitchFamily="18" charset="0"/>
              </a:rPr>
              <a:t>Біметалізм</a:t>
            </a:r>
            <a:r>
              <a:rPr lang="uk-UA" sz="2200" dirty="0">
                <a:solidFill>
                  <a:srgbClr val="000000"/>
                </a:solidFill>
                <a:latin typeface="Times New Roman" panose="02020603050405020304" pitchFamily="18" charset="0"/>
                <a:cs typeface="Times New Roman" panose="02020603050405020304" pitchFamily="18" charset="0"/>
              </a:rPr>
              <a:t> </a:t>
            </a:r>
            <a:r>
              <a:rPr lang="uk-UA" sz="2200" dirty="0" smtClean="0">
                <a:solidFill>
                  <a:srgbClr val="000000"/>
                </a:solidFill>
                <a:latin typeface="Times New Roman" panose="02020603050405020304" pitchFamily="18" charset="0"/>
                <a:cs typeface="Times New Roman" panose="02020603050405020304" pitchFamily="18" charset="0"/>
              </a:rPr>
              <a:t>- </a:t>
            </a:r>
            <a:r>
              <a:rPr lang="uk-UA" sz="2200" dirty="0">
                <a:solidFill>
                  <a:srgbClr val="000000"/>
                </a:solidFill>
                <a:latin typeface="Times New Roman" panose="02020603050405020304" pitchFamily="18" charset="0"/>
                <a:cs typeface="Times New Roman" panose="02020603050405020304" pitchFamily="18" charset="0"/>
              </a:rPr>
              <a:t>це грошова система, в якій роль загального еквівалента </a:t>
            </a:r>
            <a:r>
              <a:rPr lang="uk-UA" sz="2200" dirty="0" smtClean="0">
                <a:solidFill>
                  <a:srgbClr val="000000"/>
                </a:solidFill>
                <a:latin typeface="Times New Roman" panose="02020603050405020304" pitchFamily="18" charset="0"/>
                <a:cs typeface="Times New Roman" panose="02020603050405020304" pitchFamily="18" charset="0"/>
              </a:rPr>
              <a:t>законодавчо </a:t>
            </a:r>
            <a:r>
              <a:rPr lang="uk-UA" sz="2200" dirty="0">
                <a:solidFill>
                  <a:srgbClr val="000000"/>
                </a:solidFill>
                <a:latin typeface="Times New Roman" panose="02020603050405020304" pitchFamily="18" charset="0"/>
                <a:cs typeface="Times New Roman" panose="02020603050405020304" pitchFamily="18" charset="0"/>
              </a:rPr>
              <a:t>закріплялася за двома металами </a:t>
            </a:r>
            <a:r>
              <a:rPr lang="uk-UA" sz="2200" dirty="0" smtClean="0">
                <a:solidFill>
                  <a:srgbClr val="000000"/>
                </a:solidFill>
                <a:latin typeface="Times New Roman" panose="02020603050405020304" pitchFamily="18" charset="0"/>
                <a:cs typeface="Times New Roman" panose="02020603050405020304" pitchFamily="18" charset="0"/>
              </a:rPr>
              <a:t>- </a:t>
            </a:r>
            <a:r>
              <a:rPr lang="uk-UA" sz="2200" dirty="0">
                <a:solidFill>
                  <a:srgbClr val="000000"/>
                </a:solidFill>
                <a:latin typeface="Times New Roman" panose="02020603050405020304" pitchFamily="18" charset="0"/>
                <a:cs typeface="Times New Roman" panose="02020603050405020304" pitchFamily="18" charset="0"/>
              </a:rPr>
              <a:t>золотом і сріблом; монети з цих </a:t>
            </a:r>
            <a:r>
              <a:rPr lang="uk-UA" sz="2200" dirty="0" smtClean="0">
                <a:solidFill>
                  <a:srgbClr val="000000"/>
                </a:solidFill>
                <a:latin typeface="Times New Roman" panose="02020603050405020304" pitchFamily="18" charset="0"/>
                <a:cs typeface="Times New Roman" panose="02020603050405020304" pitchFamily="18" charset="0"/>
              </a:rPr>
              <a:t>металів </a:t>
            </a:r>
            <a:r>
              <a:rPr lang="uk-UA" sz="2200" dirty="0">
                <a:solidFill>
                  <a:srgbClr val="000000"/>
                </a:solidFill>
                <a:latin typeface="Times New Roman" panose="02020603050405020304" pitchFamily="18" charset="0"/>
                <a:cs typeface="Times New Roman" panose="02020603050405020304" pitchFamily="18" charset="0"/>
              </a:rPr>
              <a:t>карбувалися та оберталися на рівних засадах, банкноти підлягали </a:t>
            </a:r>
            <a:r>
              <a:rPr lang="uk-UA" sz="2200" dirty="0" smtClean="0">
                <a:solidFill>
                  <a:srgbClr val="000000"/>
                </a:solidFill>
                <a:latin typeface="Times New Roman" panose="02020603050405020304" pitchFamily="18" charset="0"/>
                <a:cs typeface="Times New Roman" panose="02020603050405020304" pitchFamily="18" charset="0"/>
              </a:rPr>
              <a:t>розміну на </a:t>
            </a:r>
            <a:r>
              <a:rPr lang="uk-UA" sz="2200" dirty="0">
                <a:solidFill>
                  <a:srgbClr val="000000"/>
                </a:solidFill>
                <a:latin typeface="Times New Roman" panose="02020603050405020304" pitchFamily="18" charset="0"/>
                <a:cs typeface="Times New Roman" panose="02020603050405020304" pitchFamily="18" charset="0"/>
              </a:rPr>
              <a:t>обидва ці метали.</a:t>
            </a:r>
          </a:p>
          <a:p>
            <a:pPr marL="0" lvl="1"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Історично </a:t>
            </a:r>
            <a:r>
              <a:rPr lang="uk-UA" sz="2200" dirty="0">
                <a:solidFill>
                  <a:srgbClr val="000000"/>
                </a:solidFill>
                <a:latin typeface="Times New Roman" panose="02020603050405020304" pitchFamily="18" charset="0"/>
                <a:cs typeface="Times New Roman" panose="02020603050405020304" pitchFamily="18" charset="0"/>
              </a:rPr>
              <a:t>першим різновидом біметалізму була система паралельної </a:t>
            </a:r>
            <a:r>
              <a:rPr lang="uk-UA" sz="2200" dirty="0" smtClean="0">
                <a:solidFill>
                  <a:srgbClr val="000000"/>
                </a:solidFill>
                <a:latin typeface="Times New Roman" panose="02020603050405020304" pitchFamily="18" charset="0"/>
                <a:cs typeface="Times New Roman" panose="02020603050405020304" pitchFamily="18" charset="0"/>
              </a:rPr>
              <a:t>валюти</a:t>
            </a:r>
            <a:r>
              <a:rPr lang="uk-UA" sz="2200" dirty="0">
                <a:solidFill>
                  <a:srgbClr val="000000"/>
                </a:solidFill>
                <a:latin typeface="Times New Roman" panose="02020603050405020304" pitchFamily="18" charset="0"/>
                <a:cs typeface="Times New Roman" panose="02020603050405020304" pitchFamily="18" charset="0"/>
              </a:rPr>
              <a:t>, за якою співвідношення між золотими та срібними монетами </a:t>
            </a:r>
            <a:r>
              <a:rPr lang="uk-UA" sz="2200" dirty="0" smtClean="0">
                <a:solidFill>
                  <a:srgbClr val="000000"/>
                </a:solidFill>
                <a:latin typeface="Times New Roman" panose="02020603050405020304" pitchFamily="18" charset="0"/>
                <a:cs typeface="Times New Roman" panose="02020603050405020304" pitchFamily="18" charset="0"/>
              </a:rPr>
              <a:t>встановлювалося </a:t>
            </a:r>
            <a:r>
              <a:rPr lang="uk-UA" sz="2200" dirty="0">
                <a:solidFill>
                  <a:srgbClr val="000000"/>
                </a:solidFill>
                <a:latin typeface="Times New Roman" panose="02020603050405020304" pitchFamily="18" charset="0"/>
                <a:cs typeface="Times New Roman" panose="02020603050405020304" pitchFamily="18" charset="0"/>
              </a:rPr>
              <a:t>на ринку стихійно, тобто при здійсненні платежів золоті та срібні </a:t>
            </a:r>
            <a:r>
              <a:rPr lang="uk-UA" sz="2200" dirty="0" smtClean="0">
                <a:solidFill>
                  <a:srgbClr val="000000"/>
                </a:solidFill>
                <a:latin typeface="Times New Roman" panose="02020603050405020304" pitchFamily="18" charset="0"/>
                <a:cs typeface="Times New Roman" panose="02020603050405020304" pitchFamily="18" charset="0"/>
              </a:rPr>
              <a:t>монети приймалися </a:t>
            </a:r>
            <a:r>
              <a:rPr lang="uk-UA" sz="2200" dirty="0">
                <a:solidFill>
                  <a:srgbClr val="000000"/>
                </a:solidFill>
                <a:latin typeface="Times New Roman" panose="02020603050405020304" pitchFamily="18" charset="0"/>
                <a:cs typeface="Times New Roman" panose="02020603050405020304" pitchFamily="18" charset="0"/>
              </a:rPr>
              <a:t>відповідно до ринкової вартості золота та срібла.</a:t>
            </a:r>
          </a:p>
        </p:txBody>
      </p:sp>
    </p:spTree>
    <p:extLst>
      <p:ext uri="{BB962C8B-B14F-4D97-AF65-F5344CB8AC3E}">
        <p14:creationId xmlns:p14="http://schemas.microsoft.com/office/powerpoint/2010/main" val="44104643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lnSpcReduction="10000"/>
          </a:bodyPr>
          <a:lstStyle/>
          <a:p>
            <a:pPr algn="just">
              <a:spcBef>
                <a:spcPts val="0"/>
              </a:spcBef>
            </a:pPr>
            <a:r>
              <a:rPr lang="ru-RU" sz="2200" dirty="0" smtClean="0">
                <a:solidFill>
                  <a:srgbClr val="000000"/>
                </a:solidFill>
                <a:latin typeface="Times New Roman" panose="02020603050405020304" pitchFamily="18" charset="0"/>
                <a:cs typeface="Times New Roman" panose="02020603050405020304" pitchFamily="18" charset="0"/>
              </a:rPr>
              <a:t>	</a:t>
            </a:r>
            <a:r>
              <a:rPr lang="uk-UA" sz="2200" dirty="0" smtClean="0">
                <a:solidFill>
                  <a:srgbClr val="000000"/>
                </a:solidFill>
                <a:latin typeface="Times New Roman" panose="02020603050405020304" pitchFamily="18" charset="0"/>
                <a:cs typeface="Times New Roman" panose="02020603050405020304" pitchFamily="18" charset="0"/>
              </a:rPr>
              <a:t>Щоб спростити ситуацію, держава встановлювала у законодавчому порядку обов’язкове вартісне співвідношення між двома металами, що оберталися на рівних засадах за їх відкритого карбування. Такий різновид біметалізму дістав назву «система подвійної валюти».</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Різновидом біметалізму була система «</a:t>
            </a:r>
            <a:r>
              <a:rPr lang="uk-UA" sz="2200" dirty="0" err="1" smtClean="0">
                <a:solidFill>
                  <a:srgbClr val="000000"/>
                </a:solidFill>
                <a:latin typeface="Times New Roman" panose="02020603050405020304" pitchFamily="18" charset="0"/>
                <a:cs typeface="Times New Roman" panose="02020603050405020304" pitchFamily="18" charset="0"/>
              </a:rPr>
              <a:t>кульгаючої</a:t>
            </a:r>
            <a:r>
              <a:rPr lang="uk-UA" sz="2200" dirty="0" smtClean="0">
                <a:solidFill>
                  <a:srgbClr val="000000"/>
                </a:solidFill>
                <a:latin typeface="Times New Roman" panose="02020603050405020304" pitchFamily="18" charset="0"/>
                <a:cs typeface="Times New Roman" panose="02020603050405020304" pitchFamily="18" charset="0"/>
              </a:rPr>
              <a:t>» валюти, за якої один із видів монет карбується у закритому порядку.</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Однак біметалізм не відповідав потребам розвинутого ринкового господарства, бо використання як мірила цінності двох металів суперечило суті цієї функції грошей. Загальним мірилом цінності може бути лише один метал, до чого фактично на практиці й дійшли.</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a:t>
            </a:r>
            <a:r>
              <a:rPr lang="uk-UA" sz="2200" i="1" dirty="0" smtClean="0">
                <a:solidFill>
                  <a:srgbClr val="000000"/>
                </a:solidFill>
                <a:latin typeface="Times New Roman" panose="02020603050405020304" pitchFamily="18" charset="0"/>
                <a:cs typeface="Times New Roman" panose="02020603050405020304" pitchFamily="18" charset="0"/>
              </a:rPr>
              <a:t>Монометалізм</a:t>
            </a:r>
            <a:r>
              <a:rPr lang="uk-UA" sz="2200" dirty="0" smtClean="0">
                <a:solidFill>
                  <a:srgbClr val="000000"/>
                </a:solidFill>
                <a:latin typeface="Times New Roman" panose="02020603050405020304" pitchFamily="18" charset="0"/>
                <a:cs typeface="Times New Roman" panose="02020603050405020304" pitchFamily="18" charset="0"/>
              </a:rPr>
              <a:t> - грошова система, за якої роль загального еквівалента виконує один метал: золото (золотий монометалізм) або срібло (срібний монометалізм), при цьому в обігу функціонують монети та знаки вартості, розмінні на грошовий метал.</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Золотий монометалізм існував у кількох формах: </a:t>
            </a:r>
            <a:r>
              <a:rPr lang="uk-UA" sz="2200" i="1" dirty="0" smtClean="0">
                <a:solidFill>
                  <a:srgbClr val="000000"/>
                </a:solidFill>
                <a:latin typeface="Times New Roman" panose="02020603050405020304" pitchFamily="18" charset="0"/>
                <a:cs typeface="Times New Roman" panose="02020603050405020304" pitchFamily="18" charset="0"/>
              </a:rPr>
              <a:t>золотомонетного стандарту, </a:t>
            </a:r>
            <a:r>
              <a:rPr lang="uk-UA" sz="2200" i="1" dirty="0" err="1" smtClean="0">
                <a:solidFill>
                  <a:srgbClr val="000000"/>
                </a:solidFill>
                <a:latin typeface="Times New Roman" panose="02020603050405020304" pitchFamily="18" charset="0"/>
                <a:cs typeface="Times New Roman" panose="02020603050405020304" pitchFamily="18" charset="0"/>
              </a:rPr>
              <a:t>золотозливкового</a:t>
            </a:r>
            <a:r>
              <a:rPr lang="uk-UA" sz="2200" i="1" dirty="0" smtClean="0">
                <a:solidFill>
                  <a:srgbClr val="000000"/>
                </a:solidFill>
                <a:latin typeface="Times New Roman" panose="02020603050405020304" pitchFamily="18" charset="0"/>
                <a:cs typeface="Times New Roman" panose="02020603050405020304" pitchFamily="18" charset="0"/>
              </a:rPr>
              <a:t> стандарту і </a:t>
            </a:r>
            <a:r>
              <a:rPr lang="uk-UA" sz="2200" i="1" dirty="0" err="1" smtClean="0">
                <a:solidFill>
                  <a:srgbClr val="000000"/>
                </a:solidFill>
                <a:latin typeface="Times New Roman" panose="02020603050405020304" pitchFamily="18" charset="0"/>
                <a:cs typeface="Times New Roman" panose="02020603050405020304" pitchFamily="18" charset="0"/>
              </a:rPr>
              <a:t>золотодевізного</a:t>
            </a:r>
            <a:r>
              <a:rPr lang="uk-UA" sz="2200" i="1" dirty="0" smtClean="0">
                <a:solidFill>
                  <a:srgbClr val="000000"/>
                </a:solidFill>
                <a:latin typeface="Times New Roman" panose="02020603050405020304" pitchFamily="18" charset="0"/>
                <a:cs typeface="Times New Roman" panose="02020603050405020304" pitchFamily="18" charset="0"/>
              </a:rPr>
              <a:t> стандарту</a:t>
            </a:r>
            <a:r>
              <a:rPr lang="uk-UA" sz="2200" dirty="0" smtClean="0">
                <a:solidFill>
                  <a:srgbClr val="000000"/>
                </a:solidFill>
                <a:latin typeface="Times New Roman" panose="02020603050405020304" pitchFamily="18" charset="0"/>
                <a:cs typeface="Times New Roman" panose="02020603050405020304" pitchFamily="18" charset="0"/>
              </a:rPr>
              <a:t>.</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Класичною формою вважається золотомонетний стандарт, за якого:</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золото виконувало всі функції грошей;</a:t>
            </a:r>
            <a:endParaRPr lang="uk-UA" sz="2200"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48940168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a:bodyPr>
          <a:lstStyle/>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в обігу перебували золоті монети та банкноти, розмінні на них. Уведення в обіг золотих монет не викликало ажіотажного попиту на них. Навпаки, їх часто намагалися позбутися як незручних в обігу;</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відкрите карбування монет із фіксованим золотим вмістом.</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Золотомонетний стандарт являв собою найбільш стабільну, саморегульовану грошову систему. Саморегулювання виходило з адекватності вартості, яку виражали вказані гроші в обігу, вартості металу, який містився в монетах і міг бути одержаний в обмін на банкноти. Завдяки вільному обігу, відкритому карбуванню золотих монет та необмеженому обміну банкнот на золото маса грошей в обігу стихійно пристосовувалася до потреб обігу в них через механізм скарбу. У періоди спаду виробництва та товарообороту зменшувалася потреба в грошах, вони вилучалися з обігу, перетворюючись на скарб. При розширенні товарообороту гроші надходили зі скарбу до сфери обігу. Саме у такий спосіб відбувалося регулювання маси грошей в обігу.</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Стабільність національних грошей, стабільність валютних курсів сприяли розвитку капіталізму, вільного ринку, кредитних відносин, міжнародної торгівлі, руху капіталів та інше.</a:t>
            </a:r>
            <a:endParaRPr lang="uk-UA" sz="2200"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447728816"/>
      </p:ext>
    </p:extLst>
  </p:cSld>
  <p:clrMapOvr>
    <a:masterClrMapping/>
  </p:clrMapOvr>
</p:sld>
</file>

<file path=ppt/theme/theme1.xml><?xml version="1.0" encoding="utf-8"?>
<a:theme xmlns:a="http://schemas.openxmlformats.org/drawingml/2006/main" name="Легкий дым">
  <a:themeElements>
    <a:clrScheme name="Легкий дым">
      <a:dk1>
        <a:sysClr val="windowText" lastClr="000000"/>
      </a:dk1>
      <a:lt1>
        <a:sysClr val="window" lastClr="FFFFFF"/>
      </a:lt1>
      <a:dk2>
        <a:srgbClr val="2E5369"/>
      </a:dk2>
      <a:lt2>
        <a:srgbClr val="CFE2E7"/>
      </a:lt2>
      <a:accent1>
        <a:srgbClr val="353535"/>
      </a:accent1>
      <a:accent2>
        <a:srgbClr val="31B4E6"/>
      </a:accent2>
      <a:accent3>
        <a:srgbClr val="265991"/>
      </a:accent3>
      <a:accent4>
        <a:srgbClr val="7E40CC"/>
      </a:accent4>
      <a:accent5>
        <a:srgbClr val="B927E9"/>
      </a:accent5>
      <a:accent6>
        <a:srgbClr val="E833BF"/>
      </a:accent6>
      <a:hlink>
        <a:srgbClr val="2DA0F1"/>
      </a:hlink>
      <a:folHlink>
        <a:srgbClr val="7ED1E6"/>
      </a:folHlink>
    </a:clrScheme>
    <a:fontScheme name="Легкий дым">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Легкий дым">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4F34B87B-9C7A-41AE-A6CB-48536223DFFD}"/>
    </a:ext>
  </a:extLst>
</a:theme>
</file>

<file path=docProps/app.xml><?xml version="1.0" encoding="utf-8"?>
<Properties xmlns="http://schemas.openxmlformats.org/officeDocument/2006/extended-properties" xmlns:vt="http://schemas.openxmlformats.org/officeDocument/2006/docPropsVTypes">
  <Template>Wisp</Template>
  <TotalTime>2339</TotalTime>
  <Words>1297</Words>
  <Application>Microsoft Office PowerPoint</Application>
  <PresentationFormat>Широкоэкранный</PresentationFormat>
  <Paragraphs>273</Paragraphs>
  <Slides>48</Slides>
  <Notes>0</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48</vt:i4>
      </vt:variant>
    </vt:vector>
  </HeadingPairs>
  <TitlesOfParts>
    <vt:vector size="53" baseType="lpstr">
      <vt:lpstr>Arial</vt:lpstr>
      <vt:lpstr>Century Gothic</vt:lpstr>
      <vt:lpstr>Times New Roman</vt:lpstr>
      <vt:lpstr>Wingdings 3</vt:lpstr>
      <vt:lpstr>Легкий дым</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Dell</dc:creator>
  <cp:lastModifiedBy>Dell</cp:lastModifiedBy>
  <cp:revision>195</cp:revision>
  <dcterms:created xsi:type="dcterms:W3CDTF">2021-12-07T18:51:55Z</dcterms:created>
  <dcterms:modified xsi:type="dcterms:W3CDTF">2026-02-03T10:53:45Z</dcterms:modified>
</cp:coreProperties>
</file>