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9" r:id="rId5"/>
    <p:sldId id="372" r:id="rId6"/>
    <p:sldId id="373" r:id="rId7"/>
    <p:sldId id="374" r:id="rId8"/>
    <p:sldId id="375" r:id="rId9"/>
    <p:sldId id="262" r:id="rId10"/>
    <p:sldId id="330" r:id="rId11"/>
    <p:sldId id="376" r:id="rId12"/>
    <p:sldId id="268" r:id="rId13"/>
    <p:sldId id="263" r:id="rId14"/>
    <p:sldId id="331" r:id="rId15"/>
    <p:sldId id="267" r:id="rId16"/>
    <p:sldId id="359" r:id="rId17"/>
    <p:sldId id="360" r:id="rId18"/>
    <p:sldId id="269" r:id="rId19"/>
    <p:sldId id="332" r:id="rId20"/>
    <p:sldId id="333" r:id="rId21"/>
    <p:sldId id="334" r:id="rId22"/>
    <p:sldId id="335" r:id="rId23"/>
    <p:sldId id="361" r:id="rId24"/>
    <p:sldId id="362" r:id="rId25"/>
    <p:sldId id="336" r:id="rId26"/>
    <p:sldId id="337" r:id="rId27"/>
    <p:sldId id="338" r:id="rId28"/>
    <p:sldId id="339" r:id="rId29"/>
    <p:sldId id="340" r:id="rId30"/>
    <p:sldId id="341" r:id="rId31"/>
    <p:sldId id="377" r:id="rId32"/>
    <p:sldId id="342" r:id="rId33"/>
    <p:sldId id="378" r:id="rId34"/>
    <p:sldId id="379" r:id="rId35"/>
    <p:sldId id="380" r:id="rId36"/>
    <p:sldId id="381" r:id="rId37"/>
    <p:sldId id="382" r:id="rId38"/>
    <p:sldId id="343" r:id="rId39"/>
    <p:sldId id="344" r:id="rId40"/>
    <p:sldId id="363"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64" r:id="rId55"/>
    <p:sldId id="365" r:id="rId56"/>
    <p:sldId id="366" r:id="rId57"/>
    <p:sldId id="367" r:id="rId58"/>
    <p:sldId id="368" r:id="rId59"/>
    <p:sldId id="369" r:id="rId60"/>
    <p:sldId id="370" r:id="rId61"/>
    <p:sldId id="371" r:id="rId62"/>
    <p:sldId id="299" r:id="rId63"/>
    <p:sldId id="358"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03.02.2026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03.02.2026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03.02.2026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03.02.2026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139881" cy="1799178"/>
          </a:xfrm>
        </p:spPr>
        <p:txBody>
          <a:bodyPr/>
          <a:lstStyle/>
          <a:p>
            <a:pPr algn="just"/>
            <a:r>
              <a:rPr lang="ru-RU" sz="4800" dirty="0" smtClean="0"/>
              <a:t>Тема </a:t>
            </a:r>
            <a:r>
              <a:rPr lang="ru-RU" sz="4800" dirty="0"/>
              <a:t>18. </a:t>
            </a:r>
            <a:r>
              <a:rPr lang="ru-RU" sz="4800" dirty="0" err="1"/>
              <a:t>Державне</a:t>
            </a:r>
            <a:r>
              <a:rPr lang="ru-RU" sz="4800" dirty="0"/>
              <a:t> </a:t>
            </a:r>
            <a:r>
              <a:rPr lang="ru-RU" sz="4800" dirty="0" err="1"/>
              <a:t>регулювання</a:t>
            </a:r>
            <a:r>
              <a:rPr lang="ru-RU" sz="4800" dirty="0"/>
              <a:t> </a:t>
            </a:r>
            <a:r>
              <a:rPr lang="ru-RU" sz="4800" dirty="0" err="1"/>
              <a:t>банківської</a:t>
            </a:r>
            <a:r>
              <a:rPr lang="ru-RU" sz="4800" dirty="0"/>
              <a:t> </a:t>
            </a:r>
            <a:r>
              <a:rPr lang="ru-RU" sz="4800" dirty="0" err="1" smtClean="0"/>
              <a:t>системи</a:t>
            </a:r>
            <a:endParaRPr lang="ru-RU" sz="4800" dirty="0"/>
          </a:p>
        </p:txBody>
      </p:sp>
      <p:sp>
        <p:nvSpPr>
          <p:cNvPr id="3" name="Подзаголовок 2"/>
          <p:cNvSpPr>
            <a:spLocks noGrp="1"/>
          </p:cNvSpPr>
          <p:nvPr>
            <p:ph type="subTitle" idx="1"/>
          </p:nvPr>
        </p:nvSpPr>
        <p:spPr>
          <a:xfrm>
            <a:off x="1013988" y="2353901"/>
            <a:ext cx="10139881" cy="3748135"/>
          </a:xfrm>
        </p:spPr>
        <p:txBody>
          <a:bodyPr>
            <a:normAutofit fontScale="92500"/>
          </a:bodyPr>
          <a:lstStyle/>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1.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Необхідність та цілі регулювання банківської діяльності.</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2.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Регулювання діяльності банку на етапі створення та державної реєстрації.</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3.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Регулювання діяльності комерційних банків за допомогою економічних нормативів. </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4.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Банківський нагляд, його завдання та принципи організації.</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5.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Форми та методи банківського нагляду.</a:t>
            </a: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675746" y="561315"/>
            <a:ext cx="1497086" cy="586933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Державне </a:t>
            </a:r>
            <a:r>
              <a:rPr lang="uk-UA" sz="2200" dirty="0" err="1" smtClean="0">
                <a:latin typeface="Times New Roman" panose="02020603050405020304" pitchFamily="18" charset="0"/>
                <a:cs typeface="Times New Roman" panose="02020603050405020304" pitchFamily="18" charset="0"/>
              </a:rPr>
              <a:t>регулю-вання</a:t>
            </a:r>
            <a:r>
              <a:rPr lang="uk-UA" sz="2200" dirty="0" smtClean="0">
                <a:latin typeface="Times New Roman" panose="02020603050405020304" pitchFamily="18" charset="0"/>
                <a:cs typeface="Times New Roman" panose="02020603050405020304" pitchFamily="18" charset="0"/>
              </a:rPr>
              <a:t> діяльності банків здійсню-</a:t>
            </a:r>
            <a:r>
              <a:rPr lang="uk-UA" sz="2200" dirty="0" err="1" smtClean="0">
                <a:latin typeface="Times New Roman" panose="02020603050405020304" pitchFamily="18" charset="0"/>
                <a:cs typeface="Times New Roman" panose="02020603050405020304" pitchFamily="18" charset="0"/>
              </a:rPr>
              <a:t>ється</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Націона-льним</a:t>
            </a:r>
            <a:r>
              <a:rPr lang="uk-UA" sz="2200" dirty="0" smtClean="0">
                <a:latin typeface="Times New Roman" panose="02020603050405020304" pitchFamily="18" charset="0"/>
                <a:cs typeface="Times New Roman" panose="02020603050405020304" pitchFamily="18" charset="0"/>
              </a:rPr>
              <a:t> банком України у таких формах, див. рис. 2</a:t>
            </a:r>
            <a:endParaRPr lang="uk-UA" sz="22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4"/>
          </p:nvPr>
        </p:nvPicPr>
        <p:blipFill>
          <a:blip r:embed="rId2"/>
          <a:stretch>
            <a:fillRect/>
          </a:stretch>
        </p:blipFill>
        <p:spPr>
          <a:xfrm>
            <a:off x="3069125" y="397992"/>
            <a:ext cx="6141949" cy="6032659"/>
          </a:xfrm>
          <a:prstGeom prst="rect">
            <a:avLst/>
          </a:prstGeom>
        </p:spPr>
      </p:pic>
    </p:spTree>
    <p:extLst>
      <p:ext uri="{BB962C8B-B14F-4D97-AF65-F5344CB8AC3E}">
        <p14:creationId xmlns:p14="http://schemas.microsoft.com/office/powerpoint/2010/main" val="374421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5"/>
            <a:ext cx="10630444" cy="581232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Методи банківського регулювання матеріалізуються через систему заходів, які умовно поділяють на превентивні, що застосовуються для уникнення можливих негативних наслідків за тієї чи іншої економічної ситуації, та протекційні, що вживаються для захисту від уже існуючої ситуації.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превентивних заходів, зокрема, можна віднести: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вимоги щодо розміру та структури власного капіталу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вимоги щодо ліквідності;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диверсифікацію банківських ризиків;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виконуваних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протекційних заходів належать: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створення системи гарантування вкладів;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формування банками резервів на покриття кредитних та інших ризиків;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рефінансування центральним банком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допомога інших державних органів.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функції банківського регулювання на індивідуальній та консолідованій основі за діяльністю банків та банківських груп у межах та порядку, передбачених законодавством України.</a:t>
            </a:r>
          </a:p>
        </p:txBody>
      </p:sp>
    </p:spTree>
    <p:extLst>
      <p:ext uri="{BB962C8B-B14F-4D97-AF65-F5344CB8AC3E}">
        <p14:creationId xmlns:p14="http://schemas.microsoft.com/office/powerpoint/2010/main" val="168970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684766" cy="5604095"/>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 цілому виокремлюють три основні моделі спеціального нагляду за діяльністю як банківських так і небанківських фінансових інститутів.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Традиційно-секторна модель, яка передбачає розподіл повноважень регулятивних органів за секторами фінансового ринку. Ці спеціалізовані організації проводять регулювання лише свого сектору фінансового ринку – банківського, страхового, ринку цінних паперів та ін. Такий спосіб спрощує регулювання фінансового ринку, оскільки за кожний його сектор відповідає свій орган, а їх функції не дублюються. Необхідно зазначити, що секторна модель поступово втрачає популярність, і країни з розвиненими фінансовими ринками від неї відходять. У цілому, використання цієї моделі характерне для недостатньо розвинених фінансових ринків.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Модель </a:t>
            </a:r>
            <a:r>
              <a:rPr lang="uk-UA" sz="2200" dirty="0" err="1">
                <a:solidFill>
                  <a:srgbClr val="000000"/>
                </a:solidFill>
                <a:latin typeface="Times New Roman" panose="02020603050405020304" pitchFamily="18" charset="0"/>
                <a:cs typeface="Times New Roman" panose="02020603050405020304" pitchFamily="18" charset="0"/>
              </a:rPr>
              <a:t>мегарегулятора</a:t>
            </a:r>
            <a:r>
              <a:rPr lang="uk-UA" sz="2200" dirty="0">
                <a:solidFill>
                  <a:srgbClr val="000000"/>
                </a:solidFill>
                <a:latin typeface="Times New Roman" panose="02020603050405020304" pitchFamily="18" charset="0"/>
                <a:cs typeface="Times New Roman" panose="02020603050405020304" pitchFamily="18" charset="0"/>
              </a:rPr>
              <a:t>, яка передбачає, що контроль за будь-якою діяльністю з надання фінансових послуг здійснює єдиний орган – </a:t>
            </a:r>
            <a:r>
              <a:rPr lang="uk-UA" sz="2200" dirty="0" err="1">
                <a:solidFill>
                  <a:srgbClr val="000000"/>
                </a:solidFill>
                <a:latin typeface="Times New Roman" panose="02020603050405020304" pitchFamily="18" charset="0"/>
                <a:cs typeface="Times New Roman" panose="02020603050405020304" pitchFamily="18" charset="0"/>
              </a:rPr>
              <a:t>макрорегулятор</a:t>
            </a:r>
            <a:r>
              <a:rPr lang="uk-UA" sz="2200" dirty="0">
                <a:solidFill>
                  <a:srgbClr val="000000"/>
                </a:solidFill>
                <a:latin typeface="Times New Roman" panose="02020603050405020304" pitchFamily="18" charset="0"/>
                <a:cs typeface="Times New Roman" panose="02020603050405020304" pitchFamily="18" charset="0"/>
              </a:rPr>
              <a:t>, який охоплює функції тих регулятивних органів, що увійшли до його складу. У більшості ринкових економік нормативно-правові акти, що регламентують діяльність центрального банку, покладають на нього основні повноваження щодо регулювання банківської діяльності.</a:t>
            </a:r>
          </a:p>
        </p:txBody>
      </p:sp>
    </p:spTree>
    <p:extLst>
      <p:ext uri="{BB962C8B-B14F-4D97-AF65-F5344CB8AC3E}">
        <p14:creationId xmlns:p14="http://schemas.microsoft.com/office/powerpoint/2010/main" val="148694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3424" y="506995"/>
            <a:ext cx="10902049" cy="5640308"/>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 таких країнах як, наприклад Нідерланди та Японія, де успішно реалізовано модель </a:t>
            </a:r>
            <a:r>
              <a:rPr lang="uk-UA" sz="2200" dirty="0" err="1">
                <a:solidFill>
                  <a:srgbClr val="000000"/>
                </a:solidFill>
                <a:latin typeface="Times New Roman" panose="02020603050405020304" pitchFamily="18" charset="0"/>
                <a:cs typeface="Times New Roman" panose="02020603050405020304" pitchFamily="18" charset="0"/>
              </a:rPr>
              <a:t>мегарегулятора</a:t>
            </a:r>
            <a:r>
              <a:rPr lang="uk-UA" sz="2200" dirty="0">
                <a:solidFill>
                  <a:srgbClr val="000000"/>
                </a:solidFill>
                <a:latin typeface="Times New Roman" panose="02020603050405020304" pitchFamily="18" charset="0"/>
                <a:cs typeface="Times New Roman" panose="02020603050405020304" pitchFamily="18" charset="0"/>
              </a:rPr>
              <a:t> винятково центральний банк має повноваження щодо банківського регулювання. Така сама модель використовується в Естонії, Латвії, Угорщині та Мальті, де створено новий центральний орган з регулювання та нагляду.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Модель розподіленого регулювання, яка передбачає передання повноважень з </a:t>
            </a:r>
            <a:r>
              <a:rPr lang="uk-UA" sz="2200" dirty="0" err="1">
                <a:solidFill>
                  <a:srgbClr val="000000"/>
                </a:solidFill>
                <a:latin typeface="Times New Roman" panose="02020603050405020304" pitchFamily="18" charset="0"/>
                <a:cs typeface="Times New Roman" panose="02020603050405020304" pitchFamily="18" charset="0"/>
              </a:rPr>
              <a:t>пруденційного</a:t>
            </a:r>
            <a:r>
              <a:rPr lang="uk-UA" sz="2200" dirty="0">
                <a:solidFill>
                  <a:srgbClr val="000000"/>
                </a:solidFill>
                <a:latin typeface="Times New Roman" panose="02020603050405020304" pitchFamily="18" charset="0"/>
                <a:cs typeface="Times New Roman" panose="02020603050405020304" pitchFamily="18" charset="0"/>
              </a:rPr>
              <a:t> нагляду одному органу, а з регулювання комерційних операцій на фінансовому ринку – іншому. Основне завдання такої моделі полягає в розмежуванні функцій </a:t>
            </a:r>
            <a:r>
              <a:rPr lang="uk-UA" sz="2200" dirty="0" err="1">
                <a:solidFill>
                  <a:srgbClr val="000000"/>
                </a:solidFill>
                <a:latin typeface="Times New Roman" panose="02020603050405020304" pitchFamily="18" charset="0"/>
                <a:cs typeface="Times New Roman" panose="02020603050405020304" pitchFamily="18" charset="0"/>
              </a:rPr>
              <a:t>пруденційного</a:t>
            </a:r>
            <a:r>
              <a:rPr lang="uk-UA" sz="2200" dirty="0">
                <a:solidFill>
                  <a:srgbClr val="000000"/>
                </a:solidFill>
                <a:latin typeface="Times New Roman" panose="02020603050405020304" pitchFamily="18" charset="0"/>
                <a:cs typeface="Times New Roman" panose="02020603050405020304" pitchFamily="18" charset="0"/>
              </a:rPr>
              <a:t> нагляду і нагляду за проведенням комерційних операцій. Зазначимо, що США, Німеччина, Франція та деякі інші країни використовують дану модель банківського регулювання, в межах якої центральний банк розподіляє </a:t>
            </a:r>
            <a:r>
              <a:rPr lang="uk-UA" sz="2200" dirty="0" err="1">
                <a:solidFill>
                  <a:srgbClr val="000000"/>
                </a:solidFill>
                <a:latin typeface="Times New Roman" panose="02020603050405020304" pitchFamily="18" charset="0"/>
                <a:cs typeface="Times New Roman" panose="02020603050405020304" pitchFamily="18" charset="0"/>
              </a:rPr>
              <a:t>регулятивно</a:t>
            </a:r>
            <a:r>
              <a:rPr lang="uk-UA" sz="2200" dirty="0">
                <a:solidFill>
                  <a:srgbClr val="000000"/>
                </a:solidFill>
                <a:latin typeface="Times New Roman" panose="02020603050405020304" pitchFamily="18" charset="0"/>
                <a:cs typeface="Times New Roman" panose="02020603050405020304" pitchFamily="18" charset="0"/>
              </a:rPr>
              <a:t>-наглядові повноваження з іншими спеціальними органами, які можуть створюватися під егідою центрального банку, міністерства фінансів, казначейства або бути взагалі незалежними органами, підзвітними законодавчій владі.</a:t>
            </a:r>
          </a:p>
          <a:p>
            <a:pPr marL="0" indent="0">
              <a:spcBef>
                <a:spcPts val="0"/>
              </a:spcBef>
              <a:buNone/>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Необхідно</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відмітити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науково</a:t>
            </a:r>
            <a:r>
              <a:rPr lang="ru-RU" sz="2200" dirty="0">
                <a:solidFill>
                  <a:srgbClr val="000000"/>
                </a:solidFill>
                <a:latin typeface="Times New Roman" panose="02020603050405020304" pitchFamily="18" charset="0"/>
                <a:cs typeface="Times New Roman" panose="02020603050405020304" pitchFamily="18" charset="0"/>
              </a:rPr>
              <a:t>-практичному </a:t>
            </a:r>
            <a:r>
              <a:rPr lang="ru-RU" sz="2200" dirty="0" err="1">
                <a:solidFill>
                  <a:srgbClr val="000000"/>
                </a:solidFill>
                <a:latin typeface="Times New Roman" panose="02020603050405020304" pitchFamily="18" charset="0"/>
                <a:cs typeface="Times New Roman" panose="02020603050405020304" pitchFamily="18" charset="0"/>
              </a:rPr>
              <a:t>вимірі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існує</a:t>
            </a:r>
            <a:r>
              <a:rPr lang="ru-RU" sz="2200" dirty="0">
                <a:solidFill>
                  <a:srgbClr val="000000"/>
                </a:solidFill>
                <a:latin typeface="Times New Roman" panose="02020603050405020304" pitchFamily="18" charset="0"/>
                <a:cs typeface="Times New Roman" panose="02020603050405020304" pitchFamily="18" charset="0"/>
              </a:rPr>
              <a:t> модель, яку </a:t>
            </a:r>
            <a:r>
              <a:rPr lang="ru-RU" sz="2200" dirty="0" err="1">
                <a:solidFill>
                  <a:srgbClr val="000000"/>
                </a:solidFill>
                <a:latin typeface="Times New Roman" panose="02020603050405020304" pitchFamily="18" charset="0"/>
                <a:cs typeface="Times New Roman" panose="02020603050405020304" pitchFamily="18" charset="0"/>
              </a:rPr>
              <a:t>можна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важати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розширеним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похідним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варіантом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моделі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розподіленого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регулювання</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4" y="488887"/>
            <a:ext cx="3078179" cy="594176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модель регулювання за функціями фінансового ринку. Кількість регулятивних органів в даній моделі визначається кількістю функцій фінансового ринку, для нагляду за реалізацією кожної з них створюється окремий орган. Основним недоліком цієї моделі є ризик надмірного розподілу компетентності кожного з регулятивних органів (рис. 3).</a:t>
            </a:r>
          </a:p>
        </p:txBody>
      </p:sp>
      <p:pic>
        <p:nvPicPr>
          <p:cNvPr id="4" name="Объект 3"/>
          <p:cNvPicPr>
            <a:picLocks noGrp="1" noChangeAspect="1"/>
          </p:cNvPicPr>
          <p:nvPr>
            <p:ph sz="quarter" idx="4"/>
          </p:nvPr>
        </p:nvPicPr>
        <p:blipFill>
          <a:blip r:embed="rId2"/>
          <a:stretch>
            <a:fillRect/>
          </a:stretch>
        </p:blipFill>
        <p:spPr>
          <a:xfrm>
            <a:off x="3766242" y="488887"/>
            <a:ext cx="7994209" cy="5941764"/>
          </a:xfrm>
          <a:prstGeom prst="rect">
            <a:avLst/>
          </a:prstGeom>
        </p:spPr>
      </p:pic>
    </p:spTree>
    <p:extLst>
      <p:ext uri="{BB962C8B-B14F-4D97-AF65-F5344CB8AC3E}">
        <p14:creationId xmlns:p14="http://schemas.microsoft.com/office/powerpoint/2010/main" val="347282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39086" cy="5993394"/>
          </a:xfrm>
        </p:spPr>
        <p:txBody>
          <a:bodyPr>
            <a:noAutofit/>
          </a:bodyPr>
          <a:lstStyle/>
          <a:p>
            <a:pPr marL="0" indent="0" algn="ctr">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b="1" dirty="0" smtClean="0">
                <a:latin typeface="Times New Roman" panose="02020603050405020304" pitchFamily="18" charset="0"/>
                <a:cs typeface="Times New Roman" panose="02020603050405020304" pitchFamily="18" charset="0"/>
              </a:rPr>
              <a:t>2. Регулювання діяльності банку на етапі створення та державної реєстрації.</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Вимоги щодо здійснення державної реєстрації банку як фінансової установи наведено в Законі України «Про банки і банківську діяльність» та Положенні про ліцензування банків затвердженому Постановою Правління Національного банку України № 149 від 22.12.2018 року. Остаточне рішення про можливість створення комерційного банку з національним капіталом приймає Комісія з питань нагляду і регулювання діяльності банків. Для банків, що створюються за участю іноземного капіталу, таке рішення ухвалюється Правлінням НБУ. Учасниками (засновниками) банку можуть бути: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юридичні і фізичні особи, резиденти та нерезиденти;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держава в особі Кабінету Міністрів України або уповноважених ним органів;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інститути спільного інвестування за умови, що вони є корпоративним венчурним фондом, більш як 75 відсотків акцій (інвестиційних сертифікатів) якого і більш як 75 відсотків акцій (часток) компанії з </a:t>
            </a:r>
            <a:r>
              <a:rPr lang="uk-UA" sz="2200" dirty="0" err="1">
                <a:solidFill>
                  <a:srgbClr val="000000"/>
                </a:solidFill>
                <a:latin typeface="Times New Roman" panose="02020603050405020304" pitchFamily="18" charset="0"/>
                <a:cs typeface="Times New Roman" panose="02020603050405020304" pitchFamily="18" charset="0"/>
              </a:rPr>
              <a:t>управл</a:t>
            </a:r>
            <a:r>
              <a:rPr lang="en-US" sz="2200" dirty="0" err="1">
                <a:solidFill>
                  <a:srgbClr val="000000"/>
                </a:solidFill>
                <a:latin typeface="Times New Roman" panose="02020603050405020304" pitchFamily="18" charset="0"/>
                <a:cs typeface="Times New Roman" panose="02020603050405020304" pitchFamily="18" charset="0"/>
              </a:rPr>
              <a:t>i</a:t>
            </a:r>
            <a:r>
              <a:rPr lang="uk-UA" sz="2200" dirty="0" err="1">
                <a:solidFill>
                  <a:srgbClr val="000000"/>
                </a:solidFill>
                <a:latin typeface="Times New Roman" panose="02020603050405020304" pitchFamily="18" charset="0"/>
                <a:cs typeface="Times New Roman" panose="02020603050405020304" pitchFamily="18" charset="0"/>
              </a:rPr>
              <a:t>ння</a:t>
            </a:r>
            <a:r>
              <a:rPr lang="uk-UA" sz="2200" dirty="0">
                <a:solidFill>
                  <a:srgbClr val="000000"/>
                </a:solidFill>
                <a:latin typeface="Times New Roman" panose="02020603050405020304" pitchFamily="18" charset="0"/>
                <a:cs typeface="Times New Roman" panose="02020603050405020304" pitchFamily="18" charset="0"/>
              </a:rPr>
              <a:t> активами якого прямо та/або опосередковано належать одній особі або групі асоційованих осіб.</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Необхідною умовою створення банку є його державна реєстрація.</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8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4" y="488887"/>
            <a:ext cx="2462543" cy="594176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Державна реєстрація банку – це надання банку статусу юридичної особи.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Реєстрація банку є складною процедурою і здійснюється в законодавчо установленому порядку дій, які умовно можна об’єднати в сім етапів (табл. 1):</a:t>
            </a:r>
          </a:p>
        </p:txBody>
      </p:sp>
      <p:pic>
        <p:nvPicPr>
          <p:cNvPr id="5" name="Объект 4"/>
          <p:cNvPicPr>
            <a:picLocks noGrp="1" noChangeAspect="1"/>
          </p:cNvPicPr>
          <p:nvPr>
            <p:ph sz="quarter" idx="4"/>
          </p:nvPr>
        </p:nvPicPr>
        <p:blipFill>
          <a:blip r:embed="rId2"/>
          <a:stretch>
            <a:fillRect/>
          </a:stretch>
        </p:blipFill>
        <p:spPr>
          <a:xfrm>
            <a:off x="3298607" y="488887"/>
            <a:ext cx="7475018" cy="5803357"/>
          </a:xfrm>
          <a:prstGeom prst="rect">
            <a:avLst/>
          </a:prstGeom>
        </p:spPr>
      </p:pic>
    </p:spTree>
    <p:extLst>
      <p:ext uri="{BB962C8B-B14F-4D97-AF65-F5344CB8AC3E}">
        <p14:creationId xmlns:p14="http://schemas.microsoft.com/office/powerpoint/2010/main" val="147726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3" y="488887"/>
            <a:ext cx="3793403" cy="594176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 Україні банки створюються з дозволу НБУ внесенням відповідного запису до Державного реєстру банків. Процедура реєстрації банку проводиться відповідно до статей Глави 2 Закону України «Про банки і банківську діяльність». Певна увага приділяється пакету документів, який необхідно подати до територіального управління НБУ за місцем створення банку для його реєстрації. Особа, уповноважена учасниками банку для погодження статуту, подає НБУ разом із заявою про погодження статуту такі документи (рис. 4):</a:t>
            </a:r>
          </a:p>
        </p:txBody>
      </p:sp>
      <p:pic>
        <p:nvPicPr>
          <p:cNvPr id="4" name="Объект 3"/>
          <p:cNvPicPr>
            <a:picLocks noGrp="1" noChangeAspect="1"/>
          </p:cNvPicPr>
          <p:nvPr>
            <p:ph sz="quarter" idx="4"/>
          </p:nvPr>
        </p:nvPicPr>
        <p:blipFill>
          <a:blip r:embed="rId2"/>
          <a:stretch>
            <a:fillRect/>
          </a:stretch>
        </p:blipFill>
        <p:spPr>
          <a:xfrm>
            <a:off x="4458086" y="588476"/>
            <a:ext cx="7248044" cy="5558828"/>
          </a:xfrm>
          <a:prstGeom prst="rect">
            <a:avLst/>
          </a:prstGeom>
        </p:spPr>
      </p:pic>
    </p:spTree>
    <p:extLst>
      <p:ext uri="{BB962C8B-B14F-4D97-AF65-F5344CB8AC3E}">
        <p14:creationId xmlns:p14="http://schemas.microsoft.com/office/powerpoint/2010/main" val="338907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02874"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протоколи зборів засновників та установчих зборів, договір про створення банку або рішення про створення державного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статут банку, погоджений з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копії документів, визначених НБУ, необхідних для ідентифікації самого засновника та всіх осіб, через яких здійснюватиметься опосередковане володіння істотною участю 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документи, визначені НБУ, що дають змогу зробити висновок про: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ділову репутацію самого засновника, а для засновника - юридичної особи також і членів виконавчого органу та/або наглядової ради та всіх осіб, через яких здійснюватиметься опосередковане володіння істотною участю в особі, яка має намір здійснювати банківську діяльність;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фінансовий стан засновника - юридичної особи, а також про майновий стан засновника - фізичної особи;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наявність у засновника достатньої кількості власних коштів для здійснення заявленого внеску до статутного капіталу, джерела походження таких коштів;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документи, що засвідчують повну сплату засновниками внесків до статутного капіталу;</a:t>
            </a:r>
          </a:p>
        </p:txBody>
      </p:sp>
    </p:spTree>
    <p:extLst>
      <p:ext uri="{BB962C8B-B14F-4D97-AF65-F5344CB8AC3E}">
        <p14:creationId xmlns:p14="http://schemas.microsoft.com/office/powerpoint/2010/main" val="404542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99339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6</a:t>
            </a:r>
            <a:r>
              <a:rPr lang="uk-UA" sz="2200" dirty="0">
                <a:solidFill>
                  <a:srgbClr val="000000"/>
                </a:solidFill>
                <a:latin typeface="Times New Roman" panose="02020603050405020304" pitchFamily="18" charset="0"/>
                <a:cs typeface="Times New Roman" panose="02020603050405020304" pitchFamily="18" charset="0"/>
              </a:rPr>
              <a:t>) відомості про структуру власності самої юридичної особи, яка має намір здійснювати банківську діяльність, та засновника, що набуває істотної участі в ній, відповідно до вимог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7) відомості за формою, встановленою НБУ, про асоційованих осіб засновника – фізичної особи;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8) відомості за формою, встановленою НБУ, про юридичних осіб, у яких засновник – фізична особа є керівником та/або контролером; відомості за формою, встановленою НБУ, про пов’язаних із банком осіб, що відповідають ознакам, передбаченим частиною першою статті 52 Закону України «Про банки і банківську діяльність»;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9) копію тимчасового свідоцтва про реєстрацію випуску акцій;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10) висновок Антимонопольного комітету України у випадках, передбачених законодавством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11) копію платіжного документа про внесення плати за погодження статуту банку, розмір якої встановлюється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у тижневий термін з дати подання документів для державної реєстрації банку відкриває тимчасовий рахунок для накопичення підписних внесків засновників та інших учасників банку, що формують статутний капітал.</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18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9705"/>
            <a:ext cx="10720980" cy="5615293"/>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Необхідність</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цілі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регулювання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банківської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діяльності</a:t>
            </a:r>
            <a:r>
              <a:rPr lang="ru-RU" sz="2400" b="1" dirty="0">
                <a:latin typeface="Times New Roman" panose="02020603050405020304" pitchFamily="18" charset="0"/>
                <a:cs typeface="Times New Roman" panose="02020603050405020304" pitchFamily="18" charset="0"/>
              </a:rPr>
              <a:t>.</a:t>
            </a:r>
            <a:endParaRPr lang="uk-UA"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сучасному етапі розвитку банківського сектору в умовах ринкової економіки одним з визначальних факторів впливу на механізми державного регулювання банківської діяльності є політика Національного банку України, який є основним суб’єктом забезпечення стійкості банківської системи України. Система банківського регулювання охоплює процес створення банківських установ, визначення норм і правил їх діяльності, систем контролю за їх дотриманням, а також конкретних процедур реалізації функцій контролю, застосування заходів впливу аж до обмеження ліцензій, відсторонення керівництва, введення тимчасової адміністрації та ліквідації банків.</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Закон України «Про Національний банк України» визначає банківське регулювання як одну із функцій Національного банку України, яка полягає у створенні системи норм, що регулюють діяльність банків, визначають загальні принципи банківської діяльності, порядок здійснення банківського нагляду, відповідальність за порушення банківського законодавства.</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829622"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Мінімальний розмір статутного капіталу на момент державної реєстрації не може бути меншим 200 мільйонів гривень. Формування та капіталізація банку здійснюються шляхом грошових внесків. Грошові внески для формування та збільшення статутного капіталу банку резиденти України здійснюють у гривнях, а нерезиденти - в іноземній вільно конвертованій валюті або у гривнях. Для формування статутного капіталу банку забороняється використовувати бюджетні кошти, якщо такі кошти мають інше цільове призначення.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Остаточне рішення про створення банку приймає Правління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Державна реєстрація юридичної особи, яка має намір здійснювати банківську діяльність, здійснюється шляхом унесення відповідного запису до Єдиного державного реєстру в порядку, установленому законодавством України. НБУ уносить відомості про юридичну особу до Державного реєстру банків одночасно з прийняттям рішення про надання банківської ліцензії.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 23 Закону України «Про банки і банківську діяльність» та Розділу </a:t>
            </a:r>
            <a:r>
              <a:rPr lang="en-US" sz="2200" dirty="0">
                <a:solidFill>
                  <a:srgbClr val="000000"/>
                </a:solidFill>
                <a:latin typeface="Times New Roman" panose="02020603050405020304" pitchFamily="18" charset="0"/>
                <a:cs typeface="Times New Roman" panose="02020603050405020304" pitchFamily="18" charset="0"/>
              </a:rPr>
              <a:t>IV </a:t>
            </a:r>
            <a:r>
              <a:rPr lang="uk-UA" sz="2200" dirty="0">
                <a:solidFill>
                  <a:srgbClr val="000000"/>
                </a:solidFill>
                <a:latin typeface="Times New Roman" panose="02020603050405020304" pitchFamily="18" charset="0"/>
                <a:cs typeface="Times New Roman" panose="02020603050405020304" pitchFamily="18" charset="0"/>
              </a:rPr>
              <a:t>Положення НБУ «Про порядок реєстрації та ліцензування банків, відкриття відокремлених підрозділів» зареєстрований банк має право відкривати відокремлені підрозділи (філії, відділення, представництва тощо) на території України, про що банк зобов’язаний письмово повідомити НБУ.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50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9087" cy="589380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Іноземні банки також мають право відкривати філії та представництва на території України. Перелік документів, які подаються для акредитації філії іноземного банку визначено в ст. 24 Закону України «Про банки і банківську діяльність». Правління НБУ приймає рішення про акредитацію чи відмову в акредитації філії іноземного банку. Датою внесення запису до Державного реєстру банків та датою видачі банківської ліцензії є дата акредитації філії іноземного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Важливим аспектом регулювання допуску банків на ринки та контролю за банківською діяльністю є ліцензування.</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Ліцензування банківської діяльності – це порядок видачі комерційним банкам, які набули статусу юридичної особи, дозволу на здійснення певних банківських операцій. Банк має право здійснювати банківську діяльність тільки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після отримання відповідної ліцензії. В ст. 19 Закону України «Про банки і банківську діяльність» встановлено механізм ліцензування банківської діяльності, яким передбачено, що юридична особа, яка має намір здійснювати банківську діяльність, </a:t>
            </a:r>
            <a:r>
              <a:rPr lang="uk-UA" sz="2200" dirty="0" err="1">
                <a:solidFill>
                  <a:srgbClr val="000000"/>
                </a:solidFill>
                <a:latin typeface="Times New Roman" panose="02020603050405020304" pitchFamily="18" charset="0"/>
                <a:cs typeface="Times New Roman" panose="02020603050405020304" pitchFamily="18" charset="0"/>
              </a:rPr>
              <a:t>зобовʼязана</a:t>
            </a:r>
            <a:r>
              <a:rPr lang="uk-UA" sz="2200" dirty="0">
                <a:solidFill>
                  <a:srgbClr val="000000"/>
                </a:solidFill>
                <a:latin typeface="Times New Roman" panose="02020603050405020304" pitchFamily="18" charset="0"/>
                <a:cs typeface="Times New Roman" panose="02020603050405020304" pitchFamily="18" charset="0"/>
              </a:rPr>
              <a:t> протягом року з дня державної реєстрації подати НБУ в порядку, визначеному нормативно-правовими актами НБУ, документи для отримання банківської ліцензії.</a:t>
            </a:r>
          </a:p>
        </p:txBody>
      </p:sp>
    </p:spTree>
    <p:extLst>
      <p:ext uri="{BB962C8B-B14F-4D97-AF65-F5344CB8AC3E}">
        <p14:creationId xmlns:p14="http://schemas.microsoft.com/office/powerpoint/2010/main" val="295386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539911" cy="5857592"/>
          </a:xfrm>
        </p:spPr>
        <p:txBody>
          <a:bodyPr>
            <a:noAutofit/>
          </a:bodyPr>
          <a:lstStyle/>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Банківська </a:t>
            </a:r>
            <a:r>
              <a:rPr lang="uk-UA" sz="2200" i="1" dirty="0">
                <a:latin typeface="Times New Roman" panose="02020603050405020304" pitchFamily="18" charset="0"/>
                <a:cs typeface="Times New Roman" panose="02020603050405020304" pitchFamily="18" charset="0"/>
              </a:rPr>
              <a:t>ліцензія</a:t>
            </a: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документ, який видається НБУ в порядку і на умовах, визначених Законом «Про банки і банківську діяльність», на підставі якого банки мають право здійснювати банківську діяльність. Комерційні банки мають право здійснювати операції тільки після отримання відповідної ліцензії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Положення НБУ «Про порядок реєстрації та ліцензування банків, відкриття відокремлених підрозділів» юридична особа, яка має намір здійснювати банківську діяльність, для отримання банківської ліцензії подає НБУ клопотання.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Юридична особа, яка має намір здійснювати банківську діяльність, разом із заявою про видачу банківської ліцензії до НБУ подає документи, наведені на рис. нижче.</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приймає рішення про надання банківської ліцензії чи про відмову в її наданні протягом двох місяців з дня отримання повного пакета документів.</a:t>
            </a:r>
          </a:p>
        </p:txBody>
      </p:sp>
    </p:spTree>
    <p:extLst>
      <p:ext uri="{BB962C8B-B14F-4D97-AF65-F5344CB8AC3E}">
        <p14:creationId xmlns:p14="http://schemas.microsoft.com/office/powerpoint/2010/main" val="238255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3" y="488887"/>
            <a:ext cx="3793403" cy="594176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НБУ вносить відомості про юридичну особу до Державного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реєстру банків одночасно з прийняттям рішення про надання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банківської ліцензії, яка підписуються заступником Голови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НБУ і засвідчується відбитком гербової печатки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і діє з дня прийняття НБУ відповідного рішення (рис. 5).</a:t>
            </a:r>
          </a:p>
        </p:txBody>
      </p:sp>
      <p:pic>
        <p:nvPicPr>
          <p:cNvPr id="6" name="Объект 5"/>
          <p:cNvPicPr>
            <a:picLocks noGrp="1" noChangeAspect="1"/>
          </p:cNvPicPr>
          <p:nvPr>
            <p:ph sz="quarter" idx="4"/>
          </p:nvPr>
        </p:nvPicPr>
        <p:blipFill>
          <a:blip r:embed="rId2"/>
          <a:stretch>
            <a:fillRect/>
          </a:stretch>
        </p:blipFill>
        <p:spPr>
          <a:xfrm>
            <a:off x="4562947" y="483983"/>
            <a:ext cx="6817258" cy="5960083"/>
          </a:xfrm>
          <a:prstGeom prst="rect">
            <a:avLst/>
          </a:prstGeom>
        </p:spPr>
      </p:pic>
    </p:spTree>
    <p:extLst>
      <p:ext uri="{BB962C8B-B14F-4D97-AF65-F5344CB8AC3E}">
        <p14:creationId xmlns:p14="http://schemas.microsoft.com/office/powerpoint/2010/main" val="410571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3" y="488887"/>
            <a:ext cx="2924271" cy="594176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Бланк банківської ліцензії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(Додаток 8 до Положення НБУ «Про порядок реєстрації 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ліцензування банків, відкриття відокремлених підрозділів», рис. 6)</a:t>
            </a:r>
          </a:p>
        </p:txBody>
      </p:sp>
      <p:pic>
        <p:nvPicPr>
          <p:cNvPr id="4" name="Объект 3"/>
          <p:cNvPicPr>
            <a:picLocks noGrp="1" noChangeAspect="1"/>
          </p:cNvPicPr>
          <p:nvPr>
            <p:ph sz="quarter" idx="4"/>
          </p:nvPr>
        </p:nvPicPr>
        <p:blipFill>
          <a:blip r:embed="rId2"/>
          <a:stretch>
            <a:fillRect/>
          </a:stretch>
        </p:blipFill>
        <p:spPr>
          <a:xfrm>
            <a:off x="3829616" y="397403"/>
            <a:ext cx="5227115" cy="6030557"/>
          </a:xfrm>
          <a:prstGeom prst="rect">
            <a:avLst/>
          </a:prstGeom>
        </p:spPr>
      </p:pic>
    </p:spTree>
    <p:extLst>
      <p:ext uri="{BB962C8B-B14F-4D97-AF65-F5344CB8AC3E}">
        <p14:creationId xmlns:p14="http://schemas.microsoft.com/office/powerpoint/2010/main" val="184524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84767" cy="5993394"/>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3. Регулювання діяльності комерційних банків за допомогою економічних нормативів.</a:t>
            </a: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Відповідно до ЗУ «Про Національний банк України» банківське регулювання є однією із важливих функцій НБУ, яка полягає у створенні системи норм, що регулюють діяльність банків, визначають загальні принципи банківської діяльності, порядок здійснення банківського нагляду, відповідальність за порушення банківського законодавства. При цьому головною метою регулювання банківської діяльності перш за все виступає безпека та фінансова стабільність банків, захист зобов’язань перед вкладниками та кредиторами, а також сталий розвиток.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 вище наведених термінів випливає, що завданнями банківського регулювання 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забезпечення дотримання інтересів держави та учасників банківської діяльності;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забезпечення фінансової стабільності банківської системи, уникнення монополізації, процесу безперебійного грошового обігу і </a:t>
            </a:r>
            <a:r>
              <a:rPr lang="uk-UA" sz="2200" dirty="0" err="1">
                <a:solidFill>
                  <a:srgbClr val="000000"/>
                </a:solidFill>
                <a:latin typeface="Times New Roman" panose="02020603050405020304" pitchFamily="18" charset="0"/>
                <a:cs typeface="Times New Roman" panose="02020603050405020304" pitchFamily="18" charset="0"/>
              </a:rPr>
              <a:t>платіжно</a:t>
            </a:r>
            <a:r>
              <a:rPr lang="uk-UA" sz="2200" dirty="0">
                <a:solidFill>
                  <a:srgbClr val="000000"/>
                </a:solidFill>
                <a:latin typeface="Times New Roman" panose="02020603050405020304" pitchFamily="18" charset="0"/>
                <a:cs typeface="Times New Roman" panose="02020603050405020304" pitchFamily="18" charset="0"/>
              </a:rPr>
              <a:t>-розрахункової системи та інше.</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Згідно із ЗУ «Про Національний банк України», «Про банки і банківської діяльності», а також з метою забезпечення стабільної діяльності банків і їх регулювання та інтересів вкладників Правлінням НБУ запроваджено низку економічних нормативів, що є обов’язковими до виконання комерційними банками.</a:t>
            </a:r>
          </a:p>
        </p:txBody>
      </p:sp>
    </p:spTree>
    <p:extLst>
      <p:ext uri="{BB962C8B-B14F-4D97-AF65-F5344CB8AC3E}">
        <p14:creationId xmlns:p14="http://schemas.microsoft.com/office/powerpoint/2010/main" val="52316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7194" cy="5893806"/>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Таблиця 1. Групи та види економічних нормативів діяльності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Групи економічних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нормативів та самі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нормативи, а також</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порядок їх розрахунків,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подання звітності 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низку інших вимог до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комерційній банків </a:t>
            </a:r>
            <a:r>
              <a:rPr lang="uk-UA" sz="2200" dirty="0" err="1">
                <a:solidFill>
                  <a:srgbClr val="000000"/>
                </a:solidFill>
                <a:latin typeface="Times New Roman" panose="02020603050405020304" pitchFamily="18" charset="0"/>
                <a:cs typeface="Times New Roman" panose="02020603050405020304" pitchFamily="18" charset="0"/>
              </a:rPr>
              <a:t>заз</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наченні</a:t>
            </a:r>
            <a:r>
              <a:rPr lang="uk-UA" sz="2200" dirty="0">
                <a:solidFill>
                  <a:srgbClr val="000000"/>
                </a:solidFill>
                <a:latin typeface="Times New Roman" panose="02020603050405020304" pitchFamily="18" charset="0"/>
                <a:cs typeface="Times New Roman" panose="02020603050405020304" pitchFamily="18" charset="0"/>
              </a:rPr>
              <a:t> в Інструкції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«Про порядок </a:t>
            </a:r>
            <a:r>
              <a:rPr lang="uk-UA" sz="2200" dirty="0" err="1">
                <a:solidFill>
                  <a:srgbClr val="000000"/>
                </a:solidFill>
                <a:latin typeface="Times New Roman" panose="02020603050405020304" pitchFamily="18" charset="0"/>
                <a:cs typeface="Times New Roman" panose="02020603050405020304" pitchFamily="18" charset="0"/>
              </a:rPr>
              <a:t>регулю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вання</a:t>
            </a:r>
            <a:r>
              <a:rPr lang="uk-UA" sz="2200" dirty="0">
                <a:solidFill>
                  <a:srgbClr val="000000"/>
                </a:solidFill>
                <a:latin typeface="Times New Roman" panose="02020603050405020304" pitchFamily="18" charset="0"/>
                <a:cs typeface="Times New Roman" panose="02020603050405020304" pitchFamily="18" charset="0"/>
              </a:rPr>
              <a:t> діяльності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 Україні». Наразі налі-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чується вісім </a:t>
            </a:r>
            <a:r>
              <a:rPr lang="uk-UA" sz="2200" dirty="0" err="1">
                <a:solidFill>
                  <a:srgbClr val="000000"/>
                </a:solidFill>
                <a:latin typeface="Times New Roman" panose="02020603050405020304" pitchFamily="18" charset="0"/>
                <a:cs typeface="Times New Roman" panose="02020603050405020304" pitchFamily="18" charset="0"/>
              </a:rPr>
              <a:t>еконо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мічних</a:t>
            </a:r>
            <a:r>
              <a:rPr lang="uk-UA" sz="2200" dirty="0">
                <a:solidFill>
                  <a:srgbClr val="000000"/>
                </a:solidFill>
                <a:latin typeface="Times New Roman" panose="02020603050405020304" pitchFamily="18" charset="0"/>
                <a:cs typeface="Times New Roman" panose="02020603050405020304" pitchFamily="18" charset="0"/>
              </a:rPr>
              <a:t> нормативів </a:t>
            </a:r>
            <a:r>
              <a:rPr lang="uk-UA" sz="2200" dirty="0" err="1">
                <a:solidFill>
                  <a:srgbClr val="000000"/>
                </a:solidFill>
                <a:latin typeface="Times New Roman" panose="02020603050405020304" pitchFamily="18" charset="0"/>
                <a:cs typeface="Times New Roman" panose="02020603050405020304" pitchFamily="18" charset="0"/>
              </a:rPr>
              <a:t>регу</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лювання</a:t>
            </a:r>
            <a:r>
              <a:rPr lang="uk-UA" sz="2200" dirty="0">
                <a:solidFill>
                  <a:srgbClr val="000000"/>
                </a:solidFill>
                <a:latin typeface="Times New Roman" panose="02020603050405020304" pitchFamily="18" charset="0"/>
                <a:cs typeface="Times New Roman" panose="02020603050405020304" pitchFamily="18" charset="0"/>
              </a:rPr>
              <a:t> банківської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діяльності, три </a:t>
            </a:r>
            <a:r>
              <a:rPr lang="uk-UA" sz="2200" dirty="0" err="1">
                <a:solidFill>
                  <a:srgbClr val="000000"/>
                </a:solidFill>
                <a:latin typeface="Times New Roman" panose="02020603050405020304" pitchFamily="18" charset="0"/>
                <a:cs typeface="Times New Roman" panose="02020603050405020304" pitchFamily="18" charset="0"/>
              </a:rPr>
              <a:t>коефі</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цієнта</a:t>
            </a:r>
            <a:r>
              <a:rPr lang="uk-UA" sz="2200" dirty="0">
                <a:solidFill>
                  <a:srgbClr val="000000"/>
                </a:solidFill>
                <a:latin typeface="Times New Roman" panose="02020603050405020304" pitchFamily="18" charset="0"/>
                <a:cs typeface="Times New Roman" panose="02020603050405020304" pitchFamily="18" charset="0"/>
              </a:rPr>
              <a:t> та два ліміти.</a:t>
            </a:r>
          </a:p>
        </p:txBody>
      </p:sp>
      <p:pic>
        <p:nvPicPr>
          <p:cNvPr id="2" name="Рисунок 1"/>
          <p:cNvPicPr>
            <a:picLocks noChangeAspect="1"/>
          </p:cNvPicPr>
          <p:nvPr/>
        </p:nvPicPr>
        <p:blipFill>
          <a:blip r:embed="rId2"/>
          <a:stretch>
            <a:fillRect/>
          </a:stretch>
        </p:blipFill>
        <p:spPr>
          <a:xfrm>
            <a:off x="3748135" y="814582"/>
            <a:ext cx="7613964" cy="5504737"/>
          </a:xfrm>
          <a:prstGeom prst="rect">
            <a:avLst/>
          </a:prstGeom>
        </p:spPr>
      </p:pic>
    </p:spTree>
    <p:extLst>
      <p:ext uri="{BB962C8B-B14F-4D97-AF65-F5344CB8AC3E}">
        <p14:creationId xmlns:p14="http://schemas.microsoft.com/office/powerpoint/2010/main" val="193318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4772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Методика розрахунку економічних нормативів регулюється Постановою «Про схвалення Методики розрахунку економічних нормативів регулювання діяльності банків в Україні» та зазначається, що основою для розрахунку економічних нормативів банківської діяльності Н2, Н3, Н7, Н8, та Н9 виступає регулятивний капітал банку (показник Н1), для LCRВВ, LCRІВ та NSFR – це співвідношення активів до зобов’язань, для Н11 та Н12 є статутний капітал банку. Розрахунок економічних нормативів та комбінованого буфера капіталу банки проводять на підставі щоденних балансів і додаткових даних.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умовах економічної нестабільності з метою забезпечення фінансової стійкості банків НБУ встановлює відповідні вимоги для формування банками так званих буферів капіталу, що використовуються ними для підвищення протистояння ризикам та виконання економічних норм. До буферів капіталу включають: буфера консервації, </a:t>
            </a:r>
            <a:r>
              <a:rPr lang="uk-UA" sz="2200" dirty="0" err="1">
                <a:solidFill>
                  <a:srgbClr val="000000"/>
                </a:solidFill>
                <a:latin typeface="Times New Roman" panose="02020603050405020304" pitchFamily="18" charset="0"/>
                <a:cs typeface="Times New Roman" panose="02020603050405020304" pitchFamily="18" charset="0"/>
              </a:rPr>
              <a:t>контрциклічні</a:t>
            </a:r>
            <a:r>
              <a:rPr lang="uk-UA" sz="2200" dirty="0">
                <a:solidFill>
                  <a:srgbClr val="000000"/>
                </a:solidFill>
                <a:latin typeface="Times New Roman" panose="02020603050405020304" pitchFamily="18" charset="0"/>
                <a:cs typeface="Times New Roman" panose="02020603050405020304" pitchFamily="18" charset="0"/>
              </a:rPr>
              <a:t> буфера та буфера системного ризику, а також для системно важливих банків встановлюється буфер системної важливості.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Рівень </a:t>
            </a:r>
            <a:r>
              <a:rPr lang="uk-UA" sz="2200" dirty="0">
                <a:solidFill>
                  <a:srgbClr val="000000"/>
                </a:solidFill>
                <a:latin typeface="Times New Roman" panose="02020603050405020304" pitchFamily="18" charset="0"/>
                <a:cs typeface="Times New Roman" panose="02020603050405020304" pitchFamily="18" charset="0"/>
              </a:rPr>
              <a:t>економічних нормативів встановлюється відповідно до різних видів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загально нормативне значення для будь-якого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системно важливих банків – це банк, діяльність якого впливає на стабільність</a:t>
            </a:r>
          </a:p>
        </p:txBody>
      </p:sp>
    </p:spTree>
    <p:extLst>
      <p:ext uri="{BB962C8B-B14F-4D97-AF65-F5344CB8AC3E}">
        <p14:creationId xmlns:p14="http://schemas.microsoft.com/office/powerpoint/2010/main" val="299089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865836"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усієї банківської системи;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спеціалізованих ощадних банків – це банки, пасиви яких більше ніж на 50 відсотків складаються з вкладів фізичних осіб;</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спеціалізованих банків довірчого управління – це банки, обсяг операцій яких за договорами довірчого управління складають 100 і більше відсотків активів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Детальнізовано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нормативні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значення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обов’язкових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економічних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нормативів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розрізі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системо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важливих</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спеціалізованих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наведені</a:t>
            </a:r>
            <a:r>
              <a:rPr lang="ru-RU" sz="2200" dirty="0">
                <a:solidFill>
                  <a:srgbClr val="000000"/>
                </a:solidFill>
                <a:latin typeface="Times New Roman" panose="02020603050405020304" pitchFamily="18" charset="0"/>
                <a:cs typeface="Times New Roman" panose="02020603050405020304" pitchFamily="18" charset="0"/>
              </a:rPr>
              <a:t> в табл. 2.</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436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93819" cy="565841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Таблиця 2.</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03714" y="796705"/>
            <a:ext cx="8822339" cy="5287224"/>
          </a:xfrm>
          <a:prstGeom prst="rect">
            <a:avLst/>
          </a:prstGeom>
        </p:spPr>
      </p:pic>
    </p:spTree>
    <p:extLst>
      <p:ext uri="{BB962C8B-B14F-4D97-AF65-F5344CB8AC3E}">
        <p14:creationId xmlns:p14="http://schemas.microsoft.com/office/powerpoint/2010/main" val="34857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811514" cy="5993394"/>
          </a:xfrm>
        </p:spPr>
        <p:txBody>
          <a:bodyPr>
            <a:noAutofit/>
          </a:bodyPr>
          <a:lstStyle/>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Поняття «банківське регулювання» містить такі ключові елементи: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простежується наявність певного регулятора, яким є або окремий орган держави, або Національний банк;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передбачається створення та впровадження певної системи норм та правил функціонування банківської системи;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застосовуються певні заходи, як для профілактики </a:t>
            </a:r>
            <a:r>
              <a:rPr lang="uk-UA" sz="2200" dirty="0" err="1">
                <a:solidFill>
                  <a:srgbClr val="000000"/>
                </a:solidFill>
                <a:latin typeface="Times New Roman" panose="02020603050405020304" pitchFamily="18" charset="0"/>
                <a:cs typeface="Times New Roman" panose="02020603050405020304" pitchFamily="18" charset="0"/>
              </a:rPr>
              <a:t>дестабілізаційних</a:t>
            </a:r>
            <a:r>
              <a:rPr lang="uk-UA" sz="2200" dirty="0">
                <a:solidFill>
                  <a:srgbClr val="000000"/>
                </a:solidFill>
                <a:latin typeface="Times New Roman" panose="02020603050405020304" pitchFamily="18" charset="0"/>
                <a:cs typeface="Times New Roman" panose="02020603050405020304" pitchFamily="18" charset="0"/>
              </a:rPr>
              <a:t> процесів, так і їх усунення;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банківське регулювання проводиться задля стабільності національної банківської системи і безпечного функціонування банківських установ.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законодавства України, мета банківського регулювання визначена як сукупність основних завдань Національного банку, що мають ієрархічну структуру. Кожна наступна мета має обмежуватися рівнем, що дозволяє значною мірою забезпечувати виконання попередньої. Таким чином, сприяння фінансовій стабільності банківської системи підпорядковується основному завданню – забезпеченню стабільності грошової одиниці. У той же час стабільність банківської системи має пріоритет над іншими урядовими програмами економічного розвитку, зважаючи на функції, що виконує система.</a:t>
            </a: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4895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Продовження таблиці 2.</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67873" y="1158844"/>
            <a:ext cx="10570928" cy="4590106"/>
          </a:xfrm>
          <a:prstGeom prst="rect">
            <a:avLst/>
          </a:prstGeom>
        </p:spPr>
      </p:pic>
    </p:spTree>
    <p:extLst>
      <p:ext uri="{BB962C8B-B14F-4D97-AF65-F5344CB8AC3E}">
        <p14:creationId xmlns:p14="http://schemas.microsoft.com/office/powerpoint/2010/main" val="95473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Таблиця 3. Значення </a:t>
            </a:r>
            <a:r>
              <a:rPr lang="uk-UA" sz="2200" dirty="0" err="1" smtClean="0">
                <a:latin typeface="Times New Roman" panose="02020603050405020304" pitchFamily="18" charset="0"/>
                <a:cs typeface="Times New Roman" panose="02020603050405020304" pitchFamily="18" charset="0"/>
              </a:rPr>
              <a:t>пруденційних</a:t>
            </a:r>
            <a:r>
              <a:rPr lang="uk-UA" sz="2200" dirty="0" smtClean="0">
                <a:latin typeface="Times New Roman" panose="02020603050405020304" pitchFamily="18" charset="0"/>
                <a:cs typeface="Times New Roman" panose="02020603050405020304" pitchFamily="18" charset="0"/>
              </a:rPr>
              <a:t> нормативів на вересень 2024 року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21806" y="862920"/>
            <a:ext cx="9641942" cy="5558672"/>
          </a:xfrm>
          <a:prstGeom prst="rect">
            <a:avLst/>
          </a:prstGeom>
        </p:spPr>
      </p:pic>
    </p:spTree>
    <p:extLst>
      <p:ext uri="{BB962C8B-B14F-4D97-AF65-F5344CB8AC3E}">
        <p14:creationId xmlns:p14="http://schemas.microsoft.com/office/powerpoint/2010/main" val="1487568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При проведенні аналізу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дотримання нормативів по банківській системі, слід враховувати зміни щодо економічних нормативів, внесених до постанови «Про затвердження Інструкції про порядок регулювання діяльності банків України», на основі прийнятих рішень Правлінням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 2015 р. введено новий показник Н9 – норматив максимального розміру кредитного ризику за операціями з пов’язаними з банком особами, для обмеження операцій з пов’язаними особами;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 2019 р. у зв’язку із впровадженням більш ефективних нормативі коефіцієнта покриття ліквідності </a:t>
            </a:r>
            <a:r>
              <a:rPr lang="en-US" sz="2200" dirty="0">
                <a:solidFill>
                  <a:srgbClr val="000000"/>
                </a:solidFill>
                <a:latin typeface="Times New Roman" panose="02020603050405020304" pitchFamily="18" charset="0"/>
                <a:cs typeface="Times New Roman" panose="02020603050405020304" pitchFamily="18" charset="0"/>
              </a:rPr>
              <a:t>LCR</a:t>
            </a:r>
            <a:r>
              <a:rPr lang="uk-UA" sz="2200" dirty="0">
                <a:solidFill>
                  <a:srgbClr val="000000"/>
                </a:solidFill>
                <a:latin typeface="Times New Roman" panose="02020603050405020304" pitchFamily="18" charset="0"/>
                <a:cs typeface="Times New Roman" panose="02020603050405020304" pitchFamily="18" charset="0"/>
              </a:rPr>
              <a:t>ВВ та </a:t>
            </a:r>
            <a:r>
              <a:rPr lang="en-US" sz="2200" dirty="0">
                <a:solidFill>
                  <a:srgbClr val="000000"/>
                </a:solidFill>
                <a:latin typeface="Times New Roman" panose="02020603050405020304" pitchFamily="18" charset="0"/>
                <a:cs typeface="Times New Roman" panose="02020603050405020304" pitchFamily="18" charset="0"/>
              </a:rPr>
              <a:t>LCR</a:t>
            </a:r>
            <a:r>
              <a:rPr lang="uk-UA" sz="2200" dirty="0">
                <a:solidFill>
                  <a:srgbClr val="000000"/>
                </a:solidFill>
                <a:latin typeface="Times New Roman" panose="02020603050405020304" pitchFamily="18" charset="0"/>
                <a:cs typeface="Times New Roman" panose="02020603050405020304" pitchFamily="18" charset="0"/>
              </a:rPr>
              <a:t>ІВ відбулася скасування розрахунку нормативів Н4 та Н5. А також впроваджено новий норматив достатності основного капіталу Н3;</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 2022 р. Національний банк скасував норматив короткострокової ліквідності (Н6) у зв’язку із запровадженням сучасного показника ліквідності </a:t>
            </a:r>
            <a:r>
              <a:rPr lang="en-US" sz="2200" dirty="0">
                <a:solidFill>
                  <a:srgbClr val="000000"/>
                </a:solidFill>
                <a:latin typeface="Times New Roman" panose="02020603050405020304" pitchFamily="18" charset="0"/>
                <a:cs typeface="Times New Roman" panose="02020603050405020304" pitchFamily="18" charset="0"/>
              </a:rPr>
              <a:t>NSFR, </a:t>
            </a:r>
            <a:r>
              <a:rPr lang="uk-UA" sz="2200" dirty="0">
                <a:solidFill>
                  <a:srgbClr val="000000"/>
                </a:solidFill>
                <a:latin typeface="Times New Roman" panose="02020603050405020304" pitchFamily="18" charset="0"/>
                <a:cs typeface="Times New Roman" panose="02020603050405020304" pitchFamily="18" charset="0"/>
              </a:rPr>
              <a:t>що враховує не лише статистичні данні, а й реально наявних і необхідних обсягів стабільного 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Макропруденційна</a:t>
            </a:r>
            <a:r>
              <a:rPr lang="uk-UA" sz="2200" dirty="0">
                <a:solidFill>
                  <a:srgbClr val="000000"/>
                </a:solidFill>
                <a:latin typeface="Times New Roman" panose="02020603050405020304" pitchFamily="18" charset="0"/>
                <a:cs typeface="Times New Roman" panose="02020603050405020304" pitchFamily="18" charset="0"/>
              </a:rPr>
              <a:t> політика реалізується не тільки за допомогою інструменти капіталу, а й ліквідності та інші, наприклад, секторальні (табл. 4).</a:t>
            </a:r>
          </a:p>
        </p:txBody>
      </p:sp>
    </p:spTree>
    <p:extLst>
      <p:ext uri="{BB962C8B-B14F-4D97-AF65-F5344CB8AC3E}">
        <p14:creationId xmlns:p14="http://schemas.microsoft.com/office/powerpoint/2010/main" val="174828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lgn="ctr">
              <a:spcBef>
                <a:spcPts val="0"/>
              </a:spcBef>
              <a:buNone/>
            </a:pPr>
            <a:r>
              <a:rPr lang="uk-UA" sz="2200" dirty="0">
                <a:latin typeface="Times New Roman" panose="02020603050405020304" pitchFamily="18" charset="0"/>
                <a:cs typeface="Times New Roman" panose="02020603050405020304" pitchFamily="18" charset="0"/>
              </a:rPr>
              <a:t>Таблиця 4. Інструменти </a:t>
            </a:r>
            <a:r>
              <a:rPr lang="uk-UA" sz="2200" dirty="0" err="1">
                <a:latin typeface="Times New Roman" panose="02020603050405020304" pitchFamily="18" charset="0"/>
                <a:cs typeface="Times New Roman" panose="02020603050405020304" pitchFamily="18" charset="0"/>
              </a:rPr>
              <a:t>макропруденційної</a:t>
            </a:r>
            <a:r>
              <a:rPr lang="uk-UA" sz="2200" dirty="0">
                <a:latin typeface="Times New Roman" panose="02020603050405020304" pitchFamily="18" charset="0"/>
                <a:cs typeface="Times New Roman" panose="02020603050405020304" pitchFamily="18" charset="0"/>
              </a:rPr>
              <a:t> політики</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168133" y="1013988"/>
            <a:ext cx="10284500" cy="5040150"/>
          </a:xfrm>
          <a:prstGeom prst="rect">
            <a:avLst/>
          </a:prstGeom>
        </p:spPr>
      </p:pic>
    </p:spTree>
    <p:extLst>
      <p:ext uri="{BB962C8B-B14F-4D97-AF65-F5344CB8AC3E}">
        <p14:creationId xmlns:p14="http://schemas.microsoft.com/office/powerpoint/2010/main" val="3292880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6582" y="425513"/>
            <a:ext cx="10846051" cy="6029608"/>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Продовження </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таблиці 4.</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(інструменти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капіталу)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381061" y="516048"/>
            <a:ext cx="7931599" cy="5830431"/>
          </a:xfrm>
          <a:prstGeom prst="rect">
            <a:avLst/>
          </a:prstGeom>
        </p:spPr>
      </p:pic>
    </p:spTree>
    <p:extLst>
      <p:ext uri="{BB962C8B-B14F-4D97-AF65-F5344CB8AC3E}">
        <p14:creationId xmlns:p14="http://schemas.microsoft.com/office/powerpoint/2010/main" val="272320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Продовження </a:t>
            </a:r>
            <a:r>
              <a:rPr lang="uk-UA" sz="2200" dirty="0" smtClean="0">
                <a:latin typeface="Times New Roman" panose="02020603050405020304" pitchFamily="18" charset="0"/>
                <a:cs typeface="Times New Roman" panose="02020603050405020304" pitchFamily="18" charset="0"/>
              </a:rPr>
              <a:t>таблиці </a:t>
            </a:r>
            <a:r>
              <a:rPr lang="uk-UA" sz="2200" dirty="0">
                <a:latin typeface="Times New Roman" panose="02020603050405020304" pitchFamily="18" charset="0"/>
                <a:cs typeface="Times New Roman" panose="02020603050405020304" pitchFamily="18" charset="0"/>
              </a:rPr>
              <a:t>4.</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31464" y="923452"/>
            <a:ext cx="10657017" cy="5142370"/>
          </a:xfrm>
          <a:prstGeom prst="rect">
            <a:avLst/>
          </a:prstGeom>
        </p:spPr>
      </p:pic>
    </p:spTree>
    <p:extLst>
      <p:ext uri="{BB962C8B-B14F-4D97-AF65-F5344CB8AC3E}">
        <p14:creationId xmlns:p14="http://schemas.microsoft.com/office/powerpoint/2010/main" val="2248499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Продовження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таблиці 4.</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(інші </a:t>
            </a:r>
            <a:r>
              <a:rPr lang="uk-UA" sz="2200" dirty="0" err="1" smtClean="0">
                <a:latin typeface="Times New Roman" panose="02020603050405020304" pitchFamily="18" charset="0"/>
                <a:cs typeface="Times New Roman" panose="02020603050405020304" pitchFamily="18" charset="0"/>
              </a:rPr>
              <a:t>інстру</a:t>
            </a:r>
            <a:r>
              <a:rPr lang="uk-UA" sz="2200" dirty="0" smtClean="0">
                <a:latin typeface="Times New Roman" panose="02020603050405020304" pitchFamily="18" charset="0"/>
                <a:cs typeface="Times New Roman" panose="02020603050405020304" pitchFamily="18" charset="0"/>
              </a:rPr>
              <a:t>-</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менти)</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949477" y="778598"/>
            <a:ext cx="8503156" cy="5392926"/>
          </a:xfrm>
          <a:prstGeom prst="rect">
            <a:avLst/>
          </a:prstGeom>
        </p:spPr>
      </p:pic>
    </p:spTree>
    <p:extLst>
      <p:ext uri="{BB962C8B-B14F-4D97-AF65-F5344CB8AC3E}">
        <p14:creationId xmlns:p14="http://schemas.microsoft.com/office/powerpoint/2010/main" val="108506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Продовження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таблиці </a:t>
            </a:r>
            <a:r>
              <a:rPr lang="uk-UA" sz="2200" dirty="0">
                <a:latin typeface="Times New Roman" panose="02020603050405020304" pitchFamily="18" charset="0"/>
                <a:cs typeface="Times New Roman" panose="02020603050405020304" pitchFamily="18" charset="0"/>
              </a:rPr>
              <a:t>4</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інші </a:t>
            </a:r>
            <a:r>
              <a:rPr lang="uk-UA" sz="2200" dirty="0" err="1" smtClean="0">
                <a:latin typeface="Times New Roman" panose="02020603050405020304" pitchFamily="18" charset="0"/>
                <a:cs typeface="Times New Roman" panose="02020603050405020304" pitchFamily="18" charset="0"/>
              </a:rPr>
              <a:t>інс</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smtClean="0">
                <a:latin typeface="Times New Roman" panose="02020603050405020304" pitchFamily="18" charset="0"/>
                <a:cs typeface="Times New Roman" panose="02020603050405020304" pitchFamily="18" charset="0"/>
              </a:rPr>
              <a:t>трументи</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58018" y="805759"/>
            <a:ext cx="9778017" cy="5060886"/>
          </a:xfrm>
          <a:prstGeom prst="rect">
            <a:avLst/>
          </a:prstGeom>
        </p:spPr>
      </p:pic>
    </p:spTree>
    <p:extLst>
      <p:ext uri="{BB962C8B-B14F-4D97-AF65-F5344CB8AC3E}">
        <p14:creationId xmlns:p14="http://schemas.microsoft.com/office/powerpoint/2010/main" val="3482863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93819" cy="5803271"/>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4. </a:t>
            </a:r>
            <a:r>
              <a:rPr lang="ru-RU" sz="2400" b="1" dirty="0" err="1">
                <a:latin typeface="Times New Roman" panose="02020603050405020304" pitchFamily="18" charset="0"/>
                <a:cs typeface="Times New Roman" panose="02020603050405020304" pitchFamily="18" charset="0"/>
              </a:rPr>
              <a:t>Банківський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нагляд</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його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завдання</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принципи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організації</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Закон України «Про Національний банк України» трактує банківський нагляд як систему контролю та активних впорядкованих дій НБУ, спрямованих на забезпечення дотримання банками та іншими особами, стосовно яких НБУ здійснює наглядову діяльність законодавства України і встановлених нормативів, з метою забезпечення стабільності банківської системи та захисту інтересів вкладників та кредиторів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Розглядаючи поняття банківського нагляду можна зробити висновок, що: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нагляд за діяльністю банків здійснюється з метою забезпечення надійності та стійкості окремих банків та передбачає цілісний і безперервний нагляд за здійсненням банками своєї діяльності відповідно до чинного законодавства та інструкцій;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нагляд являє собою моніторинг процесів, які відбуваються в банківських установах;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нагляд не може існувати окремо від контролю за виконанням тих чи інших нормативних документів, які регламентують банківську діяльність.</a:t>
            </a:r>
          </a:p>
        </p:txBody>
      </p:sp>
    </p:spTree>
    <p:extLst>
      <p:ext uri="{BB962C8B-B14F-4D97-AF65-F5344CB8AC3E}">
        <p14:creationId xmlns:p14="http://schemas.microsoft.com/office/powerpoint/2010/main" val="271559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657725"/>
            <a:ext cx="10766247" cy="542620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теоретичної точки зору визначення головної мети банківського нагляду можна розглядати з наступних позицій: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В глобальному розумінні. Це зміцнення довіри до банківської системи з боку суспільства, підвищення надійності та стабільності банківської системи.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В локальному розумінні. Це забезпечення фінансової надійності комерційних банків та захисту інтересів їх клієнтів і вкладників. Головна причина необхідності захисту вкладників – те, що вони не мають необхідних навичок та вмінь для адекватної оцінки банківських ризиків.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В потенційному. Банківський нагляд має стимулювати побудову ефективної і конкурентної банківської системи, яка задовольняє потребу суспільства у якісних фінансових послугах. Підвищення конкуренції у банківському секторі економіки і, як наслідок, запобігання зосередженню економічної влади в одних руках.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Отже, основною метою банківського нагляду є своєчасне реагування на порушення та негативні тенденції у діяльності банків для нормалізації їх роботи, зміцнення </a:t>
            </a:r>
            <a:r>
              <a:rPr lang="ru-RU" sz="2200" dirty="0" err="1">
                <a:solidFill>
                  <a:srgbClr val="000000"/>
                </a:solidFill>
                <a:latin typeface="Times New Roman" panose="02020603050405020304" pitchFamily="18" charset="0"/>
                <a:cs typeface="Times New Roman" panose="02020603050405020304" pitchFamily="18" charset="0"/>
              </a:rPr>
              <a:t>фінансового</a:t>
            </a:r>
            <a:r>
              <a:rPr lang="ru-RU" sz="2200" dirty="0">
                <a:solidFill>
                  <a:srgbClr val="000000"/>
                </a:solidFill>
                <a:latin typeface="Times New Roman" panose="02020603050405020304" pitchFamily="18" charset="0"/>
                <a:cs typeface="Times New Roman" panose="02020603050405020304" pitchFamily="18" charset="0"/>
              </a:rPr>
              <a:t> стану, </a:t>
            </a:r>
            <a:r>
              <a:rPr lang="ru-RU" sz="2200" dirty="0" err="1">
                <a:solidFill>
                  <a:srgbClr val="000000"/>
                </a:solidFill>
                <a:latin typeface="Times New Roman" panose="02020603050405020304" pitchFamily="18" charset="0"/>
                <a:cs typeface="Times New Roman" panose="02020603050405020304" pitchFamily="18" charset="0"/>
              </a:rPr>
              <a:t>підтримки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стабільності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розвитку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банківської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системи</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цілому</a:t>
            </a:r>
            <a:r>
              <a:rPr lang="ru-RU" sz="22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349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2" y="461727"/>
            <a:ext cx="10223039" cy="6002447"/>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практиці р</a:t>
            </a:r>
            <a:r>
              <a:rPr lang="ru-RU" sz="2200" dirty="0" err="1" smtClean="0">
                <a:latin typeface="Times New Roman" panose="02020603050405020304" pitchFamily="18" charset="0"/>
                <a:cs typeface="Times New Roman" panose="02020603050405020304" pitchFamily="18" charset="0"/>
              </a:rPr>
              <a:t>егулювання</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здійснюється</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чотирьох</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рівнях</a:t>
            </a:r>
            <a:r>
              <a:rPr lang="ru-RU" sz="2200" dirty="0" smtClean="0">
                <a:latin typeface="Times New Roman" panose="02020603050405020304" pitchFamily="18" charset="0"/>
                <a:cs typeface="Times New Roman" panose="02020603050405020304" pitchFamily="18" charset="0"/>
              </a:rPr>
              <a:t> (рис. 1):</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87240" y="887240"/>
            <a:ext cx="9786262" cy="5576934"/>
          </a:xfrm>
          <a:prstGeom prst="rect">
            <a:avLst/>
          </a:prstGeom>
        </p:spPr>
      </p:pic>
    </p:spTree>
    <p:extLst>
      <p:ext uri="{BB962C8B-B14F-4D97-AF65-F5344CB8AC3E}">
        <p14:creationId xmlns:p14="http://schemas.microsoft.com/office/powerpoint/2010/main" val="1756405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2" y="488887"/>
            <a:ext cx="4173649" cy="594176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Згідно з чинним законодавством банківський нагляд в Україні проводиться єдиним державним органом – НБУ, який поряд зі своїм наглядом ставить перед банківськими установами вимоги щодо обов’язкового постійного внутрішнього контролю з боку наглядової ради, внутрішнього та зовнішнього аудиту. Банківський нагляд класифікується за такими характерними ознаками: етапами здійснення,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формами реалізації, встановленими вимогами (рис. 7):</a:t>
            </a:r>
          </a:p>
        </p:txBody>
      </p:sp>
      <p:pic>
        <p:nvPicPr>
          <p:cNvPr id="4" name="Объект 3"/>
          <p:cNvPicPr>
            <a:picLocks noGrp="1" noChangeAspect="1"/>
          </p:cNvPicPr>
          <p:nvPr>
            <p:ph sz="quarter" idx="4"/>
          </p:nvPr>
        </p:nvPicPr>
        <p:blipFill>
          <a:blip r:embed="rId2"/>
          <a:stretch>
            <a:fillRect/>
          </a:stretch>
        </p:blipFill>
        <p:spPr>
          <a:xfrm>
            <a:off x="4787494" y="887240"/>
            <a:ext cx="6900530" cy="5078994"/>
          </a:xfrm>
          <a:prstGeom prst="rect">
            <a:avLst/>
          </a:prstGeom>
        </p:spPr>
      </p:pic>
    </p:spTree>
    <p:extLst>
      <p:ext uri="{BB962C8B-B14F-4D97-AF65-F5344CB8AC3E}">
        <p14:creationId xmlns:p14="http://schemas.microsoft.com/office/powerpoint/2010/main" val="634600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705853"/>
            <a:ext cx="10730033" cy="53871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Банківський </a:t>
            </a:r>
            <a:r>
              <a:rPr lang="uk-UA" sz="2200" i="1" dirty="0">
                <a:latin typeface="Times New Roman" panose="02020603050405020304" pitchFamily="18" charset="0"/>
                <a:cs typeface="Times New Roman" panose="02020603050405020304" pitchFamily="18" charset="0"/>
              </a:rPr>
              <a:t>нагляд складається з таких етапів: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реєстрація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ліцензування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здійснення моніторингу банку – безвиїзної інспекції, а також виїзної цільової або комплексної інспекції банку в законодавчо встановлені терміни або в разі виникнення необхідності;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визначення рейтингової оцінки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вживання заходів щодо усунення недоліків роботи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а) непримусових заходів (лист-попередження або лист із зобов’язаннями);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 примусових заходів (підвищення норми резервів, штрафи, введення тимчасової адміністрації, реорганізація або ліквідація);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6) введення режиму фінансового оздоровлення, що є комплексом примусових і непримусових заходів;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7) проведення повторної цільової інспекції для з’ясування того, чи упорався банк з проблемами;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8) ліквідація банку в разі банкрутства або відкликання ліцензії.	</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981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05326"/>
            <a:ext cx="10784354" cy="575967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формами реалізації банківський нагляд поділяється на вступний, безвиїзний та виїзний. Вимоги вступного нагляду стосуються: вступних умов щодо обсягу капіталу, джерел внесків до статутних капіталів банків та складу їх учасників; кваліфікаційних та професійних якостей працівників вищої і середньої ланок управління банками; питань щодо іноземних акціонерів (учасників); відповідних технічних питань; умов, за яких НБУ відмовляє в наданні ліцензії на проведення банківських операцій; умов щодо виконання окремих банківських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Безвиїзний (документарний, попередній, дистанційний) нагляд застосовується для забезпечення дотримання банками встановлених вимог, пов’язаних із мінімізацією ризиків ведення ними власного бізнесу. Водночас при його проведенні реалізується заборона або обмеження НБУ щодо деяких видів банківської діяльності, здійснюється встановлення обсягів резервів для відшкодування можливих втрат за позиками комерційних банків, які порушують економічні нормативи тощо. Безвиїзний нагляд використовується як система раннього попередження, що дає змогу наглядовим органам ухвалювати рішення про застосування до банків превентивних заходів до загострення ситуації або проведення інспекційної перевірки на місці.</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72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Виїзний (інспекційний) нагляд здійснюється в результаті інспектування банків та їх установ, а також шляхом розробки і вжиття заходів щодо організаційного зміцнення та фінансового оздоровлення цих установ. Він дає змогу органам банківського нагляду перевіряти такі аспекти діяльності банків, як: достовірність звітності, дотримання законів і нормативних актів, надійність управління банком, стійкість фінансового стану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Безвиїзний і виїзний нагляд є взаємодоповнюючими формами банківського нагляду й не можуть існувати окремо один від одного.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Банківський нагляд, що базується на якісних вимогах, спирається на оцінці факторів якісного характеру, до яких, наприклад, належать вимоги з затвердження політики банку; організації корпоративного управління банком та механізмів внутрішнього контролю, включаючи поділ обов’язків між різними підрозділами банку; встановлення вимог до системи внутрішнього контролю за діяльністю банку з боку ради директорів; забезпечення адекватності внутрішнього та зовнішнього аудиту, достовірності бухгалтерського обліку та звітності банківської установи; дотримання прозорості діяльності банку для громадськості; закріплення професійних навичок керівної ланки, персоналу банку; використання заходів постійного удосконалення фахового рівня</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935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617621"/>
            <a:ext cx="10811515" cy="5584003"/>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працівників. Оцінка відповідності банківської діяльності якісним вимогам спирається на професійне судження нагляду, у зв’язку з чим надзвичайно важливо, щоб нагляд був незалежний від діяльності підконтрольного банку або третіх осіб, зацікавлених у викривленні справжнього стану справ у даному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Ризик-орієнтований нагляд за своєю суттю належить до нагляду за дотриманням вимог якісного характеру з однією тільки відмінністю, що особливої уваги наглядовим органом надається саме механізмам і способам управління ризиками в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Такий підхід у поєднанні з інформацією, яку одержує наглядовий орган щодо прийнятих банком великих ризиків, дозволяє оцінити, чи зможе банк і надалі відповідати висуненим перед ним вимогам, а також визначити, наскільки ефективну політику з управління діяльністю банку проводить його керівництво і чи забезпечить така політика стабільність банку в майбутньому. Крім цього, ризик-орієнтований нагляд дозволяє уникнути багаторівневих і всебічних перевірок здійснюваних банком операцій на предмет відповідності нормам і вимогам, концентруючись лише на перевірці операцій, що несуть у собі підвищений ризик.</a:t>
            </a:r>
          </a:p>
        </p:txBody>
      </p:sp>
    </p:spTree>
    <p:extLst>
      <p:ext uri="{BB962C8B-B14F-4D97-AF65-F5344CB8AC3E}">
        <p14:creationId xmlns:p14="http://schemas.microsoft.com/office/powerpoint/2010/main" val="66647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7515"/>
            <a:ext cx="10720980" cy="560600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Даючи оцінку якості управління ризиками в банку, банківський нагляд повинен переконатися, що банком виконуються процедури управління ризиками; порядок подання звітної інформації дозволяє охопити істотні ризики, прийняті банком; ключові підходи, джерела інформації та процедури, що були використані для виявлення, вимірювання, моніторингу і контролю ризиків, адекватні, задокументовані та регулярно тестуються на придатність і надійність, а також звіти банку послідовно відображають його діяльність і дозволяють здійснити моніторинг ризиків відповідно до встановлених лімітів, цілей та завдань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Подальше використання банківського нагляду має виходити з позиції переходу від формального контролю за виконанням кількісних значень </a:t>
            </a:r>
            <a:r>
              <a:rPr lang="uk-UA" sz="2200" dirty="0" err="1">
                <a:solidFill>
                  <a:srgbClr val="000000"/>
                </a:solidFill>
                <a:latin typeface="Times New Roman" panose="02020603050405020304" pitchFamily="18" charset="0"/>
                <a:cs typeface="Times New Roman" panose="02020603050405020304" pitchFamily="18" charset="0"/>
              </a:rPr>
              <a:t>пруденційних</a:t>
            </a:r>
            <a:r>
              <a:rPr lang="uk-UA" sz="2200" dirty="0">
                <a:solidFill>
                  <a:srgbClr val="000000"/>
                </a:solidFill>
                <a:latin typeface="Times New Roman" panose="02020603050405020304" pitchFamily="18" charset="0"/>
                <a:cs typeface="Times New Roman" panose="02020603050405020304" pitchFamily="18" charset="0"/>
              </a:rPr>
              <a:t> нормативів до переважно якісної оцінки фінансового стану банків та впровадження ризик-орієнтованих вимог. Наглядовому органу важливо змінити напрям своєї діяльності з прямого нагляду за ризиками (виявлення відповідності встановленим нормативам) на оцінку якості методів і процедур, що застосовуються банками для управління ризиками, системи внутрішнього контролю і якості управління.</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963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7515"/>
            <a:ext cx="10720980" cy="556978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Виконання функцій банківського нагляду ґрунтується на адекватній правовій інфраструктурі, що охоплює наступні три рівні: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чинне законодавство – Закони України «Про банки і банківську діяльність» 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«Про Національний банк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регулятивні правила – визначення органом банківського нагляду інтерпретуючих вимог або обмежень для банків відповідно до його повноважень, які затверджуються постановами Правління Національного банку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тимчасові роз’яснення, які використовуються службою банківського нагляду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стосовно деталізації своїх дій відповідно до чинного законодавства або регулятивних правил і мають вигляд листів, телеграм тощо.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Банківський нагляд зобов’язаний виходити з позиції більш активного використання всього діапазону своїх повноважень щодо виконання таких завдань: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забезпечення належного рівня допуску в банківську систему;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контроль за професіоналізмом і репутацією посадових осіб банківських установ;</a:t>
            </a:r>
          </a:p>
        </p:txBody>
      </p:sp>
    </p:spTree>
    <p:extLst>
      <p:ext uri="{BB962C8B-B14F-4D97-AF65-F5344CB8AC3E}">
        <p14:creationId xmlns:p14="http://schemas.microsoft.com/office/powerpoint/2010/main" val="767743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53453"/>
            <a:ext cx="10702873" cy="586545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встановлення </a:t>
            </a:r>
            <a:r>
              <a:rPr lang="uk-UA" sz="2200" dirty="0" err="1">
                <a:solidFill>
                  <a:srgbClr val="000000"/>
                </a:solidFill>
                <a:latin typeface="Times New Roman" panose="02020603050405020304" pitchFamily="18" charset="0"/>
                <a:cs typeface="Times New Roman" panose="02020603050405020304" pitchFamily="18" charset="0"/>
              </a:rPr>
              <a:t>пруденційних</a:t>
            </a:r>
            <a:r>
              <a:rPr lang="uk-UA" sz="2200" dirty="0">
                <a:solidFill>
                  <a:srgbClr val="000000"/>
                </a:solidFill>
                <a:latin typeface="Times New Roman" panose="02020603050405020304" pitchFamily="18" charset="0"/>
                <a:cs typeface="Times New Roman" panose="02020603050405020304" pitchFamily="18" charset="0"/>
              </a:rPr>
              <a:t> обмежень ризиків банківської діяльності, вимог до структури активів та зобов’язань, достатності капіталу та резервів, виявлення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банками ризиків власної діяльності та управління ними з метою недопущення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банкрутств та банківських криз;</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підвищення рівня корпоративного управління в банках;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здійснення оперативного нагляду на основі оцінки ризиків, використання системи раннього реагування шляхом аналізу звітності, інспекційних перевірок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банківських установ;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організація системи захисту інтересів кредиторів і вкладників, аналіз системи гарантій надійності депозитів і підтримання стабільності на грошово-кредитних ринках;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недопущення відмивання коштів, одержаних злочинних шляхом;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втручання в діяльність банків, які не забезпечують власної платоспроможності, ліквідності й надійності, недотримання всіх видів вимог нагляду;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своєчасне виведення з ринку банків, стан яких не піддається виправленню, мінімізація наслідків банкрутств банків для вкладників, кредиторів і банківської системи загалом</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242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45431"/>
            <a:ext cx="10539911" cy="5873475"/>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Форми</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банківського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нагляду</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НБУ здійснює банківський нагляд 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формі інспекційних перевірок та безвиїзного нагляду.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Необхідно зазначити, що основними завданнями банківського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нагляду за станом економічної безпеки банківських установ України є наступні: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контроль за дотриманням банками нормативів економічної 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фінансової діяльності (підтримка рівня фінансової безпеки);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затвердження форм звітності про стан та результати діяльності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банків та регулювання процедури їх передання до органів нагляду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(підтримка рівня інформаційної, фінансової, юридичної безпеки);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систематичні перевірки рівня збереження та використання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корпоративних банківських ресурсів (підтримка рівня фізичної,</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фінансової, кадрової безпеки);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контроль за рівнем організації збереження банківської таємниці, конфіденційної інформації та інформації з обмеженим доступом (підтримка рівня інформаційної, кадрової безпеки);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моніторинг використання банками специфічного програмного забезпечення (підтримка рівня техніко-технологічної, інформаційної безпеки).</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493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52261"/>
            <a:ext cx="10675713" cy="579421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НБУ проводить банківський нагляд на індивідуальній і консолідованій основі у вигляді інспекційних перевірок та безвиїзного нагляду.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Банківський нагляд на консолідованій основі – це нагляд, що здійснюється НБУ за банківською групою з метою забезпечення стабільності банківської системи та обмеження ризиків, на які наражається банк внаслідок участі в банківській групі, шляхом регулювання, моніторингу та контролю ризиків банківської групи у визначеному НБУ порядку. Небанківські фінансові установи, які є учасниками банківської групи, також підлягають нагляду з боку НБУ в межах нагляду на консолідованій основі.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Нагляд за діяльністю банківських установ визначають на підставі аналізу: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видів і структури активних та пасивних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підходів до управління капіталом і капіталізацією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ліквідності банку та ліквідності балансу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збалансованості витрат, доходів, прибутковості;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рівня фінансового, стратегічного й адміністративно-господарського управління;</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рівня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ризик</a:t>
            </a:r>
            <a:r>
              <a:rPr lang="ru-RU" sz="2200" dirty="0">
                <a:solidFill>
                  <a:srgbClr val="000000"/>
                </a:solidFill>
                <a:latin typeface="Times New Roman" panose="02020603050405020304" pitchFamily="18" charset="0"/>
                <a:cs typeface="Times New Roman" panose="02020603050405020304" pitchFamily="18" charset="0"/>
              </a:rPr>
              <a:t>-менеджменту у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систем </a:t>
            </a:r>
            <a:r>
              <a:rPr lang="ru-RU" sz="2200" dirty="0" err="1">
                <a:solidFill>
                  <a:srgbClr val="000000"/>
                </a:solidFill>
                <a:latin typeface="Times New Roman" panose="02020603050405020304" pitchFamily="18" charset="0"/>
                <a:cs typeface="Times New Roman" panose="02020603050405020304" pitchFamily="18" charset="0"/>
              </a:rPr>
              <a:t>внутрішнього</a:t>
            </a:r>
            <a:r>
              <a:rPr lang="ru-RU" sz="2200" dirty="0">
                <a:solidFill>
                  <a:srgbClr val="000000"/>
                </a:solidFill>
                <a:latin typeface="Times New Roman" panose="02020603050405020304" pitchFamily="18" charset="0"/>
                <a:cs typeface="Times New Roman" panose="02020603050405020304" pitchFamily="18" charset="0"/>
              </a:rPr>
              <a:t> контролю та аудиту.</a:t>
            </a:r>
          </a:p>
        </p:txBody>
      </p:sp>
    </p:spTree>
    <p:extLst>
      <p:ext uri="{BB962C8B-B14F-4D97-AF65-F5344CB8AC3E}">
        <p14:creationId xmlns:p14="http://schemas.microsoft.com/office/powerpoint/2010/main" val="410116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Основні нормативні документи, які регулюють діяльність банків в Україні, такі: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Конституція – має найвищу юридичну силу, а закони та інші нормативно-правові акти приймають на її основі і повинні відповідати їй.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Закон України «Про банки і банківську діяльність» – тут визначено форми банківського регулювання, основну мету банківського нагляду, порядок створення банків, процедури реорганізації та ліквідації банку, порядок проведення інспекційних перевірок.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Закон України «Про Національний банк України» – у десятому розділі зазначено головну мету банківського регулювання та нагляду, а також наголошується на тому, що для захисту інтересів вкладників і кредиторів НБУ встановлює економічні нормативи, дотримання яких є обов’язковим для всіх банків, основна мета яких – здійснення контролю за ризиками, що притаманні банківській діяльності, визначено порядок формування і використання резервних фондів для покриття потенційних втрат, приділяється увага і повноваженням НБУ при здійсненні функцій банківського регулювання та нагляду.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 Закон України «Про систему гарантування вкладів фізичних осіб» – визначено правові, фінансові та організаційні засади функціонування системи гарантування вкладів фізичних осіб, повноваження Фонду гарантування вкладів фізичних осіб,</a:t>
            </a:r>
          </a:p>
        </p:txBody>
      </p:sp>
    </p:spTree>
    <p:extLst>
      <p:ext uri="{BB962C8B-B14F-4D97-AF65-F5344CB8AC3E}">
        <p14:creationId xmlns:p14="http://schemas.microsoft.com/office/powerpoint/2010/main" val="881643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9087"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думку О.І. </a:t>
            </a:r>
            <a:r>
              <a:rPr lang="uk-UA" sz="2200" dirty="0" err="1">
                <a:solidFill>
                  <a:srgbClr val="000000"/>
                </a:solidFill>
                <a:latin typeface="Times New Roman" panose="02020603050405020304" pitchFamily="18" charset="0"/>
                <a:cs typeface="Times New Roman" panose="02020603050405020304" pitchFamily="18" charset="0"/>
              </a:rPr>
              <a:t>Щуревич</a:t>
            </a:r>
            <a:r>
              <a:rPr lang="uk-UA" sz="2200" dirty="0">
                <a:solidFill>
                  <a:srgbClr val="000000"/>
                </a:solidFill>
                <a:latin typeface="Times New Roman" panose="02020603050405020304" pitchFamily="18" charset="0"/>
                <a:cs typeface="Times New Roman" panose="02020603050405020304" pitchFamily="18" charset="0"/>
              </a:rPr>
              <a:t> виділення такого інструменту, як «нагляд за діяльністю банків» у структурі методів адміністративного регулювання є необґрунтованим, оскільки банківське регулювання та банківський нагляд є самостійними поняттями, які взаємопов’язані між собою та доповнюють одне одного. Проте банківський нагляд не є складовою банківського регулювання.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може надавати рекомендації банкам щодо поліпшення їхньої діяльності. Такі пропозиції може отримати банк або за результатами безвиїзної перевірки, або планової інспекційної перевірки безпосередньо 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Банківський нагляд здійснюють за допомогою таких методів: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безвиїзний нагляд.</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виїзне інспектування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Суть першого методу полягає у проведенні постійного нагляду за діяльністю банків на підставі фінансової звітності, яку банки повинні надавати НБУ. Ця звітність є базою для складання статистичної інформації, на підставі якої визначається чи дотримуються банки в цілому економічних нормативів, якою є ліквідність і платоспроможність банківської системи.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Другий метод передбачає безпосередню перевірку банку. Органи нагляду перевіряють достовірність звітності, яку подають, дотримання банком законодавства,</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04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39499" cy="5993394"/>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фінансову стійкість банку, якість менеджменту.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Система нагляду буде ефективною, коли включатиме різні види контролю, а саме: контроль на державному рівні, контроль аудиторських фірм, контроль суспільний.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 етапами і методами здійснення банківський нагляд поділяють на вступний, попередній, поточний і наступний.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Банківський нагляд розпочинається зі вступного контролю, який проводиться з метою чіткого та повного визначення вимог для отримання ліцензії на проведення банківських операцій, який поділяється на два етапи – державну реєстрацію банку як юридичної особи і надання ліцензії на здійснення банківських операцій (рис. 8).</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Основна мета вступного контролю – відбір банків, що відповідають установленим вимогам, та створення умов для їхньої діяльності. Основний інструментарій вступного контролю банківського нагляду – аналіз бізнес-планів, перевірка керівників і засновників, зокрема їхній кваліфікаційних та професійних якостей, контроль за правильністю формування статутного капіталу, перевірка наявності матеріально-технічної бази.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Наступним видом контролю є попередній контроль, що передбачає дотримання банками вимог, що стосуються економічних нормативів; порядку формування обов’язкових резервів; порядку створення і використання резервів для відшкодування</a:t>
            </a:r>
          </a:p>
        </p:txBody>
      </p:sp>
    </p:spTree>
    <p:extLst>
      <p:ext uri="{BB962C8B-B14F-4D97-AF65-F5344CB8AC3E}">
        <p14:creationId xmlns:p14="http://schemas.microsoft.com/office/powerpoint/2010/main" val="3191347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9422"/>
            <a:ext cx="10621392" cy="5794218"/>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Рис. 8. Організація банківського нагляду</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02675" y="688063"/>
            <a:ext cx="6444325" cy="4423254"/>
          </a:xfrm>
          <a:prstGeom prst="rect">
            <a:avLst/>
          </a:prstGeom>
        </p:spPr>
      </p:pic>
    </p:spTree>
    <p:extLst>
      <p:ext uri="{BB962C8B-B14F-4D97-AF65-F5344CB8AC3E}">
        <p14:creationId xmlns:p14="http://schemas.microsoft.com/office/powerpoint/2010/main" val="52610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втрат за активними операціями; застосування до банків штрафних санкцій. Банки повинні здійснювати свою діяльність, враховуючи велику кількість ризиків, яка їм притаманна, з обачливим здійсненням банківських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Мета попереднього контролю – запобігання виникненню кризових ситуацій у роботі, контроль за дотриманням вимог банківського законодавства та нормативних документів, захист інтересів вкладників, кредиторів. На цьому етапі використовують такі інструменти: аналіз фінансової звітності банків, відстеження виконання нормативів НБУ, застосування адекватних заходів впливу до порушників.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Поточний контроль передбачає проведення інспектування на місцях. Це означає перевірку звітності банку, дотримання банком законодавства, визначення ризиків, притаманних діяльності банку, ефективності менеджменту банку, а також формування рейтингу банку за допомогою системи CAMELSO.</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Четвертий вид контролю – наступний контроль. Основним його завданням є застосування до банків заходів впливу за результатами інспектування, призначення куратора, переведення банку до категорії проблемних і неплатоспроможних.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534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06993"/>
            <a:ext cx="10739087" cy="582137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Основне завдання банківського нагляду полягає у недопущенні ситуації виникнення системного ризику у банківській системі, тобто такого, за якого банкрутство одного банку внаслідок ланцюгової реакції потягне за собою банкрутства інших банків, оскільки банки між собою пов’язані через систему міжбанківських зав'язків. Але навіть ефективний банківський нагляд не може дати гарантії, що банк не стане банкрутом. Тобто, система банківського нагляду не замінить правильного та чіткого, ефективного управління банківською установою на мікрорівні, а також не захистить від такого явища як зловживання чи махінації з боку керівництва.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Функцію банківського регулювання та нагляду у структурі центрального банку покладено на Департамент банківського нагляду, який складається з (рис. 9): Департаменту виїзних перевірок банків; Департаменту методології; Департаменту ліцензування; Департаменту фінансового моніторингу; Управління моніторингу пов’язаних з банками осіб.</a:t>
            </a:r>
          </a:p>
        </p:txBody>
      </p:sp>
    </p:spTree>
    <p:extLst>
      <p:ext uri="{BB962C8B-B14F-4D97-AF65-F5344CB8AC3E}">
        <p14:creationId xmlns:p14="http://schemas.microsoft.com/office/powerpoint/2010/main" val="2185919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39499"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Рис. 9. Елементи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організаційної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структури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департаменту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банківського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нагляду НБУ</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180599" y="597529"/>
            <a:ext cx="7794262" cy="4523438"/>
          </a:xfrm>
          <a:prstGeom prst="rect">
            <a:avLst/>
          </a:prstGeom>
        </p:spPr>
      </p:pic>
    </p:spTree>
    <p:extLst>
      <p:ext uri="{BB962C8B-B14F-4D97-AF65-F5344CB8AC3E}">
        <p14:creationId xmlns:p14="http://schemas.microsoft.com/office/powerpoint/2010/main" val="775002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Autofit/>
          </a:bodyPr>
          <a:lstStyle/>
          <a:p>
            <a:pPr marL="0" indent="0" algn="ctr">
              <a:spcBef>
                <a:spcPts val="0"/>
              </a:spcBef>
              <a:buNone/>
            </a:pPr>
            <a:r>
              <a:rPr lang="uk-UA" sz="2200" dirty="0">
                <a:latin typeface="Times New Roman" panose="02020603050405020304" pitchFamily="18" charset="0"/>
                <a:cs typeface="Times New Roman" panose="02020603050405020304" pitchFamily="18" charset="0"/>
              </a:rPr>
              <a:t>Таблиця </a:t>
            </a:r>
            <a:r>
              <a:rPr lang="uk-UA" sz="2200" dirty="0" smtClean="0">
                <a:latin typeface="Times New Roman" panose="02020603050405020304" pitchFamily="18" charset="0"/>
                <a:cs typeface="Times New Roman" panose="02020603050405020304" pitchFamily="18" charset="0"/>
              </a:rPr>
              <a:t>3. Функції </a:t>
            </a:r>
            <a:r>
              <a:rPr lang="uk-UA" sz="2200" dirty="0">
                <a:latin typeface="Times New Roman" panose="02020603050405020304" pitchFamily="18" charset="0"/>
                <a:cs typeface="Times New Roman" panose="02020603050405020304" pitchFamily="18" charset="0"/>
              </a:rPr>
              <a:t>структурних підрозділів центрального апарату НБУ, які здійснюють банківське регулювання та </a:t>
            </a:r>
            <a:r>
              <a:rPr lang="uk-UA" sz="2200" dirty="0" smtClean="0">
                <a:latin typeface="Times New Roman" panose="02020603050405020304" pitchFamily="18" charset="0"/>
                <a:cs typeface="Times New Roman" panose="02020603050405020304" pitchFamily="18" charset="0"/>
              </a:rPr>
              <a:t>нагляд</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12341" y="1149323"/>
            <a:ext cx="9832063" cy="4785562"/>
          </a:xfrm>
          <a:prstGeom prst="rect">
            <a:avLst/>
          </a:prstGeom>
        </p:spPr>
      </p:pic>
    </p:spTree>
    <p:extLst>
      <p:ext uri="{BB962C8B-B14F-4D97-AF65-F5344CB8AC3E}">
        <p14:creationId xmlns:p14="http://schemas.microsoft.com/office/powerpoint/2010/main" val="1753242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Продовження таблиці 3.</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72633" y="1023042"/>
            <a:ext cx="9829549" cy="5115208"/>
          </a:xfrm>
          <a:prstGeom prst="rect">
            <a:avLst/>
          </a:prstGeom>
        </p:spPr>
      </p:pic>
    </p:spTree>
    <p:extLst>
      <p:ext uri="{BB962C8B-B14F-4D97-AF65-F5344CB8AC3E}">
        <p14:creationId xmlns:p14="http://schemas.microsoft.com/office/powerpoint/2010/main" val="4222216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Особливої актуальності сьогодні набуває здійснення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макропруденційного</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нагляду з метою забезпечення системної стабільності. Суть цього виду політики полягає у тому, що орган, відповідальний за її розроблення та реалізацію, має сприяти формуванню у довгостроковому періоді стабільності фінансового сектора через зменшення негативного впливу системних ризиків і ризиків циклічності.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Розглядаючи питання реалізації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макропруденційної</a:t>
            </a:r>
            <a:r>
              <a:rPr lang="uk-UA" sz="2200" dirty="0">
                <a:solidFill>
                  <a:srgbClr val="000000"/>
                </a:solidFill>
                <a:latin typeface="Times New Roman" panose="02020603050405020304" pitchFamily="18" charset="0"/>
                <a:cs typeface="Times New Roman" panose="02020603050405020304" pitchFamily="18" charset="0"/>
              </a:rPr>
              <a:t> політики, варто згадати світову фінансову кризу 2008-2009 рр., оскільки саме після неї розпочалось активне обговорення такого типу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Уважалося, що забезпечення стабільності в окремій фінансовій установі сприятиме стабільності всієї фінансової системи. Але криза довела, що стійкість кожного банку не гарантує стабільного розвитку всієї банківської системи. Вона виявилася своєрідним каталізатором, який визначив пріоритетність застосування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макропруденційного</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нагляду порівняно з традиційними методами.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Термін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макропруденційний</a:t>
            </a:r>
            <a:r>
              <a:rPr lang="uk-UA" sz="2200" dirty="0">
                <a:solidFill>
                  <a:srgbClr val="000000"/>
                </a:solidFill>
                <a:latin typeface="Times New Roman" panose="02020603050405020304" pitchFamily="18" charset="0"/>
                <a:cs typeface="Times New Roman" panose="02020603050405020304" pitchFamily="18" charset="0"/>
              </a:rPr>
              <a:t>» уперше використали у внутрішніх документах Банку міжнародних розрахунків 1979 р. Раніше існувало лише </a:t>
            </a:r>
            <a:r>
              <a:rPr lang="uk-UA" sz="2200" dirty="0" err="1">
                <a:solidFill>
                  <a:srgbClr val="000000"/>
                </a:solidFill>
                <a:latin typeface="Times New Roman" panose="02020603050405020304" pitchFamily="18" charset="0"/>
                <a:cs typeface="Times New Roman" panose="02020603050405020304" pitchFamily="18" charset="0"/>
              </a:rPr>
              <a:t>пруденційне</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 а для того, щоб відрізнити </a:t>
            </a:r>
            <a:r>
              <a:rPr lang="uk-UA" sz="2200" dirty="0" err="1">
                <a:solidFill>
                  <a:srgbClr val="000000"/>
                </a:solidFill>
                <a:latin typeface="Times New Roman" panose="02020603050405020304" pitchFamily="18" charset="0"/>
                <a:cs typeface="Times New Roman" panose="02020603050405020304" pitchFamily="18" charset="0"/>
              </a:rPr>
              <a:t>пруденційну</a:t>
            </a:r>
            <a:r>
              <a:rPr lang="uk-UA" sz="2200" dirty="0">
                <a:solidFill>
                  <a:srgbClr val="000000"/>
                </a:solidFill>
                <a:latin typeface="Times New Roman" panose="02020603050405020304" pitchFamily="18" charset="0"/>
                <a:cs typeface="Times New Roman" panose="02020603050405020304" pitchFamily="18" charset="0"/>
              </a:rPr>
              <a:t> політику від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макропруденційної</a:t>
            </a:r>
            <a:r>
              <a:rPr lang="uk-UA" sz="2200" dirty="0">
                <a:solidFill>
                  <a:srgbClr val="000000"/>
                </a:solidFill>
                <a:latin typeface="Times New Roman" panose="02020603050405020304" pitchFamily="18" charset="0"/>
                <a:cs typeface="Times New Roman" panose="02020603050405020304" pitchFamily="18" charset="0"/>
              </a:rPr>
              <a:t>, її почали називати </a:t>
            </a:r>
            <a:r>
              <a:rPr lang="uk-UA" sz="2200" dirty="0" err="1">
                <a:solidFill>
                  <a:srgbClr val="000000"/>
                </a:solidFill>
                <a:latin typeface="Times New Roman" panose="02020603050405020304" pitchFamily="18" charset="0"/>
                <a:cs typeface="Times New Roman" panose="02020603050405020304" pitchFamily="18" charset="0"/>
              </a:rPr>
              <a:t>мікропруденційною</a:t>
            </a:r>
            <a:r>
              <a:rPr lang="uk-UA" sz="2200" dirty="0">
                <a:solidFill>
                  <a:srgbClr val="000000"/>
                </a:solidFill>
                <a:latin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312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uk-UA" sz="1900" dirty="0" smtClean="0">
                <a:latin typeface="Times New Roman" panose="02020603050405020304" pitchFamily="18" charset="0"/>
                <a:cs typeface="Times New Roman" panose="02020603050405020304" pitchFamily="18" charset="0"/>
              </a:rPr>
              <a:t>Рис. 10. </a:t>
            </a:r>
            <a:r>
              <a:rPr lang="ru-RU" sz="1900" dirty="0" err="1">
                <a:latin typeface="Times New Roman" panose="02020603050405020304" pitchFamily="18" charset="0"/>
                <a:cs typeface="Times New Roman" panose="02020603050405020304" pitchFamily="18" charset="0"/>
              </a:rPr>
              <a:t>Мікро</a:t>
            </a:r>
            <a:r>
              <a:rPr lang="ru-RU" sz="1900" dirty="0">
                <a:latin typeface="Times New Roman" panose="02020603050405020304" pitchFamily="18" charset="0"/>
                <a:cs typeface="Times New Roman" panose="02020603050405020304" pitchFamily="18" charset="0"/>
              </a:rPr>
              <a:t>- та </a:t>
            </a:r>
            <a:r>
              <a:rPr lang="ru-RU" sz="1900" dirty="0" err="1">
                <a:latin typeface="Times New Roman" panose="02020603050405020304" pitchFamily="18" charset="0"/>
                <a:cs typeface="Times New Roman" panose="02020603050405020304" pitchFamily="18" charset="0"/>
              </a:rPr>
              <a:t>макропруденційний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інструментарій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нових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стандартів</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регулювання</a:t>
            </a:r>
            <a:r>
              <a:rPr lang="ru-RU" sz="1900" dirty="0">
                <a:latin typeface="Times New Roman" panose="02020603050405020304" pitchFamily="18" charset="0"/>
                <a:cs typeface="Times New Roman" panose="02020603050405020304" pitchFamily="18" charset="0"/>
              </a:rPr>
              <a:t> за Базелем </a:t>
            </a:r>
            <a:r>
              <a:rPr lang="ru-RU" sz="1900" dirty="0" smtClean="0">
                <a:latin typeface="Times New Roman" panose="02020603050405020304" pitchFamily="18" charset="0"/>
                <a:cs typeface="Times New Roman" panose="02020603050405020304" pitchFamily="18" charset="0"/>
              </a:rPr>
              <a:t>III</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39913" y="882469"/>
            <a:ext cx="9506138" cy="5469834"/>
          </a:xfrm>
          <a:prstGeom prst="rect">
            <a:avLst/>
          </a:prstGeom>
        </p:spPr>
      </p:pic>
    </p:spTree>
    <p:extLst>
      <p:ext uri="{BB962C8B-B14F-4D97-AF65-F5344CB8AC3E}">
        <p14:creationId xmlns:p14="http://schemas.microsoft.com/office/powerpoint/2010/main" val="321595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93557"/>
            <a:ext cx="10624849" cy="582534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порядок виплати Фондом відшкодування за вкладами, а також регулюються відносини між фондом, банками, Національним банком України, визначаються повноваження та функції Фонду щодо виведення неплатоспроможних банків з ринку і їх ліквідації.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Також необхідно звернути увагу на положення, інструкції, що затверджуються Постановами Правління НБУ і детально пояснюють сутність законів.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Інструкція про порядок регулювання діяльності банків в Україні від 28.08.2001 р. № 368 – визначено що таке регулятивний капітал банку, як він формується, його складові, умови залучення коштів як </a:t>
            </a:r>
            <a:r>
              <a:rPr lang="uk-UA" sz="2200" dirty="0" err="1">
                <a:solidFill>
                  <a:srgbClr val="000000"/>
                </a:solidFill>
                <a:latin typeface="Times New Roman" panose="02020603050405020304" pitchFamily="18" charset="0"/>
                <a:cs typeface="Times New Roman" panose="02020603050405020304" pitchFamily="18" charset="0"/>
              </a:rPr>
              <a:t>субординований</a:t>
            </a:r>
            <a:r>
              <a:rPr lang="uk-UA" sz="2200" dirty="0">
                <a:solidFill>
                  <a:srgbClr val="000000"/>
                </a:solidFill>
                <a:latin typeface="Times New Roman" panose="02020603050405020304" pitchFamily="18" charset="0"/>
                <a:cs typeface="Times New Roman" panose="02020603050405020304" pitchFamily="18" charset="0"/>
              </a:rPr>
              <a:t> капітал, контроль за такими коштами, розглядаються економічні нормативи, порядок їхнього розрахунку.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Положення про ліцензування банків від 22.12.2018  № 149 присвячена: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порядку та умов створення банків та отримання ними банківських ліцензій;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особливостей створення державних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порядку погодження статутів банків і змін до них;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порядку погодження набуття та збільшення істотної участі в банках;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кваліфікаційних вимог до керівників і окремих категорій працівників банків, а також порядку їх погодження;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6) вимог до фінансового стану юридичних осіб і майнового стану фізичних осіб, які є</a:t>
            </a:r>
          </a:p>
        </p:txBody>
      </p:sp>
    </p:spTree>
    <p:extLst>
      <p:ext uri="{BB962C8B-B14F-4D97-AF65-F5344CB8AC3E}">
        <p14:creationId xmlns:p14="http://schemas.microsoft.com/office/powerpoint/2010/main" val="1610619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Макропруденційне</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 – це комплекс заходів, спрямований на зменшення негативного впливу системного ризику і ризику циклічності та покликаний забезпечити стабільний розвиток фінансового сектора.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Макропруденційне</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 передбачає: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формування державного органу, відповідального за реалізацію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макропруденційного</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використання дієвих </a:t>
            </a:r>
            <a:r>
              <a:rPr lang="uk-UA" sz="2200" dirty="0" err="1">
                <a:solidFill>
                  <a:srgbClr val="000000"/>
                </a:solidFill>
                <a:latin typeface="Times New Roman" panose="02020603050405020304" pitchFamily="18" charset="0"/>
                <a:cs typeface="Times New Roman" panose="02020603050405020304" pitchFamily="18" charset="0"/>
              </a:rPr>
              <a:t>пруденційних</a:t>
            </a:r>
            <a:r>
              <a:rPr lang="uk-UA" sz="2200" dirty="0">
                <a:solidFill>
                  <a:srgbClr val="000000"/>
                </a:solidFill>
                <a:latin typeface="Times New Roman" panose="02020603050405020304" pitchFamily="18" charset="0"/>
                <a:cs typeface="Times New Roman" panose="02020603050405020304" pitchFamily="18" charset="0"/>
              </a:rPr>
              <a:t> інструментів;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забезпечення системної стабільності;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зменшення негативного впливу системного ризику;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моніторинг циклічного розвитку фінансової системи.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Фінансова система розвивається циклічно – є фази піднесення та спаду. Для того, щоб зменшити негативний вплив на економіку у період спаду, потрібно проводити антикризову політику для згладжування циклічних коливань, спрямовану на недопущення нарощування банківських активів і боргів у період економічного піднесення за допомогою дисконтної політики; необхідним є формування резервів, які мають діяти </a:t>
            </a:r>
            <a:r>
              <a:rPr lang="uk-UA" sz="2200" dirty="0" err="1">
                <a:solidFill>
                  <a:srgbClr val="000000"/>
                </a:solidFill>
                <a:latin typeface="Times New Roman" panose="02020603050405020304" pitchFamily="18" charset="0"/>
                <a:cs typeface="Times New Roman" panose="02020603050405020304" pitchFamily="18" charset="0"/>
              </a:rPr>
              <a:t>контрциклічно</a:t>
            </a:r>
            <a:r>
              <a:rPr lang="uk-UA" sz="2200" dirty="0">
                <a:solidFill>
                  <a:srgbClr val="000000"/>
                </a:solidFill>
                <a:latin typeface="Times New Roman" panose="02020603050405020304" pitchFamily="18" charset="0"/>
                <a:cs typeface="Times New Roman" panose="02020603050405020304" pitchFamily="18" charset="0"/>
              </a:rPr>
              <a:t>. Важливо здійснювати контроль за ліквідністю банків, підвищити вимоги до системних банків.</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839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Ще одним елементом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макропруденційного</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нагляду є проведення стрес-тестування не лише в окремому банку, а загалом по банківській системі, щоб побачити чи вона готова до можливої кризи.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 2015 р. в Україні створено Департамент фінансової стабільності, функціями якого є проведення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макропруденційного</a:t>
            </a:r>
            <a:r>
              <a:rPr lang="uk-UA" sz="2200" dirty="0">
                <a:solidFill>
                  <a:srgbClr val="000000"/>
                </a:solidFill>
                <a:latin typeface="Times New Roman" panose="02020603050405020304" pitchFamily="18" charset="0"/>
                <a:cs typeface="Times New Roman" panose="02020603050405020304" pitchFamily="18" charset="0"/>
              </a:rPr>
              <a:t> регулювання та нагляду за банківським сектором. Основними завданнями цього структурного підрозділу визначено: аналіз системних ризиків банківського сектора, розробка інструментарію для недопущення системних ризиків, розроблення підходів до створення моделей для проведення стрес-тестування банку і банківської системи загалом.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Варто наголосити на тому, що сама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макропруденційна</a:t>
            </a:r>
            <a:r>
              <a:rPr lang="uk-UA" sz="2200" dirty="0">
                <a:solidFill>
                  <a:srgbClr val="000000"/>
                </a:solidFill>
                <a:latin typeface="Times New Roman" panose="02020603050405020304" pitchFamily="18" charset="0"/>
                <a:cs typeface="Times New Roman" panose="02020603050405020304" pitchFamily="18" charset="0"/>
              </a:rPr>
              <a:t> політика не у змозі забезпечити системну стабільність. Важливо її поєднувати з іншими політиками на макрорівні – грошово-кредитною, фіскальною, а також з </a:t>
            </a:r>
            <a:r>
              <a:rPr lang="uk-UA" sz="2200" dirty="0" err="1">
                <a:solidFill>
                  <a:srgbClr val="000000"/>
                </a:solidFill>
                <a:latin typeface="Times New Roman" panose="02020603050405020304" pitchFamily="18" charset="0"/>
                <a:cs typeface="Times New Roman" panose="02020603050405020304" pitchFamily="18" charset="0"/>
              </a:rPr>
              <a:t>мікропруденційною</a:t>
            </a:r>
            <a:r>
              <a:rPr lang="uk-UA" sz="22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3236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7194" cy="6083929"/>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Закон України «Про банки та банківську діяльність» від 7 грудня 2000 р. № 2121.</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Банківські операції [текст]: </a:t>
            </a:r>
            <a:r>
              <a:rPr lang="uk-UA" sz="2200" dirty="0" err="1">
                <a:solidFill>
                  <a:srgbClr val="000000"/>
                </a:solidFill>
                <a:latin typeface="Times New Roman" panose="02020603050405020304" pitchFamily="18" charset="0"/>
                <a:cs typeface="Times New Roman" panose="02020603050405020304" pitchFamily="18" charset="0"/>
              </a:rPr>
              <a:t>навч.посіб</a:t>
            </a:r>
            <a:r>
              <a:rPr lang="uk-UA" sz="2200" dirty="0">
                <a:solidFill>
                  <a:srgbClr val="000000"/>
                </a:solidFill>
                <a:latin typeface="Times New Roman" panose="02020603050405020304" pitchFamily="18" charset="0"/>
                <a:cs typeface="Times New Roman" panose="02020603050405020304" pitchFamily="18" charset="0"/>
              </a:rPr>
              <a:t>. Н.І. Демчук, О.В. </a:t>
            </a:r>
            <a:r>
              <a:rPr lang="uk-UA" sz="2200" dirty="0" err="1">
                <a:solidFill>
                  <a:srgbClr val="000000"/>
                </a:solidFill>
                <a:latin typeface="Times New Roman" panose="02020603050405020304" pitchFamily="18" charset="0"/>
                <a:cs typeface="Times New Roman" panose="02020603050405020304" pitchFamily="18" charset="0"/>
              </a:rPr>
              <a:t>Довгаль</a:t>
            </a:r>
            <a:r>
              <a:rPr lang="uk-UA" sz="2200" dirty="0">
                <a:solidFill>
                  <a:srgbClr val="000000"/>
                </a:solidFill>
                <a:latin typeface="Times New Roman" panose="02020603050405020304" pitchFamily="18" charset="0"/>
                <a:cs typeface="Times New Roman" panose="02020603050405020304" pitchFamily="18" charset="0"/>
              </a:rPr>
              <a:t>, Ю.П. Владика. Дніпро: Пороги, 2017. 461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Банківська система: навчальний посібник / [Ситник Н.С., </a:t>
            </a:r>
            <a:r>
              <a:rPr lang="uk-UA" sz="2200" dirty="0" err="1">
                <a:solidFill>
                  <a:srgbClr val="000000"/>
                </a:solidFill>
                <a:latin typeface="Times New Roman" panose="02020603050405020304" pitchFamily="18" charset="0"/>
                <a:cs typeface="Times New Roman" panose="02020603050405020304" pitchFamily="18" charset="0"/>
              </a:rPr>
              <a:t>Стасишин</a:t>
            </a:r>
            <a:r>
              <a:rPr lang="uk-UA" sz="2200" dirty="0">
                <a:solidFill>
                  <a:srgbClr val="000000"/>
                </a:solidFill>
                <a:latin typeface="Times New Roman" panose="02020603050405020304" pitchFamily="18" charset="0"/>
                <a:cs typeface="Times New Roman" panose="02020603050405020304" pitchFamily="18" charset="0"/>
              </a:rPr>
              <a:t> А.В., </a:t>
            </a:r>
            <a:r>
              <a:rPr lang="uk-UA" sz="2200" dirty="0" err="1">
                <a:solidFill>
                  <a:srgbClr val="000000"/>
                </a:solidFill>
                <a:latin typeface="Times New Roman" panose="02020603050405020304" pitchFamily="18" charset="0"/>
                <a:cs typeface="Times New Roman" panose="02020603050405020304" pitchFamily="18" charset="0"/>
              </a:rPr>
              <a:t>Блащук-Девяткіна</a:t>
            </a:r>
            <a:r>
              <a:rPr lang="uk-UA" sz="2200" dirty="0">
                <a:solidFill>
                  <a:srgbClr val="000000"/>
                </a:solidFill>
                <a:latin typeface="Times New Roman" panose="02020603050405020304" pitchFamily="18" charset="0"/>
                <a:cs typeface="Times New Roman" panose="02020603050405020304" pitchFamily="18" charset="0"/>
              </a:rPr>
              <a:t> Н.З., </a:t>
            </a:r>
            <a:r>
              <a:rPr lang="uk-UA" sz="2200" dirty="0" err="1">
                <a:solidFill>
                  <a:srgbClr val="000000"/>
                </a:solidFill>
                <a:latin typeface="Times New Roman" panose="02020603050405020304" pitchFamily="18" charset="0"/>
                <a:cs typeface="Times New Roman" panose="02020603050405020304" pitchFamily="18" charset="0"/>
              </a:rPr>
              <a:t>Петик</a:t>
            </a:r>
            <a:r>
              <a:rPr lang="uk-UA" sz="2200" dirty="0">
                <a:solidFill>
                  <a:srgbClr val="000000"/>
                </a:solidFill>
                <a:latin typeface="Times New Roman" panose="02020603050405020304" pitchFamily="18" charset="0"/>
                <a:cs typeface="Times New Roman" panose="02020603050405020304" pitchFamily="18" charset="0"/>
              </a:rPr>
              <a:t> Л.О.]; 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Н.С. Ситник. Львів: ЛНУ іме­ні Івана Франка, 2020. 580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Банківська система: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 Л.І. </a:t>
            </a:r>
            <a:r>
              <a:rPr lang="uk-UA" sz="2200" dirty="0" err="1">
                <a:solidFill>
                  <a:srgbClr val="000000"/>
                </a:solidFill>
                <a:latin typeface="Times New Roman" panose="02020603050405020304" pitchFamily="18" charset="0"/>
                <a:cs typeface="Times New Roman" panose="02020603050405020304" pitchFamily="18" charset="0"/>
              </a:rPr>
              <a:t>Катан</a:t>
            </a:r>
            <a:r>
              <a:rPr lang="uk-UA" sz="2200" dirty="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a:t>
            </a:r>
            <a:r>
              <a:rPr lang="ru-RU" sz="2200" dirty="0" err="1">
                <a:solidFill>
                  <a:srgbClr val="000000"/>
                </a:solidFill>
                <a:latin typeface="Times New Roman" panose="02020603050405020304" pitchFamily="18" charset="0"/>
                <a:cs typeface="Times New Roman" panose="02020603050405020304" pitchFamily="18" charset="0"/>
              </a:rPr>
              <a:t>Банківська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система: </a:t>
            </a:r>
            <a:r>
              <a:rPr lang="ru-RU" sz="2200" dirty="0" err="1">
                <a:solidFill>
                  <a:srgbClr val="000000"/>
                </a:solidFill>
                <a:latin typeface="Times New Roman" panose="02020603050405020304" pitchFamily="18" charset="0"/>
                <a:cs typeface="Times New Roman" panose="02020603050405020304" pitchFamily="18" charset="0"/>
              </a:rPr>
              <a:t>підручник</a:t>
            </a:r>
            <a:r>
              <a:rPr lang="ru-RU" sz="2200" dirty="0">
                <a:solidFill>
                  <a:srgbClr val="000000"/>
                </a:solidFill>
                <a:latin typeface="Times New Roman" panose="02020603050405020304" pitchFamily="18" charset="0"/>
                <a:cs typeface="Times New Roman" panose="02020603050405020304" pitchFamily="18" charset="0"/>
              </a:rPr>
              <a:t> / [М. Крупка, Є. </a:t>
            </a:r>
            <a:r>
              <a:rPr lang="ru-RU" sz="2200" dirty="0" err="1">
                <a:solidFill>
                  <a:srgbClr val="000000"/>
                </a:solidFill>
                <a:latin typeface="Times New Roman" panose="02020603050405020304" pitchFamily="18" charset="0"/>
                <a:cs typeface="Times New Roman" panose="02020603050405020304" pitchFamily="18" charset="0"/>
              </a:rPr>
              <a:t>Андрущак</a:t>
            </a:r>
            <a:r>
              <a:rPr lang="ru-RU" sz="2200" dirty="0">
                <a:solidFill>
                  <a:srgbClr val="000000"/>
                </a:solidFill>
                <a:latin typeface="Times New Roman" panose="02020603050405020304" pitchFamily="18" charset="0"/>
                <a:cs typeface="Times New Roman" panose="02020603050405020304" pitchFamily="18" charset="0"/>
              </a:rPr>
              <a:t>, Н. </a:t>
            </a:r>
            <a:r>
              <a:rPr lang="ru-RU" sz="2200" dirty="0" err="1">
                <a:solidFill>
                  <a:srgbClr val="000000"/>
                </a:solidFill>
                <a:latin typeface="Times New Roman" panose="02020603050405020304" pitchFamily="18" charset="0"/>
                <a:cs typeface="Times New Roman" panose="02020603050405020304" pitchFamily="18" charset="0"/>
              </a:rPr>
              <a:t>Пайтра</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ін</a:t>
            </a:r>
            <a:r>
              <a:rPr lang="ru-RU" sz="2200" dirty="0">
                <a:solidFill>
                  <a:srgbClr val="000000"/>
                </a:solidFill>
                <a:latin typeface="Times New Roman" panose="02020603050405020304" pitchFamily="18" charset="0"/>
                <a:cs typeface="Times New Roman" panose="02020603050405020304" pitchFamily="18" charset="0"/>
              </a:rPr>
              <a:t>.]; за ред. д-ра </a:t>
            </a:r>
            <a:r>
              <a:rPr lang="ru-RU" sz="2200" dirty="0" err="1">
                <a:solidFill>
                  <a:srgbClr val="000000"/>
                </a:solidFill>
                <a:latin typeface="Times New Roman" panose="02020603050405020304" pitchFamily="18" charset="0"/>
                <a:cs typeface="Times New Roman" panose="02020603050405020304" pitchFamily="18" charset="0"/>
              </a:rPr>
              <a:t>екон</a:t>
            </a:r>
            <a:r>
              <a:rPr lang="ru-RU" sz="2200" dirty="0">
                <a:solidFill>
                  <a:srgbClr val="000000"/>
                </a:solidFill>
                <a:latin typeface="Times New Roman" panose="02020603050405020304" pitchFamily="18" charset="0"/>
                <a:cs typeface="Times New Roman" panose="02020603050405020304" pitchFamily="18" charset="0"/>
              </a:rPr>
              <a:t>. наук, проф. М. Крупки. – 2-ге вид., </a:t>
            </a:r>
            <a:r>
              <a:rPr lang="ru-RU" sz="2200" dirty="0" err="1">
                <a:solidFill>
                  <a:srgbClr val="000000"/>
                </a:solidFill>
                <a:latin typeface="Times New Roman" panose="02020603050405020304" pitchFamily="18" charset="0"/>
                <a:cs typeface="Times New Roman" panose="02020603050405020304" pitchFamily="18" charset="0"/>
              </a:rPr>
              <a:t>переробл</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доповн</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Львів</a:t>
            </a:r>
            <a:r>
              <a:rPr lang="ru-RU" sz="2200" dirty="0">
                <a:solidFill>
                  <a:srgbClr val="000000"/>
                </a:solidFill>
                <a:latin typeface="Times New Roman" panose="02020603050405020304" pitchFamily="18" charset="0"/>
                <a:cs typeface="Times New Roman" panose="02020603050405020304" pitchFamily="18" charset="0"/>
              </a:rPr>
              <a:t> : ЛНУ </a:t>
            </a:r>
            <a:r>
              <a:rPr lang="ru-RU" sz="2200" dirty="0" err="1">
                <a:solidFill>
                  <a:srgbClr val="000000"/>
                </a:solidFill>
                <a:latin typeface="Times New Roman" panose="02020603050405020304" pitchFamily="18" charset="0"/>
                <a:cs typeface="Times New Roman" panose="02020603050405020304" pitchFamily="18" charset="0"/>
              </a:rPr>
              <a:t>ім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Івана</a:t>
            </a:r>
            <a:r>
              <a:rPr lang="ru-RU" sz="2200" dirty="0">
                <a:solidFill>
                  <a:srgbClr val="000000"/>
                </a:solidFill>
                <a:latin typeface="Times New Roman" panose="02020603050405020304" pitchFamily="18" charset="0"/>
                <a:cs typeface="Times New Roman" panose="02020603050405020304" pitchFamily="18" charset="0"/>
              </a:rPr>
              <a:t> Франка, 2023. – 524 с.</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6. Методика </a:t>
            </a:r>
            <a:r>
              <a:rPr lang="ru-RU" sz="2200" dirty="0" err="1">
                <a:solidFill>
                  <a:srgbClr val="000000"/>
                </a:solidFill>
                <a:latin typeface="Times New Roman" panose="02020603050405020304" pitchFamily="18" charset="0"/>
                <a:cs typeface="Times New Roman" panose="02020603050405020304" pitchFamily="18" charset="0"/>
              </a:rPr>
              <a:t>розрахунку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економічних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нормативів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регулювання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діяльності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Схвалена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Рішенням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Правлінням</a:t>
            </a:r>
            <a:r>
              <a:rPr lang="ru-RU" sz="2200" dirty="0">
                <a:solidFill>
                  <a:srgbClr val="000000"/>
                </a:solidFill>
                <a:latin typeface="Times New Roman" panose="02020603050405020304" pitchFamily="18" charset="0"/>
                <a:cs typeface="Times New Roman" panose="02020603050405020304" pitchFamily="18" charset="0"/>
              </a:rPr>
              <a:t> НБУ 15.12.2017  № 803-рш</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7. Центральний банк і грошово-кредитна політика. </a:t>
            </a:r>
            <a:r>
              <a:rPr lang="uk-UA" sz="2200" dirty="0" err="1">
                <a:solidFill>
                  <a:srgbClr val="000000"/>
                </a:solidFill>
                <a:latin typeface="Times New Roman" panose="02020603050405020304" pitchFamily="18" charset="0"/>
                <a:cs typeface="Times New Roman" panose="02020603050405020304" pitchFamily="18" charset="0"/>
              </a:rPr>
              <a:t>Підруч</a:t>
            </a:r>
            <a:r>
              <a:rPr lang="uk-UA" sz="2200" dirty="0">
                <a:solidFill>
                  <a:srgbClr val="000000"/>
                </a:solidFill>
                <a:latin typeface="Times New Roman" panose="02020603050405020304" pitchFamily="18" charset="0"/>
                <a:cs typeface="Times New Roman" panose="02020603050405020304" pitchFamily="18" charset="0"/>
              </a:rPr>
              <a:t>. / А.В. </a:t>
            </a:r>
            <a:r>
              <a:rPr lang="uk-UA" sz="2200" dirty="0" err="1">
                <a:solidFill>
                  <a:srgbClr val="000000"/>
                </a:solidFill>
                <a:latin typeface="Times New Roman" panose="02020603050405020304" pitchFamily="18" charset="0"/>
                <a:cs typeface="Times New Roman" panose="02020603050405020304" pitchFamily="18" charset="0"/>
              </a:rPr>
              <a:t>Сілакова</a:t>
            </a:r>
            <a:r>
              <a:rPr lang="uk-UA" sz="2200" dirty="0">
                <a:solidFill>
                  <a:srgbClr val="000000"/>
                </a:solidFill>
                <a:latin typeface="Times New Roman" panose="02020603050405020304" pitchFamily="18" charset="0"/>
                <a:cs typeface="Times New Roman" panose="02020603050405020304" pitchFamily="18" charset="0"/>
              </a:rPr>
              <a:t>, Г.І. </a:t>
            </a:r>
            <a:r>
              <a:rPr lang="uk-UA" sz="2200" dirty="0" err="1">
                <a:solidFill>
                  <a:srgbClr val="000000"/>
                </a:solidFill>
                <a:latin typeface="Times New Roman" panose="02020603050405020304" pitchFamily="18" charset="0"/>
                <a:cs typeface="Times New Roman" panose="02020603050405020304" pitchFamily="18" charset="0"/>
              </a:rPr>
              <a:t>Лановська</a:t>
            </a:r>
            <a:r>
              <a:rPr lang="uk-UA" sz="2200" dirty="0">
                <a:solidFill>
                  <a:srgbClr val="000000"/>
                </a:solidFill>
                <a:latin typeface="Times New Roman" panose="02020603050405020304" pitchFamily="18" charset="0"/>
                <a:cs typeface="Times New Roman" panose="02020603050405020304" pitchFamily="18" charset="0"/>
              </a:rPr>
              <a:t>, Н.І. </a:t>
            </a:r>
            <a:r>
              <a:rPr lang="uk-UA" sz="2200" dirty="0" err="1">
                <a:solidFill>
                  <a:srgbClr val="000000"/>
                </a:solidFill>
                <a:latin typeface="Times New Roman" panose="02020603050405020304" pitchFamily="18" charset="0"/>
                <a:cs typeface="Times New Roman" panose="02020603050405020304" pitchFamily="18" charset="0"/>
              </a:rPr>
              <a:t>Климаш</a:t>
            </a:r>
            <a:r>
              <a:rPr lang="uk-UA" sz="2200" dirty="0">
                <a:solidFill>
                  <a:srgbClr val="000000"/>
                </a:solidFill>
                <a:latin typeface="Times New Roman" panose="02020603050405020304" pitchFamily="18" charset="0"/>
                <a:cs typeface="Times New Roman" panose="02020603050405020304" pitchFamily="18" charset="0"/>
              </a:rPr>
              <a:t>, [та ін.] 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Т.А. Говорушко. Львів «Магнолія 2006», 2015. 224 с.</a:t>
            </a:r>
          </a:p>
        </p:txBody>
      </p:sp>
    </p:spTree>
    <p:extLst>
      <p:ext uri="{BB962C8B-B14F-4D97-AF65-F5344CB8AC3E}">
        <p14:creationId xmlns:p14="http://schemas.microsoft.com/office/powerpoint/2010/main" val="3393224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980"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8. </a:t>
            </a:r>
            <a:r>
              <a:rPr lang="ru-RU" sz="2200" dirty="0" err="1">
                <a:solidFill>
                  <a:srgbClr val="000000"/>
                </a:solidFill>
                <a:latin typeface="Times New Roman" panose="02020603050405020304" pitchFamily="18" charset="0"/>
                <a:cs typeface="Times New Roman" panose="02020603050405020304" pitchFamily="18" charset="0"/>
              </a:rPr>
              <a:t>Інструкція</a:t>
            </a:r>
            <a:r>
              <a:rPr lang="ru-RU" sz="2200" dirty="0">
                <a:solidFill>
                  <a:srgbClr val="000000"/>
                </a:solidFill>
                <a:latin typeface="Times New Roman" panose="02020603050405020304" pitchFamily="18" charset="0"/>
                <a:cs typeface="Times New Roman" panose="02020603050405020304" pitchFamily="18" charset="0"/>
              </a:rPr>
              <a:t> про порядок </a:t>
            </a:r>
            <a:r>
              <a:rPr lang="ru-RU" sz="2200" dirty="0" err="1">
                <a:solidFill>
                  <a:srgbClr val="000000"/>
                </a:solidFill>
                <a:latin typeface="Times New Roman" panose="02020603050405020304" pitchFamily="18" charset="0"/>
                <a:cs typeface="Times New Roman" panose="02020603050405020304" pitchFamily="18" charset="0"/>
              </a:rPr>
              <a:t>регулювання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діяльності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постанова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21.04.2023 № 368.</a:t>
            </a:r>
            <a:r>
              <a:rPr lang="uk-UA" sz="2200" dirty="0">
                <a:solidFill>
                  <a:srgbClr val="000000"/>
                </a:solidFill>
                <a:latin typeface="Times New Roman" panose="02020603050405020304" pitchFamily="18" charset="0"/>
                <a:cs typeface="Times New Roman" panose="02020603050405020304" pitchFamily="18" charset="0"/>
              </a:rPr>
              <a:t>9.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9. Методика розрахунку економічних нормативів регулювання діяльності банків в Україні: рішення Правління Національного банку України від 01.02.2022 № 803-рш.</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10. Коваль Я.С. Механізми державного регулювання антикризовим управлінням економічною безпекою банківських установ України: монографія. Київ: ВНЗ «Університет економіки та права «КРОК». 2020. 200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11. 	</a:t>
            </a:r>
            <a:r>
              <a:rPr lang="uk-UA" sz="2200" dirty="0" err="1">
                <a:solidFill>
                  <a:srgbClr val="000000"/>
                </a:solidFill>
                <a:latin typeface="Times New Roman" panose="02020603050405020304" pitchFamily="18" charset="0"/>
                <a:cs typeface="Times New Roman" panose="02020603050405020304" pitchFamily="18" charset="0"/>
              </a:rPr>
              <a:t>Щуревич</a:t>
            </a:r>
            <a:r>
              <a:rPr lang="uk-UA" sz="2200" dirty="0">
                <a:solidFill>
                  <a:srgbClr val="000000"/>
                </a:solidFill>
                <a:latin typeface="Times New Roman" panose="02020603050405020304" pitchFamily="18" charset="0"/>
                <a:cs typeface="Times New Roman" panose="02020603050405020304" pitchFamily="18" charset="0"/>
              </a:rPr>
              <a:t> О.І. Система банківського регулювання та нагляду в умовах відкритої економіки України. Дисертація на здобуття наукового ступеня кандидата економічних наук за спеціальністю 08.00.08 – «Гроші, фінанси і кредит». Львівський національний університет імені Івана Франка, Львів, 2017. 250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12. Стратегія </a:t>
            </a:r>
            <a:r>
              <a:rPr lang="uk-UA" sz="2200" dirty="0" err="1">
                <a:solidFill>
                  <a:srgbClr val="000000"/>
                </a:solidFill>
                <a:latin typeface="Times New Roman" panose="02020603050405020304" pitchFamily="18" charset="0"/>
                <a:cs typeface="Times New Roman" panose="02020603050405020304" pitchFamily="18" charset="0"/>
              </a:rPr>
              <a:t>макропруденційної</a:t>
            </a:r>
            <a:r>
              <a:rPr lang="uk-UA" sz="2200" dirty="0">
                <a:solidFill>
                  <a:srgbClr val="000000"/>
                </a:solidFill>
                <a:latin typeface="Times New Roman" panose="02020603050405020304" pitchFamily="18" charset="0"/>
                <a:cs typeface="Times New Roman" panose="02020603050405020304" pitchFamily="18" charset="0"/>
              </a:rPr>
              <a:t> політики. </a:t>
            </a:r>
            <a:r>
              <a:rPr lang="uk-UA" sz="2200" dirty="0" err="1">
                <a:solidFill>
                  <a:srgbClr val="000000"/>
                </a:solidFill>
                <a:latin typeface="Times New Roman" panose="02020603050405020304" pitchFamily="18" charset="0"/>
                <a:cs typeface="Times New Roman" panose="02020603050405020304" pitchFamily="18" charset="0"/>
              </a:rPr>
              <a:t>Киів</a:t>
            </a:r>
            <a:r>
              <a:rPr lang="uk-UA" sz="2200" dirty="0">
                <a:solidFill>
                  <a:srgbClr val="000000"/>
                </a:solidFill>
                <a:latin typeface="Times New Roman" panose="02020603050405020304" pitchFamily="18" charset="0"/>
                <a:cs typeface="Times New Roman" panose="02020603050405020304" pitchFamily="18" charset="0"/>
              </a:rPr>
              <a:t>: Національний банк України. 24 с</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solidFill>
                  <a:srgbClr val="000000"/>
                </a:solidFill>
                <a:latin typeface="Times New Roman" panose="02020603050405020304" pitchFamily="18" charset="0"/>
                <a:cs typeface="Times New Roman" panose="02020603050405020304" pitchFamily="18" charset="0"/>
              </a:rPr>
              <a:t>1</a:t>
            </a:r>
            <a:r>
              <a:rPr lang="uk-UA" sz="2200" smtClean="0">
                <a:solidFill>
                  <a:srgbClr val="000000"/>
                </a:solidFill>
                <a:latin typeface="Times New Roman" panose="02020603050405020304" pitchFamily="18" charset="0"/>
                <a:cs typeface="Times New Roman" panose="02020603050405020304" pitchFamily="18" charset="0"/>
              </a:rPr>
              <a:t>3</a:t>
            </a:r>
            <a:r>
              <a:rPr lang="en-US" sz="2200" smtClean="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Frederic S. </a:t>
            </a:r>
            <a:r>
              <a:rPr lang="en-US" sz="2200" dirty="0" err="1">
                <a:solidFill>
                  <a:srgbClr val="000000"/>
                </a:solidFill>
                <a:latin typeface="Times New Roman" panose="02020603050405020304" pitchFamily="18" charset="0"/>
                <a:cs typeface="Times New Roman" panose="02020603050405020304" pitchFamily="18" charset="0"/>
              </a:rPr>
              <a:t>Mishkin</a:t>
            </a:r>
            <a:r>
              <a:rPr lang="en-US" sz="2200" dirty="0">
                <a:solidFill>
                  <a:srgbClr val="000000"/>
                </a:solidFill>
                <a:latin typeface="Times New Roman" panose="02020603050405020304" pitchFamily="18" charset="0"/>
                <a:cs typeface="Times New Roman" panose="02020603050405020304" pitchFamily="18" charset="0"/>
              </a:rPr>
              <a:t>. The Economics of Money, Banking, and Financial Markets, 13th. Edition. Pearson Education, 2022. P. 720. ISBN 978-0-13-689435-3. URL: https://studylib.net/doc/27027352/the-economics-of-money-banking-and-financial-markets-13th.</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4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609600"/>
            <a:ext cx="10624849" cy="563078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або мають намір стати власниками істотної участі в банках, а також принципів і методики оцінки їх фінансового/майнового стану;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7) вимог до ділової репутації керівників та окремих категорій працівників банків, ключових осіб банків, юридичних і фізичних осіб, які є або мають намір стати власниками істотної участі в банках, а також принципів оцінки їх ділової репутації;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8) вимог до початку банками нового виду діяльності та надання ними нового виду фінансових послуг;</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9) порядку та умов відкриття відокремлених підрозділів банків на території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10) порядку відкриття дочірніх банків, філій та представництв банків на території інших країн;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11) порядку акредитації філій та представництв іноземних банків на території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12) порядку припинення здійснення банківської діяльності за ініціативою учасників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Положення про організацію та порядок проведення інспекційних перевірок від 17.07.2001 р. № 276 – НБУ виконує інспекційні перевірки банків, філій іноземних банків та учасників банківської групи з метою комплексного аналізу фінансового стану</a:t>
            </a:r>
          </a:p>
        </p:txBody>
      </p:sp>
    </p:spTree>
    <p:extLst>
      <p:ext uri="{BB962C8B-B14F-4D97-AF65-F5344CB8AC3E}">
        <p14:creationId xmlns:p14="http://schemas.microsoft.com/office/powerpoint/2010/main" val="329714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729915"/>
            <a:ext cx="10624849" cy="5614737"/>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банку, який охоплює перевірку звітності, дотримання законодавства з питань банківської діяльності, визначення чи ризикова діяльність не загрожує інтересам вкладників і кредиторів. У положенні зазначено порядок проведення інспекційних перевірок, права й обов’язки інспекторів, що її здійснюють.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 Положення про застосування Національним банком України стандартних інструментів регулювання ліквідності банківської системи від 17.09.2015 р. № 615 – НБУ регулює ліквідність за допомогою різних інструментів: якщо потрібно підтримати ліквідність, то відповідно, виконуючи функцію «банк банків», надає кредити рефінансування, щоб вилучити надлишкову ліквідність – проводить операції з депозитними сертифікатами.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5. Положення про застосування Національним банком України заходів впливу за порушення банківського законодавства від 17.08.2012 р. № 346 – у випадку порушення банками законодавства НБУ застосовує відповідно адекватні заходи впливу.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6. Методичні вказівки з інспектування банків «Система оцінки ризиків» від 15.03.2004 р. № 104 – для оцінки ризиків НБУ використовує свою методику. Тут акцентовано на виявленні, вимірюванні, контролі та управлінні різними ризиками, з</a:t>
            </a:r>
          </a:p>
        </p:txBody>
      </p:sp>
    </p:spTree>
    <p:extLst>
      <p:ext uri="{BB962C8B-B14F-4D97-AF65-F5344CB8AC3E}">
        <p14:creationId xmlns:p14="http://schemas.microsoft.com/office/powerpoint/2010/main" val="75848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5"/>
            <a:ext cx="10630444" cy="5812324"/>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якими банк стикається при здійсненні своєї діяльності.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7. Положення про організацію системи управління ризиками в банках України та банківських групах визначає основні цілі та принципи управління ризиками, які виникають за всіма напрямами діяльності банку та банківської групи на всіх організаційних рівнях, і встановлює мінімальні вимоги щодо організації в банку та банківській групі комплексної, адекватної та ефективної системи управління ризиками.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8. Методика розрахунку економічних нормативів регулювання діяльності банків в Україні від 02.06.2009 р. № 315 – детально описано порядок розрахунку економічних нормативів, дотримання яких обов’язкове для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Нормативно-правова база у сфері банківського регулювання та нагляду постійно оновлюється, вдосконалюється. Варто наголосити на тому, що фінансова сфера, в тому числі і банківська, </a:t>
            </a:r>
            <a:r>
              <a:rPr lang="uk-UA" sz="2200" dirty="0" err="1">
                <a:solidFill>
                  <a:srgbClr val="000000"/>
                </a:solidFill>
                <a:latin typeface="Times New Roman" panose="02020603050405020304" pitchFamily="18" charset="0"/>
                <a:cs typeface="Times New Roman" panose="02020603050405020304" pitchFamily="18" charset="0"/>
              </a:rPr>
              <a:t>інтенсивно</a:t>
            </a:r>
            <a:r>
              <a:rPr lang="uk-UA" sz="2200" dirty="0">
                <a:solidFill>
                  <a:srgbClr val="000000"/>
                </a:solidFill>
                <a:latin typeface="Times New Roman" panose="02020603050405020304" pitchFamily="18" charset="0"/>
                <a:cs typeface="Times New Roman" panose="02020603050405020304" pitchFamily="18" charset="0"/>
              </a:rPr>
              <a:t> розвивається, що визначає потребу подальших напрацювань з метою вдосконалення законодавства, щоб повністю виконувати функцію банківського регулювання та нагляду.</a:t>
            </a:r>
          </a:p>
        </p:txBody>
      </p:sp>
    </p:spTree>
    <p:extLst>
      <p:ext uri="{BB962C8B-B14F-4D97-AF65-F5344CB8AC3E}">
        <p14:creationId xmlns:p14="http://schemas.microsoft.com/office/powerpoint/2010/main" val="361243581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7542</TotalTime>
  <Words>1772</Words>
  <Application>Microsoft Office PowerPoint</Application>
  <PresentationFormat>Широкоэкранный</PresentationFormat>
  <Paragraphs>316</Paragraphs>
  <Slides>63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63</vt:i4>
      </vt:variant>
    </vt:vector>
  </HeadingPairs>
  <TitlesOfParts>
    <vt:vector size="68" baseType="lpstr">
      <vt:lpstr>Arial</vt:lpstr>
      <vt:lpstr>Times New Roman</vt:lpstr>
      <vt:lpstr>Trebuchet MS</vt:lpstr>
      <vt:lpstr>Wingdings 3</vt:lpstr>
      <vt:lpstr>Грань</vt:lpstr>
      <vt:lpstr>Тема 18. Державне регулювання банківської системи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424</cp:revision>
  <dcterms:created xsi:type="dcterms:W3CDTF">2022-02-07T14:59:41Z</dcterms:created>
  <dcterms:modified xsi:type="dcterms:W3CDTF">2026-02-03T11:07:14Z</dcterms:modified>
</cp:coreProperties>
</file>