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8" r:id="rId5"/>
    <p:sldId id="259" r:id="rId6"/>
    <p:sldId id="260" r:id="rId7"/>
    <p:sldId id="262" r:id="rId8"/>
    <p:sldId id="268" r:id="rId9"/>
    <p:sldId id="263" r:id="rId10"/>
    <p:sldId id="265" r:id="rId11"/>
    <p:sldId id="266"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276" r:id="rId27"/>
    <p:sldId id="356" r:id="rId28"/>
    <p:sldId id="357" r:id="rId29"/>
    <p:sldId id="358" r:id="rId30"/>
    <p:sldId id="359" r:id="rId31"/>
    <p:sldId id="360" r:id="rId32"/>
    <p:sldId id="361" r:id="rId33"/>
    <p:sldId id="362" r:id="rId34"/>
    <p:sldId id="355" r:id="rId35"/>
    <p:sldId id="278" r:id="rId36"/>
    <p:sldId id="283" r:id="rId37"/>
    <p:sldId id="284" r:id="rId38"/>
    <p:sldId id="285" r:id="rId39"/>
    <p:sldId id="363" r:id="rId40"/>
    <p:sldId id="364" r:id="rId41"/>
    <p:sldId id="365" r:id="rId42"/>
    <p:sldId id="366" r:id="rId43"/>
    <p:sldId id="345" r:id="rId44"/>
    <p:sldId id="346" r:id="rId45"/>
    <p:sldId id="347" r:id="rId46"/>
    <p:sldId id="348" r:id="rId47"/>
    <p:sldId id="349" r:id="rId48"/>
    <p:sldId id="350" r:id="rId49"/>
    <p:sldId id="351" r:id="rId50"/>
    <p:sldId id="352" r:id="rId51"/>
    <p:sldId id="353" r:id="rId52"/>
    <p:sldId id="354" r:id="rId53"/>
    <p:sldId id="297" r:id="rId54"/>
    <p:sldId id="304" r:id="rId55"/>
    <p:sldId id="305" r:id="rId56"/>
    <p:sldId id="309" r:id="rId57"/>
    <p:sldId id="310" r:id="rId58"/>
    <p:sldId id="311" r:id="rId59"/>
    <p:sldId id="312" r:id="rId60"/>
    <p:sldId id="314" r:id="rId61"/>
    <p:sldId id="316" r:id="rId62"/>
    <p:sldId id="317" r:id="rId63"/>
    <p:sldId id="318" r:id="rId64"/>
    <p:sldId id="319" r:id="rId65"/>
    <p:sldId id="321" r:id="rId66"/>
    <p:sldId id="322" r:id="rId67"/>
    <p:sldId id="323" r:id="rId68"/>
    <p:sldId id="324" r:id="rId69"/>
    <p:sldId id="326" r:id="rId70"/>
    <p:sldId id="327" r:id="rId71"/>
    <p:sldId id="329" r:id="rId72"/>
    <p:sldId id="299" r:id="rId73"/>
    <p:sldId id="325" r:id="rId74"/>
    <p:sldId id="330" r:id="rId7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03.02.2026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03.02.2026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03.02.2026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03.02.2026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185149" cy="1799178"/>
          </a:xfrm>
        </p:spPr>
        <p:txBody>
          <a:bodyPr/>
          <a:lstStyle/>
          <a:p>
            <a:pPr algn="just"/>
            <a:r>
              <a:rPr lang="uk-UA" sz="4600" dirty="0" smtClean="0"/>
              <a:t>Тема.</a:t>
            </a:r>
            <a:r>
              <a:rPr lang="en-US" sz="4600" dirty="0" smtClean="0"/>
              <a:t> 17</a:t>
            </a:r>
            <a:r>
              <a:rPr lang="uk-UA" sz="4600" dirty="0" smtClean="0"/>
              <a:t> </a:t>
            </a:r>
            <a:r>
              <a:rPr lang="ru-RU" sz="4600" b="1" dirty="0" err="1"/>
              <a:t>Фінансова</a:t>
            </a:r>
            <a:r>
              <a:rPr lang="ru-RU" sz="4600" b="1" dirty="0"/>
              <a:t> </a:t>
            </a:r>
            <a:r>
              <a:rPr lang="ru-RU" sz="4600" b="1" dirty="0" err="1"/>
              <a:t>стабільність</a:t>
            </a:r>
            <a:r>
              <a:rPr lang="ru-RU" sz="4600" b="1" dirty="0"/>
              <a:t> </a:t>
            </a:r>
            <a:r>
              <a:rPr lang="ru-RU" sz="4600" b="1" dirty="0" err="1"/>
              <a:t>банківської</a:t>
            </a:r>
            <a:r>
              <a:rPr lang="ru-RU" sz="4600" b="1" dirty="0"/>
              <a:t> </a:t>
            </a:r>
            <a:r>
              <a:rPr lang="ru-RU" sz="4600" b="1" dirty="0" err="1"/>
              <a:t>системи</a:t>
            </a:r>
            <a:r>
              <a:rPr lang="ru-RU" sz="4600" b="1" dirty="0"/>
              <a:t>.</a:t>
            </a:r>
            <a:endParaRPr lang="ru-RU" sz="4600" dirty="0"/>
          </a:p>
        </p:txBody>
      </p:sp>
      <p:sp>
        <p:nvSpPr>
          <p:cNvPr id="3" name="Подзаголовок 2"/>
          <p:cNvSpPr>
            <a:spLocks noGrp="1"/>
          </p:cNvSpPr>
          <p:nvPr>
            <p:ph type="subTitle" idx="1"/>
          </p:nvPr>
        </p:nvSpPr>
        <p:spPr>
          <a:xfrm>
            <a:off x="1013988" y="2353901"/>
            <a:ext cx="10185149" cy="3983525"/>
          </a:xfrm>
        </p:spPr>
        <p:txBody>
          <a:bodyPr>
            <a:normAutofit fontScale="92500" lnSpcReduction="20000"/>
          </a:bodyPr>
          <a:lstStyle/>
          <a:p>
            <a:pPr algn="just">
              <a:lnSpc>
                <a:spcPct val="120000"/>
              </a:lnSpc>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1. Сутність, види та наслідки банківських криз.</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2. Міжнародні принципи забезпечення фінансової стабільності банківської системи</a:t>
            </a: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3. </a:t>
            </a: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Єдина процедура наглядових перевірок та оцінки SREP. </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4. Організація та функціонування системи ризик-менеджменту в банках.</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5. Методи оцінки та управління фінансовою безпекою банківської системи України.</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6. Гарантування банківських вкладів.</a:t>
            </a: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476536" cy="5993394"/>
          </a:xfrm>
        </p:spPr>
        <p:txBody>
          <a:bodyPr>
            <a:norm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Внутрішні причини виникнення кризових явищ у банківській системі наведено на рис:</a:t>
            </a:r>
          </a:p>
          <a:p>
            <a:pPr marL="0" indent="0" algn="just">
              <a:spcBef>
                <a:spcPts val="0"/>
              </a:spcBef>
              <a:buNone/>
            </a:pPr>
            <a:endParaRPr lang="ru-RU" dirty="0"/>
          </a:p>
        </p:txBody>
      </p:sp>
      <p:pic>
        <p:nvPicPr>
          <p:cNvPr id="2" name="Рисунок 1"/>
          <p:cNvPicPr>
            <a:picLocks noChangeAspect="1"/>
          </p:cNvPicPr>
          <p:nvPr/>
        </p:nvPicPr>
        <p:blipFill>
          <a:blip r:embed="rId2"/>
          <a:stretch>
            <a:fillRect/>
          </a:stretch>
        </p:blipFill>
        <p:spPr>
          <a:xfrm>
            <a:off x="1741861" y="1122631"/>
            <a:ext cx="7863866" cy="5296276"/>
          </a:xfrm>
          <a:prstGeom prst="rect">
            <a:avLst/>
          </a:prstGeom>
        </p:spPr>
      </p:pic>
    </p:spTree>
    <p:extLst>
      <p:ext uri="{BB962C8B-B14F-4D97-AF65-F5344CB8AC3E}">
        <p14:creationId xmlns:p14="http://schemas.microsoft.com/office/powerpoint/2010/main" val="24911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497941"/>
            <a:ext cx="10467483" cy="564030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Щодо України, то до основних причин кризових явищ у банківській системи </a:t>
            </a:r>
            <a:r>
              <a:rPr lang="uk-UA" sz="2200" smtClean="0">
                <a:latin typeface="Times New Roman" panose="02020603050405020304" pitchFamily="18" charset="0"/>
                <a:cs typeface="Times New Roman" panose="02020603050405020304" pitchFamily="18" charset="0"/>
              </a:rPr>
              <a:t>відносять:</a:t>
            </a:r>
          </a:p>
          <a:p>
            <a:pPr marL="0" indent="0" algn="just">
              <a:spcBef>
                <a:spcPts val="0"/>
              </a:spcBef>
              <a:buNone/>
            </a:pPr>
            <a:r>
              <a:rPr lang="uk-UA" sz="220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повільні темпи ринкових перетворень вітчизняної економіки;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наявність макроекономічних диспропорцій: значні показники дефіциту державного бюджету та зовнішнього боргу;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нестійкий і недостатньо прозорий фінансовий стан значної кількості підприємств;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недостатній розвиток фондового ринку, ринку нерухомості, відсутність ринку землі;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низький рівень довіри населення до окремих банків, недостатній рівень захисту прав кредиторів та вкладників.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проблем, притаманних самій банківській системі</a:t>
            </a:r>
            <a:r>
              <a:rPr lang="uk-UA" sz="2200" dirty="0" smtClean="0">
                <a:latin typeface="Times New Roman" panose="02020603050405020304" pitchFamily="18" charset="0"/>
                <a:cs typeface="Times New Roman" panose="02020603050405020304" pitchFamily="18" charset="0"/>
              </a:rPr>
              <a:t>, належать</a:t>
            </a:r>
            <a:r>
              <a:rPr lang="uk-UA" sz="2200" dirty="0">
                <a:latin typeface="Times New Roman" panose="02020603050405020304" pitchFamily="18" charset="0"/>
                <a:cs typeface="Times New Roman" panose="02020603050405020304" pitchFamily="18" charset="0"/>
              </a:rPr>
              <a:t>: недостатній рівень капіталізації та </a:t>
            </a:r>
            <a:r>
              <a:rPr lang="uk-UA" sz="2200" dirty="0" smtClean="0">
                <a:latin typeface="Times New Roman" panose="02020603050405020304" pitchFamily="18" charset="0"/>
                <a:cs typeface="Times New Roman" panose="02020603050405020304" pitchFamily="18" charset="0"/>
              </a:rPr>
              <a:t>концентрації </a:t>
            </a:r>
            <a:r>
              <a:rPr lang="uk-UA" sz="2200" dirty="0">
                <a:latin typeface="Times New Roman" panose="02020603050405020304" pitchFamily="18" charset="0"/>
                <a:cs typeface="Times New Roman" panose="02020603050405020304" pitchFamily="18" charset="0"/>
              </a:rPr>
              <a:t>банківського капіталу, низькій рівень </a:t>
            </a:r>
            <a:r>
              <a:rPr lang="uk-UA" sz="2200" dirty="0" smtClean="0">
                <a:latin typeface="Times New Roman" panose="02020603050405020304" pitchFamily="18" charset="0"/>
                <a:cs typeface="Times New Roman" panose="02020603050405020304" pitchFamily="18" charset="0"/>
              </a:rPr>
              <a:t>корпоративного управління </a:t>
            </a:r>
            <a:r>
              <a:rPr lang="uk-UA" sz="2200" dirty="0">
                <a:latin typeface="Times New Roman" panose="02020603050405020304" pitchFamily="18" charset="0"/>
                <a:cs typeface="Times New Roman" panose="02020603050405020304" pitchFamily="18" charset="0"/>
              </a:rPr>
              <a:t>в банках, недостатній рівень управління </a:t>
            </a:r>
            <a:r>
              <a:rPr lang="uk-UA" sz="2200" dirty="0" smtClean="0">
                <a:latin typeface="Times New Roman" panose="02020603050405020304" pitchFamily="18" charset="0"/>
                <a:cs typeface="Times New Roman" panose="02020603050405020304" pitchFamily="18" charset="0"/>
              </a:rPr>
              <a:t>банківськими </a:t>
            </a:r>
            <a:r>
              <a:rPr lang="uk-UA" sz="2200" dirty="0">
                <a:latin typeface="Times New Roman" panose="02020603050405020304" pitchFamily="18" charset="0"/>
                <a:cs typeface="Times New Roman" panose="02020603050405020304" pitchFamily="18" charset="0"/>
              </a:rPr>
              <a:t>ризиками, вузький спектр банківських </a:t>
            </a:r>
            <a:r>
              <a:rPr lang="uk-UA" sz="2200" dirty="0" smtClean="0">
                <a:latin typeface="Times New Roman" panose="02020603050405020304" pitchFamily="18" charset="0"/>
                <a:cs typeface="Times New Roman" panose="02020603050405020304" pitchFamily="18" charset="0"/>
              </a:rPr>
              <a:t>послуг і </a:t>
            </a:r>
            <a:r>
              <a:rPr lang="uk-UA" sz="2200" dirty="0">
                <a:latin typeface="Times New Roman" panose="02020603050405020304" pitchFamily="18" charset="0"/>
                <a:cs typeface="Times New Roman" panose="02020603050405020304" pitchFamily="18" charset="0"/>
              </a:rPr>
              <a:t>продуктів, недостатній рівень прозорості діяльності </a:t>
            </a:r>
            <a:r>
              <a:rPr lang="uk-UA" sz="2200" dirty="0" smtClean="0">
                <a:latin typeface="Times New Roman" panose="02020603050405020304" pitchFamily="18" charset="0"/>
                <a:cs typeface="Times New Roman" panose="02020603050405020304" pitchFamily="18" charset="0"/>
              </a:rPr>
              <a:t>та комунікацій </a:t>
            </a:r>
            <a:r>
              <a:rPr lang="uk-UA" sz="2200" dirty="0">
                <a:latin typeface="Times New Roman" panose="02020603050405020304" pitchFamily="18" charset="0"/>
                <a:cs typeface="Times New Roman" panose="02020603050405020304" pitchFamily="18" charset="0"/>
              </a:rPr>
              <a:t>з інвесторами і населенням.</a:t>
            </a:r>
          </a:p>
        </p:txBody>
      </p:sp>
    </p:spTree>
    <p:extLst>
      <p:ext uri="{BB962C8B-B14F-4D97-AF65-F5344CB8AC3E}">
        <p14:creationId xmlns:p14="http://schemas.microsoft.com/office/powerpoint/2010/main" val="39667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2"/>
            <a:ext cx="10594231" cy="5667470"/>
          </a:xfrm>
        </p:spPr>
        <p:txBody>
          <a:bodyPr>
            <a:noAutofit/>
          </a:bodyPr>
          <a:lstStyle/>
          <a:p>
            <a:pPr marL="0" indent="0" algn="ctr">
              <a:spcBef>
                <a:spcPts val="0"/>
              </a:spcBef>
              <a:buNone/>
            </a:pPr>
            <a:r>
              <a:rPr lang="ru-RU" sz="2400" b="1" dirty="0" smtClean="0">
                <a:latin typeface="Times New Roman" panose="02020603050405020304" pitchFamily="18" charset="0"/>
                <a:cs typeface="Times New Roman" panose="02020603050405020304" pitchFamily="18" charset="0"/>
              </a:rPr>
              <a:t>2</a:t>
            </a:r>
            <a:r>
              <a:rPr lang="uk-UA" sz="2400" b="1" dirty="0" smtClean="0">
                <a:latin typeface="Times New Roman" panose="02020603050405020304" pitchFamily="18" charset="0"/>
                <a:cs typeface="Times New Roman" panose="02020603050405020304" pitchFamily="18" charset="0"/>
              </a:rPr>
              <a:t>. Міжнародні принципи забезпечення фінансової стабільності банківської системи.</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a:t>
            </a:r>
            <a:r>
              <a:rPr lang="uk-UA" sz="2200" dirty="0">
                <a:latin typeface="Times New Roman" panose="02020603050405020304" pitchFamily="18" charset="0"/>
                <a:cs typeface="Times New Roman" panose="02020603050405020304" pitchFamily="18" charset="0"/>
              </a:rPr>
              <a:t>сучасних умовах розвитку міжнародного </a:t>
            </a:r>
            <a:r>
              <a:rPr lang="uk-UA" sz="2200" dirty="0" smtClean="0">
                <a:latin typeface="Times New Roman" panose="02020603050405020304" pitchFamily="18" charset="0"/>
                <a:cs typeface="Times New Roman" panose="02020603050405020304" pitchFamily="18" charset="0"/>
              </a:rPr>
              <a:t>банківського бізнесу </a:t>
            </a:r>
            <a:r>
              <a:rPr lang="uk-UA" sz="2200" dirty="0">
                <a:latin typeface="Times New Roman" panose="02020603050405020304" pitchFamily="18" charset="0"/>
                <a:cs typeface="Times New Roman" panose="02020603050405020304" pitchFamily="18" charset="0"/>
              </a:rPr>
              <a:t>набуває актуальності питання трансформації </a:t>
            </a:r>
            <a:r>
              <a:rPr lang="uk-UA" sz="2200" dirty="0" smtClean="0">
                <a:latin typeface="Times New Roman" panose="02020603050405020304" pitchFamily="18" charset="0"/>
                <a:cs typeface="Times New Roman" panose="02020603050405020304" pitchFamily="18" charset="0"/>
              </a:rPr>
              <a:t>міжнародних </a:t>
            </a:r>
            <a:r>
              <a:rPr lang="uk-UA" sz="2200" dirty="0">
                <a:latin typeface="Times New Roman" panose="02020603050405020304" pitchFamily="18" charset="0"/>
                <a:cs typeface="Times New Roman" panose="02020603050405020304" pitchFamily="18" charset="0"/>
              </a:rPr>
              <a:t>стандартів сталого розвитку банківського сектора</a:t>
            </a:r>
            <a:r>
              <a:rPr lang="uk-UA" sz="2200" dirty="0" smtClean="0">
                <a:latin typeface="Times New Roman" panose="02020603050405020304" pitchFamily="18" charset="0"/>
                <a:cs typeface="Times New Roman" panose="02020603050405020304" pitchFamily="18" charset="0"/>
              </a:rPr>
              <a:t>, що </a:t>
            </a:r>
            <a:r>
              <a:rPr lang="uk-UA" sz="2200" dirty="0">
                <a:latin typeface="Times New Roman" panose="02020603050405020304" pitchFamily="18" charset="0"/>
                <a:cs typeface="Times New Roman" panose="02020603050405020304" pitchFamily="18" charset="0"/>
              </a:rPr>
              <a:t>можливо шляхом формування системи його </a:t>
            </a:r>
            <a:r>
              <a:rPr lang="uk-UA" sz="2200" dirty="0" smtClean="0">
                <a:latin typeface="Times New Roman" panose="02020603050405020304" pitchFamily="18" charset="0"/>
                <a:cs typeface="Times New Roman" panose="02020603050405020304" pitchFamily="18" charset="0"/>
              </a:rPr>
              <a:t>антикризової фінансової </a:t>
            </a:r>
            <a:r>
              <a:rPr lang="uk-UA" sz="2200" dirty="0">
                <a:latin typeface="Times New Roman" panose="02020603050405020304" pitchFamily="18" charset="0"/>
                <a:cs typeface="Times New Roman" panose="02020603050405020304" pitchFamily="18" charset="0"/>
              </a:rPr>
              <a:t>стійкості, головною метою якої є </a:t>
            </a:r>
            <a:r>
              <a:rPr lang="uk-UA" sz="2200" dirty="0" smtClean="0">
                <a:latin typeface="Times New Roman" panose="02020603050405020304" pitchFamily="18" charset="0"/>
                <a:cs typeface="Times New Roman" panose="02020603050405020304" pitchFamily="18" charset="0"/>
              </a:rPr>
              <a:t>розпізнавання масштабу </a:t>
            </a:r>
            <a:r>
              <a:rPr lang="uk-UA" sz="2200" dirty="0">
                <a:latin typeface="Times New Roman" panose="02020603050405020304" pitchFamily="18" charset="0"/>
                <a:cs typeface="Times New Roman" panose="02020603050405020304" pitchFamily="18" charset="0"/>
              </a:rPr>
              <a:t>впливу чинників кризи на платоспроможність</a:t>
            </a:r>
            <a:r>
              <a:rPr lang="uk-UA" sz="2200" dirty="0" smtClean="0">
                <a:latin typeface="Times New Roman" panose="02020603050405020304" pitchFamily="18" charset="0"/>
                <a:cs typeface="Times New Roman" panose="02020603050405020304" pitchFamily="18" charset="0"/>
              </a:rPr>
              <a:t>, ліквідність </a:t>
            </a:r>
            <a:r>
              <a:rPr lang="uk-UA" sz="2200" dirty="0">
                <a:latin typeface="Times New Roman" panose="02020603050405020304" pitchFamily="18" charset="0"/>
                <a:cs typeface="Times New Roman" panose="02020603050405020304" pitchFamily="18" charset="0"/>
              </a:rPr>
              <a:t>і достатність капіталу банків; визначення </a:t>
            </a:r>
            <a:r>
              <a:rPr lang="uk-UA" sz="2200" dirty="0" smtClean="0">
                <a:latin typeface="Times New Roman" panose="02020603050405020304" pitchFamily="18" charset="0"/>
                <a:cs typeface="Times New Roman" panose="02020603050405020304" pitchFamily="18" charset="0"/>
              </a:rPr>
              <a:t>превентивних </a:t>
            </a:r>
            <a:r>
              <a:rPr lang="uk-UA" sz="2200" dirty="0">
                <a:latin typeface="Times New Roman" panose="02020603050405020304" pitchFamily="18" charset="0"/>
                <a:cs typeface="Times New Roman" panose="02020603050405020304" pitchFamily="18" charset="0"/>
              </a:rPr>
              <a:t>заходів запобігання кризовим ситуаціям, </a:t>
            </a:r>
            <a:r>
              <a:rPr lang="uk-UA" sz="2200" dirty="0" smtClean="0">
                <a:latin typeface="Times New Roman" panose="02020603050405020304" pitchFamily="18" charset="0"/>
                <a:cs typeface="Times New Roman" panose="02020603050405020304" pitchFamily="18" charset="0"/>
              </a:rPr>
              <a:t>методів антикризового </a:t>
            </a:r>
            <a:r>
              <a:rPr lang="uk-UA" sz="2200" dirty="0">
                <a:latin typeface="Times New Roman" panose="02020603050405020304" pitchFamily="18" charset="0"/>
                <a:cs typeface="Times New Roman" panose="02020603050405020304" pitchFamily="18" charset="0"/>
              </a:rPr>
              <a:t>управління та заходів подолання загрози </a:t>
            </a:r>
            <a:r>
              <a:rPr lang="uk-UA" sz="2200" dirty="0" smtClean="0">
                <a:latin typeface="Times New Roman" panose="02020603050405020304" pitchFamily="18" charset="0"/>
                <a:cs typeface="Times New Roman" panose="02020603050405020304" pitchFamily="18" charset="0"/>
              </a:rPr>
              <a:t>виникнення </a:t>
            </a:r>
            <a:r>
              <a:rPr lang="uk-UA" sz="2200" dirty="0">
                <a:latin typeface="Times New Roman" panose="02020603050405020304" pitchFamily="18" charset="0"/>
                <a:cs typeface="Times New Roman" panose="02020603050405020304" pitchFamily="18" charset="0"/>
              </a:rPr>
              <a:t>кризи з найменшими втратами для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a:t>
            </a:r>
            <a:r>
              <a:rPr lang="uk-UA" sz="2200" dirty="0">
                <a:latin typeface="Times New Roman" panose="02020603050405020304" pitchFamily="18" charset="0"/>
                <a:cs typeface="Times New Roman" panose="02020603050405020304" pitchFamily="18" charset="0"/>
              </a:rPr>
              <a:t>сучасному етапі розвитку </a:t>
            </a:r>
            <a:r>
              <a:rPr lang="uk-UA" sz="2200" dirty="0" smtClean="0">
                <a:latin typeface="Times New Roman" panose="02020603050405020304" pitchFamily="18" charset="0"/>
                <a:cs typeface="Times New Roman" panose="02020603050405020304" pitchFamily="18" charset="0"/>
              </a:rPr>
              <a:t>міжнародного банківського бізнесу </a:t>
            </a:r>
            <a:r>
              <a:rPr lang="uk-UA" sz="2200" dirty="0">
                <a:latin typeface="Times New Roman" panose="02020603050405020304" pitchFamily="18" charset="0"/>
                <a:cs typeface="Times New Roman" panose="02020603050405020304" pitchFamily="18" charset="0"/>
              </a:rPr>
              <a:t>великого значення </a:t>
            </a:r>
            <a:r>
              <a:rPr lang="uk-UA" sz="2200" dirty="0" smtClean="0">
                <a:latin typeface="Times New Roman" panose="02020603050405020304" pitchFamily="18" charset="0"/>
                <a:cs typeface="Times New Roman" panose="02020603050405020304" pitchFamily="18" charset="0"/>
              </a:rPr>
              <a:t>набуває питання </a:t>
            </a:r>
            <a:r>
              <a:rPr lang="uk-UA" sz="2200" dirty="0">
                <a:latin typeface="Times New Roman" panose="02020603050405020304" pitchFamily="18" charset="0"/>
                <a:cs typeface="Times New Roman" panose="02020603050405020304" pitchFamily="18" charset="0"/>
              </a:rPr>
              <a:t>розробки </a:t>
            </a:r>
            <a:r>
              <a:rPr lang="uk-UA" sz="2200" dirty="0" smtClean="0">
                <a:latin typeface="Times New Roman" panose="02020603050405020304" pitchFamily="18" charset="0"/>
                <a:cs typeface="Times New Roman" panose="02020603050405020304" pitchFamily="18" charset="0"/>
              </a:rPr>
              <a:t>та реалізації </a:t>
            </a:r>
            <a:r>
              <a:rPr lang="uk-UA" sz="2200" dirty="0" err="1">
                <a:latin typeface="Times New Roman" panose="02020603050405020304" pitchFamily="18" charset="0"/>
                <a:cs typeface="Times New Roman" panose="02020603050405020304" pitchFamily="18" charset="0"/>
              </a:rPr>
              <a:t>макропруденційної</a:t>
            </a:r>
            <a:r>
              <a:rPr lang="uk-UA" sz="2200" dirty="0">
                <a:latin typeface="Times New Roman" panose="02020603050405020304" pitchFamily="18" charset="0"/>
                <a:cs typeface="Times New Roman" panose="02020603050405020304" pitchFamily="18" charset="0"/>
              </a:rPr>
              <a:t> політики, що </a:t>
            </a:r>
            <a:r>
              <a:rPr lang="uk-UA" sz="2200" dirty="0" smtClean="0">
                <a:latin typeface="Times New Roman" panose="02020603050405020304" pitchFamily="18" charset="0"/>
                <a:cs typeface="Times New Roman" panose="02020603050405020304" pitchFamily="18" charset="0"/>
              </a:rPr>
              <a:t>забезпечує стійкість розвитку банківського </a:t>
            </a:r>
            <a:r>
              <a:rPr lang="uk-UA" sz="2200" dirty="0">
                <a:latin typeface="Times New Roman" panose="02020603050405020304" pitchFamily="18" charset="0"/>
                <a:cs typeface="Times New Roman" panose="02020603050405020304" pitchFamily="18" charset="0"/>
              </a:rPr>
              <a:t>сектора.</a:t>
            </a:r>
          </a:p>
        </p:txBody>
      </p:sp>
    </p:spTree>
    <p:extLst>
      <p:ext uri="{BB962C8B-B14F-4D97-AF65-F5344CB8AC3E}">
        <p14:creationId xmlns:p14="http://schemas.microsoft.com/office/powerpoint/2010/main" val="379790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0033" cy="5748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Базельський </a:t>
            </a:r>
            <a:r>
              <a:rPr lang="uk-UA" sz="2200" dirty="0">
                <a:latin typeface="Times New Roman" panose="02020603050405020304" pitchFamily="18" charset="0"/>
                <a:cs typeface="Times New Roman" panose="02020603050405020304" pitchFamily="18" charset="0"/>
              </a:rPr>
              <a:t>комітет із банківського нагляду засновано </a:t>
            </a:r>
            <a:r>
              <a:rPr lang="uk-UA" sz="2200" dirty="0" smtClean="0">
                <a:latin typeface="Times New Roman" panose="02020603050405020304" pitchFamily="18" charset="0"/>
                <a:cs typeface="Times New Roman" panose="02020603050405020304" pitchFamily="18" charset="0"/>
              </a:rPr>
              <a:t>в 1974 </a:t>
            </a:r>
            <a:r>
              <a:rPr lang="uk-UA" sz="2200" dirty="0">
                <a:latin typeface="Times New Roman" panose="02020603050405020304" pitchFamily="18" charset="0"/>
                <a:cs typeface="Times New Roman" panose="02020603050405020304" pitchFamily="18" charset="0"/>
              </a:rPr>
              <a:t>році центральними банками і органами нагляду </a:t>
            </a:r>
            <a:r>
              <a:rPr lang="uk-UA" sz="2200" dirty="0" smtClean="0">
                <a:latin typeface="Times New Roman" panose="02020603050405020304" pitchFamily="18" charset="0"/>
                <a:cs typeface="Times New Roman" panose="02020603050405020304" pitchFamily="18" charset="0"/>
              </a:rPr>
              <a:t>держав </a:t>
            </a:r>
            <a:r>
              <a:rPr lang="en-US" sz="2200" dirty="0" smtClean="0">
                <a:latin typeface="Times New Roman" panose="02020603050405020304" pitchFamily="18" charset="0"/>
                <a:cs typeface="Times New Roman" panose="02020603050405020304" pitchFamily="18" charset="0"/>
              </a:rPr>
              <a:t>G10</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Комітет являє собою майданчик для регулярної </a:t>
            </a:r>
            <a:r>
              <a:rPr lang="uk-UA" sz="2200" dirty="0" smtClean="0">
                <a:latin typeface="Times New Roman" panose="02020603050405020304" pitchFamily="18" charset="0"/>
                <a:cs typeface="Times New Roman" panose="02020603050405020304" pitchFamily="18" charset="0"/>
              </a:rPr>
              <a:t>співпраці в </a:t>
            </a:r>
            <a:r>
              <a:rPr lang="uk-UA" sz="2200" dirty="0">
                <a:latin typeface="Times New Roman" panose="02020603050405020304" pitchFamily="18" charset="0"/>
                <a:cs typeface="Times New Roman" panose="02020603050405020304" pitchFamily="18" charset="0"/>
              </a:rPr>
              <a:t>напрямі банківських наглядових процесів для </a:t>
            </a:r>
            <a:r>
              <a:rPr lang="uk-UA" sz="2200" dirty="0" smtClean="0">
                <a:latin typeface="Times New Roman" panose="02020603050405020304" pitchFamily="18" charset="0"/>
                <a:cs typeface="Times New Roman" panose="02020603050405020304" pitchFamily="18" charset="0"/>
              </a:rPr>
              <a:t>підвищення розуміння </a:t>
            </a:r>
            <a:r>
              <a:rPr lang="uk-UA" sz="2200" dirty="0">
                <a:latin typeface="Times New Roman" panose="02020603050405020304" pitchFamily="18" charset="0"/>
                <a:cs typeface="Times New Roman" panose="02020603050405020304" pitchFamily="18" charset="0"/>
              </a:rPr>
              <a:t>ключових питань нагляду та поліпшення </a:t>
            </a:r>
            <a:r>
              <a:rPr lang="uk-UA" sz="2200" dirty="0" smtClean="0">
                <a:latin typeface="Times New Roman" panose="02020603050405020304" pitchFamily="18" charset="0"/>
                <a:cs typeface="Times New Roman" panose="02020603050405020304" pitchFamily="18" charset="0"/>
              </a:rPr>
              <a:t>його якості </a:t>
            </a:r>
            <a:r>
              <a:rPr lang="uk-UA" sz="2200" dirty="0">
                <a:latin typeface="Times New Roman" panose="02020603050405020304" pitchFamily="18" charset="0"/>
                <a:cs typeface="Times New Roman" panose="02020603050405020304" pitchFamily="18" charset="0"/>
              </a:rPr>
              <a:t>у всьому світі. До переліку країн - членів </a:t>
            </a:r>
            <a:r>
              <a:rPr lang="uk-UA" sz="2200" dirty="0" smtClean="0">
                <a:latin typeface="Times New Roman" panose="02020603050405020304" pitchFamily="18" charset="0"/>
                <a:cs typeface="Times New Roman" panose="02020603050405020304" pitchFamily="18" charset="0"/>
              </a:rPr>
              <a:t>комітету входять </a:t>
            </a:r>
            <a:r>
              <a:rPr lang="uk-UA" sz="2200" dirty="0">
                <a:latin typeface="Times New Roman" panose="02020603050405020304" pitchFamily="18" charset="0"/>
                <a:cs typeface="Times New Roman" panose="02020603050405020304" pitchFamily="18" charset="0"/>
              </a:rPr>
              <a:t>Аргентина, Австралія, Бельгія, Бразилія, Канада</a:t>
            </a:r>
            <a:r>
              <a:rPr lang="uk-UA" sz="2200" dirty="0" smtClean="0">
                <a:latin typeface="Times New Roman" panose="02020603050405020304" pitchFamily="18" charset="0"/>
                <a:cs typeface="Times New Roman" panose="02020603050405020304" pitchFamily="18" charset="0"/>
              </a:rPr>
              <a:t>, Китай</a:t>
            </a:r>
            <a:r>
              <a:rPr lang="uk-UA" sz="2200" dirty="0">
                <a:latin typeface="Times New Roman" panose="02020603050405020304" pitchFamily="18" charset="0"/>
                <a:cs typeface="Times New Roman" panose="02020603050405020304" pitchFamily="18" charset="0"/>
              </a:rPr>
              <a:t>, Франція, Німеччина, Гонконг, Індія, Індонезія, Італія</a:t>
            </a:r>
            <a:r>
              <a:rPr lang="uk-UA" sz="2200" dirty="0" smtClean="0">
                <a:latin typeface="Times New Roman" panose="02020603050405020304" pitchFamily="18" charset="0"/>
                <a:cs typeface="Times New Roman" panose="02020603050405020304" pitchFamily="18" charset="0"/>
              </a:rPr>
              <a:t>, Японія</a:t>
            </a:r>
            <a:r>
              <a:rPr lang="uk-UA" sz="2200" dirty="0">
                <a:latin typeface="Times New Roman" panose="02020603050405020304" pitchFamily="18" charset="0"/>
                <a:cs typeface="Times New Roman" panose="02020603050405020304" pitchFamily="18" charset="0"/>
              </a:rPr>
              <a:t>, Корея, Люксембург, Мексика, Нідерланди, Росія</a:t>
            </a:r>
            <a:r>
              <a:rPr lang="uk-UA" sz="2200" dirty="0" smtClean="0">
                <a:latin typeface="Times New Roman" panose="02020603050405020304" pitchFamily="18" charset="0"/>
                <a:cs typeface="Times New Roman" panose="02020603050405020304" pitchFamily="18" charset="0"/>
              </a:rPr>
              <a:t>, Саудівська </a:t>
            </a:r>
            <a:r>
              <a:rPr lang="uk-UA" sz="2200" dirty="0">
                <a:latin typeface="Times New Roman" panose="02020603050405020304" pitchFamily="18" charset="0"/>
                <a:cs typeface="Times New Roman" panose="02020603050405020304" pitchFamily="18" charset="0"/>
              </a:rPr>
              <a:t>Аравія, Сінгапур, Південна </a:t>
            </a:r>
            <a:r>
              <a:rPr lang="uk-UA" sz="2200" dirty="0" smtClean="0">
                <a:latin typeface="Times New Roman" panose="02020603050405020304" pitchFamily="18" charset="0"/>
                <a:cs typeface="Times New Roman" panose="02020603050405020304" pitchFamily="18" charset="0"/>
              </a:rPr>
              <a:t>Африка, </a:t>
            </a:r>
            <a:r>
              <a:rPr lang="uk-UA" sz="2200" dirty="0">
                <a:latin typeface="Times New Roman" panose="02020603050405020304" pitchFamily="18" charset="0"/>
                <a:cs typeface="Times New Roman" panose="02020603050405020304" pitchFamily="18" charset="0"/>
              </a:rPr>
              <a:t>Іспанія</a:t>
            </a:r>
            <a:r>
              <a:rPr lang="uk-UA" sz="2200" dirty="0" smtClean="0">
                <a:latin typeface="Times New Roman" panose="02020603050405020304" pitchFamily="18" charset="0"/>
                <a:cs typeface="Times New Roman" panose="02020603050405020304" pitchFamily="18" charset="0"/>
              </a:rPr>
              <a:t>, Швеція</a:t>
            </a:r>
            <a:r>
              <a:rPr lang="uk-UA" sz="2200" dirty="0">
                <a:latin typeface="Times New Roman" panose="02020603050405020304" pitchFamily="18" charset="0"/>
                <a:cs typeface="Times New Roman" panose="02020603050405020304" pitchFamily="18" charset="0"/>
              </a:rPr>
              <a:t>, Швейцарія, Туреччина, Велика Британія і США. У рамках співпраці з міжнародними фінансовими </a:t>
            </a:r>
            <a:r>
              <a:rPr lang="uk-UA" sz="2200" dirty="0" smtClean="0">
                <a:latin typeface="Times New Roman" panose="02020603050405020304" pitchFamily="18" charset="0"/>
                <a:cs typeface="Times New Roman" panose="02020603050405020304" pitchFamily="18" charset="0"/>
              </a:rPr>
              <a:t>організаціями</a:t>
            </a:r>
            <a:r>
              <a:rPr lang="uk-UA" sz="2200" dirty="0">
                <a:latin typeface="Times New Roman" panose="02020603050405020304" pitchFamily="18" charset="0"/>
                <a:cs typeface="Times New Roman" panose="02020603050405020304" pitchFamily="18" charset="0"/>
              </a:rPr>
              <a:t>, включаючи Міжнародний валютний фонд і </a:t>
            </a:r>
            <a:r>
              <a:rPr lang="uk-UA" sz="2200" dirty="0" smtClean="0">
                <a:latin typeface="Times New Roman" panose="02020603050405020304" pitchFamily="18" charset="0"/>
                <a:cs typeface="Times New Roman" panose="02020603050405020304" pitchFamily="18" charset="0"/>
              </a:rPr>
              <a:t>Світовий банк</a:t>
            </a:r>
            <a:r>
              <a:rPr lang="uk-UA" sz="2200" dirty="0">
                <a:latin typeface="Times New Roman" panose="02020603050405020304" pitchFamily="18" charset="0"/>
                <a:cs typeface="Times New Roman" panose="02020603050405020304" pitchFamily="18" charset="0"/>
              </a:rPr>
              <a:t>, Україна </a:t>
            </a:r>
            <a:r>
              <a:rPr lang="uk-UA" sz="2200" dirty="0" smtClean="0">
                <a:latin typeface="Times New Roman" panose="02020603050405020304" pitchFamily="18" charset="0"/>
                <a:cs typeface="Times New Roman" panose="02020603050405020304" pitchFamily="18" charset="0"/>
              </a:rPr>
              <a:t>взяла на себе зобов’язання перевірити відповідність своїх регуляторних вимог у фінансовій сфері стандартам Базельського комітету і усунути відхилення.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Основним завданням Базельського комітету є розроблення директив та рекомендацій щодо банківського регулювання та нагляду. Попри те, що Базельський комітет не є директивною структурою і його рекомендації не є обов’язковими до виконання, у багатьох країнах світу вони відображені у національному законодавстві.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0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9087" cy="568557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Метою </a:t>
            </a:r>
            <a:r>
              <a:rPr lang="uk-UA" sz="2200" dirty="0">
                <a:latin typeface="Times New Roman" panose="02020603050405020304" pitchFamily="18" charset="0"/>
                <a:cs typeface="Times New Roman" panose="02020603050405020304" pitchFamily="18" charset="0"/>
              </a:rPr>
              <a:t>діяльності </a:t>
            </a:r>
            <a:r>
              <a:rPr lang="uk-UA" sz="2200" dirty="0" smtClean="0">
                <a:latin typeface="Times New Roman" panose="02020603050405020304" pitchFamily="18" charset="0"/>
                <a:cs typeface="Times New Roman" panose="02020603050405020304" pitchFamily="18" charset="0"/>
              </a:rPr>
              <a:t>Базельського комітету </a:t>
            </a:r>
            <a:r>
              <a:rPr lang="uk-UA" sz="2200" dirty="0">
                <a:latin typeface="Times New Roman" panose="02020603050405020304" pitchFamily="18" charset="0"/>
                <a:cs typeface="Times New Roman" panose="02020603050405020304" pitchFamily="18" charset="0"/>
              </a:rPr>
              <a:t>є надання можливості кожній країні </a:t>
            </a:r>
            <a:r>
              <a:rPr lang="uk-UA" sz="2200" dirty="0" smtClean="0">
                <a:latin typeface="Times New Roman" panose="02020603050405020304" pitchFamily="18" charset="0"/>
                <a:cs typeface="Times New Roman" panose="02020603050405020304" pitchFamily="18" charset="0"/>
              </a:rPr>
              <a:t>користуватися його </a:t>
            </a:r>
            <a:r>
              <a:rPr lang="uk-UA" sz="2200" dirty="0">
                <a:latin typeface="Times New Roman" panose="02020603050405020304" pitchFamily="18" charset="0"/>
                <a:cs typeface="Times New Roman" panose="02020603050405020304" pitchFamily="18" charset="0"/>
              </a:rPr>
              <a:t>досвідом і рекомендаціями у галузі </a:t>
            </a:r>
            <a:r>
              <a:rPr lang="uk-UA" sz="2200" dirty="0" smtClean="0">
                <a:latin typeface="Times New Roman" panose="02020603050405020304" pitchFamily="18" charset="0"/>
                <a:cs typeface="Times New Roman" panose="02020603050405020304" pitchFamily="18" charset="0"/>
              </a:rPr>
              <a:t>банківського регулювання </a:t>
            </a:r>
            <a:r>
              <a:rPr lang="uk-UA" sz="2200" dirty="0">
                <a:latin typeface="Times New Roman" panose="02020603050405020304" pitchFamily="18" charset="0"/>
                <a:cs typeface="Times New Roman" panose="02020603050405020304" pitchFamily="18" charset="0"/>
              </a:rPr>
              <a:t>та нагляду з урахуванням </a:t>
            </a:r>
            <a:r>
              <a:rPr lang="uk-UA" sz="2200" dirty="0" smtClean="0">
                <a:latin typeface="Times New Roman" panose="02020603050405020304" pitchFamily="18" charset="0"/>
                <a:cs typeface="Times New Roman" panose="02020603050405020304" pitchFamily="18" charset="0"/>
              </a:rPr>
              <a:t>особливостей національної </a:t>
            </a:r>
            <a:r>
              <a:rPr lang="uk-UA" sz="2200" dirty="0">
                <a:latin typeface="Times New Roman" panose="02020603050405020304" pitchFamily="18" charset="0"/>
                <a:cs typeface="Times New Roman" panose="02020603050405020304" pitchFamily="18" charset="0"/>
              </a:rPr>
              <a:t>економіки. У своїй діяльності Комітет </a:t>
            </a:r>
            <a:r>
              <a:rPr lang="uk-UA" sz="2200" dirty="0" smtClean="0">
                <a:latin typeface="Times New Roman" panose="02020603050405020304" pitchFamily="18" charset="0"/>
                <a:cs typeface="Times New Roman" panose="02020603050405020304" pitchFamily="18" charset="0"/>
              </a:rPr>
              <a:t>керується двома </a:t>
            </a:r>
            <a:r>
              <a:rPr lang="uk-UA" sz="2200" dirty="0">
                <a:latin typeface="Times New Roman" panose="02020603050405020304" pitchFamily="18" charset="0"/>
                <a:cs typeface="Times New Roman" panose="02020603050405020304" pitchFamily="18" charset="0"/>
              </a:rPr>
              <a:t>базовими принципами: по-перше, жодна </a:t>
            </a:r>
            <a:r>
              <a:rPr lang="uk-UA" sz="2200" dirty="0" smtClean="0">
                <a:latin typeface="Times New Roman" panose="02020603050405020304" pitchFamily="18" charset="0"/>
                <a:cs typeface="Times New Roman" panose="02020603050405020304" pitchFamily="18" charset="0"/>
              </a:rPr>
              <a:t>банківська система </a:t>
            </a:r>
            <a:r>
              <a:rPr lang="uk-UA" sz="2200" dirty="0">
                <a:latin typeface="Times New Roman" panose="02020603050405020304" pitchFamily="18" charset="0"/>
                <a:cs typeface="Times New Roman" panose="02020603050405020304" pitchFamily="18" charset="0"/>
              </a:rPr>
              <a:t>неповинна залишатися поза банківським наглядом, і</a:t>
            </a:r>
            <a:r>
              <a:rPr lang="uk-UA" sz="2200" dirty="0" smtClean="0">
                <a:latin typeface="Times New Roman" panose="02020603050405020304" pitchFamily="18" charset="0"/>
                <a:cs typeface="Times New Roman" panose="02020603050405020304" pitchFamily="18" charset="0"/>
              </a:rPr>
              <a:t>, по-друге</a:t>
            </a:r>
            <a:r>
              <a:rPr lang="uk-UA" sz="2200" dirty="0">
                <a:latin typeface="Times New Roman" panose="02020603050405020304" pitchFamily="18" charset="0"/>
                <a:cs typeface="Times New Roman" panose="02020603050405020304" pitchFamily="18" charset="0"/>
              </a:rPr>
              <a:t>, нагляд повинен бути надійним</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 </a:t>
            </a:r>
            <a:r>
              <a:rPr lang="uk-UA" sz="2200" dirty="0">
                <a:latin typeface="Times New Roman" panose="02020603050405020304" pitchFamily="18" charset="0"/>
                <a:cs typeface="Times New Roman" panose="02020603050405020304" pitchFamily="18" charset="0"/>
              </a:rPr>
              <a:t>Базельському комітеті створено </a:t>
            </a:r>
            <a:r>
              <a:rPr lang="uk-UA" sz="2200" dirty="0" smtClean="0">
                <a:latin typeface="Times New Roman" panose="02020603050405020304" pitchFamily="18" charset="0"/>
                <a:cs typeface="Times New Roman" panose="02020603050405020304" pitchFamily="18" charset="0"/>
              </a:rPr>
              <a:t>Базельську консультативну </a:t>
            </a:r>
            <a:r>
              <a:rPr lang="uk-UA" sz="2200" dirty="0">
                <a:latin typeface="Times New Roman" panose="02020603050405020304" pitchFamily="18" charset="0"/>
                <a:cs typeface="Times New Roman" panose="02020603050405020304" pitchFamily="18" charset="0"/>
              </a:rPr>
              <a:t>групу метою якої є залучення до </a:t>
            </a:r>
            <a:r>
              <a:rPr lang="uk-UA" sz="2200" dirty="0" smtClean="0">
                <a:latin typeface="Times New Roman" panose="02020603050405020304" pitchFamily="18" charset="0"/>
                <a:cs typeface="Times New Roman" panose="02020603050405020304" pitchFamily="18" charset="0"/>
              </a:rPr>
              <a:t>обговорення нових </a:t>
            </a:r>
            <a:r>
              <a:rPr lang="uk-UA" sz="2200" dirty="0">
                <a:latin typeface="Times New Roman" panose="02020603050405020304" pitchFamily="18" charset="0"/>
                <a:cs typeface="Times New Roman" panose="02020603050405020304" pitchFamily="18" charset="0"/>
              </a:rPr>
              <a:t>пропозицій Базельського комітету працівників </a:t>
            </a:r>
            <a:r>
              <a:rPr lang="uk-UA" sz="2200" dirty="0" smtClean="0">
                <a:latin typeface="Times New Roman" panose="02020603050405020304" pitchFamily="18" charset="0"/>
                <a:cs typeface="Times New Roman" panose="02020603050405020304" pitchFamily="18" charset="0"/>
              </a:rPr>
              <a:t>нагляду тих </a:t>
            </a:r>
            <a:r>
              <a:rPr lang="uk-UA" sz="2200" dirty="0">
                <a:latin typeface="Times New Roman" panose="02020603050405020304" pitchFamily="18" charset="0"/>
                <a:cs typeface="Times New Roman" panose="02020603050405020304" pitchFamily="18" charset="0"/>
              </a:rPr>
              <a:t>країн, які не є його членами. Учасниками </a:t>
            </a:r>
            <a:r>
              <a:rPr lang="uk-UA" sz="2200" dirty="0" smtClean="0">
                <a:latin typeface="Times New Roman" panose="02020603050405020304" pitchFamily="18" charset="0"/>
                <a:cs typeface="Times New Roman" panose="02020603050405020304" pitchFamily="18" charset="0"/>
              </a:rPr>
              <a:t>Базельської консультативної </a:t>
            </a:r>
            <a:r>
              <a:rPr lang="uk-UA" sz="2200" dirty="0">
                <a:latin typeface="Times New Roman" panose="02020603050405020304" pitchFamily="18" charset="0"/>
                <a:cs typeface="Times New Roman" panose="02020603050405020304" pitchFamily="18" charset="0"/>
              </a:rPr>
              <a:t>групи є центральні банки і наглядові </a:t>
            </a:r>
            <a:r>
              <a:rPr lang="uk-UA" sz="2200" dirty="0" smtClean="0">
                <a:latin typeface="Times New Roman" panose="02020603050405020304" pitchFamily="18" charset="0"/>
                <a:cs typeface="Times New Roman" panose="02020603050405020304" pitchFamily="18" charset="0"/>
              </a:rPr>
              <a:t>органи 28 </a:t>
            </a:r>
            <a:r>
              <a:rPr lang="uk-UA" sz="2200" dirty="0">
                <a:latin typeface="Times New Roman" panose="02020603050405020304" pitchFamily="18" charset="0"/>
                <a:cs typeface="Times New Roman" panose="02020603050405020304" pitchFamily="18" charset="0"/>
              </a:rPr>
              <a:t>країн, серед яких тепер і Національний банк України. </a:t>
            </a:r>
            <a:r>
              <a:rPr lang="uk-UA" sz="2200" dirty="0" smtClean="0">
                <a:latin typeface="Times New Roman" panose="02020603050405020304" pitchFamily="18" charset="0"/>
                <a:cs typeface="Times New Roman" panose="02020603050405020304" pitchFamily="18" charset="0"/>
              </a:rPr>
              <a:t>НБУ може </a:t>
            </a:r>
            <a:r>
              <a:rPr lang="uk-UA" sz="2200" dirty="0">
                <a:latin typeface="Times New Roman" panose="02020603050405020304" pitchFamily="18" charset="0"/>
                <a:cs typeface="Times New Roman" panose="02020603050405020304" pitchFamily="18" charset="0"/>
              </a:rPr>
              <a:t>на початковому етапі брати участь в розробці </a:t>
            </a:r>
            <a:r>
              <a:rPr lang="uk-UA" sz="2200" dirty="0" smtClean="0">
                <a:latin typeface="Times New Roman" panose="02020603050405020304" pitchFamily="18" charset="0"/>
                <a:cs typeface="Times New Roman" panose="02020603050405020304" pitchFamily="18" charset="0"/>
              </a:rPr>
              <a:t>ініціатив Базельського </a:t>
            </a:r>
            <a:r>
              <a:rPr lang="uk-UA" sz="2200" dirty="0">
                <a:latin typeface="Times New Roman" panose="02020603050405020304" pitchFamily="18" charset="0"/>
                <a:cs typeface="Times New Roman" panose="02020603050405020304" pitchFamily="18" charset="0"/>
              </a:rPr>
              <a:t>комітету, висловлювати свої пропозиції </a:t>
            </a:r>
            <a:r>
              <a:rPr lang="uk-UA" sz="2200" dirty="0" smtClean="0">
                <a:latin typeface="Times New Roman" panose="02020603050405020304" pitchFamily="18" charset="0"/>
                <a:cs typeface="Times New Roman" panose="02020603050405020304" pitchFamily="18" charset="0"/>
              </a:rPr>
              <a:t>та бачення </a:t>
            </a:r>
            <a:r>
              <a:rPr lang="uk-UA" sz="2200" dirty="0">
                <a:latin typeface="Times New Roman" panose="02020603050405020304" pitchFamily="18" charset="0"/>
                <a:cs typeface="Times New Roman" panose="02020603050405020304" pitchFamily="18" charset="0"/>
              </a:rPr>
              <a:t>з урахуванням особливостей банківських </a:t>
            </a:r>
            <a:r>
              <a:rPr lang="uk-UA" sz="2200" dirty="0" smtClean="0">
                <a:latin typeface="Times New Roman" panose="02020603050405020304" pitchFamily="18" charset="0"/>
                <a:cs typeface="Times New Roman" panose="02020603050405020304" pitchFamily="18" charset="0"/>
              </a:rPr>
              <a:t>систем країн</a:t>
            </a:r>
            <a:r>
              <a:rPr lang="uk-UA" sz="2200" dirty="0">
                <a:latin typeface="Times New Roman" panose="02020603050405020304" pitchFamily="18" charset="0"/>
                <a:cs typeface="Times New Roman" panose="02020603050405020304" pitchFamily="18" charset="0"/>
              </a:rPr>
              <a:t>, що розвиваються</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Головними</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документами </a:t>
            </a:r>
            <a:r>
              <a:rPr lang="ru-RU" sz="2200" dirty="0" err="1">
                <a:latin typeface="Times New Roman" panose="02020603050405020304" pitchFamily="18" charset="0"/>
                <a:cs typeface="Times New Roman" panose="02020603050405020304" pitchFamily="18" charset="0"/>
              </a:rPr>
              <a:t>Базельського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комітету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із</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питань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банківського</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нагляду</a:t>
            </a:r>
            <a:r>
              <a:rPr lang="ru-RU" sz="2200" dirty="0">
                <a:latin typeface="Times New Roman" panose="02020603050405020304" pitchFamily="18" charset="0"/>
                <a:cs typeface="Times New Roman" panose="02020603050405020304" pitchFamily="18" charset="0"/>
              </a:rPr>
              <a:t> є</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Основні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принципи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ефективного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банківського</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нагляду</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вересень1997 р.)</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документі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передбачено</a:t>
            </a:r>
            <a:r>
              <a:rPr lang="ru-RU" sz="2200" dirty="0">
                <a:latin typeface="Times New Roman" panose="02020603050405020304" pitchFamily="18" charset="0"/>
                <a:cs typeface="Times New Roman" panose="02020603050405020304" pitchFamily="18" charset="0"/>
              </a:rPr>
              <a:t> 25 </a:t>
            </a:r>
            <a:r>
              <a:rPr lang="ru-RU" sz="2200" dirty="0" err="1">
                <a:latin typeface="Times New Roman" panose="02020603050405020304" pitchFamily="18" charset="0"/>
                <a:cs typeface="Times New Roman" panose="02020603050405020304" pitchFamily="18" charset="0"/>
              </a:rPr>
              <a:t>принципів</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входять</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такі</a:t>
            </a:r>
            <a:r>
              <a:rPr lang="ru-RU" sz="2200" dirty="0" smtClean="0">
                <a:latin typeface="Times New Roman" panose="02020603050405020304" pitchFamily="18" charset="0"/>
                <a:cs typeface="Times New Roman" panose="02020603050405020304" pitchFamily="18" charset="0"/>
              </a:rPr>
              <a:t> теми:</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51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30445"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передумови ефективного банківського нагляду (принцип 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ліцензування і структура (принципи з 2 по 5);</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обов’язкові нормативи (принципи з 6 по 15);</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регулюючі норми (принцип з 16 по 20);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інформаційні вимоги (принцип 21);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офіційні повноваження нагляду (принцип 22);</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−міжнародні банківські операції (принципи з 23 по 25).</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жовтні 2006 року в Мексиці на міжнародній конференції Базельським комітетом було опубліковано уточнену версію документа, а наприкінці 2004 року обновлено принципові підходи й методологію головного стандарту банківського нагляду. Це зумовлене проведенням на засіданнях Базельського комітету та його робочих груп обговорень, у ході яких було виявлено різні точки зору на питання про необхідність перегляду стандарту.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a:t>
            </a:r>
            <a:r>
              <a:rPr lang="uk-UA" sz="2200"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Базель І </a:t>
            </a:r>
            <a:r>
              <a:rPr lang="uk-UA" sz="2200" i="1" dirty="0" smtClean="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Угода про капітал (1988 р.)</a:t>
            </a:r>
            <a:r>
              <a:rPr lang="uk-UA" sz="2200" dirty="0">
                <a:latin typeface="Times New Roman" panose="02020603050405020304" pitchFamily="18" charset="0"/>
                <a:cs typeface="Times New Roman" panose="02020603050405020304" pitchFamily="18" charset="0"/>
              </a:rPr>
              <a:t>; Національні органи банківського регулювання та нагляду отримали перший міжнародний стандарт </a:t>
            </a:r>
            <a:r>
              <a:rPr lang="uk-UA" sz="2200" dirty="0" smtClean="0">
                <a:latin typeface="Times New Roman" panose="02020603050405020304" pitchFamily="18" charset="0"/>
                <a:cs typeface="Times New Roman" panose="02020603050405020304" pitchFamily="18" charset="0"/>
              </a:rPr>
              <a:t>банківської діяльності</a:t>
            </a:r>
            <a:r>
              <a:rPr lang="uk-UA" sz="2200" dirty="0">
                <a:latin typeface="Times New Roman" panose="02020603050405020304" pitchFamily="18" charset="0"/>
                <a:cs typeface="Times New Roman" panose="02020603050405020304" pitchFamily="18" charset="0"/>
              </a:rPr>
              <a:t>. І хоча спочатку Угода була обов’язковою лише для країн-членів Базельського комітету, пізніше цей стандарт почали використовувати майже всі країни світу.</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72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0033" cy="593002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У рамках «</a:t>
            </a:r>
            <a:r>
              <a:rPr lang="uk-UA" sz="2200" dirty="0">
                <a:latin typeface="Times New Roman" panose="02020603050405020304" pitchFamily="18" charset="0"/>
                <a:cs typeface="Times New Roman" panose="02020603050405020304" pitchFamily="18" charset="0"/>
              </a:rPr>
              <a:t>Базель І» було визначено низку принципів та правил, які </a:t>
            </a:r>
            <a:r>
              <a:rPr lang="uk-UA" sz="2200" dirty="0" smtClean="0">
                <a:latin typeface="Times New Roman" panose="02020603050405020304" pitchFamily="18" charset="0"/>
                <a:cs typeface="Times New Roman" panose="02020603050405020304" pitchFamily="18" charset="0"/>
              </a:rPr>
              <a:t>є концептуально </a:t>
            </a:r>
            <a:r>
              <a:rPr lang="uk-UA" sz="2200" dirty="0">
                <a:latin typeface="Times New Roman" panose="02020603050405020304" pitchFamily="18" charset="0"/>
                <a:cs typeface="Times New Roman" panose="02020603050405020304" pitchFamily="18" charset="0"/>
              </a:rPr>
              <a:t>логічними і обґрунтованими, та </a:t>
            </a:r>
            <a:r>
              <a:rPr lang="uk-UA" sz="2200" dirty="0" smtClean="0">
                <a:latin typeface="Times New Roman" panose="02020603050405020304" pitchFamily="18" charset="0"/>
                <a:cs typeface="Times New Roman" panose="02020603050405020304" pitchFamily="18" charset="0"/>
              </a:rPr>
              <a:t>водночас приділяють </a:t>
            </a:r>
            <a:r>
              <a:rPr lang="uk-UA" sz="2200" dirty="0">
                <a:latin typeface="Times New Roman" panose="02020603050405020304" pitchFamily="18" charset="0"/>
                <a:cs typeface="Times New Roman" panose="02020603050405020304" pitchFamily="18" charset="0"/>
              </a:rPr>
              <a:t>належну увагу специфічним рисам </a:t>
            </a:r>
            <a:r>
              <a:rPr lang="uk-UA" sz="2200" dirty="0" smtClean="0">
                <a:latin typeface="Times New Roman" panose="02020603050405020304" pitchFamily="18" charset="0"/>
                <a:cs typeface="Times New Roman" panose="02020603050405020304" pitchFamily="18" charset="0"/>
              </a:rPr>
              <a:t>існуючих систем </a:t>
            </a:r>
            <a:r>
              <a:rPr lang="uk-UA" sz="2200" dirty="0">
                <a:latin typeface="Times New Roman" panose="02020603050405020304" pitchFamily="18" charset="0"/>
                <a:cs typeface="Times New Roman" panose="02020603050405020304" pitchFamily="18" charset="0"/>
              </a:rPr>
              <a:t>нагляду та бухгалтерського обліку в окремих </a:t>
            </a:r>
            <a:r>
              <a:rPr lang="uk-UA" sz="2200" dirty="0" smtClean="0">
                <a:latin typeface="Times New Roman" panose="02020603050405020304" pitchFamily="18" charset="0"/>
                <a:cs typeface="Times New Roman" panose="02020603050405020304" pitchFamily="18" charset="0"/>
              </a:rPr>
              <a:t>країнах членах </a:t>
            </a:r>
            <a:r>
              <a:rPr lang="uk-UA" sz="2200" dirty="0">
                <a:latin typeface="Times New Roman" panose="02020603050405020304" pitchFamily="18" charset="0"/>
                <a:cs typeface="Times New Roman" panose="02020603050405020304" pitchFamily="18" charset="0"/>
              </a:rPr>
              <a:t>Базельського Комітету з питань банківського нагляду.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Базель </a:t>
            </a:r>
            <a:r>
              <a:rPr lang="uk-UA" sz="2200" dirty="0">
                <a:latin typeface="Times New Roman" panose="02020603050405020304" pitchFamily="18" charset="0"/>
                <a:cs typeface="Times New Roman" panose="02020603050405020304" pitchFamily="18" charset="0"/>
              </a:rPr>
              <a:t>1 був випущений у липні 1988 року, </a:t>
            </a:r>
            <a:r>
              <a:rPr lang="uk-UA" sz="2200" dirty="0" smtClean="0">
                <a:latin typeface="Times New Roman" panose="02020603050405020304" pitchFamily="18" charset="0"/>
                <a:cs typeface="Times New Roman" panose="02020603050405020304" pitchFamily="18" charset="0"/>
              </a:rPr>
              <a:t>щоб забезпечити </a:t>
            </a:r>
            <a:r>
              <a:rPr lang="uk-UA" sz="2200" dirty="0">
                <a:latin typeface="Times New Roman" panose="02020603050405020304" pitchFamily="18" charset="0"/>
                <a:cs typeface="Times New Roman" panose="02020603050405020304" pitchFamily="18" charset="0"/>
              </a:rPr>
              <a:t>основу для управління ризиками з точки </a:t>
            </a:r>
            <a:r>
              <a:rPr lang="uk-UA" sz="2200" dirty="0" smtClean="0">
                <a:latin typeface="Times New Roman" panose="02020603050405020304" pitchFamily="18" charset="0"/>
                <a:cs typeface="Times New Roman" panose="02020603050405020304" pitchFamily="18" charset="0"/>
              </a:rPr>
              <a:t>зору достатності </a:t>
            </a:r>
            <a:r>
              <a:rPr lang="uk-UA" sz="2200" dirty="0">
                <a:latin typeface="Times New Roman" panose="02020603050405020304" pitchFamily="18" charset="0"/>
                <a:cs typeface="Times New Roman" panose="02020603050405020304" pitchFamily="18" charset="0"/>
              </a:rPr>
              <a:t>капіталу банку. Принциповою проблемою </a:t>
            </a:r>
            <a:r>
              <a:rPr lang="uk-UA" sz="2200" dirty="0" smtClean="0">
                <a:latin typeface="Times New Roman" panose="02020603050405020304" pitchFamily="18" charset="0"/>
                <a:cs typeface="Times New Roman" panose="02020603050405020304" pitchFamily="18" charset="0"/>
              </a:rPr>
              <a:t>тут була </a:t>
            </a:r>
            <a:r>
              <a:rPr lang="uk-UA" sz="2200" dirty="0">
                <a:latin typeface="Times New Roman" panose="02020603050405020304" pitchFamily="18" charset="0"/>
                <a:cs typeface="Times New Roman" panose="02020603050405020304" pitchFamily="18" charset="0"/>
              </a:rPr>
              <a:t>адекватність капіталу банків. Однією з головних </a:t>
            </a:r>
            <a:r>
              <a:rPr lang="uk-UA" sz="2200" dirty="0" smtClean="0">
                <a:latin typeface="Times New Roman" panose="02020603050405020304" pitchFamily="18" charset="0"/>
                <a:cs typeface="Times New Roman" panose="02020603050405020304" pitchFamily="18" charset="0"/>
              </a:rPr>
              <a:t>причин цього </a:t>
            </a:r>
            <a:r>
              <a:rPr lang="uk-UA" sz="2200" dirty="0">
                <a:latin typeface="Times New Roman" panose="02020603050405020304" pitchFamily="18" charset="0"/>
                <a:cs typeface="Times New Roman" panose="02020603050405020304" pitchFamily="18" charset="0"/>
              </a:rPr>
              <a:t>була латиноамериканська боргова криза на </a:t>
            </a:r>
            <a:r>
              <a:rPr lang="uk-UA" sz="2200" dirty="0" smtClean="0">
                <a:latin typeface="Times New Roman" panose="02020603050405020304" pitchFamily="18" charset="0"/>
                <a:cs typeface="Times New Roman" panose="02020603050405020304" pitchFamily="18" charset="0"/>
              </a:rPr>
              <a:t>початку 1980-х </a:t>
            </a:r>
            <a:r>
              <a:rPr lang="uk-UA" sz="2200" dirty="0">
                <a:latin typeface="Times New Roman" panose="02020603050405020304" pitchFamily="18" charset="0"/>
                <a:cs typeface="Times New Roman" panose="02020603050405020304" pitchFamily="18" charset="0"/>
              </a:rPr>
              <a:t>років, коли комітет зрозумів, що коефіцієнт </a:t>
            </a:r>
            <a:r>
              <a:rPr lang="uk-UA" sz="2200" dirty="0" smtClean="0">
                <a:latin typeface="Times New Roman" panose="02020603050405020304" pitchFamily="18" charset="0"/>
                <a:cs typeface="Times New Roman" panose="02020603050405020304" pitchFamily="18" charset="0"/>
              </a:rPr>
              <a:t>капіталу міжнародних </a:t>
            </a:r>
            <a:r>
              <a:rPr lang="uk-UA" sz="2200" dirty="0">
                <a:latin typeface="Times New Roman" panose="02020603050405020304" pitchFamily="18" charset="0"/>
                <a:cs typeface="Times New Roman" panose="02020603050405020304" pitchFamily="18" charset="0"/>
              </a:rPr>
              <a:t>банків з часом зменшується. Було заявлено</a:t>
            </a:r>
            <a:r>
              <a:rPr lang="uk-UA" sz="2200" dirty="0" smtClean="0">
                <a:latin typeface="Times New Roman" panose="02020603050405020304" pitchFamily="18" charset="0"/>
                <a:cs typeface="Times New Roman" panose="02020603050405020304" pitchFamily="18" charset="0"/>
              </a:rPr>
              <a:t>, що </a:t>
            </a:r>
            <a:r>
              <a:rPr lang="uk-UA" sz="2200" dirty="0">
                <a:latin typeface="Times New Roman" panose="02020603050405020304" pitchFamily="18" charset="0"/>
                <a:cs typeface="Times New Roman" panose="02020603050405020304" pitchFamily="18" charset="0"/>
              </a:rPr>
              <a:t>мінімальне відношення капіталу до активів, зважених </a:t>
            </a:r>
            <a:r>
              <a:rPr lang="uk-UA" sz="2200" dirty="0" smtClean="0">
                <a:latin typeface="Times New Roman" panose="02020603050405020304" pitchFamily="18" charset="0"/>
                <a:cs typeface="Times New Roman" panose="02020603050405020304" pitchFamily="18" charset="0"/>
              </a:rPr>
              <a:t>на ризик</a:t>
            </a:r>
            <a:r>
              <a:rPr lang="uk-UA" sz="2200" dirty="0">
                <a:latin typeface="Times New Roman" panose="02020603050405020304" pitchFamily="18" charset="0"/>
                <a:cs typeface="Times New Roman" panose="02020603050405020304" pitchFamily="18" charset="0"/>
              </a:rPr>
              <a:t>, становить 8%, яке застосовується з 1992 року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Базель 1 також вказав загальні положення, які можуть бути включені до розрахунку мінімально необхідного капіталу.</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2</a:t>
            </a:r>
            <a:r>
              <a:rPr lang="ru-RU" sz="2200" dirty="0">
                <a:latin typeface="Times New Roman" panose="02020603050405020304" pitchFamily="18" charset="0"/>
                <a:cs typeface="Times New Roman" panose="02020603050405020304" pitchFamily="18" charset="0"/>
              </a:rPr>
              <a:t>. Базель II — Угода про </a:t>
            </a:r>
            <a:r>
              <a:rPr lang="ru-RU" sz="2200" dirty="0" err="1">
                <a:latin typeface="Times New Roman" panose="02020603050405020304" pitchFamily="18" charset="0"/>
                <a:cs typeface="Times New Roman" panose="02020603050405020304" pitchFamily="18" charset="0"/>
              </a:rPr>
              <a:t>достатність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капіталу</a:t>
            </a:r>
            <a:r>
              <a:rPr lang="ru-RU" sz="2200" dirty="0">
                <a:latin typeface="Times New Roman" panose="02020603050405020304" pitchFamily="18" charset="0"/>
                <a:cs typeface="Times New Roman" panose="02020603050405020304" pitchFamily="18" charset="0"/>
              </a:rPr>
              <a:t> (2004 р</a:t>
            </a:r>
            <a:r>
              <a:rPr lang="ru-RU" sz="2200" dirty="0" smtClean="0">
                <a:latin typeface="Times New Roman" panose="02020603050405020304" pitchFamily="18" charset="0"/>
                <a:cs typeface="Times New Roman" panose="02020603050405020304" pitchFamily="18" charset="0"/>
              </a:rPr>
              <a:t>.). Базель </a:t>
            </a:r>
            <a:r>
              <a:rPr lang="ru-RU" sz="2200" dirty="0">
                <a:latin typeface="Times New Roman" panose="02020603050405020304" pitchFamily="18" charset="0"/>
                <a:cs typeface="Times New Roman" panose="02020603050405020304" pitchFamily="18" charset="0"/>
              </a:rPr>
              <a:t>II не </a:t>
            </a:r>
            <a:r>
              <a:rPr lang="ru-RU" sz="2200" dirty="0" err="1" smtClean="0">
                <a:latin typeface="Times New Roman" panose="02020603050405020304" pitchFamily="18" charset="0"/>
                <a:cs typeface="Times New Roman" panose="02020603050405020304" pitchFamily="18" charset="0"/>
              </a:rPr>
              <a:t>заміняє</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попередні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редакції</a:t>
            </a:r>
            <a:r>
              <a:rPr lang="ru-RU" sz="2200" dirty="0">
                <a:latin typeface="Times New Roman" panose="02020603050405020304" pitchFamily="18" charset="0"/>
                <a:cs typeface="Times New Roman" panose="02020603050405020304" pitchFamily="18" charset="0"/>
              </a:rPr>
              <a:t> Угоди про </a:t>
            </a:r>
            <a:r>
              <a:rPr lang="ru-RU" sz="2200" dirty="0" err="1">
                <a:latin typeface="Times New Roman" panose="02020603050405020304" pitchFamily="18" charset="0"/>
                <a:cs typeface="Times New Roman" panose="02020603050405020304" pitchFamily="18" charset="0"/>
              </a:rPr>
              <a:t>капітал</a:t>
            </a:r>
            <a:r>
              <a:rPr lang="ru-RU" sz="2200" dirty="0" smtClean="0">
                <a:latin typeface="Times New Roman" panose="02020603050405020304" pitchFamily="18" charset="0"/>
                <a:cs typeface="Times New Roman" panose="02020603050405020304" pitchFamily="18" charset="0"/>
              </a:rPr>
              <a:t>, а </a:t>
            </a:r>
            <a:r>
              <a:rPr lang="ru-RU" sz="2200" dirty="0" err="1">
                <a:latin typeface="Times New Roman" panose="02020603050405020304" pitchFamily="18" charset="0"/>
                <a:cs typeface="Times New Roman" panose="02020603050405020304" pitchFamily="18" charset="0"/>
              </a:rPr>
              <a:t>лише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доповнює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їх</a:t>
            </a:r>
            <a:r>
              <a:rPr lang="ru-RU"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Принциповою </a:t>
            </a:r>
            <a:r>
              <a:rPr lang="uk-UA" sz="2200" dirty="0">
                <a:latin typeface="Times New Roman" panose="02020603050405020304" pitchFamily="18" charset="0"/>
                <a:cs typeface="Times New Roman" panose="02020603050405020304" pitchFamily="18" charset="0"/>
              </a:rPr>
              <a:t>різницею між Базелем ІІ і </a:t>
            </a:r>
            <a:r>
              <a:rPr lang="uk-UA" sz="2200" dirty="0" smtClean="0">
                <a:latin typeface="Times New Roman" panose="02020603050405020304" pitchFamily="18" charset="0"/>
                <a:cs typeface="Times New Roman" panose="02020603050405020304" pitchFamily="18" charset="0"/>
              </a:rPr>
              <a:t>попередньою угодою </a:t>
            </a:r>
            <a:r>
              <a:rPr lang="uk-UA" sz="2200" dirty="0">
                <a:latin typeface="Times New Roman" panose="02020603050405020304" pitchFamily="18" charset="0"/>
                <a:cs typeface="Times New Roman" panose="02020603050405020304" pitchFamily="18" charset="0"/>
              </a:rPr>
              <a:t>є підхід на основі трьох компонентів:</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4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9087" cy="578516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«Мінімальні вимоги до капіталу» – розглядає капітал </a:t>
            </a:r>
            <a:r>
              <a:rPr lang="uk-UA" sz="2200" dirty="0" smtClean="0">
                <a:latin typeface="Times New Roman" panose="02020603050405020304" pitchFamily="18" charset="0"/>
                <a:cs typeface="Times New Roman" panose="02020603050405020304" pitchFamily="18" charset="0"/>
              </a:rPr>
              <a:t>з трьох </a:t>
            </a:r>
            <a:r>
              <a:rPr lang="uk-UA" sz="2200" dirty="0">
                <a:latin typeface="Times New Roman" panose="02020603050405020304" pitchFamily="18" charset="0"/>
                <a:cs typeface="Times New Roman" panose="02020603050405020304" pitchFamily="18" charset="0"/>
              </a:rPr>
              <a:t>точок зору: відповідності ринковому, операційному </a:t>
            </a:r>
            <a:r>
              <a:rPr lang="uk-UA" sz="2200" dirty="0" smtClean="0">
                <a:latin typeface="Times New Roman" panose="02020603050405020304" pitchFamily="18" charset="0"/>
                <a:cs typeface="Times New Roman" panose="02020603050405020304" pitchFamily="18" charset="0"/>
              </a:rPr>
              <a:t>та кредитному </a:t>
            </a:r>
            <a:r>
              <a:rPr lang="uk-UA" sz="2200" dirty="0">
                <a:latin typeface="Times New Roman" panose="02020603050405020304" pitchFamily="18" charset="0"/>
                <a:cs typeface="Times New Roman" panose="02020603050405020304" pitchFamily="18" charset="0"/>
              </a:rPr>
              <a:t>ризикам.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«Контроль з боку нагляду» – група вимог, метою </a:t>
            </a:r>
            <a:r>
              <a:rPr lang="uk-UA" sz="2200" dirty="0" smtClean="0">
                <a:latin typeface="Times New Roman" panose="02020603050405020304" pitchFamily="18" charset="0"/>
                <a:cs typeface="Times New Roman" panose="02020603050405020304" pitchFamily="18" charset="0"/>
              </a:rPr>
              <a:t>яких є </a:t>
            </a:r>
            <a:r>
              <a:rPr lang="uk-UA" sz="2200" dirty="0">
                <a:latin typeface="Times New Roman" panose="02020603050405020304" pitchFamily="18" charset="0"/>
                <a:cs typeface="Times New Roman" panose="02020603050405020304" pitchFamily="18" charset="0"/>
              </a:rPr>
              <a:t>не тільки гарантування наявності у банків </a:t>
            </a:r>
            <a:r>
              <a:rPr lang="uk-UA" sz="2200" dirty="0" smtClean="0">
                <a:latin typeface="Times New Roman" panose="02020603050405020304" pitchFamily="18" charset="0"/>
                <a:cs typeface="Times New Roman" panose="02020603050405020304" pitchFamily="18" charset="0"/>
              </a:rPr>
              <a:t>достатнього капіталу </a:t>
            </a:r>
            <a:r>
              <a:rPr lang="uk-UA" sz="2200" dirty="0">
                <a:latin typeface="Times New Roman" panose="02020603050405020304" pitchFamily="18" charset="0"/>
                <a:cs typeface="Times New Roman" panose="02020603050405020304" pitchFamily="18" charset="0"/>
              </a:rPr>
              <a:t>для покриття всіх своїх ризиків, але і </a:t>
            </a:r>
            <a:r>
              <a:rPr lang="uk-UA" sz="2200" dirty="0" smtClean="0">
                <a:latin typeface="Times New Roman" panose="02020603050405020304" pitchFamily="18" charset="0"/>
                <a:cs typeface="Times New Roman" panose="02020603050405020304" pitchFamily="18" charset="0"/>
              </a:rPr>
              <a:t>стимулювання їх </a:t>
            </a:r>
            <a:r>
              <a:rPr lang="uk-UA" sz="2200" dirty="0">
                <a:latin typeface="Times New Roman" panose="02020603050405020304" pitchFamily="18" charset="0"/>
                <a:cs typeface="Times New Roman" panose="02020603050405020304" pitchFamily="18" charset="0"/>
              </a:rPr>
              <a:t>до розробки та впровадження удосконалених </a:t>
            </a:r>
            <a:r>
              <a:rPr lang="uk-UA" sz="2200" dirty="0" smtClean="0">
                <a:latin typeface="Times New Roman" panose="02020603050405020304" pitchFamily="18" charset="0"/>
                <a:cs typeface="Times New Roman" panose="02020603050405020304" pitchFamily="18" charset="0"/>
              </a:rPr>
              <a:t>методів моніторингу </a:t>
            </a:r>
            <a:r>
              <a:rPr lang="uk-UA" sz="2200" dirty="0">
                <a:latin typeface="Times New Roman" panose="02020603050405020304" pitchFamily="18" charset="0"/>
                <a:cs typeface="Times New Roman" panose="02020603050405020304" pitchFamily="18" charset="0"/>
              </a:rPr>
              <a:t>та управління ризиками. При цьому вимога </a:t>
            </a:r>
            <a:r>
              <a:rPr lang="uk-UA" sz="2200" dirty="0" smtClean="0">
                <a:latin typeface="Times New Roman" panose="02020603050405020304" pitchFamily="18" charset="0"/>
                <a:cs typeface="Times New Roman" panose="02020603050405020304" pitchFamily="18" charset="0"/>
              </a:rPr>
              <a:t>щодо нарощування </a:t>
            </a:r>
            <a:r>
              <a:rPr lang="uk-UA" sz="2200" dirty="0">
                <a:latin typeface="Times New Roman" panose="02020603050405020304" pitchFamily="18" charset="0"/>
                <a:cs typeface="Times New Roman" panose="02020603050405020304" pitchFamily="18" charset="0"/>
              </a:rPr>
              <a:t>капіталу може запроваджуватися навіть у </a:t>
            </a:r>
            <a:r>
              <a:rPr lang="uk-UA" sz="2200" dirty="0" smtClean="0">
                <a:latin typeface="Times New Roman" panose="02020603050405020304" pitchFamily="18" charset="0"/>
                <a:cs typeface="Times New Roman" panose="02020603050405020304" pitchFamily="18" charset="0"/>
              </a:rPr>
              <a:t>тому випадку</a:t>
            </a:r>
            <a:r>
              <a:rPr lang="uk-UA" sz="2200" dirty="0">
                <a:latin typeface="Times New Roman" panose="02020603050405020304" pitchFamily="18" charset="0"/>
                <a:cs typeface="Times New Roman" panose="02020603050405020304" pitchFamily="18" charset="0"/>
              </a:rPr>
              <a:t>, коли базовий норматив достатності дотриманий.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«Ринкова дисципліна» - доповнює перші </a:t>
            </a:r>
            <a:r>
              <a:rPr lang="uk-UA" sz="2200" dirty="0" smtClean="0">
                <a:latin typeface="Times New Roman" panose="02020603050405020304" pitchFamily="18" charset="0"/>
                <a:cs typeface="Times New Roman" panose="02020603050405020304" pitchFamily="18" charset="0"/>
              </a:rPr>
              <a:t>два компоненти </a:t>
            </a:r>
            <a:r>
              <a:rPr lang="uk-UA" sz="2200" dirty="0">
                <a:latin typeface="Times New Roman" panose="02020603050405020304" pitchFamily="18" charset="0"/>
                <a:cs typeface="Times New Roman" panose="02020603050405020304" pitchFamily="18" charset="0"/>
              </a:rPr>
              <a:t>стосовно стимулювання ринкової </a:t>
            </a:r>
            <a:r>
              <a:rPr lang="uk-UA" sz="2200" dirty="0" smtClean="0">
                <a:latin typeface="Times New Roman" panose="02020603050405020304" pitchFamily="18" charset="0"/>
                <a:cs typeface="Times New Roman" panose="02020603050405020304" pitchFamily="18" charset="0"/>
              </a:rPr>
              <a:t>дисципліни шляхом </a:t>
            </a:r>
            <a:r>
              <a:rPr lang="uk-UA" sz="2200" dirty="0">
                <a:latin typeface="Times New Roman" panose="02020603050405020304" pitchFamily="18" charset="0"/>
                <a:cs typeface="Times New Roman" panose="02020603050405020304" pitchFamily="18" charset="0"/>
              </a:rPr>
              <a:t>розробки комплексу вимог про розкриття інформації</a:t>
            </a:r>
            <a:r>
              <a:rPr lang="uk-UA" sz="2200" dirty="0" smtClean="0">
                <a:latin typeface="Times New Roman" panose="02020603050405020304" pitchFamily="18" charset="0"/>
                <a:cs typeface="Times New Roman" panose="02020603050405020304" pitchFamily="18" charset="0"/>
              </a:rPr>
              <a:t>, що дозволить </a:t>
            </a:r>
            <a:r>
              <a:rPr lang="uk-UA" sz="2200" dirty="0">
                <a:latin typeface="Times New Roman" panose="02020603050405020304" pitchFamily="18" charset="0"/>
                <a:cs typeface="Times New Roman" panose="02020603050405020304" pitchFamily="18" charset="0"/>
              </a:rPr>
              <a:t>учасникам ринку більш повно оцінити </a:t>
            </a:r>
            <a:r>
              <a:rPr lang="uk-UA" sz="2200" dirty="0" smtClean="0">
                <a:latin typeface="Times New Roman" panose="02020603050405020304" pitchFamily="18" charset="0"/>
                <a:cs typeface="Times New Roman" panose="02020603050405020304" pitchFamily="18" charset="0"/>
              </a:rPr>
              <a:t>основні дані </a:t>
            </a:r>
            <a:r>
              <a:rPr lang="uk-UA" sz="2200" dirty="0">
                <a:latin typeface="Times New Roman" panose="02020603050405020304" pitchFamily="18" charset="0"/>
                <a:cs typeface="Times New Roman" panose="02020603050405020304" pitchFamily="18" charset="0"/>
              </a:rPr>
              <a:t>про сферу використання капіталу, рівень його ризиковості</a:t>
            </a:r>
            <a:r>
              <a:rPr lang="uk-UA" sz="2200" dirty="0" smtClean="0">
                <a:latin typeface="Times New Roman" panose="02020603050405020304" pitchFamily="18" charset="0"/>
                <a:cs typeface="Times New Roman" panose="02020603050405020304" pitchFamily="18" charset="0"/>
              </a:rPr>
              <a:t>, процеси </a:t>
            </a:r>
            <a:r>
              <a:rPr lang="uk-UA" sz="2200" dirty="0">
                <a:latin typeface="Times New Roman" panose="02020603050405020304" pitchFamily="18" charset="0"/>
                <a:cs typeface="Times New Roman" panose="02020603050405020304" pitchFamily="18" charset="0"/>
              </a:rPr>
              <a:t>оцінки ризику </a:t>
            </a:r>
            <a:r>
              <a:rPr lang="uk-UA" sz="2200" dirty="0" smtClean="0">
                <a:latin typeface="Times New Roman" panose="02020603050405020304" pitchFamily="18" charset="0"/>
                <a:cs typeface="Times New Roman" panose="02020603050405020304" pitchFamily="18" charset="0"/>
              </a:rPr>
              <a:t>та достатність </a:t>
            </a:r>
            <a:r>
              <a:rPr lang="uk-UA" sz="2200" dirty="0">
                <a:latin typeface="Times New Roman" panose="02020603050405020304" pitchFamily="18" charset="0"/>
                <a:cs typeface="Times New Roman" panose="02020603050405020304" pitchFamily="18" charset="0"/>
              </a:rPr>
              <a:t>капіталу </a:t>
            </a:r>
            <a:r>
              <a:rPr lang="uk-UA" sz="2200" dirty="0" smtClean="0">
                <a:latin typeface="Times New Roman" panose="02020603050405020304" pitchFamily="18" charset="0"/>
                <a:cs typeface="Times New Roman" panose="02020603050405020304" pitchFamily="18" charset="0"/>
              </a:rPr>
              <a:t>банківської установи.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a:latin typeface="Times New Roman" panose="02020603050405020304" pitchFamily="18" charset="0"/>
                <a:cs typeface="Times New Roman" panose="02020603050405020304" pitchFamily="18" charset="0"/>
              </a:rPr>
              <a:t>. Базель </a:t>
            </a:r>
            <a:r>
              <a:rPr lang="en-US" sz="2200" dirty="0">
                <a:latin typeface="Times New Roman" panose="02020603050405020304" pitchFamily="18" charset="0"/>
                <a:cs typeface="Times New Roman" panose="02020603050405020304" pitchFamily="18" charset="0"/>
              </a:rPr>
              <a:t>II</a:t>
            </a:r>
            <a:r>
              <a:rPr lang="uk-UA" sz="2200" dirty="0">
                <a:latin typeface="Times New Roman" panose="02020603050405020304" pitchFamily="18" charset="0"/>
                <a:cs typeface="Times New Roman" panose="02020603050405020304" pitchFamily="18" charset="0"/>
              </a:rPr>
              <a:t>І — Нова редакція Угоди Базель </a:t>
            </a:r>
            <a:r>
              <a:rPr lang="en-US" sz="2200" dirty="0">
                <a:latin typeface="Times New Roman" panose="02020603050405020304" pitchFamily="18" charset="0"/>
                <a:cs typeface="Times New Roman" panose="02020603050405020304" pitchFamily="18" charset="0"/>
              </a:rPr>
              <a:t>II (2010 </a:t>
            </a:r>
            <a:r>
              <a:rPr lang="uk-UA" sz="2200" dirty="0">
                <a:latin typeface="Times New Roman" panose="02020603050405020304" pitchFamily="18" charset="0"/>
                <a:cs typeface="Times New Roman" panose="02020603050405020304" pitchFamily="18" charset="0"/>
              </a:rPr>
              <a:t>р</a:t>
            </a:r>
            <a:r>
              <a:rPr lang="uk-UA" sz="2200" dirty="0" smtClean="0">
                <a:latin typeface="Times New Roman" panose="02020603050405020304" pitchFamily="18" charset="0"/>
                <a:cs typeface="Times New Roman" panose="02020603050405020304" pitchFamily="18" charset="0"/>
              </a:rPr>
              <a:t>.) Необхідність </a:t>
            </a:r>
            <a:r>
              <a:rPr lang="uk-UA" sz="2200" dirty="0">
                <a:latin typeface="Times New Roman" panose="02020603050405020304" pitchFamily="18" charset="0"/>
                <a:cs typeface="Times New Roman" panose="02020603050405020304" pitchFamily="18" charset="0"/>
              </a:rPr>
              <a:t>оновлення до Базель-2 відчувалася, особливо</a:t>
            </a:r>
            <a:r>
              <a:rPr lang="uk-UA" sz="2200" dirty="0" smtClean="0">
                <a:latin typeface="Times New Roman" panose="02020603050405020304" pitchFamily="18" charset="0"/>
                <a:cs typeface="Times New Roman" panose="02020603050405020304" pitchFamily="18" charset="0"/>
              </a:rPr>
              <a:t>, через </a:t>
            </a:r>
            <a:r>
              <a:rPr lang="uk-UA" sz="2200" dirty="0">
                <a:latin typeface="Times New Roman" panose="02020603050405020304" pitchFamily="18" charset="0"/>
                <a:cs typeface="Times New Roman" panose="02020603050405020304" pitchFamily="18" charset="0"/>
              </a:rPr>
              <a:t>фінансовий крах </a:t>
            </a:r>
            <a:r>
              <a:rPr lang="en-US" sz="2200" dirty="0">
                <a:latin typeface="Times New Roman" panose="02020603050405020304" pitchFamily="18" charset="0"/>
                <a:cs typeface="Times New Roman" panose="02020603050405020304" pitchFamily="18" charset="0"/>
              </a:rPr>
              <a:t>Lehman Brothers - </a:t>
            </a:r>
            <a:r>
              <a:rPr lang="uk-UA" sz="2200" dirty="0">
                <a:latin typeface="Times New Roman" panose="02020603050405020304" pitchFamily="18" charset="0"/>
                <a:cs typeface="Times New Roman" panose="02020603050405020304" pitchFamily="18" charset="0"/>
              </a:rPr>
              <a:t>глобальної компанії </a:t>
            </a:r>
            <a:r>
              <a:rPr lang="uk-UA" sz="2200" dirty="0" smtClean="0">
                <a:latin typeface="Times New Roman" panose="02020603050405020304" pitchFamily="18" charset="0"/>
                <a:cs typeface="Times New Roman" panose="02020603050405020304" pitchFamily="18" charset="0"/>
              </a:rPr>
              <a:t>з фінансових </a:t>
            </a:r>
            <a:r>
              <a:rPr lang="uk-UA" sz="2200" dirty="0">
                <a:latin typeface="Times New Roman" panose="02020603050405020304" pitchFamily="18" charset="0"/>
                <a:cs typeface="Times New Roman" panose="02020603050405020304" pitchFamily="18" charset="0"/>
              </a:rPr>
              <a:t>послуг, яка була визнана банкрутом у вересні </a:t>
            </a:r>
            <a:r>
              <a:rPr lang="uk-UA" sz="2200" dirty="0" smtClean="0">
                <a:latin typeface="Times New Roman" panose="02020603050405020304" pitchFamily="18" charset="0"/>
                <a:cs typeface="Times New Roman" panose="02020603050405020304" pitchFamily="18" charset="0"/>
              </a:rPr>
              <a:t>2008 року</a:t>
            </a:r>
            <a:r>
              <a:rPr lang="uk-UA"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463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1392" cy="5721790"/>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Діє з 2019 року. Банківський сектор вступив у фінансову кризу із занадто великим важелем та недостатніми буферами ліквідності. Таким чином, головна мета Базеля 3 – визначити додатковий шар загального капіталу (буфер збереження капіталу) для банків. При їх порушенні обмежує виплати, щоб допомогти виконати мінімальну вимогу загального капіталу. Крім того, наступні вказівки також містяться в Базелі 3. Вимоги положення Базель ІІІ є значно жорсткішими. Вони змінюють не тільки вимоги, які стосуються формування банківського капіталу і нормативів ліквідності, а додається нове положення – механізм протидії системним ризикам.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«Базель ІІІ» має часові рамки і регламентується конкретними строками впровадження. Наразі, нормативи розроблені Базельським комітетом набувають характеру обов’язкових вимог, невиконання яких передбачає застосування покарань у вигляді санкцій з боку відповідних регуляторів. Це пояснює необхідність сурового графіку впровадження «Базеля ІІІ».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4. У 2016 році БКБН почав готувати нововведення та доповнення до, раніше впроваджених, Базель І, Базель ІІ та Базель ІІІ, що буде об’єднано в «Базель </a:t>
            </a:r>
            <a:r>
              <a:rPr lang="en-US" sz="2200" dirty="0">
                <a:latin typeface="Times New Roman" panose="02020603050405020304" pitchFamily="18" charset="0"/>
                <a:cs typeface="Times New Roman" panose="02020603050405020304" pitchFamily="18" charset="0"/>
              </a:rPr>
              <a:t>IV»</a:t>
            </a:r>
            <a:r>
              <a:rPr lang="uk-UA"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242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55373" y="518160"/>
            <a:ext cx="9104627" cy="5923280"/>
          </a:xfrm>
          <a:prstGeom prst="rect">
            <a:avLst/>
          </a:prstGeom>
        </p:spPr>
      </p:pic>
    </p:spTree>
    <p:extLst>
      <p:ext uri="{BB962C8B-B14F-4D97-AF65-F5344CB8AC3E}">
        <p14:creationId xmlns:p14="http://schemas.microsoft.com/office/powerpoint/2010/main" val="245774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80247"/>
            <a:ext cx="10702873" cy="5975286"/>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Сутність</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види</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наслідки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банківських</a:t>
            </a:r>
            <a:r>
              <a:rPr lang="ru-RU" sz="2400" b="1" dirty="0">
                <a:latin typeface="Times New Roman" panose="02020603050405020304" pitchFamily="18" charset="0"/>
                <a:cs typeface="Times New Roman" panose="02020603050405020304" pitchFamily="18" charset="0"/>
              </a:rPr>
              <a:t> криз.</a:t>
            </a:r>
          </a:p>
          <a:p>
            <a:pPr marL="0" indent="0" algn="ctr">
              <a:spcBef>
                <a:spcPts val="0"/>
              </a:spcBef>
              <a:buNone/>
            </a:pPr>
            <a:endParaRPr lang="uk-UA"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Банківський сектор посідає нині чільне місце в сучасній фінансовій та економічній системах. Продуктами діяльності цього сектора користуються майже всі сфери економіки і суб’єкти економічної діяльності, і тому невдачі і кризи банків можуть зачепити інші фінансові та економічні інститути і призвести до руйнації економічної системи. У зв’язку з цим кожна держава зацікавлена в ефективному регулюванні діяльності банків з метою гарантування їх безпеки, зростання власної економіки і добробуту населення. Інакше кажучи, держава має чітку мету, і суть її полягає в тому, щоб забезпечити функціонування здорової і надійної банківської системи, що здатна протистояти руйнівним кризам і захистити активи клієнтів банків, які передали їм свої заощадження.</a:t>
            </a:r>
            <a:endParaRPr lang="en-US" sz="2200" dirty="0">
              <a:latin typeface="Times New Roman" panose="02020603050405020304" pitchFamily="18" charset="0"/>
              <a:cs typeface="Times New Roman" panose="02020603050405020304" pitchFamily="18" charset="0"/>
            </a:endParaRP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Банківські </a:t>
            </a:r>
            <a:r>
              <a:rPr lang="uk-UA" sz="2200" dirty="0">
                <a:latin typeface="Times New Roman" panose="02020603050405020304" pitchFamily="18" charset="0"/>
                <a:cs typeface="Times New Roman" panose="02020603050405020304" pitchFamily="18" charset="0"/>
              </a:rPr>
              <a:t>кризи є невід'ємною рисою ринкової економіки, оскільки </a:t>
            </a:r>
            <a:r>
              <a:rPr lang="uk-UA" sz="2200" dirty="0" smtClean="0">
                <a:latin typeface="Times New Roman" panose="02020603050405020304" pitchFamily="18" charset="0"/>
                <a:cs typeface="Times New Roman" panose="02020603050405020304" pitchFamily="18" charset="0"/>
              </a:rPr>
              <a:t>вони</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супроводжують </a:t>
            </a:r>
            <a:r>
              <a:rPr lang="uk-UA" sz="2200" dirty="0">
                <a:latin typeface="Times New Roman" panose="02020603050405020304" pitchFamily="18" charset="0"/>
                <a:cs typeface="Times New Roman" panose="02020603050405020304" pitchFamily="18" charset="0"/>
              </a:rPr>
              <a:t>процес поступового розвитку суспільства. В умовах </a:t>
            </a:r>
            <a:r>
              <a:rPr lang="uk-UA" sz="2200" dirty="0" smtClean="0">
                <a:latin typeface="Times New Roman" panose="02020603050405020304" pitchFamily="18" charset="0"/>
                <a:cs typeface="Times New Roman" panose="02020603050405020304" pitchFamily="18" charset="0"/>
              </a:rPr>
              <a:t>нестійкої</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рівноваги </a:t>
            </a:r>
            <a:r>
              <a:rPr lang="uk-UA" sz="2200" dirty="0">
                <a:latin typeface="Times New Roman" panose="02020603050405020304" pitchFamily="18" charset="0"/>
                <a:cs typeface="Times New Roman" panose="02020603050405020304" pitchFamily="18" charset="0"/>
              </a:rPr>
              <a:t>ринкової економіки, що розвивається, будь-які потрясіння у </a:t>
            </a:r>
            <a:r>
              <a:rPr lang="uk-UA" sz="2200" dirty="0" smtClean="0">
                <a:latin typeface="Times New Roman" panose="02020603050405020304" pitchFamily="18" charset="0"/>
                <a:cs typeface="Times New Roman" panose="02020603050405020304" pitchFamily="18" charset="0"/>
              </a:rPr>
              <a:t>банківській </a:t>
            </a:r>
            <a:r>
              <a:rPr lang="uk-UA" sz="2200" dirty="0">
                <a:latin typeface="Times New Roman" panose="02020603050405020304" pitchFamily="18" charset="0"/>
                <a:cs typeface="Times New Roman" panose="02020603050405020304" pitchFamily="18" charset="0"/>
              </a:rPr>
              <a:t>сфері призводять до коливань курсу національної валюти, </a:t>
            </a:r>
            <a:r>
              <a:rPr lang="uk-UA" sz="2200" dirty="0" smtClean="0">
                <a:latin typeface="Times New Roman" panose="02020603050405020304" pitchFamily="18" charset="0"/>
                <a:cs typeface="Times New Roman" panose="02020603050405020304" pitchFamily="18" charset="0"/>
              </a:rPr>
              <a:t>неспроможності</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платіжної </a:t>
            </a:r>
            <a:r>
              <a:rPr lang="uk-UA" sz="2200" dirty="0">
                <a:latin typeface="Times New Roman" panose="02020603050405020304" pitchFamily="18" charset="0"/>
                <a:cs typeface="Times New Roman" panose="02020603050405020304" pitchFamily="18" charset="0"/>
              </a:rPr>
              <a:t>системи виконувати свої функції та спричиняють напруженість </a:t>
            </a:r>
            <a:r>
              <a:rPr lang="uk-UA" sz="2200" dirty="0" smtClean="0">
                <a:latin typeface="Times New Roman" panose="02020603050405020304" pitchFamily="18" charset="0"/>
                <a:cs typeface="Times New Roman" panose="02020603050405020304" pitchFamily="18" charset="0"/>
              </a:rPr>
              <a:t>політичної </a:t>
            </a:r>
            <a:r>
              <a:rPr lang="uk-UA" sz="2200" dirty="0">
                <a:latin typeface="Times New Roman" panose="02020603050405020304" pitchFamily="18" charset="0"/>
                <a:cs typeface="Times New Roman" panose="02020603050405020304" pitchFamily="18" charset="0"/>
              </a:rPr>
              <a:t>ситуації.</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178561" y="447040"/>
            <a:ext cx="8950960" cy="5994400"/>
          </a:xfrm>
          <a:prstGeom prst="rect">
            <a:avLst/>
          </a:prstGeom>
        </p:spPr>
      </p:pic>
    </p:spTree>
    <p:extLst>
      <p:ext uri="{BB962C8B-B14F-4D97-AF65-F5344CB8AC3E}">
        <p14:creationId xmlns:p14="http://schemas.microsoft.com/office/powerpoint/2010/main" val="245213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0312" y="528320"/>
            <a:ext cx="9784327" cy="5852160"/>
          </a:xfrm>
          <a:prstGeom prst="rect">
            <a:avLst/>
          </a:prstGeom>
        </p:spPr>
      </p:pic>
    </p:spTree>
    <p:extLst>
      <p:ext uri="{BB962C8B-B14F-4D97-AF65-F5344CB8AC3E}">
        <p14:creationId xmlns:p14="http://schemas.microsoft.com/office/powerpoint/2010/main" val="27646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83798" y="457200"/>
            <a:ext cx="9441247" cy="5913120"/>
          </a:xfrm>
          <a:prstGeom prst="rect">
            <a:avLst/>
          </a:prstGeom>
        </p:spPr>
      </p:pic>
    </p:spTree>
    <p:extLst>
      <p:ext uri="{BB962C8B-B14F-4D97-AF65-F5344CB8AC3E}">
        <p14:creationId xmlns:p14="http://schemas.microsoft.com/office/powerpoint/2010/main" val="349291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23287" y="528320"/>
            <a:ext cx="9741015" cy="5882640"/>
          </a:xfrm>
          <a:prstGeom prst="rect">
            <a:avLst/>
          </a:prstGeom>
        </p:spPr>
      </p:pic>
    </p:spTree>
    <p:extLst>
      <p:ext uri="{BB962C8B-B14F-4D97-AF65-F5344CB8AC3E}">
        <p14:creationId xmlns:p14="http://schemas.microsoft.com/office/powerpoint/2010/main" val="360916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551207" y="589280"/>
            <a:ext cx="10104832" cy="5760720"/>
          </a:xfrm>
          <a:prstGeom prst="rect">
            <a:avLst/>
          </a:prstGeom>
        </p:spPr>
      </p:pic>
    </p:spTree>
    <p:extLst>
      <p:ext uri="{BB962C8B-B14F-4D97-AF65-F5344CB8AC3E}">
        <p14:creationId xmlns:p14="http://schemas.microsoft.com/office/powerpoint/2010/main" val="359940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822960" y="396240"/>
            <a:ext cx="9398000" cy="6075680"/>
          </a:xfrm>
          <a:prstGeom prst="rect">
            <a:avLst/>
          </a:prstGeom>
        </p:spPr>
      </p:pic>
    </p:spTree>
    <p:extLst>
      <p:ext uri="{BB962C8B-B14F-4D97-AF65-F5344CB8AC3E}">
        <p14:creationId xmlns:p14="http://schemas.microsoft.com/office/powerpoint/2010/main" val="122730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3. Єдина процедура наглядових перевірок та оцінки </a:t>
            </a:r>
            <a:r>
              <a:rPr lang="en-US" sz="2400" b="1" dirty="0">
                <a:latin typeface="Times New Roman" panose="02020603050405020304" pitchFamily="18" charset="0"/>
                <a:cs typeface="Times New Roman" panose="02020603050405020304" pitchFamily="18" charset="0"/>
              </a:rPr>
              <a:t>SREP. </a:t>
            </a:r>
          </a:p>
          <a:p>
            <a:pPr marL="0" indent="0" algn="ctr">
              <a:spcBef>
                <a:spcPts val="0"/>
              </a:spcBef>
              <a:buNone/>
            </a:pPr>
            <a:endParaRPr lang="en-US" sz="2800" b="1"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Національний банк із 1 жовтня 2020 року почав застосовувати єдину процедуру й методологію процесу наглядових перевірок та оцінки – </a:t>
            </a:r>
            <a:r>
              <a:rPr lang="en-US" sz="2200" dirty="0">
                <a:latin typeface="Times New Roman" panose="02020603050405020304" pitchFamily="18" charset="0"/>
                <a:cs typeface="Times New Roman" panose="02020603050405020304" pitchFamily="18" charset="0"/>
              </a:rPr>
              <a:t>SREP (Supervisory Review and Evaluation Process). </a:t>
            </a:r>
            <a:r>
              <a:rPr lang="uk-UA" sz="2200" dirty="0">
                <a:latin typeface="Times New Roman" panose="02020603050405020304" pitchFamily="18" charset="0"/>
                <a:cs typeface="Times New Roman" panose="02020603050405020304" pitchFamily="18" charset="0"/>
              </a:rPr>
              <a:t>Оцінка діяльності банків за рейтинговою системою </a:t>
            </a:r>
            <a:r>
              <a:rPr lang="en-US" sz="2200" dirty="0">
                <a:latin typeface="Times New Roman" panose="02020603050405020304" pitchFamily="18" charset="0"/>
                <a:cs typeface="Times New Roman" panose="02020603050405020304" pitchFamily="18" charset="0"/>
              </a:rPr>
              <a:t>CAMELSO </a:t>
            </a:r>
            <a:r>
              <a:rPr lang="uk-UA" sz="2200" dirty="0">
                <a:latin typeface="Times New Roman" panose="02020603050405020304" pitchFamily="18" charset="0"/>
                <a:cs typeface="Times New Roman" panose="02020603050405020304" pitchFamily="18" charset="0"/>
              </a:rPr>
              <a:t>надалі не здійснюватиметься. Рейтингова система </a:t>
            </a:r>
            <a:r>
              <a:rPr lang="en-US" sz="2200" dirty="0">
                <a:latin typeface="Times New Roman" panose="02020603050405020304" pitchFamily="18" charset="0"/>
                <a:cs typeface="Times New Roman" panose="02020603050405020304" pitchFamily="18" charset="0"/>
              </a:rPr>
              <a:t>CAMELSO, </a:t>
            </a:r>
            <a:r>
              <a:rPr lang="uk-UA" sz="2200" dirty="0">
                <a:latin typeface="Times New Roman" panose="02020603050405020304" pitchFamily="18" charset="0"/>
                <a:cs typeface="Times New Roman" panose="02020603050405020304" pitchFamily="18" charset="0"/>
              </a:rPr>
              <a:t>запроваджена в Україні ще в 1998 році, була інструментом оцінки капіталу, активів, менеджменту, надходжень та ліквідності банку в межах інспекційних перевірок. Вона розвивалась і розширювалася разом із розвитком регуляторних вимог. У 2018 році відповідно до настанов Європейського банківського органу щодо єдиних процедур та методології процесу наглядових перевірок і оцінки Національний банк почав запроваджувати наглядові інструменти </a:t>
            </a:r>
            <a:r>
              <a:rPr lang="en-US" sz="2200" dirty="0">
                <a:latin typeface="Times New Roman" panose="02020603050405020304" pitchFamily="18" charset="0"/>
                <a:cs typeface="Times New Roman" panose="02020603050405020304" pitchFamily="18" charset="0"/>
              </a:rPr>
              <a:t>SREP, </a:t>
            </a:r>
            <a:r>
              <a:rPr lang="uk-UA" sz="2200" dirty="0">
                <a:latin typeface="Times New Roman" panose="02020603050405020304" pitchFamily="18" charset="0"/>
                <a:cs typeface="Times New Roman" panose="02020603050405020304" pitchFamily="18" charset="0"/>
              </a:rPr>
              <a:t>що </a:t>
            </a:r>
            <a:r>
              <a:rPr lang="uk-UA" sz="2200" i="1" dirty="0">
                <a:latin typeface="Times New Roman" panose="02020603050405020304" pitchFamily="18" charset="0"/>
                <a:cs typeface="Times New Roman" panose="02020603050405020304" pitchFamily="18" charset="0"/>
              </a:rPr>
              <a:t>базуються на ризик-орієнтованому та </a:t>
            </a:r>
            <a:r>
              <a:rPr lang="en-US" sz="2200" i="1" dirty="0">
                <a:latin typeface="Times New Roman" panose="02020603050405020304" pitchFamily="18" charset="0"/>
                <a:cs typeface="Times New Roman" panose="02020603050405020304" pitchFamily="18" charset="0"/>
              </a:rPr>
              <a:t>forward-looking </a:t>
            </a:r>
            <a:r>
              <a:rPr lang="uk-UA" sz="2200" i="1" dirty="0">
                <a:latin typeface="Times New Roman" panose="02020603050405020304" pitchFamily="18" charset="0"/>
                <a:cs typeface="Times New Roman" panose="02020603050405020304" pitchFamily="18" charset="0"/>
              </a:rPr>
              <a:t>підходах</a:t>
            </a:r>
            <a:r>
              <a:rPr lang="uk-UA" sz="2200" dirty="0">
                <a:latin typeface="Times New Roman" panose="02020603050405020304" pitchFamily="18" charset="0"/>
                <a:cs typeface="Times New Roman" panose="02020603050405020304" pitchFamily="18" charset="0"/>
              </a:rPr>
              <a:t>. У їх основу покладено оцінку ризиків та якості управління цими ризиками в банку, питань корпоративного управління, у тому числі </a:t>
            </a:r>
            <a:r>
              <a:rPr lang="uk-UA" sz="2200" dirty="0" smtClean="0">
                <a:latin typeface="Times New Roman" panose="02020603050405020304" pitchFamily="18" charset="0"/>
                <a:cs typeface="Times New Roman" panose="02020603050405020304" pitchFamily="18" charset="0"/>
              </a:rPr>
              <a:t>оцінки колективної</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3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lnSpcReduction="10000"/>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придатності колегіальних органів та системи внутрішнього контролю, а також здатність установи забезпечувати безперервність діяльності.</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Зокрема, методологія SREP, у якій враховано й компоненти рейтингової оцінки за системою CAMELSO, базується на оцінці ризиків із урахуванням аналізу поточного стану банку, його стратегії, бізнес-моделі, а також розвитку та оцінки того, як поведе себе банк в майбутньому. Процес оцінки за методикою SREP є безперервним та здійснюється одночасно за всіма банками. На відміну від оцінки за системою CAMELSO, оцінка за методикою SREP проводиться щорічно станом на 1 січня. Вона може бути актуалізована щокварталу з урахуванням змін кількісних показників та нової суттєвої інформації, виявленої, зокрема, під час проведення інспекційної перевірки. Департамент виїзних перевірок надалі не використовує систему CAMELSO, а надає пропозиції щодо оцінки SREP за результатами проведення відповідних інспекційних перевірок. У майбутньому планується, що оцінки  SREP будуть публічними. Зазначені зміни передбачені рішенням Правління НБУ банку від 30 вересня 2020 року.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455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fontScale="92500" lnSpcReduction="20000"/>
          </a:bodyPr>
          <a:lstStyle/>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Новий наглядовий процес </a:t>
            </a:r>
            <a:r>
              <a:rPr lang="en-US" sz="2200" i="1" dirty="0" smtClean="0">
                <a:latin typeface="Times New Roman" panose="02020603050405020304" pitchFamily="18" charset="0"/>
                <a:cs typeface="Times New Roman" panose="02020603050405020304" pitchFamily="18" charset="0"/>
              </a:rPr>
              <a:t>SREP</a:t>
            </a:r>
            <a:r>
              <a:rPr lang="uk-UA" sz="2200" i="1"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Раніше банківський нагляд базувався на оцінці дотримання банками встановлених регулятором вимог – так званий «</a:t>
            </a:r>
            <a:r>
              <a:rPr lang="en-US" sz="2400" dirty="0" smtClean="0">
                <a:latin typeface="Times New Roman" panose="02020603050405020304" pitchFamily="18" charset="0"/>
                <a:cs typeface="Times New Roman" panose="02020603050405020304" pitchFamily="18" charset="0"/>
              </a:rPr>
              <a:t>Compliance-based</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approach».</a:t>
            </a:r>
            <a:r>
              <a:rPr lang="uk-UA" sz="2400" dirty="0" smtClean="0">
                <a:latin typeface="Times New Roman" panose="02020603050405020304" pitchFamily="18" charset="0"/>
                <a:cs typeface="Times New Roman" panose="02020603050405020304" pitchFamily="18" charset="0"/>
              </a:rPr>
              <a:t> Зараз його доповнено новим підходом, в основі якого є оцінка ризиків та якості управління цими ризиками в банку, з урахуванням аналізу поточного стану банку, стратегії і бізнес-плану його розвитку та оцінки того, як поведе себе банк у майбутньому. Тобто запроваджено так званий «</a:t>
            </a:r>
            <a:r>
              <a:rPr lang="en-US" sz="2400" dirty="0" smtClean="0">
                <a:latin typeface="Times New Roman" panose="02020603050405020304" pitchFamily="18" charset="0"/>
                <a:cs typeface="Times New Roman" panose="02020603050405020304" pitchFamily="18" charset="0"/>
              </a:rPr>
              <a:t>Risk-based</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approach»</a:t>
            </a:r>
            <a:r>
              <a:rPr lang="uk-UA" sz="2400" dirty="0" smtClean="0">
                <a:latin typeface="Times New Roman" panose="02020603050405020304" pitchFamily="18" charset="0"/>
                <a:cs typeface="Times New Roman" panose="02020603050405020304" pitchFamily="18" charset="0"/>
              </a:rPr>
              <a:t> шляхом використання нового наглядового інструменту – оцінки банку за методологією </a:t>
            </a:r>
            <a:r>
              <a:rPr lang="en-US" sz="2400" dirty="0" smtClean="0">
                <a:latin typeface="Times New Roman" panose="02020603050405020304" pitchFamily="18" charset="0"/>
                <a:cs typeface="Times New Roman" panose="02020603050405020304" pitchFamily="18" charset="0"/>
              </a:rPr>
              <a:t>SREP</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(Supervisory</a:t>
            </a:r>
            <a:r>
              <a:rPr lang="uk-UA"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Reviewand</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Evaluation</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Process</a:t>
            </a:r>
            <a:r>
              <a:rPr lang="en-US" sz="2400"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Оцінка </a:t>
            </a:r>
            <a:r>
              <a:rPr lang="en-US" sz="2400" dirty="0" smtClean="0">
                <a:latin typeface="Times New Roman" panose="02020603050405020304" pitchFamily="18" charset="0"/>
                <a:cs typeface="Times New Roman" panose="02020603050405020304" pitchFamily="18" charset="0"/>
              </a:rPr>
              <a:t>SREP</a:t>
            </a:r>
            <a:r>
              <a:rPr lang="uk-UA" sz="2400" dirty="0" smtClean="0">
                <a:latin typeface="Times New Roman" panose="02020603050405020304" pitchFamily="18" charset="0"/>
                <a:cs typeface="Times New Roman" panose="02020603050405020304" pitchFamily="18" charset="0"/>
              </a:rPr>
              <a:t> здійснюється відповідно до</a:t>
            </a:r>
            <a:r>
              <a:rPr lang="uk-UA" sz="2400"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 Директиви 2013/36/ЄС (</a:t>
            </a:r>
            <a:r>
              <a:rPr lang="en-US" sz="2400" dirty="0">
                <a:latin typeface="Times New Roman" panose="02020603050405020304" pitchFamily="18" charset="0"/>
                <a:cs typeface="Times New Roman" panose="02020603050405020304" pitchFamily="18" charset="0"/>
              </a:rPr>
              <a:t>CRDIV</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Європейського Парламенту та Ради про доступ до діяльності кредитних організацій та </a:t>
            </a:r>
            <a:r>
              <a:rPr lang="uk-UA" sz="2400" dirty="0" err="1" smtClean="0">
                <a:latin typeface="Times New Roman" panose="02020603050405020304" pitchFamily="18" charset="0"/>
                <a:cs typeface="Times New Roman" panose="02020603050405020304" pitchFamily="18" charset="0"/>
              </a:rPr>
              <a:t>пруденційний</a:t>
            </a:r>
            <a:r>
              <a:rPr lang="uk-UA" sz="2400" dirty="0" smtClean="0">
                <a:latin typeface="Times New Roman" panose="02020603050405020304" pitchFamily="18" charset="0"/>
                <a:cs typeface="Times New Roman" panose="02020603050405020304" pitchFamily="18" charset="0"/>
              </a:rPr>
              <a:t> нагляд за діяльністю кредитних організацій та інвестиційних компаній (ст. 97</a:t>
            </a:r>
            <a:r>
              <a:rPr lang="uk-UA" sz="2400"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Настанов Європейського </a:t>
            </a:r>
            <a:r>
              <a:rPr lang="uk-UA" sz="2400" dirty="0">
                <a:latin typeface="Times New Roman" panose="02020603050405020304" pitchFamily="18" charset="0"/>
                <a:cs typeface="Times New Roman" panose="02020603050405020304" pitchFamily="18" charset="0"/>
              </a:rPr>
              <a:t>банківського органу щодо єдиних процедур та методології процесу наглядових перевірок та оцінки (</a:t>
            </a:r>
            <a:r>
              <a:rPr lang="en-US" sz="2400" dirty="0">
                <a:latin typeface="Times New Roman" panose="02020603050405020304" pitchFamily="18" charset="0"/>
                <a:cs typeface="Times New Roman" panose="02020603050405020304" pitchFamily="18" charset="0"/>
              </a:rPr>
              <a:t>EBA/GL/2014/13 19 December2014);</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Методики оцінки банків під час здійснення безвиїзного банківського нагляду, схваленої рішенням Правління Національного банку України від 30.01.2018 №</a:t>
            </a:r>
            <a:r>
              <a:rPr lang="uk-UA" sz="2400" dirty="0">
                <a:latin typeface="Times New Roman" panose="02020603050405020304" pitchFamily="18" charset="0"/>
                <a:cs typeface="Times New Roman" panose="02020603050405020304" pitchFamily="18" charset="0"/>
              </a:rPr>
              <a:t>59-рш</a:t>
            </a:r>
          </a:p>
        </p:txBody>
      </p:sp>
    </p:spTree>
    <p:extLst>
      <p:ext uri="{BB962C8B-B14F-4D97-AF65-F5344CB8AC3E}">
        <p14:creationId xmlns:p14="http://schemas.microsoft.com/office/powerpoint/2010/main" val="385817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Процес</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наглядової</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оцінки (SREP)</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в Національному</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банку України: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904595" y="470781"/>
            <a:ext cx="6509756" cy="5803270"/>
          </a:xfrm>
          <a:prstGeom prst="rect">
            <a:avLst/>
          </a:prstGeom>
        </p:spPr>
      </p:pic>
    </p:spTree>
    <p:extLst>
      <p:ext uri="{BB962C8B-B14F-4D97-AF65-F5344CB8AC3E}">
        <p14:creationId xmlns:p14="http://schemas.microsoft.com/office/powerpoint/2010/main" val="360841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39498" cy="554977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 період 1800–1933 рр. у світі мали місце 14 банківських криз, при яких відбувалося масове припинення банками повернення вкладів. Світова економічна криза 1929–1933 рр. призвела до закриття більш ніж 9 тис. комерційних банків із сукупними депозитами понад 6,5 млрд. </a:t>
            </a:r>
            <a:r>
              <a:rPr lang="uk-UA" sz="2200" dirty="0" err="1" smtClean="0">
                <a:latin typeface="Times New Roman" panose="02020603050405020304" pitchFamily="18" charset="0"/>
                <a:cs typeface="Times New Roman" panose="02020603050405020304" pitchFamily="18" charset="0"/>
              </a:rPr>
              <a:t>дол</a:t>
            </a:r>
            <a:r>
              <a:rPr lang="uk-UA" sz="2200" dirty="0" smtClean="0">
                <a:latin typeface="Times New Roman" panose="02020603050405020304" pitchFamily="18" charset="0"/>
                <a:cs typeface="Times New Roman" panose="02020603050405020304" pitchFamily="18" charset="0"/>
              </a:rPr>
              <a:t>. За оцінкою Жана-Шарля </a:t>
            </a:r>
            <a:r>
              <a:rPr lang="uk-UA" sz="2200" dirty="0" err="1" smtClean="0">
                <a:latin typeface="Times New Roman" panose="02020603050405020304" pitchFamily="18" charset="0"/>
                <a:cs typeface="Times New Roman" panose="02020603050405020304" pitchFamily="18" charset="0"/>
              </a:rPr>
              <a:t>Роше</a:t>
            </a:r>
            <a:r>
              <a:rPr lang="uk-UA" sz="2200" dirty="0" smtClean="0">
                <a:latin typeface="Times New Roman" panose="02020603050405020304" pitchFamily="18" charset="0"/>
                <a:cs typeface="Times New Roman" panose="02020603050405020304" pitchFamily="18" charset="0"/>
              </a:rPr>
              <a:t>, з кінця 70-х років понад 130 держав зазнали тією чи іншою мірою кризи або серйозних проблем у банківському секторі. При цьому фінансові витрати в окремих країнах у результаті кожної із криз становили в середньому близько 12% від ВВП, а в Аргентині, Індонезії, Південній Кореї і Малайзії перевищили 40%. Це також підтверджує </a:t>
            </a:r>
            <a:r>
              <a:rPr lang="uk-UA" sz="2200" i="1" dirty="0" smtClean="0">
                <a:latin typeface="Times New Roman" panose="02020603050405020304" pitchFamily="18" charset="0"/>
                <a:cs typeface="Times New Roman" panose="02020603050405020304" pitchFamily="18" charset="0"/>
              </a:rPr>
              <a:t>таблиця 1</a:t>
            </a:r>
            <a:r>
              <a:rPr lang="uk-UA" sz="2200" dirty="0" smtClean="0">
                <a:latin typeface="Times New Roman" panose="02020603050405020304" pitchFamily="18" charset="0"/>
                <a:cs typeface="Times New Roman" panose="02020603050405020304" pitchFamily="18" charset="0"/>
              </a:rPr>
              <a:t>, в якій проаналізовано повторюваність банківських криз у регіонах світу в період 1974-2003 рр. Згідно з наведеною інформацією абсолютним рекордсменом за банківськими кризами (в зазначений період) серед регіонів світу є Латинська Америка, де показник співвідношення кількості економічних криз та країн у регіоні перевищує одиницю, в 35% країн регіону банківська криза є повторюваним явищем. Найкраща ситуація у країнах – членах ОЕСР та у високорозвинених країнах світу, де кризи, якщо і відбувалися, то не повторювалися.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fontScale="92500" lnSpcReduction="20000"/>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Процес оцінки банків (SREP) є безперервним, здійснюється одночасно за всіма банками шляхом оцінки ризиків та якості управління ними на підставі аналізу наявних тенденцій у діяльності банків, у </a:t>
            </a:r>
            <a:r>
              <a:rPr lang="uk-UA" sz="2400" dirty="0" err="1" smtClean="0">
                <a:latin typeface="Times New Roman" panose="02020603050405020304" pitchFamily="18" charset="0"/>
                <a:cs typeface="Times New Roman" panose="02020603050405020304" pitchFamily="18" charset="0"/>
              </a:rPr>
              <a:t>т.ч</a:t>
            </a:r>
            <a:r>
              <a:rPr lang="uk-UA" sz="2400" dirty="0" smtClean="0">
                <a:latin typeface="Times New Roman" panose="02020603050405020304" pitchFamily="18" charset="0"/>
                <a:cs typeface="Times New Roman" panose="02020603050405020304" pitchFamily="18" charset="0"/>
              </a:rPr>
              <a:t>. з порівнянням ключових показників діяльності банку з “</a:t>
            </a:r>
            <a:r>
              <a:rPr lang="uk-UA" sz="2400" dirty="0" err="1" smtClean="0">
                <a:latin typeface="Times New Roman" panose="02020603050405020304" pitchFamily="18" charset="0"/>
                <a:cs typeface="Times New Roman" panose="02020603050405020304" pitchFamily="18" charset="0"/>
              </a:rPr>
              <a:t>peer-group</a:t>
            </a:r>
            <a:r>
              <a:rPr lang="uk-UA" sz="2400" dirty="0" smtClean="0">
                <a:latin typeface="Times New Roman" panose="02020603050405020304" pitchFamily="18" charset="0"/>
                <a:cs typeface="Times New Roman" panose="02020603050405020304" pitchFamily="18" charset="0"/>
              </a:rPr>
              <a:t>” (подібними банками), результатів поточного моніторингу фінансового стану банків.</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Оцінка банків (SREP) проводиться щорічно на 1 січня. </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Актуалізація оцінки проводиться щокварталу, на підставі аналізу змін кількісних показників та з урахуванням нової суттєвої не фінансової інформації, у </a:t>
            </a:r>
            <a:r>
              <a:rPr lang="uk-UA" sz="2400" dirty="0" err="1" smtClean="0">
                <a:latin typeface="Times New Roman" panose="02020603050405020304" pitchFamily="18" charset="0"/>
                <a:cs typeface="Times New Roman" panose="02020603050405020304" pitchFamily="18" charset="0"/>
              </a:rPr>
              <a:t>т.ч</a:t>
            </a:r>
            <a:r>
              <a:rPr lang="uk-UA" sz="2400" dirty="0" smtClean="0">
                <a:latin typeface="Times New Roman" panose="02020603050405020304" pitchFamily="18" charset="0"/>
                <a:cs typeface="Times New Roman" panose="02020603050405020304" pitchFamily="18" charset="0"/>
              </a:rPr>
              <a:t>. інформації, отриманої від підрозділів НБУ. За результатами оцінки банків (SREP) визначається: стратегія нагляду за банком, у </a:t>
            </a:r>
            <a:r>
              <a:rPr lang="uk-UA" sz="2400" dirty="0" err="1" smtClean="0">
                <a:latin typeface="Times New Roman" panose="02020603050405020304" pitchFamily="18" charset="0"/>
                <a:cs typeface="Times New Roman" panose="02020603050405020304" pitchFamily="18" charset="0"/>
              </a:rPr>
              <a:t>т.ч</a:t>
            </a:r>
            <a:r>
              <a:rPr lang="uk-UA" sz="2400" dirty="0" smtClean="0">
                <a:latin typeface="Times New Roman" panose="02020603050405020304" pitchFamily="18" charset="0"/>
                <a:cs typeface="Times New Roman" panose="02020603050405020304" pitchFamily="18" charset="0"/>
              </a:rPr>
              <a:t>. потреба в заходах раннього втручання; життєздатність банку на наступні 12 місяців та стійкість стратегії – на 3 роки; достатність капіталу та ліквідності для покриття ризиків; рівень організації корпоративного управління та внутрішнього контролю; потреба в проведенні інспектування.</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Відповідальним підрозділом за проведення оцінки банків (SREP) є Департамент банківського нагляду.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69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Порядок</a:t>
            </a:r>
          </a:p>
          <a:p>
            <a:pPr marL="0" indent="0" algn="just">
              <a:spcBef>
                <a:spcPts val="0"/>
              </a:spcBef>
              <a:buNone/>
            </a:pPr>
            <a:r>
              <a:rPr lang="ru-RU" sz="2200" dirty="0" err="1">
                <a:latin typeface="Times New Roman" panose="02020603050405020304" pitchFamily="18" charset="0"/>
                <a:cs typeface="Times New Roman" panose="02020603050405020304" pitchFamily="18" charset="0"/>
              </a:rPr>
              <a:t>в</a:t>
            </a:r>
            <a:r>
              <a:rPr lang="ru-RU" sz="2200" dirty="0" err="1" smtClean="0">
                <a:latin typeface="Times New Roman" panose="02020603050405020304" pitchFamily="18" charset="0"/>
                <a:cs typeface="Times New Roman" panose="02020603050405020304" pitchFamily="18" charset="0"/>
              </a:rPr>
              <a:t>заємодії</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err="1">
                <a:latin typeface="Times New Roman" panose="02020603050405020304" pitchFamily="18" charset="0"/>
                <a:cs typeface="Times New Roman" panose="02020603050405020304" pitchFamily="18" charset="0"/>
              </a:rPr>
              <a:t>п</a:t>
            </a:r>
            <a:r>
              <a:rPr lang="ru-RU" sz="2200" dirty="0" err="1" smtClean="0">
                <a:latin typeface="Times New Roman" panose="02020603050405020304" pitchFamily="18" charset="0"/>
                <a:cs typeface="Times New Roman" panose="02020603050405020304" pitchFamily="18" charset="0"/>
              </a:rPr>
              <a:t>ідрозділів</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НБУ </a:t>
            </a:r>
            <a:r>
              <a:rPr lang="ru-RU" sz="2200" dirty="0">
                <a:latin typeface="Times New Roman" panose="02020603050405020304" pitchFamily="18" charset="0"/>
                <a:cs typeface="Times New Roman" panose="02020603050405020304" pitchFamily="18" charset="0"/>
              </a:rPr>
              <a:t>в </a:t>
            </a:r>
            <a:r>
              <a:rPr lang="ru-RU" sz="2200" dirty="0" err="1" smtClean="0">
                <a:latin typeface="Times New Roman" panose="02020603050405020304" pitchFamily="18" charset="0"/>
                <a:cs typeface="Times New Roman" panose="02020603050405020304" pitchFamily="18" charset="0"/>
              </a:rPr>
              <a:t>процесі</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SREP</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571129" y="470781"/>
            <a:ext cx="7532538" cy="5828275"/>
          </a:xfrm>
          <a:prstGeom prst="rect">
            <a:avLst/>
          </a:prstGeom>
        </p:spPr>
      </p:pic>
    </p:spTree>
    <p:extLst>
      <p:ext uri="{BB962C8B-B14F-4D97-AF65-F5344CB8AC3E}">
        <p14:creationId xmlns:p14="http://schemas.microsoft.com/office/powerpoint/2010/main" val="4154278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Загальні</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підходи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до </a:t>
            </a:r>
            <a:r>
              <a:rPr lang="uk-UA" sz="2200" dirty="0" err="1" smtClean="0">
                <a:latin typeface="Times New Roman" panose="02020603050405020304" pitchFamily="18" charset="0"/>
                <a:cs typeface="Times New Roman" panose="02020603050405020304" pitchFamily="18" charset="0"/>
              </a:rPr>
              <a:t>прове</a:t>
            </a:r>
            <a:r>
              <a:rPr lang="uk-UA" sz="2200" dirty="0">
                <a:latin typeface="Times New Roman" panose="02020603050405020304" pitchFamily="18" charset="0"/>
                <a:cs typeface="Times New Roman" panose="02020603050405020304" pitchFamily="18" charset="0"/>
              </a:rPr>
              <a:t>-</a:t>
            </a:r>
            <a:endParaRPr lang="uk-UA" sz="22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err="1" smtClean="0">
                <a:latin typeface="Times New Roman" panose="02020603050405020304" pitchFamily="18" charset="0"/>
                <a:cs typeface="Times New Roman" panose="02020603050405020304" pitchFamily="18" charset="0"/>
              </a:rPr>
              <a:t>дення</a:t>
            </a:r>
            <a:endParaRPr lang="uk-UA" sz="22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Оцінки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банків</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за методо-</a:t>
            </a:r>
          </a:p>
          <a:p>
            <a:pPr marL="0" indent="0" algn="just">
              <a:lnSpc>
                <a:spcPct val="120000"/>
              </a:lnSpc>
              <a:spcBef>
                <a:spcPts val="0"/>
              </a:spcBef>
              <a:buNone/>
            </a:pPr>
            <a:r>
              <a:rPr lang="uk-UA" sz="2200" dirty="0" err="1" smtClean="0">
                <a:latin typeface="Times New Roman" panose="02020603050405020304" pitchFamily="18" charset="0"/>
                <a:cs typeface="Times New Roman" panose="02020603050405020304" pitchFamily="18" charset="0"/>
              </a:rPr>
              <a:t>логією</a:t>
            </a:r>
            <a:r>
              <a:rPr lang="uk-UA" sz="2200" dirty="0" smtClean="0">
                <a:latin typeface="Times New Roman" panose="02020603050405020304" pitchFamily="18" charset="0"/>
                <a:cs typeface="Times New Roman" panose="02020603050405020304" pitchFamily="18" charset="0"/>
              </a:rPr>
              <a:t> </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SREP за 4</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елементами</a:t>
            </a:r>
          </a:p>
          <a:p>
            <a:pPr marL="0" indent="0" algn="just">
              <a:lnSpc>
                <a:spcPct val="120000"/>
              </a:lnSpc>
              <a:spcBef>
                <a:spcPts val="0"/>
              </a:spcBef>
              <a:buNone/>
            </a:pP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389517" y="470780"/>
            <a:ext cx="9264771" cy="5936893"/>
          </a:xfrm>
          <a:prstGeom prst="rect">
            <a:avLst/>
          </a:prstGeom>
        </p:spPr>
      </p:pic>
    </p:spTree>
    <p:extLst>
      <p:ext uri="{BB962C8B-B14F-4D97-AF65-F5344CB8AC3E}">
        <p14:creationId xmlns:p14="http://schemas.microsoft.com/office/powerpoint/2010/main" val="145627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fontScale="92500" lnSpcReduction="10000"/>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Основний</a:t>
            </a:r>
            <a:r>
              <a:rPr lang="ru-RU" sz="2200" dirty="0">
                <a:latin typeface="Times New Roman" panose="02020603050405020304" pitchFamily="18" charset="0"/>
                <a:cs typeface="Times New Roman" panose="02020603050405020304" pitchFamily="18" charset="0"/>
              </a:rPr>
              <a:t> принцип </a:t>
            </a:r>
            <a:r>
              <a:rPr lang="ru-RU" sz="2200" dirty="0" err="1">
                <a:latin typeface="Times New Roman" panose="02020603050405020304" pitchFamily="18" charset="0"/>
                <a:cs typeface="Times New Roman" panose="02020603050405020304" pitchFamily="18" charset="0"/>
              </a:rPr>
              <a:t>ризик-орієнтованого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нагляду</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ПРИНЦИП </a:t>
            </a:r>
            <a:r>
              <a:rPr lang="ru-RU" sz="2200" dirty="0">
                <a:latin typeface="Times New Roman" panose="02020603050405020304" pitchFamily="18" charset="0"/>
                <a:cs typeface="Times New Roman" panose="02020603050405020304" pitchFamily="18" charset="0"/>
              </a:rPr>
              <a:t>ПРОПОРЦІЙНОСТІ</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Значимість</a:t>
            </a:r>
          </a:p>
          <a:p>
            <a:pPr marL="0" indent="0" algn="just">
              <a:spcBef>
                <a:spcPts val="0"/>
              </a:spcBef>
              <a:buNone/>
            </a:pPr>
            <a:r>
              <a:rPr lang="uk-UA" sz="2400" dirty="0">
                <a:latin typeface="Times New Roman" panose="02020603050405020304" pitchFamily="18" charset="0"/>
                <a:cs typeface="Times New Roman" panose="02020603050405020304" pitchFamily="18" charset="0"/>
              </a:rPr>
              <a:t>б</a:t>
            </a:r>
            <a:r>
              <a:rPr lang="uk-UA" sz="2400" dirty="0" smtClean="0">
                <a:latin typeface="Times New Roman" panose="02020603050405020304" pitchFamily="18" charset="0"/>
                <a:cs typeface="Times New Roman" panose="02020603050405020304" pitchFamily="18" charset="0"/>
              </a:rPr>
              <a:t>анку</a:t>
            </a: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(категорія)</a:t>
            </a: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Значимість банку (категорія) – визначається на підставі оцінки важливості банку та його впливу на банківську систему</a:t>
            </a:r>
            <a:r>
              <a:rPr lang="uk-UA" sz="2400" dirty="0">
                <a:latin typeface="Times New Roman" panose="02020603050405020304" pitchFamily="18" charset="0"/>
                <a:cs typeface="Times New Roman" panose="02020603050405020304" pitchFamily="18" charset="0"/>
              </a:rPr>
              <a:t>.</a:t>
            </a: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Рівень ризику (оцінка </a:t>
            </a:r>
            <a:r>
              <a:rPr lang="en-US" sz="2400" dirty="0" smtClean="0">
                <a:latin typeface="Times New Roman" panose="02020603050405020304" pitchFamily="18" charset="0"/>
                <a:cs typeface="Times New Roman" panose="02020603050405020304" pitchFamily="18" charset="0"/>
              </a:rPr>
              <a:t>SREP)</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визначається на підставі оцінки ефективності бізнес-моделі, достатності капіталу та ліквідності, оцінки індивідуальних ризиків та якості корпоративного управління.</a:t>
            </a: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982412" y="792165"/>
            <a:ext cx="5956911" cy="3923944"/>
          </a:xfrm>
          <a:prstGeom prst="rect">
            <a:avLst/>
          </a:prstGeom>
        </p:spPr>
      </p:pic>
    </p:spTree>
    <p:extLst>
      <p:ext uri="{BB962C8B-B14F-4D97-AF65-F5344CB8AC3E}">
        <p14:creationId xmlns:p14="http://schemas.microsoft.com/office/powerpoint/2010/main" val="186051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lnSpcReduction="10000"/>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Розподіл </a:t>
            </a:r>
            <a:r>
              <a:rPr lang="uk-UA" sz="2200" dirty="0">
                <a:latin typeface="Times New Roman" panose="02020603050405020304" pitchFamily="18" charset="0"/>
                <a:cs typeface="Times New Roman" panose="02020603050405020304" pitchFamily="18" charset="0"/>
              </a:rPr>
              <a:t>банків за </a:t>
            </a:r>
            <a:r>
              <a:rPr lang="uk-UA" sz="2200" dirty="0" smtClean="0">
                <a:latin typeface="Times New Roman" panose="02020603050405020304" pitchFamily="18" charset="0"/>
                <a:cs typeface="Times New Roman" panose="02020603050405020304" pitchFamily="18" charset="0"/>
              </a:rPr>
              <a:t>категоріями: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Категорія 1 </a:t>
            </a:r>
            <a:r>
              <a:rPr lang="uk-UA" sz="2200" dirty="0">
                <a:latin typeface="Times New Roman" panose="02020603050405020304" pitchFamily="18" charset="0"/>
                <a:cs typeface="Times New Roman" panose="02020603050405020304" pitchFamily="18" charset="0"/>
              </a:rPr>
              <a:t>–</a:t>
            </a:r>
            <a:r>
              <a:rPr lang="uk-UA" sz="2200" dirty="0" smtClean="0">
                <a:latin typeface="Times New Roman" panose="02020603050405020304" pitchFamily="18" charset="0"/>
                <a:cs typeface="Times New Roman" panose="02020603050405020304" pitchFamily="18" charset="0"/>
              </a:rPr>
              <a:t> банки,  які визначені Національним банком системно важливими, та інші банки, визначені важливими для системи на підставі їх розміру, структури та внутрішньої організації, а також характеру та складності їх діяльності;</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Категорія 2 – великі банки (крім тих, що не віднесені до категорії 1), які здійснюють значний обсяг міжнародних операцій і надають широкий спектр кредитних і фінансових послуг роздрібним і корпоративним клієнтам;</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Категорія 3 – малі та середні банки, що не можуть бути віднесені до категорій 1 та 2 або мають несуттєвий обсяг міжнародних операцій та надають переважно обмежений спектр банківських і фінансових послуг роздрібним і корпоративним клієнтам;</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Категорія 4 – інші малі банки, що здійснюють свою діяльність у межах країни і не можуть бути віднесені до категорій 1 – 3, мають несуттєву частку в банківській системі за відповідними напрямами та обмежений спектр банківських і фінансових послуг.</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72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3043" y="569343"/>
            <a:ext cx="10257576" cy="563228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Види </a:t>
            </a:r>
            <a:r>
              <a:rPr lang="uk-UA" sz="2200" dirty="0">
                <a:latin typeface="Times New Roman" panose="02020603050405020304" pitchFamily="18" charset="0"/>
                <a:cs typeface="Times New Roman" panose="02020603050405020304" pitchFamily="18" charset="0"/>
              </a:rPr>
              <a:t>бізнес-моделей </a:t>
            </a:r>
            <a:r>
              <a:rPr lang="uk-UA" sz="2200" dirty="0" smtClean="0">
                <a:latin typeface="Times New Roman" panose="02020603050405020304" pitchFamily="18" charset="0"/>
                <a:cs typeface="Times New Roman" panose="02020603050405020304" pitchFamily="18" charset="0"/>
              </a:rPr>
              <a:t>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універсальна – суттєві частки в активах та зобов’язаннях займають операції з юридичними, фізичними особами, іншими банками та небанківськими фінансовими установами;</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роздрібна – основну частку в активах та зобов’язаннях займають операції з фізичними особами;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a:t>
            </a:r>
            <a:r>
              <a:rPr lang="uk-UA" sz="2200" dirty="0" smtClean="0">
                <a:latin typeface="Times New Roman" panose="02020603050405020304" pitchFamily="18" charset="0"/>
                <a:cs typeface="Times New Roman" panose="02020603050405020304" pitchFamily="18" charset="0"/>
              </a:rPr>
              <a:t>орпоративна – основну частку в активах становлять кредити, надані юридичним особам, у зобов’язаннях превалюють кошти, залучені від юридичних осіб;</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корпоративна з роздрібним фінансуванням – основну частку в активах займають кредити, надані юридичним особам, у зобов’язаннях превалюють кошти, залучені від фізичних осіб;</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обмежене кредитне посередництво – частка наданих кредитів юридичним та фізичним особам є незначною (менше 30 відсотків), або основна частка кредитів надана обмеженому колу осіб, або активні операції профінансовано власними коштами.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2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576124" cy="5821378"/>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Оцінка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бізнес-моделі</a:t>
            </a:r>
            <a:r>
              <a:rPr lang="ru-RU"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BMA</a:t>
            </a:r>
            <a:r>
              <a:rPr lang="en-US" sz="2200" dirty="0" smtClean="0">
                <a:latin typeface="Times New Roman" panose="02020603050405020304" pitchFamily="18" charset="0"/>
                <a:cs typeface="Times New Roman" panose="02020603050405020304" pitchFamily="18" charset="0"/>
              </a:rPr>
              <a:t>)</a:t>
            </a:r>
            <a:r>
              <a:rPr lang="uk-UA"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в </a:t>
            </a:r>
            <a:r>
              <a:rPr lang="ru-RU" sz="2200" dirty="0">
                <a:latin typeface="Times New Roman" panose="02020603050405020304" pitchFamily="18" charset="0"/>
                <a:cs typeface="Times New Roman" panose="02020603050405020304" pitchFamily="18" charset="0"/>
              </a:rPr>
              <a:t>рамках </a:t>
            </a:r>
            <a:r>
              <a:rPr lang="en-US" sz="2200" dirty="0">
                <a:latin typeface="Times New Roman" panose="02020603050405020304" pitchFamily="18" charset="0"/>
                <a:cs typeface="Times New Roman" panose="02020603050405020304" pitchFamily="18" charset="0"/>
              </a:rPr>
              <a:t>SREP-</a:t>
            </a:r>
            <a:r>
              <a:rPr lang="ru-RU" sz="2200" dirty="0" err="1">
                <a:latin typeface="Times New Roman" panose="02020603050405020304" pitchFamily="18" charset="0"/>
                <a:cs typeface="Times New Roman" panose="02020603050405020304" pitchFamily="18" charset="0"/>
              </a:rPr>
              <a:t>процес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дозволяє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оцінити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ефективність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функціонування</a:t>
            </a:r>
            <a:r>
              <a:rPr lang="ru-RU" sz="2200" dirty="0">
                <a:latin typeface="Times New Roman" panose="02020603050405020304" pitchFamily="18" charset="0"/>
                <a:cs typeface="Times New Roman" panose="02020603050405020304" pitchFamily="18" charset="0"/>
              </a:rPr>
              <a:t> банку на </a:t>
            </a:r>
            <a:r>
              <a:rPr lang="ru-RU" sz="2200" dirty="0" err="1">
                <a:latin typeface="Times New Roman" panose="02020603050405020304" pitchFamily="18" charset="0"/>
                <a:cs typeface="Times New Roman" panose="02020603050405020304" pitchFamily="18" charset="0"/>
              </a:rPr>
              <a:t>перспективній</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основі</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Ціль – оцінити життєздатність та стійкість бізнес-моделі банку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Життєздатність бізнес-моделі характеризує її спроможність генерувати прибутки прийнятного рівня протягом одного року;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Стійкість бізнес-моделі характеризує її спроможність генерувати прибутки прийнятного рівня протягом щонайменше трьох років, що оцінюється на підставі стратегічних планів та фінансових прогнозів у сучасному та майбутньому бізнес середовищі.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Аналіз бізнес-моделі за методологією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надає можливість зробити чіткий висновок щодо її життєздатності та стійкості, обґрунтувати судження, надати рекомендації, виявити слабкі місця щодо визначених банком напрямів розміщення коштів та джерел фінансування згідно з стратегією розвитку банку.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Аналіз бізнес – моделі надає глибоке розуміння бізнесу банку шляхом побудови в рамках моделі розвиненої системи оцінки прийнятності прогнозних показників за допомогою закладених у </a:t>
            </a:r>
            <a:r>
              <a:rPr lang="uk-UA" sz="2200" dirty="0">
                <a:latin typeface="Times New Roman" panose="02020603050405020304" pitchFamily="18" charset="0"/>
                <a:cs typeface="Times New Roman" panose="02020603050405020304" pitchFamily="18" charset="0"/>
              </a:rPr>
              <a:t>модель </a:t>
            </a:r>
            <a:r>
              <a:rPr lang="uk-UA" sz="2200" dirty="0" smtClean="0">
                <a:latin typeface="Times New Roman" panose="02020603050405020304" pitchFamily="18" charset="0"/>
                <a:cs typeface="Times New Roman" panose="02020603050405020304" pitchFamily="18" charset="0"/>
              </a:rPr>
              <a:t>відповідних </a:t>
            </a:r>
            <a:r>
              <a:rPr lang="uk-UA" sz="2200" dirty="0">
                <a:latin typeface="Times New Roman" panose="02020603050405020304" pitchFamily="18" charset="0"/>
                <a:cs typeface="Times New Roman" panose="02020603050405020304" pitchFamily="18" charset="0"/>
              </a:rPr>
              <a:t>припущень, </a:t>
            </a:r>
            <a:r>
              <a:rPr lang="uk-UA" sz="2200" dirty="0" smtClean="0">
                <a:latin typeface="Times New Roman" panose="02020603050405020304" pitchFamily="18" charset="0"/>
                <a:cs typeface="Times New Roman" panose="02020603050405020304" pitchFamily="18" charset="0"/>
              </a:rPr>
              <a:t>у тому числі </a:t>
            </a:r>
            <a:r>
              <a:rPr lang="uk-UA" sz="2200" dirty="0">
                <a:latin typeface="Times New Roman" panose="02020603050405020304" pitchFamily="18" charset="0"/>
                <a:cs typeface="Times New Roman" panose="02020603050405020304" pitchFamily="18" charset="0"/>
              </a:rPr>
              <a:t>можливість</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7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75713" cy="583043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аналізу зміни бізнес-моделі.</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Основні інструменти для оцінки бізнес-моделі банку – це система маркерів і бальних оцінок для оцінки прогнозних показників та правдоподібності прийнятих припущень щодо майбутнього бізнес-середовища.</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 наступному слайді наведено характеристики балів загальної </a:t>
            </a:r>
            <a:r>
              <a:rPr lang="uk-UA" sz="2200" dirty="0">
                <a:latin typeface="Times New Roman" panose="02020603050405020304" pitchFamily="18" charset="0"/>
                <a:cs typeface="Times New Roman" panose="02020603050405020304" pitchFamily="18" charset="0"/>
              </a:rPr>
              <a:t>оцінки </a:t>
            </a:r>
            <a:r>
              <a:rPr lang="en-US" sz="2200" dirty="0">
                <a:latin typeface="Times New Roman" panose="02020603050405020304" pitchFamily="18" charset="0"/>
                <a:cs typeface="Times New Roman" panose="02020603050405020304" pitchFamily="18" charset="0"/>
              </a:rPr>
              <a:t>SREP</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53827" y="2156604"/>
            <a:ext cx="10563246" cy="2613803"/>
          </a:xfrm>
          <a:prstGeom prst="rect">
            <a:avLst/>
          </a:prstGeom>
        </p:spPr>
      </p:pic>
    </p:spTree>
    <p:extLst>
      <p:ext uri="{BB962C8B-B14F-4D97-AF65-F5344CB8AC3E}">
        <p14:creationId xmlns:p14="http://schemas.microsoft.com/office/powerpoint/2010/main" val="110078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820174" y="384618"/>
            <a:ext cx="8013939" cy="5864598"/>
          </a:xfrm>
          <a:prstGeom prst="rect">
            <a:avLst/>
          </a:prstGeom>
        </p:spPr>
      </p:pic>
    </p:spTree>
    <p:extLst>
      <p:ext uri="{BB962C8B-B14F-4D97-AF65-F5344CB8AC3E}">
        <p14:creationId xmlns:p14="http://schemas.microsoft.com/office/powerpoint/2010/main" val="4246131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Результати</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оцінки</a:t>
            </a:r>
            <a:r>
              <a:rPr lang="ru-RU" sz="2200" dirty="0">
                <a:latin typeface="Times New Roman" panose="02020603050405020304" pitchFamily="18" charset="0"/>
                <a:cs typeface="Times New Roman" panose="02020603050405020304" pitchFamily="18" charset="0"/>
              </a:rPr>
              <a:t> SREP та </a:t>
            </a:r>
            <a:r>
              <a:rPr lang="ru-RU" sz="2200" dirty="0" err="1">
                <a:latin typeface="Times New Roman" panose="02020603050405020304" pitchFamily="18" charset="0"/>
                <a:cs typeface="Times New Roman" panose="02020603050405020304" pitchFamily="18" charset="0"/>
              </a:rPr>
              <a:t>наглядові</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дії</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Про результати оцінки банків (</a:t>
            </a:r>
            <a:r>
              <a:rPr lang="en-US" sz="2200" dirty="0">
                <a:latin typeface="Times New Roman" panose="02020603050405020304" pitchFamily="18" charset="0"/>
                <a:cs typeface="Times New Roman" panose="02020603050405020304" pitchFamily="18" charset="0"/>
              </a:rPr>
              <a:t>SREP</a:t>
            </a:r>
            <a:r>
              <a:rPr lang="en-US" sz="2200" dirty="0" smtClean="0">
                <a:latin typeface="Times New Roman" panose="02020603050405020304" pitchFamily="18" charset="0"/>
                <a:cs typeface="Times New Roman" panose="02020603050405020304" pitchFamily="18" charset="0"/>
              </a:rPr>
              <a:t>)</a:t>
            </a:r>
            <a:r>
              <a:rPr lang="uk-UA" sz="2200" dirty="0" smtClean="0">
                <a:latin typeface="Times New Roman" panose="02020603050405020304" pitchFamily="18" charset="0"/>
                <a:cs typeface="Times New Roman" panose="02020603050405020304" pitchFamily="18" charset="0"/>
              </a:rPr>
              <a:t> інформується Комітет з питань нагляду та регулювання діяльності банків, нагляду (</a:t>
            </a:r>
            <a:r>
              <a:rPr lang="uk-UA" sz="2200" dirty="0" err="1" smtClean="0">
                <a:latin typeface="Times New Roman" panose="02020603050405020304" pitchFamily="18" charset="0"/>
                <a:cs typeface="Times New Roman" panose="02020603050405020304" pitchFamily="18" charset="0"/>
              </a:rPr>
              <a:t>оверсайту</a:t>
            </a:r>
            <a:r>
              <a:rPr lang="uk-UA" sz="2200" dirty="0" smtClean="0">
                <a:latin typeface="Times New Roman" panose="02020603050405020304" pitchFamily="18" charset="0"/>
                <a:cs typeface="Times New Roman" panose="02020603050405020304" pitchFamily="18" charset="0"/>
              </a:rPr>
              <a:t>) платіжних систем з пропозиціями щодо подальшої стратегії нагляду за банком</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 результатами оцінки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складається Звіт, в якому висвітлюються ризики банку, оцінка якості управління ризиками, результати аналізу бізнес-моделі банку, оцінка достатності капіталу та ліквідності для покриття ризиків банку, оцінка рівня організації корпоративного управління та внутрішнього контролю банку</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Про результати оцінки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Національний банк України повідомляє банк листом, з інформацією про загальну оцінку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та за потреби надає рекомендації щодо поліпшення діяльності банку, зокрема щодо: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коригування бізнес-плану в частині перегляду запланованих обсягів за певними операціями, напрямами діяльності</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посилення вимог до корпоративного управління, у тому числі до системи внутрішнього контролю та управління ризиками</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та подання заходів щодо підтримки капіталу, у разі якщо операційний прибуток є недостатнім для покриття витрат, пов’язаних із збільшенням кредитного</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03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78301" y="751438"/>
            <a:ext cx="9783699" cy="5486399"/>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ризику (або формуванням резервів), що може призвести до порушення встановлених значень економічних нормативів капіталу;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зменшення наявної невідповідності між строками погашення активів та зобов’язань.</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Поточний моніторинг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фінансового стану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Методика здійснення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моніторингу </a:t>
            </a:r>
            <a:r>
              <a:rPr lang="uk-UA" sz="2200" dirty="0" err="1" smtClean="0">
                <a:latin typeface="Times New Roman" panose="02020603050405020304" pitchFamily="18" charset="0"/>
                <a:cs typeface="Times New Roman" panose="02020603050405020304" pitchFamily="18" charset="0"/>
              </a:rPr>
              <a:t>фінан</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smtClean="0">
                <a:latin typeface="Times New Roman" panose="02020603050405020304" pitchFamily="18" charset="0"/>
                <a:cs typeface="Times New Roman" panose="02020603050405020304" pitchFamily="18" charset="0"/>
              </a:rPr>
              <a:t>сового</a:t>
            </a:r>
            <a:r>
              <a:rPr lang="uk-UA" sz="2200" dirty="0" smtClean="0">
                <a:latin typeface="Times New Roman" panose="02020603050405020304" pitchFamily="18" charset="0"/>
                <a:cs typeface="Times New Roman" panose="02020603050405020304" pitchFamily="18" charset="0"/>
              </a:rPr>
              <a:t> стану банків:</a:t>
            </a:r>
          </a:p>
        </p:txBody>
      </p:sp>
      <p:pic>
        <p:nvPicPr>
          <p:cNvPr id="2" name="Рисунок 1"/>
          <p:cNvPicPr>
            <a:picLocks noChangeAspect="1"/>
          </p:cNvPicPr>
          <p:nvPr/>
        </p:nvPicPr>
        <p:blipFill>
          <a:blip r:embed="rId2"/>
          <a:stretch>
            <a:fillRect/>
          </a:stretch>
        </p:blipFill>
        <p:spPr>
          <a:xfrm>
            <a:off x="3607852" y="1505789"/>
            <a:ext cx="6605823" cy="4677729"/>
          </a:xfrm>
          <a:prstGeom prst="rect">
            <a:avLst/>
          </a:prstGeom>
        </p:spPr>
      </p:pic>
    </p:spTree>
    <p:extLst>
      <p:ext uri="{BB962C8B-B14F-4D97-AF65-F5344CB8AC3E}">
        <p14:creationId xmlns:p14="http://schemas.microsoft.com/office/powerpoint/2010/main" val="146732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ctr">
              <a:spcBef>
                <a:spcPts val="0"/>
              </a:spcBef>
              <a:buNone/>
            </a:pPr>
            <a:r>
              <a:rPr lang="ru-RU" sz="2200" dirty="0" smtClean="0">
                <a:latin typeface="Times New Roman" panose="02020603050405020304" pitchFamily="18" charset="0"/>
                <a:cs typeface="Times New Roman" panose="02020603050405020304" pitchFamily="18" charset="0"/>
              </a:rPr>
              <a:t>Алгоритм </a:t>
            </a:r>
            <a:r>
              <a:rPr lang="ru-RU" sz="2200" dirty="0" err="1">
                <a:latin typeface="Times New Roman" panose="02020603050405020304" pitchFamily="18" charset="0"/>
                <a:cs typeface="Times New Roman" panose="02020603050405020304" pitchFamily="18" charset="0"/>
              </a:rPr>
              <a:t>дій</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здійсненні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щоденного</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моніторингу</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16684" y="803441"/>
            <a:ext cx="8269437" cy="5314889"/>
          </a:xfrm>
          <a:prstGeom prst="rect">
            <a:avLst/>
          </a:prstGeom>
        </p:spPr>
      </p:pic>
    </p:spTree>
    <p:extLst>
      <p:ext uri="{BB962C8B-B14F-4D97-AF65-F5344CB8AC3E}">
        <p14:creationId xmlns:p14="http://schemas.microsoft.com/office/powerpoint/2010/main" val="414643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Окремі операції банку, що підлягають регулярному поглибленому аналізу: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88315" y="923026"/>
            <a:ext cx="8926176" cy="5140708"/>
          </a:xfrm>
          <a:prstGeom prst="rect">
            <a:avLst/>
          </a:prstGeom>
        </p:spPr>
      </p:pic>
    </p:spTree>
    <p:extLst>
      <p:ext uri="{BB962C8B-B14F-4D97-AF65-F5344CB8AC3E}">
        <p14:creationId xmlns:p14="http://schemas.microsoft.com/office/powerpoint/2010/main" val="175180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24689"/>
            <a:ext cx="10603284" cy="5685576"/>
          </a:xfrm>
        </p:spPr>
        <p:txBody>
          <a:bodyPr>
            <a:noAutofit/>
          </a:bodyPr>
          <a:lstStyle/>
          <a:p>
            <a:pPr marL="0" indent="0" algn="ctr">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4</a:t>
            </a:r>
            <a:r>
              <a:rPr lang="uk-UA" sz="2400" b="1" dirty="0" smtClean="0">
                <a:latin typeface="Times New Roman" panose="02020603050405020304" pitchFamily="18" charset="0"/>
                <a:cs typeface="Times New Roman" panose="02020603050405020304" pitchFamily="18" charset="0"/>
              </a:rPr>
              <a:t>. Організація та функціонування системи ризик-менеджменту в банках.</a:t>
            </a:r>
          </a:p>
          <a:p>
            <a:pPr marL="0" indent="0" algn="ctr">
              <a:spcBef>
                <a:spcPts val="0"/>
              </a:spcBef>
              <a:buNone/>
            </a:pPr>
            <a:endParaRPr lang="uk-UA"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Ризик-менеджмент</a:t>
            </a:r>
            <a:r>
              <a:rPr lang="uk-UA" sz="2200" dirty="0" smtClean="0">
                <a:latin typeface="Times New Roman" panose="02020603050405020304" pitchFamily="18" charset="0"/>
                <a:cs typeface="Times New Roman" panose="02020603050405020304" pitchFamily="18" charset="0"/>
              </a:rPr>
              <a:t> – це система управління ризиками, яка включає в себе стратегію та тактику управління, направлені на досягнення основних бізнес-цілей банку. Ефективний ризик-менеджмент включає: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систему управління;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систему ідентифікації і вимірювання;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систему супроводження (моніторингу та контролю);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резерви під втрати за активними операціями – частина вартості негативно класифікованих активів банку, яку банк з певною мірою достовірності, на основі попереднього досвіду, може вважати втраченою і відтак відносить на витрати своєї діяльності. Резерви під втрати за активними операціями не включаються до капіталу банку. Ці резерви складаються з резервів під кредитні збитки, резервів під нараховані доходи, резервів під дебіторську заборгованість та резервів під кореспондентські рахунки.</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831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34153"/>
            <a:ext cx="10666659" cy="577611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Управління </a:t>
            </a:r>
            <a:r>
              <a:rPr lang="uk-UA" sz="2200" i="1" dirty="0">
                <a:latin typeface="Times New Roman" panose="02020603050405020304" pitchFamily="18" charset="0"/>
                <a:cs typeface="Times New Roman" panose="02020603050405020304" pitchFamily="18" charset="0"/>
              </a:rPr>
              <a:t>ризиками</a:t>
            </a:r>
            <a:r>
              <a:rPr lang="uk-UA" sz="2200" dirty="0">
                <a:latin typeface="Times New Roman" panose="02020603050405020304" pitchFamily="18" charset="0"/>
                <a:cs typeface="Times New Roman" panose="02020603050405020304" pitchFamily="18" charset="0"/>
              </a:rPr>
              <a:t> – це процес, за допомогою якого банк виявляє (ідентифікує) ризики, проводить оцінку їх величини, здійснює їх моніторинг і контролює свої ризикові позиції, а також враховує взаємозв’язки між різними категоріями (видами) ризиків. Комплекс дій з ризик-менеджменту має на меті забезпечити досягнення таких цілей:</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ризики мають бути зрозумілими та усвідомлюватися банком та його керівництвом;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ризики мають бути в межах рівнів толерантності, установлених спостережною радою;</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рішення з прийняття ризику мають відповідати стратегічним завданням діяльності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рішення з прийняття ризику мають бути конкретними і чіткими;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очікувана дохідність має компенсувати прийнятий ризик;</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розподіл капіталу має відповідати розмірам ризиків, на які наражається банк.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Діяльність</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 </a:t>
            </a:r>
            <a:r>
              <a:rPr lang="ru-RU" sz="2200" dirty="0" err="1">
                <a:latin typeface="Times New Roman" panose="02020603050405020304" pitchFamily="18" charset="0"/>
                <a:cs typeface="Times New Roman" panose="02020603050405020304" pitchFamily="18" charset="0"/>
              </a:rPr>
              <a:t>управління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ризиками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здійснюється</a:t>
            </a:r>
            <a:r>
              <a:rPr lang="ru-RU" sz="2200" dirty="0">
                <a:latin typeface="Times New Roman" panose="02020603050405020304" pitchFamily="18" charset="0"/>
                <a:cs typeface="Times New Roman" panose="02020603050405020304" pitchFamily="18" charset="0"/>
              </a:rPr>
              <a:t> через </a:t>
            </a:r>
            <a:r>
              <a:rPr lang="ru-RU" sz="2200" dirty="0" err="1">
                <a:latin typeface="Times New Roman" panose="02020603050405020304" pitchFamily="18" charset="0"/>
                <a:cs typeface="Times New Roman" panose="02020603050405020304" pitchFamily="18" charset="0"/>
              </a:rPr>
              <a:t>організаційну</a:t>
            </a:r>
            <a:r>
              <a:rPr lang="ru-RU" sz="2200" dirty="0">
                <a:latin typeface="Times New Roman" panose="02020603050405020304" pitchFamily="18" charset="0"/>
                <a:cs typeface="Times New Roman" panose="02020603050405020304" pitchFamily="18" charset="0"/>
              </a:rPr>
              <a:t> структуру. </a:t>
            </a:r>
            <a:r>
              <a:rPr lang="ru-RU" sz="2200" dirty="0" err="1">
                <a:latin typeface="Times New Roman" panose="02020603050405020304" pitchFamily="18" charset="0"/>
                <a:cs typeface="Times New Roman" panose="02020603050405020304" pitchFamily="18" charset="0"/>
              </a:rPr>
              <a:t>Організаційну</a:t>
            </a:r>
            <a:r>
              <a:rPr lang="ru-RU" sz="2200" dirty="0">
                <a:latin typeface="Times New Roman" panose="02020603050405020304" pitchFamily="18" charset="0"/>
                <a:cs typeface="Times New Roman" panose="02020603050405020304" pitchFamily="18" charset="0"/>
              </a:rPr>
              <a:t> структуру </a:t>
            </a:r>
            <a:r>
              <a:rPr lang="ru-RU" sz="2200" dirty="0" err="1">
                <a:latin typeface="Times New Roman" panose="02020603050405020304" pitchFamily="18" charset="0"/>
                <a:cs typeface="Times New Roman" panose="02020603050405020304" pitchFamily="18" charset="0"/>
              </a:rPr>
              <a:t>визначають</a:t>
            </a:r>
            <a:r>
              <a:rPr lang="ru-RU" sz="2200" dirty="0">
                <a:latin typeface="Times New Roman" panose="02020603050405020304" pitchFamily="18" charset="0"/>
                <a:cs typeface="Times New Roman" panose="02020603050405020304" pitchFamily="18" charset="0"/>
              </a:rPr>
              <a:t> культура </a:t>
            </a:r>
            <a:r>
              <a:rPr lang="ru-RU" sz="2200" dirty="0" err="1">
                <a:latin typeface="Times New Roman" panose="02020603050405020304" pitchFamily="18" charset="0"/>
                <a:cs typeface="Times New Roman" panose="02020603050405020304" pitchFamily="18" charset="0"/>
              </a:rPr>
              <a:t>організації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розмір</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складність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відповідних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бізнес-операцій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види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ризику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приймаються</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та</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012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1392" cy="5857592"/>
          </a:xfrm>
        </p:spPr>
        <p:txBody>
          <a:bodyPr>
            <a:noAutofit/>
          </a:bodyPr>
          <a:lstStyle/>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суттєвість </a:t>
            </a:r>
            <a:r>
              <a:rPr lang="uk-UA" sz="2200" dirty="0">
                <a:latin typeface="Times New Roman" panose="02020603050405020304" pitchFamily="18" charset="0"/>
                <a:cs typeface="Times New Roman" panose="02020603050405020304" pitchFamily="18" charset="0"/>
              </a:rPr>
              <a:t>можливих негативних наслідків</a:t>
            </a:r>
            <a:r>
              <a:rPr lang="uk-UA" sz="2200" dirty="0" smtClean="0">
                <a:latin typeface="Times New Roman" panose="02020603050405020304" pitchFamily="18" charset="0"/>
                <a:cs typeface="Times New Roman" panose="02020603050405020304" pitchFamily="18" charset="0"/>
              </a:rPr>
              <a:t>. Таким чином, у різних банках практична реалізація методів управління ризиками може відрізнятися.</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Процес ризик-менеджменту в банку повинен охоплювати всі його структурні рівні – від управлінського (спостережної ради та правління) до рівня, на якому безпосередньо приймаються та генеруються ризики.</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До процесу ризик-менеджменту мають бути залучені такі функціональні та структурні підрозділи банку:</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спостережна рада – у межах своїх функцій та відповідальності перед власниками банку, вкладниками/контрагентами та органами банківського нагляду;</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правління банку – у межах своїх повноважень та відповідальності перед спостережною радою банку, вкладниками/контрагентами та органами банківського нагляду;</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підрозділ з ризик-менеджменту – у межах своїх функцій щодо виявлення, кількісної та якісної оцінки, контролю та моніторингу ризиків;</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бек-офіси – у межах своїх функцій контролю за дотриманням </a:t>
            </a:r>
            <a:r>
              <a:rPr lang="uk-UA" sz="2200" dirty="0" smtClean="0">
                <a:latin typeface="Times New Roman" panose="02020603050405020304" pitchFamily="18" charset="0"/>
                <a:cs typeface="Times New Roman" panose="02020603050405020304" pitchFamily="18" charset="0"/>
              </a:rPr>
              <a:t>встановлених</a:t>
            </a:r>
            <a:endParaRPr lang="uk-UA" sz="220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592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10585178" cy="5839486"/>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вимог;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фронт-офіси – у межах своїх функцій прийняття банком ризиків у рамках доведених повноважень.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Функції всіх вищезазначених підрозділів мають бути чітко визначені та задокументовані, а банк має зробити все належне для уникнення конфлікту інтересів між ними.</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Спостережна рада банку</a:t>
            </a:r>
            <a:r>
              <a:rPr lang="uk-UA" sz="2200" dirty="0" smtClean="0">
                <a:latin typeface="Times New Roman" panose="02020603050405020304" pitchFamily="18" charset="0"/>
                <a:cs typeface="Times New Roman" panose="02020603050405020304" pitchFamily="18" charset="0"/>
              </a:rPr>
              <a:t> відповідно до своїх функцій та загальновизнаних принципів корпоративного управління має визначати основні засади організаційної структури банку. Для цього спостережна рада: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визначає обов’язки і повноваження комітетів спостережної ради та правління, а також порядок їх підпорядкування та підзвітність;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забезпечує в організаційній структурі банку відокремлення системи управління ризиками від системи внутрішнього нагляду (внутрішнього контролю та внутрішнього аудиту);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забезпечує наявність необхідних заходів адміністративного та іншого контролю, які гарантували б виконання підрозділами ризик-менеджменту </a:t>
            </a:r>
            <a:r>
              <a:rPr lang="uk-UA" sz="2200" dirty="0" smtClean="0">
                <a:latin typeface="Times New Roman" panose="02020603050405020304" pitchFamily="18" charset="0"/>
                <a:cs typeface="Times New Roman" panose="02020603050405020304" pitchFamily="18" charset="0"/>
              </a:rPr>
              <a:t>та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нагляду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контролю та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аудиту) </a:t>
            </a:r>
            <a:r>
              <a:rPr lang="ru-RU" sz="2200" dirty="0" err="1" smtClean="0">
                <a:latin typeface="Times New Roman" panose="02020603050405020304" pitchFamily="18" charset="0"/>
                <a:cs typeface="Times New Roman" panose="02020603050405020304" pitchFamily="18" charset="0"/>
              </a:rPr>
              <a:t>своїх</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391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497941"/>
            <a:ext cx="10539911" cy="5776110"/>
          </a:xfrm>
        </p:spPr>
        <p:txBody>
          <a:bodyPr>
            <a:normAutofit lnSpcReduction="10000"/>
          </a:bodyPr>
          <a:lstStyle/>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завдань неупереджено </a:t>
            </a:r>
            <a:r>
              <a:rPr lang="uk-UA" sz="2200" dirty="0" smtClean="0">
                <a:latin typeface="Times New Roman" panose="02020603050405020304" pitchFamily="18" charset="0"/>
                <a:cs typeface="Times New Roman" panose="02020603050405020304" pitchFamily="18" charset="0"/>
              </a:rPr>
              <a:t>та незалежно один від одного.</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Завдання та функції спостережної ради у разі створення комітету з ризик-менеджменту спостережної ради доцільно покладати на такий комітет.</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До складу комітету мають входити принаймні три члени спостережної ради. Обов’язки його мають визначатися спостережною радою.</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Рекомендується</a:t>
            </a:r>
            <a:r>
              <a:rPr lang="uk-UA" sz="2200" dirty="0">
                <a:latin typeface="Times New Roman" panose="02020603050405020304" pitchFamily="18" charset="0"/>
                <a:cs typeface="Times New Roman" panose="02020603050405020304" pitchFamily="18" charset="0"/>
              </a:rPr>
              <a:t>, щоб члени комітету:</a:t>
            </a: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мали достатнє розуміння процесів ризик-менеджменту, у тому числі методів та прийомів виявлення і кількісної оцінки ризиків;</a:t>
            </a: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розуміли всі ризики, на які банк наражається або які можуть з’явитися у діяльності банку надалі;</a:t>
            </a: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передбачали та планували потреби банку у капіталі, виходячи з його поточного та очікуваного профілю ризиків.</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Правління </a:t>
            </a:r>
            <a:r>
              <a:rPr lang="uk-UA" sz="2200" i="1" dirty="0">
                <a:latin typeface="Times New Roman" panose="02020603050405020304" pitchFamily="18" charset="0"/>
                <a:cs typeface="Times New Roman" panose="02020603050405020304" pitchFamily="18" charset="0"/>
              </a:rPr>
              <a:t>банку</a:t>
            </a:r>
            <a:r>
              <a:rPr lang="uk-UA" sz="2200" dirty="0">
                <a:latin typeface="Times New Roman" panose="02020603050405020304" pitchFamily="18" charset="0"/>
                <a:cs typeface="Times New Roman" panose="02020603050405020304" pitchFamily="18" charset="0"/>
              </a:rPr>
              <a:t> як виконавчий орган банку, що підзвітний спостережній раді банку, має взаємодіяти зі спостережною радою з питань ризик-менеджменту, </a:t>
            </a:r>
            <a:r>
              <a:rPr lang="uk-UA" sz="2200" dirty="0" smtClean="0">
                <a:latin typeface="Times New Roman" panose="02020603050405020304" pitchFamily="18" charset="0"/>
                <a:cs typeface="Times New Roman" panose="02020603050405020304" pitchFamily="18" charset="0"/>
              </a:rPr>
              <a:t>виходячи із загальноприйнятих принципів корпоративного</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37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61727"/>
            <a:ext cx="10648552" cy="5911913"/>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управління та ієрархії процесів управління ризиками. Така взаємодія має складатися, як мінімум, із двох складових – звітування та надання рекомендацій</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a:t>
            </a:r>
            <a:r>
              <a:rPr lang="uk-UA" sz="2200" dirty="0">
                <a:latin typeface="Times New Roman" panose="02020603050405020304" pitchFamily="18" charset="0"/>
                <a:cs typeface="Times New Roman" panose="02020603050405020304" pitchFamily="18" charset="0"/>
              </a:rPr>
              <a:t>частині звітування перед спостережною радою (або комітетом) правління банку повинно:</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визначати суттєвість ризиків що є, та ризиків, які можуть виникнути у перспективі;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подавати своєчасні, змістовні, точні і повні звіти щодо реалізації стратегії діяльності банку і його бізнес-планів, щодо фактичних операційних та фінансових результатів банку в порівнянні з прогнозними;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подавати своєчасні, змістовні, точні і повні звіти щодо управління значними ризиками і щодо процедур та засобів контролю за управлінням цими ризиками;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інформувати </a:t>
            </a:r>
            <a:r>
              <a:rPr lang="uk-UA" sz="2200" dirty="0">
                <a:latin typeface="Times New Roman" panose="02020603050405020304" pitchFamily="18" charset="0"/>
                <a:cs typeface="Times New Roman" panose="02020603050405020304" pitchFamily="18" charset="0"/>
              </a:rPr>
              <a:t>про будь-які виявлені факти конфлікту інтересів</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частині надання рекомендацій спостережній раді правлінню рекомендовано розробляти і подавати на розгляд і затвердження проекти завдань, стратегії діяльності і бізнес-планів банку, а також зміни до них. Під час розроблення цих документів доцільно враховувати економічне оточення банку, його фінансовий стан і ризики, на які він наражається або наражатиметься під час проведення своїх поточних і запланованих операцій.</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9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21804" cy="5848538"/>
          </a:xfrm>
        </p:spPr>
        <p:txBody>
          <a:bodyPr>
            <a:noAutofit/>
          </a:bodyPr>
          <a:lstStyle/>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Підрозділ </a:t>
            </a:r>
            <a:r>
              <a:rPr lang="uk-UA" sz="2200" i="1" dirty="0">
                <a:latin typeface="Times New Roman" panose="02020603050405020304" pitchFamily="18" charset="0"/>
                <a:cs typeface="Times New Roman" panose="02020603050405020304" pitchFamily="18" charset="0"/>
              </a:rPr>
              <a:t>банку з ризик-менеджменту</a:t>
            </a:r>
            <a:r>
              <a:rPr lang="uk-UA" sz="2200" dirty="0">
                <a:latin typeface="Times New Roman" panose="02020603050405020304" pitchFamily="18" charset="0"/>
                <a:cs typeface="Times New Roman" panose="02020603050405020304" pitchFamily="18" charset="0"/>
              </a:rPr>
              <a:t> – це структурний підрозділ банку, у якому зосереджені функції управління ризиками конкретного банку. Основною вимогою до цього підрозділу є його повна незалежність (структурна та фінансова) від підрозділів банку, що безпосередньо приймають ризики (</a:t>
            </a:r>
            <a:r>
              <a:rPr lang="uk-UA" sz="2200" dirty="0" err="1">
                <a:latin typeface="Times New Roman" panose="02020603050405020304" pitchFamily="18" charset="0"/>
                <a:cs typeface="Times New Roman" panose="02020603050405020304" pitchFamily="18" charset="0"/>
              </a:rPr>
              <a:t>фронтофісів</a:t>
            </a:r>
            <a:r>
              <a:rPr lang="uk-UA" sz="2200" dirty="0">
                <a:latin typeface="Times New Roman" panose="02020603050405020304" pitchFamily="18" charset="0"/>
                <a:cs typeface="Times New Roman" panose="02020603050405020304" pitchFamily="18" charset="0"/>
              </a:rPr>
              <a:t>) та підрозділів, які реєструють факт прийняття ризику та  контролюють його величину (бек-офісів). Крім того, керівнику підрозділу з ризик-менеджменту бажано мати достатньо високий статус у банку для забезпечення його незалежності від керівників інших операційних чи функціональних підрозділів.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Рекомендується</a:t>
            </a:r>
            <a:r>
              <a:rPr lang="uk-UA" sz="2200" dirty="0">
                <a:latin typeface="Times New Roman" panose="02020603050405020304" pitchFamily="18" charset="0"/>
                <a:cs typeface="Times New Roman" panose="02020603050405020304" pitchFamily="18" charset="0"/>
              </a:rPr>
              <a:t>, щоб керівник підрозділу з ризик-менеджменту був членом правління банку, а також його профільних комітетів та мав право вето на рішення цих комітетів, якщо вони можуть призвести до здійснення ризикових операцій, що становитимуть загрозу інтересам вкладників, інших кредиторів банку та його власників або </a:t>
            </a:r>
            <a:r>
              <a:rPr lang="uk-UA" sz="2200" dirty="0" err="1">
                <a:latin typeface="Times New Roman" panose="02020603050405020304" pitchFamily="18" charset="0"/>
                <a:cs typeface="Times New Roman" panose="02020603050405020304" pitchFamily="18" charset="0"/>
              </a:rPr>
              <a:t>завдадуть</a:t>
            </a:r>
            <a:r>
              <a:rPr lang="uk-UA" sz="2200" dirty="0">
                <a:latin typeface="Times New Roman" panose="02020603050405020304" pitchFamily="18" charset="0"/>
                <a:cs typeface="Times New Roman" panose="02020603050405020304" pitchFamily="18" charset="0"/>
              </a:rPr>
              <a:t> шкоди належному веденню банківської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Підрозділ </a:t>
            </a:r>
            <a:r>
              <a:rPr lang="uk-UA" sz="2200" dirty="0">
                <a:latin typeface="Times New Roman" panose="02020603050405020304" pitchFamily="18" charset="0"/>
                <a:cs typeface="Times New Roman" panose="02020603050405020304" pitchFamily="18" charset="0"/>
              </a:rPr>
              <a:t>з ризик-менеджменту бажано підпорядковувати безпосередньо голові правління (керівнику вищого виконавчого органу банку).</a:t>
            </a: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0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2" y="606582"/>
            <a:ext cx="10675713" cy="567652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Характерною </a:t>
            </a:r>
            <a:r>
              <a:rPr lang="uk-UA" sz="2200" dirty="0">
                <a:latin typeface="Times New Roman" panose="02020603050405020304" pitchFamily="18" charset="0"/>
                <a:cs typeface="Times New Roman" panose="02020603050405020304" pitchFamily="18" charset="0"/>
              </a:rPr>
              <a:t>особливістю банків є їх робота за допомогою «чужих» грошових ресурсів, тобто за рахунок залучення коштів із зовнішніх джерел, основними серед яких є депозити. Залучені ресурси банки розміщують від свого імені, за свій рахунок і на власний ризик в різноманітні активи на умовах строковості, платності і повернення. Депозитні ресурси використовуються банком в першу чергу для проведення кредитних та інвестиційних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Залучаючи </a:t>
            </a:r>
            <a:r>
              <a:rPr lang="uk-UA" sz="2200" dirty="0">
                <a:latin typeface="Times New Roman" panose="02020603050405020304" pitchFamily="18" charset="0"/>
                <a:cs typeface="Times New Roman" panose="02020603050405020304" pitchFamily="18" charset="0"/>
              </a:rPr>
              <a:t>грошові кошти на депозитні рахунки, банки беруть на себе зобов’язання повернення вкладів у повному обсязі на першу вимогу їх власників. Саме тому банківські установи в будь-який час повинні мати певну суму фінансових ресурсів на випадок зняття грошових коштів власниками депозитів. З цією метою банками створюються спеціальні резерви. Одним з найважливіших завдань у діяльності банків є підтримка ліквідності. Щоденна робота по підтримці достатнього рівня ліквідності є необхідною умовою самозбереження та стабільного функціонування банку. Неліквідний банк не в змозі виконувати свої функції та здійснювати операції з обслуговування клієнтів, тому вирішення проблем ліквідності повинне мати найвищий пріоритет у діяльності банку.</a:t>
            </a:r>
          </a:p>
        </p:txBody>
      </p:sp>
    </p:spTree>
    <p:extLst>
      <p:ext uri="{BB962C8B-B14F-4D97-AF65-F5344CB8AC3E}">
        <p14:creationId xmlns:p14="http://schemas.microsoft.com/office/powerpoint/2010/main" val="175640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0"/>
            <a:ext cx="10702871" cy="5848537"/>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Важливим є забезпечення уникнення будь-якого конфлікту інтересів між підрозділом з ризик-менеджменту та іншими підрозділами банку (фронт- та бек-офісами), а також комплектація підрозділу висококваліфікованими кадрами. З цією метою банкам рекомендується: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процесі фінансового планування виділяти в бюджеті (кошторисі) банку витрати на утримання та забезпечення підрозділу з ризик-менеджменту окремо від витрат на утримання та забезпечення інших підрозділів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установити такий механізм оплати праці працівників підрозділу з ризик-менеджменту, який не мав би жодної залежності від рівня ризику, який бере на себе банк, або у будь-який інший спосіб не стимулював би порушення його незалежності;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забезпечувати постійне підвищення кваліфікації працівників підрозділу.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Підрозділ </a:t>
            </a:r>
            <a:r>
              <a:rPr lang="uk-UA" sz="2200" dirty="0">
                <a:latin typeface="Times New Roman" panose="02020603050405020304" pitchFamily="18" charset="0"/>
                <a:cs typeface="Times New Roman" panose="02020603050405020304" pitchFamily="18" charset="0"/>
              </a:rPr>
              <a:t>з ризик-менеджменту є окремим структурним підрозділом банку і може мати будь-яку назву: департамент, управління, відділ тощо. Виходячи із принципу превалювання сутності над формою, він оцінюється не за своєю назвою, а за своїми функціями.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функцій підрозділу з ризик-менеджменту належать: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забезпечення проведення кількісної та якісної оцінки або формалізованого аналізу на основі визначених показників тих ризиків, на які наражається банк або які можуть надалі з’явитися в його діяльності;</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000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16048"/>
            <a:ext cx="10558016" cy="5776109"/>
          </a:xfrm>
        </p:spPr>
        <p:txBody>
          <a:bodyPr>
            <a:normAutofit lnSpcReduction="10000"/>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та подання на затвердження правління банку методик оцінки ризиків. Ці методики мають забезпечувати можливість зіставлення різних ризиків, а також величини одного ризику в часі;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інфраструктури для отримання даних від інших систем, створення системи для автоматизованого ведення та оброблення бази даних щодо ризиків, а також для забезпечення безперервного моніторингу й оцінки різних ризиків;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та актуалізація засобів аналізу ризиків і методик для нових та діючих моделей, у тому числі їх бек-тестування;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накопичення спостережень (історичних даних) для порівняльного аналізу;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здійснення моніторингу даних щодо позицій та цін, ризикових позицій;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ідентифікація і моніторинг порушення лімітів;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аналіз можливих сценаріїв;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підготовка загального опису ризикових позицій і звітування щодо них правлінню (або, у разі потреби, спостережній раді банку або її комітету);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забезпечення координації з іншими підрозділами і сферами діяльності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основі проведеного аналізу величини ризиків банку та всіх факторів, які можуть призводити до її зниження (страхування, хеджування тощо), а також</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712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06994"/>
            <a:ext cx="10639499" cy="5830431"/>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рівня розвитку </a:t>
            </a:r>
            <a:r>
              <a:rPr lang="uk-UA" sz="2200" dirty="0" smtClean="0">
                <a:latin typeface="Times New Roman" panose="02020603050405020304" pitchFamily="18" charset="0"/>
                <a:cs typeface="Times New Roman" panose="02020603050405020304" pitchFamily="18" charset="0"/>
              </a:rPr>
              <a:t>систем управління </a:t>
            </a:r>
            <a:r>
              <a:rPr lang="uk-UA" sz="2200" dirty="0">
                <a:latin typeface="Times New Roman" panose="02020603050405020304" pitchFamily="18" charset="0"/>
                <a:cs typeface="Times New Roman" panose="02020603050405020304" pitchFamily="18" charset="0"/>
              </a:rPr>
              <a:t>конкретними ризиками, надання рекомендацій на розгляд правління щодо подальшої тактики роботи з цими ризиками, у тому числі за допомогою встановлення лімітів та інших обмежень, до заборони проведення операції;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надання рекомендацій спостережній раді і правлінню щодо потрібних вимог до капіталу з метою покриття неочікуваних збитків і збитків, пов’язаних з ризиками, виявленими (ідентифікованими) і виміряними кількісно з використанням методики найгіршого сценарію;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надання </a:t>
            </a:r>
            <a:r>
              <a:rPr lang="uk-UA" sz="2200" dirty="0">
                <a:latin typeface="Times New Roman" panose="02020603050405020304" pitchFamily="18" charset="0"/>
                <a:cs typeface="Times New Roman" panose="02020603050405020304" pitchFamily="18" charset="0"/>
              </a:rPr>
              <a:t>допомоги спостережній раді і правлінню у розробленні і впровадженні політик, положень і процедур з управління ризиками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Служба </a:t>
            </a:r>
            <a:r>
              <a:rPr lang="uk-UA" sz="2200" i="1" dirty="0">
                <a:latin typeface="Times New Roman" panose="02020603050405020304" pitchFamily="18" charset="0"/>
                <a:cs typeface="Times New Roman" panose="02020603050405020304" pitchFamily="18" charset="0"/>
              </a:rPr>
              <a:t>внутрішнього аудиту</a:t>
            </a:r>
            <a:r>
              <a:rPr lang="uk-UA" sz="2200" dirty="0">
                <a:latin typeface="Times New Roman" panose="02020603050405020304" pitchFamily="18" charset="0"/>
                <a:cs typeface="Times New Roman" panose="02020603050405020304" pitchFamily="18" charset="0"/>
              </a:rPr>
              <a:t> – це орган оперативного контролю спостережної ради, який здійснює нагляд за дотриманням системи внутрішнього контролю в банку, а також надає висновки щодо її достатності та ефективності.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Служба </a:t>
            </a:r>
            <a:r>
              <a:rPr lang="uk-UA" sz="2200" dirty="0">
                <a:latin typeface="Times New Roman" panose="02020603050405020304" pitchFamily="18" charset="0"/>
                <a:cs typeface="Times New Roman" panose="02020603050405020304" pitchFamily="18" charset="0"/>
              </a:rPr>
              <a:t>внутрішнього аудиту не бере безпосередньої участі в процесі ризик-менеджменту, її роль у цьому процесі полягає в оцінці адекватності систем управління ризиками потребам банку; найголовнішим є забезпечення її незалежності від будь-яких інших виконавчих органів, які залучені до цього процесу ризик-менеджменту. </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79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6083929"/>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 Методи оцінки та управління фінансовою безпекою банківської системи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Фінансова </a:t>
            </a:r>
            <a:r>
              <a:rPr lang="uk-UA" sz="2200" dirty="0">
                <a:latin typeface="Times New Roman" panose="02020603050405020304" pitchFamily="18" charset="0"/>
                <a:cs typeface="Times New Roman" panose="02020603050405020304" pitchFamily="18" charset="0"/>
              </a:rPr>
              <a:t>безпека банківської системи повинна визначатися стійкістю та стабільністю до загроз, рівнем ефективності фінансово-економічної діяльності комерційних банків. А своєчасне виявлення існуючих і потенційних недоліків у сфері гарантування фінансової безпеки банківського сектору потребує визначення відповідних індикаторів та проведення їх постійного моніторингу з метою подальшого вжиття необхідних заходів</a:t>
            </a:r>
            <a:r>
              <a:rPr lang="uk-UA" sz="2200" dirty="0" smtClean="0">
                <a:latin typeface="Times New Roman" panose="02020603050405020304" pitchFamily="18" charset="0"/>
                <a:cs typeface="Times New Roman" panose="02020603050405020304" pitchFamily="18" charset="0"/>
              </a:rPr>
              <a:t>. 	Аналіз </a:t>
            </a:r>
            <a:r>
              <a:rPr lang="uk-UA" sz="2200" dirty="0">
                <a:latin typeface="Times New Roman" panose="02020603050405020304" pitchFamily="18" charset="0"/>
                <a:cs typeface="Times New Roman" panose="02020603050405020304" pitchFamily="18" charset="0"/>
              </a:rPr>
              <a:t>наукової та нормативної літератури стосовно питання оцінки банківської безпеки держави засвідчив </a:t>
            </a:r>
            <a:r>
              <a:rPr lang="uk-UA" sz="2200" dirty="0" err="1">
                <a:latin typeface="Times New Roman" panose="02020603050405020304" pitchFamily="18" charset="0"/>
                <a:cs typeface="Times New Roman" panose="02020603050405020304" pitchFamily="18" charset="0"/>
              </a:rPr>
              <a:t>неодностайність</a:t>
            </a:r>
            <a:r>
              <a:rPr lang="uk-UA" sz="2200" dirty="0">
                <a:latin typeface="Times New Roman" panose="02020603050405020304" pitchFamily="18" charset="0"/>
                <a:cs typeface="Times New Roman" panose="02020603050405020304" pitchFamily="18" charset="0"/>
              </a:rPr>
              <a:t> у поглядах щодо кількості та набору індикаторів, що пропонуються для </a:t>
            </a:r>
            <a:r>
              <a:rPr lang="uk-UA" sz="2200" dirty="0" smtClean="0">
                <a:latin typeface="Times New Roman" panose="02020603050405020304" pitchFamily="18" charset="0"/>
                <a:cs typeface="Times New Roman" panose="02020603050405020304" pitchFamily="18" charset="0"/>
              </a:rPr>
              <a:t>розрахунку. Практичне </a:t>
            </a:r>
            <a:r>
              <a:rPr lang="uk-UA" sz="2200" dirty="0">
                <a:latin typeface="Times New Roman" panose="02020603050405020304" pitchFamily="18" charset="0"/>
                <a:cs typeface="Times New Roman" panose="02020603050405020304" pitchFamily="18" charset="0"/>
              </a:rPr>
              <a:t>впровадження моніторингу фінансової безпеки банківської системи України почалося у 2007 р., коли наказом </a:t>
            </a:r>
            <a:r>
              <a:rPr lang="uk-UA" sz="2200" dirty="0" smtClean="0">
                <a:latin typeface="Times New Roman" panose="02020603050405020304" pitchFamily="18" charset="0"/>
                <a:cs typeface="Times New Roman" panose="02020603050405020304" pitchFamily="18" charset="0"/>
              </a:rPr>
              <a:t>Мінекономіки </a:t>
            </a:r>
            <a:r>
              <a:rPr lang="uk-UA" sz="2200" dirty="0">
                <a:latin typeface="Times New Roman" panose="02020603050405020304" pitchFamily="18" charset="0"/>
                <a:cs typeface="Times New Roman" panose="02020603050405020304" pitchFamily="18" charset="0"/>
              </a:rPr>
              <a:t>України було затверджено методику розрахунку рівня економічної безпеки України. </a:t>
            </a:r>
            <a:r>
              <a:rPr lang="uk-UA" sz="2200" dirty="0" smtClean="0">
                <a:latin typeface="Times New Roman" panose="02020603050405020304" pitchFamily="18" charset="0"/>
                <a:cs typeface="Times New Roman" panose="02020603050405020304" pitchFamily="18" charset="0"/>
              </a:rPr>
              <a:t>Оновлені </a:t>
            </a:r>
            <a:r>
              <a:rPr lang="uk-UA" sz="2200" dirty="0">
                <a:latin typeface="Times New Roman" panose="02020603050405020304" pitchFamily="18" charset="0"/>
                <a:cs typeface="Times New Roman" panose="02020603050405020304" pitchFamily="18" charset="0"/>
              </a:rPr>
              <a:t>методичні рекомендації, затверджені </a:t>
            </a:r>
            <a:r>
              <a:rPr lang="uk-UA" sz="2200" dirty="0" smtClean="0">
                <a:latin typeface="Times New Roman" panose="02020603050405020304" pitchFamily="18" charset="0"/>
                <a:cs typeface="Times New Roman" panose="02020603050405020304" pitchFamily="18" charset="0"/>
              </a:rPr>
              <a:t>у </a:t>
            </a:r>
            <a:r>
              <a:rPr lang="uk-UA" sz="2200" dirty="0">
                <a:latin typeface="Times New Roman" panose="02020603050405020304" pitchFamily="18" charset="0"/>
                <a:cs typeface="Times New Roman" panose="02020603050405020304" pitchFamily="18" charset="0"/>
              </a:rPr>
              <a:t>2013 р., дещо змінили перелік складових інтегрального індикатора економічної безпеки, у загальному підсумку збільшивши кількість показників до 128 та скоротивши кількість груп до 9. При цьому кількість показників, що характеризують банківську безпеку, зросла до 7 (табл. </a:t>
            </a:r>
            <a:r>
              <a:rPr lang="uk-UA" sz="2200" dirty="0" smtClean="0">
                <a:latin typeface="Times New Roman" panose="02020603050405020304" pitchFamily="18" charset="0"/>
                <a:cs typeface="Times New Roman" panose="02020603050405020304" pitchFamily="18" charset="0"/>
              </a:rPr>
              <a:t>нижче).</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45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25067" y="429644"/>
            <a:ext cx="9645281" cy="6011500"/>
          </a:xfrm>
          <a:prstGeom prst="rect">
            <a:avLst/>
          </a:prstGeom>
        </p:spPr>
      </p:pic>
    </p:spTree>
    <p:extLst>
      <p:ext uri="{BB962C8B-B14F-4D97-AF65-F5344CB8AC3E}">
        <p14:creationId xmlns:p14="http://schemas.microsoft.com/office/powerpoint/2010/main" val="1501636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27259" y="932507"/>
            <a:ext cx="10070883" cy="5205743"/>
          </a:xfrm>
          <a:prstGeom prst="rect">
            <a:avLst/>
          </a:prstGeom>
        </p:spPr>
      </p:pic>
    </p:spTree>
    <p:extLst>
      <p:ext uri="{BB962C8B-B14F-4D97-AF65-F5344CB8AC3E}">
        <p14:creationId xmlns:p14="http://schemas.microsoft.com/office/powerpoint/2010/main" val="221518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89344" y="1023042"/>
            <a:ext cx="9814266" cy="4861710"/>
          </a:xfrm>
          <a:prstGeom prst="rect">
            <a:avLst/>
          </a:prstGeom>
        </p:spPr>
      </p:pic>
    </p:spTree>
    <p:extLst>
      <p:ext uri="{BB962C8B-B14F-4D97-AF65-F5344CB8AC3E}">
        <p14:creationId xmlns:p14="http://schemas.microsoft.com/office/powerpoint/2010/main" val="3555633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390186" y="715225"/>
            <a:ext cx="10162280" cy="5404918"/>
          </a:xfrm>
          <a:prstGeom prst="rect">
            <a:avLst/>
          </a:prstGeom>
        </p:spPr>
      </p:pic>
    </p:spTree>
    <p:extLst>
      <p:ext uri="{BB962C8B-B14F-4D97-AF65-F5344CB8AC3E}">
        <p14:creationId xmlns:p14="http://schemas.microsoft.com/office/powerpoint/2010/main" val="3524866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675746" y="561315"/>
            <a:ext cx="2773624" cy="562220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Як бачимо, останні два десятиріччя науковці активно ведуть дослідження в частині удосконалення методики оцінки фінансової безпеки банків та банківської системи. Коваленко В.В. та </a:t>
            </a:r>
            <a:r>
              <a:rPr lang="uk-UA" sz="2200" dirty="0" err="1" smtClean="0">
                <a:latin typeface="Times New Roman" panose="02020603050405020304" pitchFamily="18" charset="0"/>
                <a:cs typeface="Times New Roman" panose="02020603050405020304" pitchFamily="18" charset="0"/>
              </a:rPr>
              <a:t>Єріс</a:t>
            </a:r>
            <a:r>
              <a:rPr lang="uk-UA" sz="2200" dirty="0" smtClean="0">
                <a:latin typeface="Times New Roman" panose="02020603050405020304" pitchFamily="18" charset="0"/>
                <a:cs typeface="Times New Roman" panose="02020603050405020304" pitchFamily="18" charset="0"/>
              </a:rPr>
              <a:t> Л.М. сформували систему індикаторів фінансової безпеки на двох рівнях (див. рис.)</a:t>
            </a:r>
            <a:endParaRPr lang="uk-UA" sz="2200" dirty="0">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sz="quarter" idx="4"/>
          </p:nvPr>
        </p:nvPicPr>
        <p:blipFill>
          <a:blip r:embed="rId2"/>
          <a:stretch>
            <a:fillRect/>
          </a:stretch>
        </p:blipFill>
        <p:spPr>
          <a:xfrm>
            <a:off x="3630441" y="651849"/>
            <a:ext cx="6781044" cy="5531667"/>
          </a:xfrm>
          <a:prstGeom prst="rect">
            <a:avLst/>
          </a:prstGeom>
        </p:spPr>
      </p:pic>
    </p:spTree>
    <p:extLst>
      <p:ext uri="{BB962C8B-B14F-4D97-AF65-F5344CB8AC3E}">
        <p14:creationId xmlns:p14="http://schemas.microsoft.com/office/powerpoint/2010/main" val="3060370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30445" cy="5803271"/>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нижченаведеній таблиці згруповано основні показники фінансової безпеки банківської системи в динаміці за 2007–2018 рр. Як бачимо з даних таблиці 2, для більшості індикаторів спостерігаються негативні довгострокові тенденції. Найбільш проблемними 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співвідношення банківських кредитів та депозитів в іноземній валюті. Значення показника лише у 2017 р. було наближеним до оптимального, а у 2008–2018 рр. коливалося в межах 117,04–274,72 %, тобто або наближалося до критичного рівня, або значно його перевищувало;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частка іноземного капіталу у банківській системі протягом усього аналізованого періоду змінювалася циклічно, однак значення показника не виходило за межі 35–51,32 %, що відповідає незадовільному рівню, а у 2010–2012 рр. та 2015–2018 рр. навіть небезпечному, адже подальше зростання показника може сягнути критичного рівня та призвести до часткової або повної втрати незалежності у банківському секторі країни. 	Додаткова загроза викликана тим, що найбільша частка іноземного капіталу у банківській системі України належить банкам Російської Федерації (близько 30 %);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3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43209"/>
            <a:ext cx="10739086" cy="5730842"/>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При цьому в діяльності банків виникає низка протиріч. Для необхідності мати достатній рівень ліквідності для виконання своїх зобов’язань банки змушені розміщувати залучені фінансові ресурси в ліквідні активи, які є недохідними або з дуже низькими доходами. З іншого боку, необхідність збільшення прибутку змушує банки зводити обсяг ліквідних засобів до мінімального значення, що підвищує ризик незбалансованої ліквідності.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Крім того, зорієнтовані на отримання прибутку, банки прагнуть залучити фінансові ресурси за більш низькою ціною, а це, в першу чергу, стосується депозитів до запитання та короткострокових. Але переважання такого виду депозитних вкладень обумовлює нестійку ресурсну базу і обмежує види банківської діяльності. Якщо банки залучають дешеві довгострокові ресурси у великих обсягах на світових ринках капіталу, то збільшується їх зовнішня заборгованість і зростає рівень валютного ризику.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Залучені </a:t>
            </a:r>
            <a:r>
              <a:rPr lang="uk-UA" sz="2200" dirty="0">
                <a:latin typeface="Times New Roman" panose="02020603050405020304" pitchFamily="18" charset="0"/>
                <a:cs typeface="Times New Roman" panose="02020603050405020304" pitchFamily="18" charset="0"/>
              </a:rPr>
              <a:t>ресурси банки намагаються розмістити на більш вигідних умовах, збільшуючи масштаби кредитування і здійснюючи вкладення в інші фінансові та не фінансові активи. Кредитна експансія банків, як правило, супроводжується зниженням вимог до позичальників і підвищенням рівня кредитного ризику. Особливо це характерно в періоди економічного зростання.</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574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84354" cy="583043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співвідношення довгострокових кредитів та депозитів протягом усього періоду (окрім 2012–2013 рр.) перевищує критичне значення, що є суттєвою загрозою банківській безпеці.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рентабельність активів банківської системи демонструє надзвичайно негативні результати. Період 2009–2011 рр. та 2014–2017 рр. характеризується збитковістю банківської системи. Цей показник мав позитивні значення у 2007–2008 рр. (значення показника відповідало оптимальному) та у 2012–2013 рр. (проте показник не досягнув оптимального значення). У 2018 р. показник рентабельності активів мав позитивне значення та найвищий рівень за весь аналізований період, що пояснюється активізацією банками роздрібного кредитування, зниження банками відсоткових ставок за вкладами громадян упродовж більшої частини року і значного зменшення обсягів формування резервів, що демонструє пророблену банками роботу з адекватного оцінювання активів та відповідного формування резервів у попередні роки. Причому, у 2013 р. та 2018 р. значний внесок у прибутковість банківської системи зробили саме державні банки. В свою чергу, надвисокі збитки банківської системи у 2015–2016 рр. пояснюються саме збитковістю діяльності групи топ-10 найбільших банків;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260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87569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a:t>
            </a:r>
            <a:r>
              <a:rPr lang="uk-UA" sz="2200" dirty="0">
                <a:latin typeface="Times New Roman" panose="02020603050405020304" pitchFamily="18" charset="0"/>
                <a:cs typeface="Times New Roman" panose="02020603050405020304" pitchFamily="18" charset="0"/>
              </a:rPr>
              <a:t>співвідношення ліквідних активів до короткострокових зобов’язань банків протягом 2010–2018 рр. не відповідає оптимальному значенню, однак коливається в межах 86,14–98,37 %, що свідчить про задовільний рівень фінансової стійкості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a:t>
            </a:r>
            <a:r>
              <a:rPr lang="uk-UA" sz="2200" dirty="0">
                <a:latin typeface="Times New Roman" panose="02020603050405020304" pitchFamily="18" charset="0"/>
                <a:cs typeface="Times New Roman" panose="02020603050405020304" pitchFamily="18" charset="0"/>
              </a:rPr>
              <a:t>частка активів п’яти найбільших банків у сукупних активах банківської системи протягом 2007–2016 рр. коливалася в межах 21,79–32,58 %, тобто або не досягала оптимального значення 30 %, або незначно його перевищувала. Однак у 2017–2018 рр. значення показника сягнуло позначки 63,67 %, що перевищило критичний рівень 60 % та вказує на посилення процесів монополізації у банківській сфері.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Результати </a:t>
            </a:r>
            <a:r>
              <a:rPr lang="uk-UA" sz="2200" dirty="0">
                <a:latin typeface="Times New Roman" panose="02020603050405020304" pitchFamily="18" charset="0"/>
                <a:cs typeface="Times New Roman" panose="02020603050405020304" pitchFamily="18" charset="0"/>
              </a:rPr>
              <a:t>оцінки фінансової безпеки банківського сектору засвідчили наявність негативних тенденцій до змін розрахованих значень більшості індикаторів, які переважно знаходяться у зоні критичних значень, що свідчить про кризовий стан безпеки банківської системи України. Аналіз якості кредитного портфеля банківської системи України за 2007–2018 рр. дозволив виявити довгострокову тенденцію до збільшення частки простроченої кредитної заборгованості (з 1,3 % наприкінці 2007 р. до 52,85 % наприкінці 2018 р.). </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979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599944" y="362139"/>
            <a:ext cx="10771208" cy="6165410"/>
          </a:xfrm>
          <a:prstGeom prst="rect">
            <a:avLst/>
          </a:prstGeom>
        </p:spPr>
      </p:pic>
    </p:spTree>
    <p:extLst>
      <p:ext uri="{BB962C8B-B14F-4D97-AF65-F5344CB8AC3E}">
        <p14:creationId xmlns:p14="http://schemas.microsoft.com/office/powerpoint/2010/main" val="2365157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88475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Встановлено</a:t>
            </a:r>
            <a:r>
              <a:rPr lang="uk-UA" sz="2200" dirty="0">
                <a:latin typeface="Times New Roman" panose="02020603050405020304" pitchFamily="18" charset="0"/>
                <a:cs typeface="Times New Roman" panose="02020603050405020304" pitchFamily="18" charset="0"/>
              </a:rPr>
              <a:t>, що ця негативна тенденція зумовлюється не лише впливом зовнішніх факторів, таких як девальвація гривні, зниження реальних доходів позичальників, падіння економічної активності в країні та вимушене припинення банківської діяльності на тимчасово окупованих територіях, а й загальною неефективністю кредитної політики вітчизняного банківського сектору та її невідповідністю сучасним умовам господарювання. Зростанню частки та обсягів проблемної кредитної заборгованості у кредитному портфелі вітчизняної банківської системи сприяли такі прорахунки у кредитній політиці, як: недостатня диверсифікація кредитного портфеля у розрізі секторів економіки, що обмежує гнучкість банків у здійсненні кредитних операцій; висока питома вага довгострокових кредитів у кредитному портфелі, що у вітчизняних умовах господарювання призводить до зростання ризику ліквідності; масова видача валютних кредитів у докризовий період, що спричинила значну концентрацію валютного ризику; надвисокі процентні ставки за наданими кредитами, невідповідні реальному рівню доходів населення та бізнесу; неготовність комерційних банків до управління проблемною заборгованістю в умовах кризи та неефективність існуючих методик управління портфелями проблемних кредитів.</a:t>
            </a:r>
          </a:p>
        </p:txBody>
      </p:sp>
    </p:spTree>
    <p:extLst>
      <p:ext uri="{BB962C8B-B14F-4D97-AF65-F5344CB8AC3E}">
        <p14:creationId xmlns:p14="http://schemas.microsoft.com/office/powerpoint/2010/main" val="3450161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66659"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Оскільки </a:t>
            </a:r>
            <a:r>
              <a:rPr lang="uk-UA" sz="2200" dirty="0">
                <a:latin typeface="Times New Roman" panose="02020603050405020304" pitchFamily="18" charset="0"/>
                <a:cs typeface="Times New Roman" panose="02020603050405020304" pitchFamily="18" charset="0"/>
              </a:rPr>
              <a:t>причини виникнення криз окремих банків та в цілому </a:t>
            </a:r>
            <a:r>
              <a:rPr lang="uk-UA" sz="2200" dirty="0" smtClean="0">
                <a:latin typeface="Times New Roman" panose="02020603050405020304" pitchFamily="18" charset="0"/>
                <a:cs typeface="Times New Roman" panose="02020603050405020304" pitchFamily="18" charset="0"/>
              </a:rPr>
              <a:t>банківської </a:t>
            </a:r>
            <a:r>
              <a:rPr lang="uk-UA" sz="2200" dirty="0">
                <a:latin typeface="Times New Roman" panose="02020603050405020304" pitchFamily="18" charset="0"/>
                <a:cs typeface="Times New Roman" panose="02020603050405020304" pitchFamily="18" charset="0"/>
              </a:rPr>
              <a:t>системи різні, то інструменти антикризового управління також </a:t>
            </a:r>
            <a:r>
              <a:rPr lang="uk-UA" sz="2200" dirty="0" smtClean="0">
                <a:latin typeface="Times New Roman" panose="02020603050405020304" pitchFamily="18" charset="0"/>
                <a:cs typeface="Times New Roman" panose="02020603050405020304" pitchFamily="18" charset="0"/>
              </a:rPr>
              <a:t>доцільно розглядати </a:t>
            </a:r>
            <a:r>
              <a:rPr lang="uk-UA" sz="2200" dirty="0">
                <a:latin typeface="Times New Roman" panose="02020603050405020304" pitchFamily="18" charset="0"/>
                <a:cs typeface="Times New Roman" panose="02020603050405020304" pitchFamily="18" charset="0"/>
              </a:rPr>
              <a:t>окремо на мікро- і </a:t>
            </a:r>
            <a:r>
              <a:rPr lang="uk-UA" sz="2200" dirty="0" smtClean="0">
                <a:latin typeface="Times New Roman" panose="02020603050405020304" pitchFamily="18" charset="0"/>
                <a:cs typeface="Times New Roman" panose="02020603050405020304" pitchFamily="18" charset="0"/>
              </a:rPr>
              <a:t>макрорівнях.</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Інструменти </a:t>
            </a:r>
            <a:r>
              <a:rPr lang="uk-UA" sz="2200" dirty="0">
                <a:latin typeface="Times New Roman" panose="02020603050405020304" pitchFamily="18" charset="0"/>
                <a:cs typeface="Times New Roman" panose="02020603050405020304" pitchFamily="18" charset="0"/>
              </a:rPr>
              <a:t>антикризового управління макроекономічного </a:t>
            </a:r>
            <a:r>
              <a:rPr lang="uk-UA" sz="2200" dirty="0" smtClean="0">
                <a:latin typeface="Times New Roman" panose="02020603050405020304" pitchFamily="18" charset="0"/>
                <a:cs typeface="Times New Roman" panose="02020603050405020304" pitchFamily="18" charset="0"/>
              </a:rPr>
              <a:t>спрямування використовують </a:t>
            </a:r>
            <a:r>
              <a:rPr lang="uk-UA" sz="2200" dirty="0">
                <a:latin typeface="Times New Roman" panose="02020603050405020304" pitchFamily="18" charset="0"/>
                <a:cs typeface="Times New Roman" panose="02020603050405020304" pitchFamily="18" charset="0"/>
              </a:rPr>
              <a:t>для вирішення першочергових проблем, їх поділяють на </a:t>
            </a:r>
            <a:r>
              <a:rPr lang="uk-UA" sz="2200" dirty="0" smtClean="0">
                <a:latin typeface="Times New Roman" panose="02020603050405020304" pitchFamily="18" charset="0"/>
                <a:cs typeface="Times New Roman" panose="02020603050405020304" pitchFamily="18" charset="0"/>
              </a:rPr>
              <a:t>фінансові</a:t>
            </a:r>
            <a:r>
              <a:rPr lang="uk-UA" sz="2200" dirty="0">
                <a:latin typeface="Times New Roman" panose="02020603050405020304" pitchFamily="18" charset="0"/>
                <a:cs typeface="Times New Roman" panose="02020603050405020304" pitchFamily="18" charset="0"/>
              </a:rPr>
              <a:t>, структурні та </a:t>
            </a:r>
            <a:r>
              <a:rPr lang="uk-UA" sz="2200" dirty="0" smtClean="0">
                <a:latin typeface="Times New Roman" panose="02020603050405020304" pitchFamily="18" charset="0"/>
                <a:cs typeface="Times New Roman" panose="02020603050405020304" pitchFamily="18" charset="0"/>
              </a:rPr>
              <a:t>операційні.</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Фінансові </a:t>
            </a:r>
            <a:r>
              <a:rPr lang="uk-UA" sz="2200" dirty="0">
                <a:latin typeface="Times New Roman" panose="02020603050405020304" pitchFamily="18" charset="0"/>
                <a:cs typeface="Times New Roman" panose="02020603050405020304" pitchFamily="18" charset="0"/>
              </a:rPr>
              <a:t>інструменти використовують для фінансової підтримки банків</a:t>
            </a: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них слід віднести: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a:t>
            </a:r>
            <a:r>
              <a:rPr lang="uk-UA" sz="2200" dirty="0">
                <a:latin typeface="Times New Roman" panose="02020603050405020304" pitchFamily="18" charset="0"/>
                <a:cs typeface="Times New Roman" panose="02020603050405020304" pitchFamily="18" charset="0"/>
              </a:rPr>
              <a:t>. Прямі методи: надання кредитів центрального банку; регулювання </a:t>
            </a:r>
            <a:r>
              <a:rPr lang="uk-UA" sz="2200" dirty="0" smtClean="0">
                <a:latin typeface="Times New Roman" panose="02020603050405020304" pitchFamily="18" charset="0"/>
                <a:cs typeface="Times New Roman" panose="02020603050405020304" pitchFamily="18" charset="0"/>
              </a:rPr>
              <a:t>норм обов'язкового </a:t>
            </a:r>
            <a:r>
              <a:rPr lang="uk-UA" sz="2200" dirty="0">
                <a:latin typeface="Times New Roman" panose="02020603050405020304" pitchFamily="18" charset="0"/>
                <a:cs typeface="Times New Roman" panose="02020603050405020304" pitchFamily="18" charset="0"/>
              </a:rPr>
              <a:t>резервування; реструктурування короткострокових </a:t>
            </a:r>
            <a:r>
              <a:rPr lang="uk-UA" sz="2200" dirty="0" smtClean="0">
                <a:latin typeface="Times New Roman" panose="02020603050405020304" pitchFamily="18" charset="0"/>
                <a:cs typeface="Times New Roman" panose="02020603050405020304" pitchFamily="18" charset="0"/>
              </a:rPr>
              <a:t>кредитів банку</a:t>
            </a:r>
            <a:r>
              <a:rPr lang="uk-UA" sz="2200" dirty="0">
                <a:latin typeface="Times New Roman" panose="02020603050405020304" pitchFamily="18" charset="0"/>
                <a:cs typeface="Times New Roman" panose="02020603050405020304" pitchFamily="18" charset="0"/>
              </a:rPr>
              <a:t>; регулювання облікової ставки; надання гарантій уряду за </a:t>
            </a:r>
            <a:r>
              <a:rPr lang="uk-UA" sz="2200" dirty="0" smtClean="0">
                <a:latin typeface="Times New Roman" panose="02020603050405020304" pitchFamily="18" charset="0"/>
                <a:cs typeface="Times New Roman" panose="02020603050405020304" pitchFamily="18" charset="0"/>
              </a:rPr>
              <a:t>депозитними вкладами</a:t>
            </a:r>
            <a:r>
              <a:rPr lang="uk-UA" sz="2200" dirty="0">
                <a:latin typeface="Times New Roman" panose="02020603050405020304" pitchFamily="18" charset="0"/>
                <a:cs typeface="Times New Roman" panose="02020603050405020304" pitchFamily="18" charset="0"/>
              </a:rPr>
              <a:t>; використання облігаційних інструментів.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a:t>
            </a:r>
            <a:r>
              <a:rPr lang="uk-UA" sz="2200" dirty="0">
                <a:latin typeface="Times New Roman" panose="02020603050405020304" pitchFamily="18" charset="0"/>
                <a:cs typeface="Times New Roman" panose="02020603050405020304" pitchFamily="18" charset="0"/>
              </a:rPr>
              <a:t>. Непрямі методи: реструктуризація податкових зобов'язань; перегляд </a:t>
            </a:r>
            <a:r>
              <a:rPr lang="uk-UA" sz="2200" dirty="0" smtClean="0">
                <a:latin typeface="Times New Roman" panose="02020603050405020304" pitchFamily="18" charset="0"/>
                <a:cs typeface="Times New Roman" panose="02020603050405020304" pitchFamily="18" charset="0"/>
              </a:rPr>
              <a:t>системи </a:t>
            </a:r>
            <a:r>
              <a:rPr lang="uk-UA" sz="2200" dirty="0">
                <a:latin typeface="Times New Roman" panose="02020603050405020304" pitchFamily="18" charset="0"/>
                <a:cs typeface="Times New Roman" panose="02020603050405020304" pitchFamily="18" charset="0"/>
              </a:rPr>
              <a:t>оподаткування банків; викуп прострочених зобов'язань підприємств </a:t>
            </a:r>
            <a:r>
              <a:rPr lang="uk-UA" sz="2200" dirty="0" smtClean="0">
                <a:latin typeface="Times New Roman" panose="02020603050405020304" pitchFamily="18" charset="0"/>
                <a:cs typeface="Times New Roman" panose="02020603050405020304" pitchFamily="18" charset="0"/>
              </a:rPr>
              <a:t>перед банками</a:t>
            </a:r>
            <a:r>
              <a:rPr lang="uk-UA" sz="2200" dirty="0">
                <a:latin typeface="Times New Roman" panose="02020603050405020304" pitchFamily="18" charset="0"/>
                <a:cs typeface="Times New Roman" panose="02020603050405020304" pitchFamily="18" charset="0"/>
              </a:rPr>
              <a:t>; конвертацію депозитів державних підприємств у капітал банку</a:t>
            </a:r>
            <a:r>
              <a:rPr lang="uk-UA" sz="2200" dirty="0" smtClean="0">
                <a:latin typeface="Times New Roman" panose="02020603050405020304" pitchFamily="18" charset="0"/>
                <a:cs typeface="Times New Roman" panose="02020603050405020304" pitchFamily="18" charset="0"/>
              </a:rPr>
              <a:t>. Зазначені </a:t>
            </a:r>
            <a:r>
              <a:rPr lang="uk-UA" sz="2200" dirty="0">
                <a:latin typeface="Times New Roman" panose="02020603050405020304" pitchFamily="18" charset="0"/>
                <a:cs typeface="Times New Roman" panose="02020603050405020304" pitchFamily="18" charset="0"/>
              </a:rPr>
              <a:t>інструменти використовуються у ситуації системної кризи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Операційні </a:t>
            </a:r>
            <a:r>
              <a:rPr lang="uk-UA" sz="2200" dirty="0">
                <a:latin typeface="Times New Roman" panose="02020603050405020304" pitchFamily="18" charset="0"/>
                <a:cs typeface="Times New Roman" panose="02020603050405020304" pitchFamily="18" charset="0"/>
              </a:rPr>
              <a:t>інструменти зосереджені на управлінні та ефективності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закриття </a:t>
            </a:r>
            <a:r>
              <a:rPr lang="uk-UA" sz="2200" dirty="0">
                <a:latin typeface="Times New Roman" panose="02020603050405020304" pitchFamily="18" charset="0"/>
                <a:cs typeface="Times New Roman" panose="02020603050405020304" pitchFamily="18" charset="0"/>
              </a:rPr>
              <a:t>або скорочення неприбуткових філіалів; відмова від </a:t>
            </a:r>
            <a:r>
              <a:rPr lang="uk-UA" sz="2200" dirty="0" smtClean="0">
                <a:latin typeface="Times New Roman" panose="02020603050405020304" pitchFamily="18" charset="0"/>
                <a:cs typeface="Times New Roman" panose="02020603050405020304" pitchFamily="18" charset="0"/>
              </a:rPr>
              <a:t>паралельних</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260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1926" cy="5748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напрямків бізнесу; посилення конкурентних переваг банку; </a:t>
            </a:r>
            <a:r>
              <a:rPr lang="uk-UA" sz="2200" dirty="0" err="1" smtClean="0">
                <a:latin typeface="Times New Roman" panose="02020603050405020304" pitchFamily="18" charset="0"/>
                <a:cs typeface="Times New Roman" panose="02020603050405020304" pitchFamily="18" charset="0"/>
              </a:rPr>
              <a:t>твінінг</a:t>
            </a:r>
            <a:r>
              <a:rPr lang="uk-UA" sz="2200" dirty="0" smtClean="0">
                <a:latin typeface="Times New Roman" panose="02020603050405020304" pitchFamily="18" charset="0"/>
                <a:cs typeface="Times New Roman" panose="02020603050405020304" pitchFamily="18" charset="0"/>
              </a:rPr>
              <a:t>. Вони використовуються, коли криза виникає на рівні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Структурні інструменти спрямовані на вирішення проблем на рівні банківського сектору на підставі впровадження принципів </a:t>
            </a:r>
            <a:r>
              <a:rPr lang="uk-UA" sz="2200" dirty="0">
                <a:latin typeface="Times New Roman" panose="02020603050405020304" pitchFamily="18" charset="0"/>
                <a:cs typeface="Times New Roman" panose="02020603050405020304" pitchFamily="18" charset="0"/>
              </a:rPr>
              <a:t>конкуренції та </a:t>
            </a:r>
            <a:r>
              <a:rPr lang="uk-UA" sz="2200" dirty="0" smtClean="0">
                <a:latin typeface="Times New Roman" panose="02020603050405020304" pitchFamily="18" charset="0"/>
                <a:cs typeface="Times New Roman" panose="02020603050405020304" pitchFamily="18" charset="0"/>
              </a:rPr>
              <a:t>надійності</a:t>
            </a:r>
            <a:r>
              <a:rPr lang="uk-UA" sz="2200" dirty="0">
                <a:latin typeface="Times New Roman" panose="02020603050405020304" pitchFamily="18" charset="0"/>
                <a:cs typeface="Times New Roman" panose="02020603050405020304" pitchFamily="18" charset="0"/>
              </a:rPr>
              <a:t>. До них відносять: ліквідацію, злиття, реорганізацію банку; </a:t>
            </a:r>
            <a:r>
              <a:rPr lang="uk-UA" sz="2200" dirty="0" smtClean="0">
                <a:latin typeface="Times New Roman" panose="02020603050405020304" pitchFamily="18" charset="0"/>
                <a:cs typeface="Times New Roman" panose="02020603050405020304" pitchFamily="18" charset="0"/>
              </a:rPr>
              <a:t>управління поганими </a:t>
            </a:r>
            <a:r>
              <a:rPr lang="uk-UA" sz="2200" dirty="0">
                <a:latin typeface="Times New Roman" panose="02020603050405020304" pitchFamily="18" charset="0"/>
                <a:cs typeface="Times New Roman" panose="02020603050405020304" pitchFamily="18" charset="0"/>
              </a:rPr>
              <a:t>активами. Вони використовуються під час криз фінансового </a:t>
            </a:r>
            <a:r>
              <a:rPr lang="uk-UA" sz="2200" dirty="0" smtClean="0">
                <a:latin typeface="Times New Roman" panose="02020603050405020304" pitchFamily="18" charset="0"/>
                <a:cs typeface="Times New Roman" panose="02020603050405020304" pitchFamily="18" charset="0"/>
              </a:rPr>
              <a:t>сектору</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Інструменти </a:t>
            </a:r>
            <a:r>
              <a:rPr lang="uk-UA" sz="2200" dirty="0">
                <a:latin typeface="Times New Roman" panose="02020603050405020304" pitchFamily="18" charset="0"/>
                <a:cs typeface="Times New Roman" panose="02020603050405020304" pitchFamily="18" charset="0"/>
              </a:rPr>
              <a:t>антикризового управління на мікрорівні можна вважати </a:t>
            </a:r>
            <a:r>
              <a:rPr lang="uk-UA" sz="2200" dirty="0" smtClean="0">
                <a:latin typeface="Times New Roman" panose="02020603050405020304" pitchFamily="18" charset="0"/>
                <a:cs typeface="Times New Roman" panose="02020603050405020304" pitchFamily="18" charset="0"/>
              </a:rPr>
              <a:t>спеціальними</a:t>
            </a:r>
            <a:r>
              <a:rPr lang="uk-UA" sz="2200" dirty="0">
                <a:latin typeface="Times New Roman" panose="02020603050405020304" pitchFamily="18" charset="0"/>
                <a:cs typeface="Times New Roman" panose="02020603050405020304" pitchFamily="18" charset="0"/>
              </a:rPr>
              <a:t>, які застосовуються окремими банками відповідно до ситуації, </a:t>
            </a:r>
            <a:r>
              <a:rPr lang="uk-UA" sz="2200" dirty="0" smtClean="0">
                <a:latin typeface="Times New Roman" panose="02020603050405020304" pitchFamily="18" charset="0"/>
                <a:cs typeface="Times New Roman" panose="02020603050405020304" pitchFamily="18" charset="0"/>
              </a:rPr>
              <a:t>що складається </a:t>
            </a:r>
            <a:r>
              <a:rPr lang="uk-UA" sz="2200" dirty="0">
                <a:latin typeface="Times New Roman" panose="02020603050405020304" pitchFamily="18" charset="0"/>
                <a:cs typeface="Times New Roman" panose="02020603050405020304" pitchFamily="18" charset="0"/>
              </a:rPr>
              <a:t>на певний період часу. Вони повинні забезпечити піднесення </a:t>
            </a:r>
            <a:r>
              <a:rPr lang="uk-UA" sz="2200" dirty="0" smtClean="0">
                <a:latin typeface="Times New Roman" panose="02020603050405020304" pitchFamily="18" charset="0"/>
                <a:cs typeface="Times New Roman" panose="02020603050405020304" pitchFamily="18" charset="0"/>
              </a:rPr>
              <a:t>антикризової </a:t>
            </a:r>
            <a:r>
              <a:rPr lang="uk-UA" sz="2200" dirty="0">
                <a:latin typeface="Times New Roman" panose="02020603050405020304" pitchFamily="18" charset="0"/>
                <a:cs typeface="Times New Roman" panose="02020603050405020304" pitchFamily="18" charset="0"/>
              </a:rPr>
              <a:t>роботи у банку на якісно новий рівень (рис. </a:t>
            </a:r>
            <a:r>
              <a:rPr lang="uk-UA" sz="2200" dirty="0" smtClean="0">
                <a:latin typeface="Times New Roman" panose="02020603050405020304" pitchFamily="18" charset="0"/>
                <a:cs typeface="Times New Roman" panose="02020603050405020304" pitchFamily="18" charset="0"/>
              </a:rPr>
              <a:t>нижче).</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Слід зазначити, що нагальною потребою сьогодення визнається наявність у банку реального плану дій на випадок нестандартних, кризових ситуацій, який базується на результатах стрес-тестування. Тобто зазначений план повинен передбачати заходи на випадок криз, які ще не відбулися. При цьому велика увага повинна приділятися підвищенню якісного рівня управління у банку в цілому та управлінню реальними (вірогідними) ризиками зокрема.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177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367073" y="425513"/>
            <a:ext cx="8501204" cy="6067703"/>
          </a:xfrm>
          <a:prstGeom prst="rect">
            <a:avLst/>
          </a:prstGeom>
        </p:spPr>
      </p:pic>
    </p:spTree>
    <p:extLst>
      <p:ext uri="{BB962C8B-B14F-4D97-AF65-F5344CB8AC3E}">
        <p14:creationId xmlns:p14="http://schemas.microsoft.com/office/powerpoint/2010/main" val="2120131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84766" cy="5966234"/>
          </a:xfrm>
        </p:spPr>
        <p:txBody>
          <a:bodyPr>
            <a:no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6. Гарантування банківських вкладів.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Фонд </a:t>
            </a:r>
            <a:r>
              <a:rPr lang="uk-UA" sz="2200" dirty="0">
                <a:latin typeface="Times New Roman" panose="02020603050405020304" pitchFamily="18" charset="0"/>
                <a:cs typeface="Times New Roman" panose="02020603050405020304" pitchFamily="18" charset="0"/>
              </a:rPr>
              <a:t>гарантування вкладів фізичних осіб (далі – Фонд) заснований з метою захисту прав та законних інтересів вкладників банків.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Основним завданням Фонду є:</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забезпечення функціонування системи гарантування вкладів фізичних осіб</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виведення неплатоспроможних банків з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Фонд </a:t>
            </a:r>
            <a:r>
              <a:rPr lang="uk-UA" sz="2200" dirty="0">
                <a:latin typeface="Times New Roman" panose="02020603050405020304" pitchFamily="18" charset="0"/>
                <a:cs typeface="Times New Roman" panose="02020603050405020304" pitchFamily="18" charset="0"/>
              </a:rPr>
              <a:t>розпочав свою діяльність 1998 року з підписанням Президентом України Указу «Про заходи щодо захисту прав фізичних осіб – вкладників комерційних банків». Указом, зокрема, було встановлено, що в разі недоступності вкладу в комерційному банку фізичній особі гарантується відшкодування за вкладом, включаючи відсотки, у розмірі вкладу, але не більше 500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Надалі </a:t>
            </a:r>
            <a:r>
              <a:rPr lang="uk-UA" sz="2200" dirty="0">
                <a:latin typeface="Times New Roman" panose="02020603050405020304" pitchFamily="18" charset="0"/>
                <a:cs typeface="Times New Roman" panose="02020603050405020304" pitchFamily="18" charset="0"/>
              </a:rPr>
              <a:t>адміністративна рада Фонду збільшувала розмір граничної суми відшкодування коштів за вкладами 11 разів. Сьогодні граничний розмір відшкодування коштів за вкладами – 200 000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Гарантії </a:t>
            </a:r>
            <a:r>
              <a:rPr lang="uk-UA" sz="2200" dirty="0">
                <a:latin typeface="Times New Roman" panose="02020603050405020304" pitchFamily="18" charset="0"/>
                <a:cs typeface="Times New Roman" panose="02020603050405020304" pitchFamily="18" charset="0"/>
              </a:rPr>
              <a:t>Фонду поширюються на фізичних осіб, у тому числі фізичних осіб-підприємців</a:t>
            </a:r>
            <a:r>
              <a:rPr lang="uk-UA" sz="2200" dirty="0" smtClean="0">
                <a:latin typeface="Times New Roman" panose="02020603050405020304" pitchFamily="18" charset="0"/>
                <a:cs typeface="Times New Roman" panose="02020603050405020304" pitchFamily="18" charset="0"/>
              </a:rPr>
              <a:t>. Усі </a:t>
            </a:r>
            <a:r>
              <a:rPr lang="uk-UA" sz="2200" dirty="0">
                <a:latin typeface="Times New Roman" panose="02020603050405020304" pitchFamily="18" charset="0"/>
                <a:cs typeface="Times New Roman" panose="02020603050405020304" pitchFamily="18" charset="0"/>
              </a:rPr>
              <a:t>банки, які мають банківську ліцензію, є учасниками Фонду, окрім АТ «Ощадбанк».</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928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ru-RU" sz="2200" i="1"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Історія Фонду гарантування. </a:t>
            </a:r>
            <a:r>
              <a:rPr lang="uk-UA" sz="2200" dirty="0" smtClean="0">
                <a:latin typeface="Times New Roman" panose="02020603050405020304" pitchFamily="18" charset="0"/>
                <a:cs typeface="Times New Roman" panose="02020603050405020304" pitchFamily="18" charset="0"/>
              </a:rPr>
              <a:t>1998 рік – Указ Президента України «Про заходи щодо захисту прав фізичних осіб – вкладників комерційних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Документом затверджено Положення про порядок створення Фонду гарантування вкладів фізичних осіб, формування та використання його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Також Указом було встановлено, що в разі недоступності вкладу в комерційному банку фізичній особі гарантується відшкодування за вкладом, включаючи відсотки, у розмірі вкладу, але не більше 500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20 вересня 2001 року – Верховна Рада України прийняла Закон України «Про Фонд гарантування вкладів фізичних осіб».</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Законом, зокрема, передбачалось збільшення гарантованої суми відшкодування кожному вкладнику учасника (тимчасового учасника) Фонду гарантування коштів за його вкладами, включаючи відсотки, в розмірі вкладів на день настання недоступності вкладів до 1200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22 вересня 2012 року – набув чинності Закон України від 23 лютого 2012 року N 4452-VI «Про систему гарантування вкладів фізичних осіб». Законом, зокрема:</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розширено повноваження Фонду гарантування, зокрема в частині щодо виведення неплатоспроможних банків з ринку шляхом здійснення </a:t>
            </a:r>
            <a:r>
              <a:rPr lang="uk-UA" sz="2200" dirty="0" smtClean="0">
                <a:latin typeface="Times New Roman" panose="02020603050405020304" pitchFamily="18" charset="0"/>
                <a:cs typeface="Times New Roman" panose="02020603050405020304" pitchFamily="18" charset="0"/>
              </a:rPr>
              <a:t>тимчасової</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732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8140"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адміністрації </a:t>
            </a:r>
            <a:r>
              <a:rPr lang="uk-UA" sz="2200" dirty="0">
                <a:latin typeface="Times New Roman" panose="02020603050405020304" pitchFamily="18" charset="0"/>
                <a:cs typeface="Times New Roman" panose="02020603050405020304" pitchFamily="18" charset="0"/>
              </a:rPr>
              <a:t>та ліквідації неплатоспроможних банків</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	мінімальний розмір граничної суми відшкодування закріплено на рівні 200 тисяч грн, без можливості її зменшення;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встановлено спрощений порядок проведення процедур, пов’язаних з придбанням інвестором неплатоспроможного або перехідного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визначено порядок  виведення неплатоспроможного банку з ринку за участі держави в особі Міністерства фінансів України або державного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12 </a:t>
            </a:r>
            <a:r>
              <a:rPr lang="uk-UA" sz="2200" dirty="0">
                <a:latin typeface="Times New Roman" panose="02020603050405020304" pitchFamily="18" charset="0"/>
                <a:cs typeface="Times New Roman" panose="02020603050405020304" pitchFamily="18" charset="0"/>
              </a:rPr>
              <a:t>серпня 2015 року – набув чинності Закон України від 16 липня 2015 року № 629-</a:t>
            </a:r>
            <a:r>
              <a:rPr lang="en-US" sz="2200" dirty="0">
                <a:latin typeface="Times New Roman" panose="02020603050405020304" pitchFamily="18" charset="0"/>
                <a:cs typeface="Times New Roman" panose="02020603050405020304" pitchFamily="18" charset="0"/>
              </a:rPr>
              <a:t>VIII «</a:t>
            </a:r>
            <a:r>
              <a:rPr lang="uk-UA" sz="2200" dirty="0">
                <a:latin typeface="Times New Roman" panose="02020603050405020304" pitchFamily="18" charset="0"/>
                <a:cs typeface="Times New Roman" panose="02020603050405020304" pitchFamily="18" charset="0"/>
              </a:rPr>
              <a:t>Про внесення змін до деяких законодавчих актів України щодо удосконалення системи гарантування вкладів фізичних осіб та виведення неплатоспроможних банків з ринку</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 першого дня дії Закону: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посилено повноваження Фонду гарантування як тимчасового адміністратора та ліквідатора, і підвищено його роль у підготовці до виведення неплатоспроможного банку з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скорочено терміни виведення банку з ринку за участі держави;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передбачено продаж активів банку лише на відкритому конкурсі, а основних засобів, оціночна вартість яких не перевищує 10 мінімальних заробітних плат на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02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5"/>
            <a:ext cx="10603284" cy="581232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Наявність вказаних протиріч, а також велика кількість операцій та послуг, які пропонують банки своїм клієнтам, діючи в усіх економічних сферах, обумовлюють значний набір ризиків. В жодній іншій сфері підприємницької діяльності не існує такої кількості ризиків, з якими пов’язана діяльність банків, особливо універсальних.</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Дослідження криз банківських систем, які відбулися в 29 країнах впродовж 1980 – 1995 рр., визначило ряд факторів, які вплинули на розвиток кризових явищ у банківських системах, а також визначили рівень їх впливу. Причому головним фактором, який призвів до банківської кризи, в досліджених країнах визначено недоліки в системі регулювання та нагляду (90% країн), тобто в роботі центральних банків, а активне зняття депозитів вкладниками із банків – всього в 7% країн.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основі аналізу 50 криз банківських систем, які відбулися </a:t>
            </a:r>
            <a:r>
              <a:rPr lang="uk-UA" sz="2200" dirty="0">
                <a:latin typeface="Times New Roman" panose="02020603050405020304" pitchFamily="18" charset="0"/>
                <a:cs typeface="Times New Roman" panose="02020603050405020304" pitchFamily="18" charset="0"/>
              </a:rPr>
              <a:t>впродовж 1990 – 2005 рр. у розвинених країнах та країнах, що розвиваються, виділяють наступні причини виникнення банківських криз: макроекономічна нестабільність, яка виражається в знеціненні активів, рості інфляції, низькому рості рівня експорту; низький рівень прибутковості банків внаслідок низького рівня відсоткових доходів, </a:t>
            </a:r>
            <a:r>
              <a:rPr lang="uk-UA" sz="2200" dirty="0" smtClean="0">
                <a:latin typeface="Times New Roman" panose="02020603050405020304" pitchFamily="18" charset="0"/>
                <a:cs typeface="Times New Roman" panose="02020603050405020304" pitchFamily="18" charset="0"/>
              </a:rPr>
              <a:t>зумовлених скороченням </a:t>
            </a:r>
            <a:r>
              <a:rPr lang="uk-UA" sz="2200" dirty="0" err="1" smtClean="0">
                <a:latin typeface="Times New Roman" panose="02020603050405020304" pitchFamily="18" charset="0"/>
                <a:cs typeface="Times New Roman" panose="02020603050405020304" pitchFamily="18" charset="0"/>
              </a:rPr>
              <a:t>спреду</a:t>
            </a:r>
            <a:r>
              <a:rPr lang="uk-UA" sz="2200" dirty="0" smtClean="0">
                <a:latin typeface="Times New Roman" panose="02020603050405020304" pitchFamily="18" charset="0"/>
                <a:cs typeface="Times New Roman" panose="02020603050405020304" pitchFamily="18" charset="0"/>
              </a:rPr>
              <a:t> між кредитними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3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776111"/>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дату продажу, та малоцінні й швидкозношувані предмети, необоротні активи, балансова вартість яких за відповідною групою становить менше 10 мінімальних заробітних плат, – безпосередньо юридичній або фізичній особі.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Законом </a:t>
            </a:r>
            <a:r>
              <a:rPr lang="uk-UA" sz="2200" dirty="0">
                <a:latin typeface="Times New Roman" panose="02020603050405020304" pitchFamily="18" charset="0"/>
                <a:cs typeface="Times New Roman" panose="02020603050405020304" pitchFamily="18" charset="0"/>
              </a:rPr>
              <a:t>також передбачені норми, які встановлюють реальну відповідальність пов’язаних осіб у випадку недостатності майна для розрахунків за вкладами фізичних осіб, які перевищують гарантовану суму, та іншими кредиторами 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Другий </a:t>
            </a:r>
            <a:r>
              <a:rPr lang="uk-UA" sz="2200" dirty="0">
                <a:latin typeface="Times New Roman" panose="02020603050405020304" pitchFamily="18" charset="0"/>
                <a:cs typeface="Times New Roman" panose="02020603050405020304" pitchFamily="18" charset="0"/>
              </a:rPr>
              <a:t>етап вдосконалення системи гарантування розпочався 1 січня 2016 року: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скорочено строки для затвердження виконавчою дирекцією Фонду гарантування плану врегулювання до 30 днів з дня початку процедури виведення банку з ринку;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скорочено строки тимчасової адміністрації з 3 місяців до 1 місяця з можливістю її продовження на 1 місяць виключно з метою реалізації плану врегулювання, який передбачає інший спосіб виведення банку з ринку, окрім ліквідації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прискорено ліквідацію неплатоспроможного банку, у разі його відповідності критеріям, встановленим нормативно-правовими актами Фонду гарантування.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Крім того, Закон передбачив концентрацію всіх процедур з продажу активів банків, що ліквідуються, на рівні Фонду гарантування. З цією метою було створено та почав функціонувати «консолідований офіс» з реалізації та управління активами</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085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66247" cy="5812325"/>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a:t>
            </a:r>
            <a:r>
              <a:rPr lang="uk-UA" sz="2200" dirty="0">
                <a:latin typeface="Times New Roman" panose="02020603050405020304" pitchFamily="18" charset="0"/>
                <a:cs typeface="Times New Roman" panose="02020603050405020304" pitchFamily="18" charset="0"/>
              </a:rPr>
              <a:t>третьому етапі (з 1 липня 2016 року):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скорочено строки початку виплат відшкодування коштів всім без виключення вкладникам за рахунок коштів Фонду гарантування до 20 робочих днів (для банків, база даних про вкладників яких містить інформацію про більше ніж 500 000 рахунків, - 30 робочих днів) з дня початку процедури виведення неплатоспроможних банків з ринку, не очікуючи прийняття Національним банком України рішення про відкликання банківської ліцензії та ліквідації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a:t>
            </a:r>
            <a:r>
              <a:rPr lang="uk-UA" sz="2200" dirty="0">
                <a:latin typeface="Times New Roman" panose="02020603050405020304" pitchFamily="18" charset="0"/>
                <a:cs typeface="Times New Roman" panose="02020603050405020304" pitchFamily="18" charset="0"/>
              </a:rPr>
              <a:t>1 січня 2017 року гарантії Фонду гарантування поширюються на фізичних осіб, у тому числі фізичних осіб-підприємців</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Участь банків у Фонді є обов’язковою. Банк набуває статусу учасника Фонду в день отримання ним банківської ліцензії. Тому: гарантії фонду поширюються на вклади в усіх діючих банках, за винятком АТ «Ощадбанк».</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289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929210" cy="5812325"/>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a:t>
            </a:r>
            <a:r>
              <a:rPr lang="uk-UA" sz="2200" dirty="0">
                <a:latin typeface="Times New Roman" panose="02020603050405020304" pitchFamily="18" charset="0"/>
                <a:cs typeface="Times New Roman" panose="02020603050405020304" pitchFamily="18" charset="0"/>
              </a:rPr>
              <a:t>	Закон України «Про банки і банківську діяльність» (Відомості Верховної Ради України, 2001, № 5-6, ст. 30). </a:t>
            </a:r>
            <a:r>
              <a:rPr lang="en-US" sz="2200" dirty="0">
                <a:latin typeface="Times New Roman" panose="02020603050405020304" pitchFamily="18" charset="0"/>
                <a:cs typeface="Times New Roman" panose="02020603050405020304" pitchFamily="18" charset="0"/>
              </a:rPr>
              <a:t>URL: https://zakon.rada.gov.ua/laws/show/2121-14#Text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Здійснено перехід до єдиної процедури наглядових перевірок та оцінки </a:t>
            </a:r>
            <a:r>
              <a:rPr lang="en-US" sz="2200" dirty="0">
                <a:latin typeface="Times New Roman" panose="02020603050405020304" pitchFamily="18" charset="0"/>
                <a:cs typeface="Times New Roman" panose="02020603050405020304" pitchFamily="18" charset="0"/>
              </a:rPr>
              <a:t>SREP. </a:t>
            </a:r>
            <a:r>
              <a:rPr lang="uk-UA" sz="2200" dirty="0">
                <a:latin typeface="Times New Roman" panose="02020603050405020304" pitchFamily="18" charset="0"/>
                <a:cs typeface="Times New Roman" panose="02020603050405020304" pitchFamily="18" charset="0"/>
              </a:rPr>
              <a:t>Національний банк України. </a:t>
            </a:r>
            <a:r>
              <a:rPr lang="en-US" sz="2200" dirty="0">
                <a:latin typeface="Times New Roman" panose="02020603050405020304" pitchFamily="18" charset="0"/>
                <a:cs typeface="Times New Roman" panose="02020603050405020304" pitchFamily="18" charset="0"/>
              </a:rPr>
              <a:t>URL: https://bank.gov.ua/ua/news/all/zdiysneno-perehid-do-yedinoyi-protseduri-naglyadovih-perevirok-ta-otsinki-srep</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3. Вовченко </a:t>
            </a:r>
            <a:r>
              <a:rPr lang="ru-RU" sz="2200" dirty="0">
                <a:latin typeface="Times New Roman" panose="02020603050405020304" pitchFamily="18" charset="0"/>
                <a:cs typeface="Times New Roman" panose="02020603050405020304" pitchFamily="18" charset="0"/>
              </a:rPr>
              <a:t>О.С., </a:t>
            </a:r>
            <a:r>
              <a:rPr lang="ru-RU" sz="2200" dirty="0" err="1">
                <a:latin typeface="Times New Roman" panose="02020603050405020304" pitchFamily="18" charset="0"/>
                <a:cs typeface="Times New Roman" panose="02020603050405020304" pitchFamily="18" charset="0"/>
              </a:rPr>
              <a:t>Єгоричева</a:t>
            </a:r>
            <a:r>
              <a:rPr lang="ru-RU" sz="2200" dirty="0">
                <a:latin typeface="Times New Roman" panose="02020603050405020304" pitchFamily="18" charset="0"/>
                <a:cs typeface="Times New Roman" panose="02020603050405020304" pitchFamily="18" charset="0"/>
              </a:rPr>
              <a:t> С.Б.. </a:t>
            </a:r>
            <a:r>
              <a:rPr lang="ru-RU" sz="2200" dirty="0" err="1">
                <a:latin typeface="Times New Roman" panose="02020603050405020304" pitchFamily="18" charset="0"/>
                <a:cs typeface="Times New Roman" panose="02020603050405020304" pitchFamily="18" charset="0"/>
              </a:rPr>
              <a:t>Фінансова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стабільність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умовах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динамічного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макроекономічного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середовища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монографія</a:t>
            </a:r>
            <a:r>
              <a:rPr lang="ru-RU" sz="2200" dirty="0">
                <a:latin typeface="Times New Roman" panose="02020603050405020304" pitchFamily="18" charset="0"/>
                <a:cs typeface="Times New Roman" panose="02020603050405020304" pitchFamily="18" charset="0"/>
              </a:rPr>
              <a:t>. Полтава: ПУЕТ, 2021. 233 с.</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4</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Гудзь</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Ю.Ф., Тузова К.О. Сучасні кризові явища в банківській системі України та шляхи їх подолання. Науковий вісник Ужгородського національного університету. Серія : Міжнародні економічні відносини та світове господарство.  2018.  </a:t>
            </a:r>
            <a:r>
              <a:rPr lang="uk-UA" sz="2200" dirty="0" err="1">
                <a:latin typeface="Times New Roman" panose="02020603050405020304" pitchFamily="18" charset="0"/>
                <a:cs typeface="Times New Roman" panose="02020603050405020304" pitchFamily="18" charset="0"/>
              </a:rPr>
              <a:t>Вип</a:t>
            </a:r>
            <a:r>
              <a:rPr lang="uk-UA" sz="2200" dirty="0">
                <a:latin typeface="Times New Roman" panose="02020603050405020304" pitchFamily="18" charset="0"/>
                <a:cs typeface="Times New Roman" panose="02020603050405020304" pitchFamily="18" charset="0"/>
              </a:rPr>
              <a:t>. 17(1).  С. 81-86.</a:t>
            </a:r>
          </a:p>
          <a:p>
            <a:pPr marL="0" indent="0" algn="just">
              <a:spcBef>
                <a:spcPts val="0"/>
              </a:spcBef>
              <a:buNone/>
            </a:pPr>
            <a:r>
              <a:rPr lang="ru-RU" sz="2200" dirty="0">
                <a:latin typeface="Times New Roman" panose="02020603050405020304" pitchFamily="18" charset="0"/>
                <a:cs typeface="Times New Roman" panose="02020603050405020304" pitchFamily="18" charset="0"/>
              </a:rPr>
              <a:t>5</a:t>
            </a:r>
            <a:r>
              <a:rPr lang="ru-RU" sz="2200" dirty="0" smtClean="0">
                <a:latin typeface="Times New Roman" panose="02020603050405020304" pitchFamily="18" charset="0"/>
                <a:cs typeface="Times New Roman" panose="02020603050405020304" pitchFamily="18" charset="0"/>
              </a:rPr>
              <a:t>. Коваленко</a:t>
            </a:r>
            <a:r>
              <a:rPr lang="ru-RU" sz="2200" dirty="0">
                <a:latin typeface="Times New Roman" panose="02020603050405020304" pitchFamily="18" charset="0"/>
                <a:cs typeface="Times New Roman" panose="02020603050405020304" pitchFamily="18" charset="0"/>
              </a:rPr>
              <a:t>, В.В. </a:t>
            </a:r>
            <a:r>
              <a:rPr lang="ru-RU" sz="2200" dirty="0" err="1">
                <a:latin typeface="Times New Roman" panose="02020603050405020304" pitchFamily="18" charset="0"/>
                <a:cs typeface="Times New Roman" panose="02020603050405020304" pitchFamily="18" charset="0"/>
              </a:rPr>
              <a:t>Стратегічне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управління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фінансовою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стійкістю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системи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методологія</a:t>
            </a:r>
            <a:r>
              <a:rPr lang="ru-RU" sz="2200" dirty="0">
                <a:latin typeface="Times New Roman" panose="02020603050405020304" pitchFamily="18" charset="0"/>
                <a:cs typeface="Times New Roman" panose="02020603050405020304" pitchFamily="18" charset="0"/>
              </a:rPr>
              <a:t> і практика [</a:t>
            </a:r>
            <a:r>
              <a:rPr lang="ru-RU" sz="2200">
                <a:latin typeface="Times New Roman" panose="02020603050405020304" pitchFamily="18" charset="0"/>
                <a:cs typeface="Times New Roman" panose="02020603050405020304" pitchFamily="18" charset="0"/>
              </a:rPr>
              <a:t>Текст</a:t>
            </a:r>
            <a:r>
              <a:rPr lang="ru-RU" sz="220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монографія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Суми</a:t>
            </a:r>
            <a:r>
              <a:rPr lang="ru-RU" sz="2200" dirty="0">
                <a:latin typeface="Times New Roman" panose="02020603050405020304" pitchFamily="18" charset="0"/>
                <a:cs typeface="Times New Roman" panose="02020603050405020304" pitchFamily="18" charset="0"/>
              </a:rPr>
              <a:t>: ДВНЗ “УАБС НБУ”, 2010. 228 с</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latin typeface="Times New Roman" panose="02020603050405020304" pitchFamily="18" charset="0"/>
                <a:cs typeface="Times New Roman" panose="02020603050405020304" pitchFamily="18" charset="0"/>
              </a:rPr>
              <a:t>6</a:t>
            </a: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Методичні </a:t>
            </a:r>
            <a:r>
              <a:rPr lang="uk-UA" sz="2200" dirty="0">
                <a:latin typeface="Times New Roman" panose="02020603050405020304" pitchFamily="18" charset="0"/>
                <a:cs typeface="Times New Roman" panose="02020603050405020304" pitchFamily="18" charset="0"/>
              </a:rPr>
              <a:t>вказівки з інспектування банків «Система оцінки ризиків»: </a:t>
            </a:r>
            <a:r>
              <a:rPr lang="uk-UA" sz="2200" dirty="0" err="1">
                <a:latin typeface="Times New Roman" panose="02020603050405020304" pitchFamily="18" charset="0"/>
                <a:cs typeface="Times New Roman" panose="02020603050405020304" pitchFamily="18" charset="0"/>
              </a:rPr>
              <a:t>Затв</a:t>
            </a:r>
            <a:r>
              <a:rPr lang="uk-UA" sz="2200" dirty="0">
                <a:latin typeface="Times New Roman" panose="02020603050405020304" pitchFamily="18" charset="0"/>
                <a:cs typeface="Times New Roman" panose="02020603050405020304" pitchFamily="18" charset="0"/>
              </a:rPr>
              <a:t>. постановою. Правління НБУ від 15.03. 2004 р. № 104.</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Освітній </a:t>
            </a:r>
            <a:r>
              <a:rPr lang="uk-UA" sz="2200" dirty="0">
                <a:latin typeface="Times New Roman" panose="02020603050405020304" pitchFamily="18" charset="0"/>
                <a:cs typeface="Times New Roman" panose="02020603050405020304" pitchFamily="18" charset="0"/>
              </a:rPr>
              <a:t>курс з фінансової грамотності. Модуль 2. Система гарантування вкладів фізичних осіб. </a:t>
            </a:r>
            <a:r>
              <a:rPr lang="en-US" sz="2200" dirty="0">
                <a:latin typeface="Times New Roman" panose="02020603050405020304" pitchFamily="18" charset="0"/>
                <a:cs typeface="Times New Roman" panose="02020603050405020304" pitchFamily="18" charset="0"/>
              </a:rPr>
              <a:t>URL: https://</a:t>
            </a:r>
            <a:r>
              <a:rPr lang="en-US" sz="2200" dirty="0" smtClean="0">
                <a:latin typeface="Times New Roman" panose="02020603050405020304" pitchFamily="18" charset="0"/>
                <a:cs typeface="Times New Roman" panose="02020603050405020304" pitchFamily="18" charset="0"/>
              </a:rPr>
              <a:t>www.fg.gov.ua/storage/files/rev-module2-ebook-v2.pdf</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24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657606" cy="568557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a:t>
            </a:r>
            <a:r>
              <a:rPr lang="uk-UA" sz="2200" dirty="0" err="1">
                <a:latin typeface="Times New Roman" panose="02020603050405020304" pitchFamily="18" charset="0"/>
                <a:cs typeface="Times New Roman" panose="02020603050405020304" pitchFamily="18" charset="0"/>
              </a:rPr>
              <a:t>Педченко</a:t>
            </a:r>
            <a:r>
              <a:rPr lang="uk-UA" sz="2200" dirty="0">
                <a:latin typeface="Times New Roman" panose="02020603050405020304" pitchFamily="18" charset="0"/>
                <a:cs typeface="Times New Roman" panose="02020603050405020304" pitchFamily="18" charset="0"/>
              </a:rPr>
              <a:t>, Н.С., </a:t>
            </a:r>
            <a:r>
              <a:rPr lang="uk-UA" sz="2200" dirty="0" err="1">
                <a:latin typeface="Times New Roman" panose="02020603050405020304" pitchFamily="18" charset="0"/>
                <a:cs typeface="Times New Roman" panose="02020603050405020304" pitchFamily="18" charset="0"/>
              </a:rPr>
              <a:t>Дячек</a:t>
            </a:r>
            <a:r>
              <a:rPr lang="uk-UA" sz="2200" dirty="0">
                <a:latin typeface="Times New Roman" panose="02020603050405020304" pitchFamily="18" charset="0"/>
                <a:cs typeface="Times New Roman" panose="02020603050405020304" pitchFamily="18" charset="0"/>
              </a:rPr>
              <a:t>, С.М. Розвиток методичних підходів до оцінки рівня фінансової безпеки банківської системи України. Економіка, управління та адміністрування. (2020). № 1(91). С. 133–145.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9</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	Про затвердження Методичних рекомендацій щодо розрахунку рівня економічної безпеки України: Наказ Міністерства економічного розвитку і торгівлі України від 29.10.2013 р. № 1277 </a:t>
            </a:r>
            <a:r>
              <a:rPr lang="en-US" sz="2200" dirty="0">
                <a:latin typeface="Times New Roman" panose="02020603050405020304" pitchFamily="18" charset="0"/>
                <a:cs typeface="Times New Roman" panose="02020603050405020304" pitchFamily="18" charset="0"/>
              </a:rPr>
              <a:t>URL: https://zakon.rada.gov.ua/rada/show/v1277731-13#Text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Про фінансову стабільність. Національний банк України. </a:t>
            </a:r>
            <a:r>
              <a:rPr lang="en-US" sz="2200" dirty="0">
                <a:latin typeface="Times New Roman" panose="02020603050405020304" pitchFamily="18" charset="0"/>
                <a:cs typeface="Times New Roman" panose="02020603050405020304" pitchFamily="18" charset="0"/>
              </a:rPr>
              <a:t>URL: https://bank.gov.ua/ua/stability/about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a:t>
            </a:r>
            <a:r>
              <a:rPr lang="uk-UA" sz="2200" dirty="0">
                <a:latin typeface="Times New Roman" panose="02020603050405020304" pitchFamily="18" charset="0"/>
                <a:cs typeface="Times New Roman" panose="02020603050405020304" pitchFamily="18" charset="0"/>
              </a:rPr>
              <a:t>Петрук О. М., Петрук А. О. Теоретичні засади забезпечення безпеки операцій банків з похідними фінансовими </a:t>
            </a:r>
            <a:r>
              <a:rPr lang="uk-UA" sz="2200" dirty="0" smtClean="0">
                <a:latin typeface="Times New Roman" panose="02020603050405020304" pitchFamily="18" charset="0"/>
                <a:cs typeface="Times New Roman" panose="02020603050405020304" pitchFamily="18" charset="0"/>
              </a:rPr>
              <a:t>інструментами. </a:t>
            </a:r>
            <a:r>
              <a:rPr lang="uk-UA" sz="2200" dirty="0">
                <a:latin typeface="Times New Roman" panose="02020603050405020304" pitchFamily="18" charset="0"/>
                <a:cs typeface="Times New Roman" panose="02020603050405020304" pitchFamily="18" charset="0"/>
              </a:rPr>
              <a:t>Економіка, управління та адміністрування.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2022.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 3(101).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С. 87-98.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12. </a:t>
            </a:r>
            <a:r>
              <a:rPr lang="uk-UA" sz="2200" dirty="0" err="1" smtClean="0">
                <a:latin typeface="Times New Roman" panose="02020603050405020304" pitchFamily="18" charset="0"/>
                <a:cs typeface="Times New Roman" panose="02020603050405020304" pitchFamily="18" charset="0"/>
              </a:rPr>
              <a:t>Реверчук</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Н.Й., </a:t>
            </a:r>
            <a:r>
              <a:rPr lang="uk-UA" sz="2200" dirty="0" err="1">
                <a:latin typeface="Times New Roman" panose="02020603050405020304" pitchFamily="18" charset="0"/>
                <a:cs typeface="Times New Roman" panose="02020603050405020304" pitchFamily="18" charset="0"/>
              </a:rPr>
              <a:t>Ковалюк</a:t>
            </a:r>
            <a:r>
              <a:rPr lang="uk-UA" sz="2200" dirty="0">
                <a:latin typeface="Times New Roman" panose="02020603050405020304" pitchFamily="18" charset="0"/>
                <a:cs typeface="Times New Roman" panose="02020603050405020304" pitchFamily="18" charset="0"/>
              </a:rPr>
              <a:t> А.О.. Банківські кризи: сутність, ознаки, види та методи їх подолання. Регіональна  економіка. 2008. № 4. С. 87-96</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13. </a:t>
            </a:r>
            <a:r>
              <a:rPr lang="en-US" sz="2200" dirty="0" smtClean="0">
                <a:latin typeface="Times New Roman" panose="02020603050405020304" pitchFamily="18" charset="0"/>
                <a:cs typeface="Times New Roman" panose="02020603050405020304" pitchFamily="18" charset="0"/>
              </a:rPr>
              <a:t>Frederic </a:t>
            </a:r>
            <a:r>
              <a:rPr lang="en-US" sz="2200" dirty="0">
                <a:latin typeface="Times New Roman" panose="02020603050405020304" pitchFamily="18" charset="0"/>
                <a:cs typeface="Times New Roman" panose="02020603050405020304" pitchFamily="18" charset="0"/>
              </a:rPr>
              <a:t>S. </a:t>
            </a:r>
            <a:r>
              <a:rPr lang="en-US" sz="2200" dirty="0" err="1">
                <a:latin typeface="Times New Roman" panose="02020603050405020304" pitchFamily="18" charset="0"/>
                <a:cs typeface="Times New Roman" panose="02020603050405020304" pitchFamily="18" charset="0"/>
              </a:rPr>
              <a:t>Mishkin</a:t>
            </a:r>
            <a:r>
              <a:rPr lang="en-US" sz="2200" dirty="0">
                <a:latin typeface="Times New Roman" panose="02020603050405020304" pitchFamily="18" charset="0"/>
                <a:cs typeface="Times New Roman" panose="02020603050405020304" pitchFamily="18" charset="0"/>
              </a:rPr>
              <a:t>. The Economics of Money, Banking, and Financial Markets, 13th. Edition. Pearson Education, 2022. P. 720. ISBN 978-0-13-689435-3. URL: https://studylib.net/doc/27027352/the-economics-of-money-banking-and-financial-markets-13th.</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336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14. </a:t>
            </a:r>
            <a:r>
              <a:rPr lang="uk-UA" sz="2200" dirty="0">
                <a:latin typeface="Times New Roman" panose="02020603050405020304" pitchFamily="18" charset="0"/>
                <a:cs typeface="Times New Roman" panose="02020603050405020304" pitchFamily="18" charset="0"/>
              </a:rPr>
              <a:t>Стойка В.С. Економічна сутність банківських криз та причини їх виникнення. Науковий вісник Ужгородського університету. Серія Економіка. Випуск 1. </a:t>
            </a:r>
            <a:r>
              <a:rPr lang="uk-UA" sz="2200" dirty="0" smtClean="0">
                <a:latin typeface="Times New Roman" panose="02020603050405020304" pitchFamily="18" charset="0"/>
                <a:cs typeface="Times New Roman" panose="02020603050405020304" pitchFamily="18" charset="0"/>
              </a:rPr>
              <a:t>2016. (47). Т.1. С. 405-410.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15.	Статистика індикаторів фінансової стійкості. Національний банк України. – URL: https://bank.gov.ua/admin_uploads/article/methodological_notes_FSI.pdf</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16. Здійснення Національним банком України безвиїзного банківського нагляду – новий вектор розвитку.  Департамент банківського нагляду м. Київ. травень 2019 року. 38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17. </a:t>
            </a:r>
            <a:r>
              <a:rPr lang="en-US" sz="2200" dirty="0">
                <a:latin typeface="Times New Roman" panose="02020603050405020304" pitchFamily="18" charset="0"/>
                <a:cs typeface="Times New Roman" panose="02020603050405020304" pitchFamily="18" charset="0"/>
              </a:rPr>
              <a:t>FINANCIAL </a:t>
            </a:r>
            <a:r>
              <a:rPr lang="en-US" sz="2200" dirty="0" smtClean="0">
                <a:latin typeface="Times New Roman" panose="02020603050405020304" pitchFamily="18" charset="0"/>
                <a:cs typeface="Times New Roman" panose="02020603050405020304" pitchFamily="18" charset="0"/>
              </a:rPr>
              <a:t>SOUNDNESS</a:t>
            </a:r>
            <a:r>
              <a:rPr lang="uk-UA"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INDICATORS COMPILATION</a:t>
            </a:r>
            <a:r>
              <a:rPr lang="uk-UA"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GUIDE</a:t>
            </a:r>
            <a:r>
              <a:rPr lang="uk-UA"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URL</a:t>
            </a:r>
            <a:r>
              <a:rPr lang="uk-UA" sz="2200" dirty="0" smtClean="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https://bank.gov.ua/ua/statistic/sector-financial</a:t>
            </a: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2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793408" cy="5658416"/>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та депозитними ставками; високий рівень валютного ризику у поєднанні зі значною доларизацією пасивів та низьким рівнем ліквідності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 обґрунтуванні причин банківських криз представник МВФ С. </a:t>
            </a:r>
            <a:r>
              <a:rPr lang="uk-UA" sz="2200" dirty="0" err="1" smtClean="0">
                <a:latin typeface="Times New Roman" panose="02020603050405020304" pitchFamily="18" charset="0"/>
                <a:cs typeface="Times New Roman" panose="02020603050405020304" pitchFamily="18" charset="0"/>
              </a:rPr>
              <a:t>Інгвес</a:t>
            </a:r>
            <a:r>
              <a:rPr lang="uk-UA" sz="2200" dirty="0" smtClean="0">
                <a:latin typeface="Times New Roman" panose="02020603050405020304" pitchFamily="18" charset="0"/>
                <a:cs typeface="Times New Roman" panose="02020603050405020304" pitchFamily="18" charset="0"/>
              </a:rPr>
              <a:t> класифікує банківські кризи за двома категоріями: мікроекономічні (або «поганий» банківський бізнес) та макроекономічні (або «погане» бізнес-середовище). Перші виникають в результаті неправильного ведення банківського бізнесу: непродуманої та необережної кредитної політики, прийняття надмірних ризиків, відсутність внутрішнього контролю, акцент на збільшення частки банку на ринку, а не на прибутковість, а також прорахунки у валютній політиці та незбалансованість вимог і зобов’язань за строками в самих банках або в їх позичальників. З іншого боку, кризи можуть бути викликані макроекономічними причинами, які фактично не мають нічого спільного з банківською системою. Навіть високоорганізовані банківські системи, які функціонують в межах жорсткого та ефективного законодавства, можуть постраждати в нестабільних макроекономічних умовах або через непродуманий економічний курс держави.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3425" y="506995"/>
            <a:ext cx="10639498" cy="5866646"/>
          </a:xfrm>
        </p:spPr>
        <p:txBody>
          <a:bodyPr>
            <a:normAutofit/>
          </a:bodyPr>
          <a:lstStyle/>
          <a:p>
            <a:pPr marL="0" indent="0">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spcBef>
                <a:spcPts val="0"/>
              </a:spcBef>
              <a:buNone/>
            </a:pPr>
            <a:r>
              <a:rPr lang="uk-UA" sz="2200" dirty="0" smtClean="0">
                <a:latin typeface="Times New Roman" panose="02020603050405020304" pitchFamily="18" charset="0"/>
                <a:cs typeface="Times New Roman" panose="02020603050405020304" pitchFamily="18" charset="0"/>
              </a:rPr>
              <a:t>Для запобігання</a:t>
            </a:r>
          </a:p>
          <a:p>
            <a:pPr marL="0" indent="0">
              <a:spcBef>
                <a:spcPts val="0"/>
              </a:spcBef>
              <a:buNone/>
            </a:pPr>
            <a:r>
              <a:rPr lang="uk-UA" sz="2200" dirty="0">
                <a:latin typeface="Times New Roman" panose="02020603050405020304" pitchFamily="18" charset="0"/>
                <a:cs typeface="Times New Roman" panose="02020603050405020304" pitchFamily="18" charset="0"/>
              </a:rPr>
              <a:t>в</a:t>
            </a:r>
            <a:r>
              <a:rPr lang="uk-UA" sz="2200" dirty="0" smtClean="0">
                <a:latin typeface="Times New Roman" panose="02020603050405020304" pitchFamily="18" charset="0"/>
                <a:cs typeface="Times New Roman" panose="02020603050405020304" pitchFamily="18" charset="0"/>
              </a:rPr>
              <a:t>иникненню кризи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необхідним складником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є визначення причин їх</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виникнення. Причини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виникнення кризи в</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банківській системі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поділяють на зовнішні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та внутрішні. Зовнішні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причини виникнення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кризових явищ представ-</a:t>
            </a:r>
          </a:p>
          <a:p>
            <a:pPr marL="0" indent="0">
              <a:spcBef>
                <a:spcPts val="0"/>
              </a:spcBef>
              <a:buNone/>
            </a:pPr>
            <a:r>
              <a:rPr lang="uk-UA" sz="2200" dirty="0" err="1" smtClean="0">
                <a:latin typeface="Times New Roman" panose="02020603050405020304" pitchFamily="18" charset="0"/>
                <a:cs typeface="Times New Roman" panose="02020603050405020304" pitchFamily="18" charset="0"/>
              </a:rPr>
              <a:t>лено</a:t>
            </a:r>
            <a:r>
              <a:rPr lang="uk-UA" sz="2200" dirty="0" smtClean="0">
                <a:latin typeface="Times New Roman" panose="02020603050405020304" pitchFamily="18" charset="0"/>
                <a:cs typeface="Times New Roman" panose="02020603050405020304" pitchFamily="18" charset="0"/>
              </a:rPr>
              <a:t> на рис.</a:t>
            </a:r>
            <a:endParaRPr lang="uk-UA" sz="22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683698" y="351975"/>
            <a:ext cx="6311327" cy="6021665"/>
          </a:xfrm>
          <a:prstGeom prst="rect">
            <a:avLst/>
          </a:prstGeom>
        </p:spPr>
      </p:pic>
    </p:spTree>
    <p:extLst>
      <p:ext uri="{BB962C8B-B14F-4D97-AF65-F5344CB8AC3E}">
        <p14:creationId xmlns:p14="http://schemas.microsoft.com/office/powerpoint/2010/main" val="627221434"/>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5984</TotalTime>
  <Words>1393</Words>
  <Application>Microsoft Office PowerPoint</Application>
  <PresentationFormat>Широкоэкранный</PresentationFormat>
  <Paragraphs>318</Paragraphs>
  <Slides>74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74</vt:i4>
      </vt:variant>
    </vt:vector>
  </HeadingPairs>
  <TitlesOfParts>
    <vt:vector size="79" baseType="lpstr">
      <vt:lpstr>Arial</vt:lpstr>
      <vt:lpstr>Times New Roman</vt:lpstr>
      <vt:lpstr>Trebuchet MS</vt:lpstr>
      <vt:lpstr>Wingdings 3</vt:lpstr>
      <vt:lpstr>Грань</vt:lpstr>
      <vt:lpstr>Тема. 17 Фінансова стабільність банківської системи.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359</cp:revision>
  <dcterms:created xsi:type="dcterms:W3CDTF">2022-02-07T14:59:41Z</dcterms:created>
  <dcterms:modified xsi:type="dcterms:W3CDTF">2026-02-03T11:04:42Z</dcterms:modified>
</cp:coreProperties>
</file>