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5" r:id="rId1"/>
  </p:sldMasterIdLst>
  <p:sldIdLst>
    <p:sldId id="256" r:id="rId2"/>
    <p:sldId id="257" r:id="rId3"/>
    <p:sldId id="258" r:id="rId4"/>
    <p:sldId id="291" r:id="rId5"/>
    <p:sldId id="292" r:id="rId6"/>
    <p:sldId id="293" r:id="rId7"/>
    <p:sldId id="294" r:id="rId8"/>
    <p:sldId id="295" r:id="rId9"/>
    <p:sldId id="296" r:id="rId10"/>
    <p:sldId id="282" r:id="rId11"/>
    <p:sldId id="297" r:id="rId12"/>
    <p:sldId id="298" r:id="rId13"/>
    <p:sldId id="281" r:id="rId14"/>
    <p:sldId id="299" r:id="rId15"/>
    <p:sldId id="300" r:id="rId16"/>
    <p:sldId id="283" r:id="rId17"/>
    <p:sldId id="284" r:id="rId18"/>
    <p:sldId id="285" r:id="rId19"/>
    <p:sldId id="286" r:id="rId20"/>
    <p:sldId id="287" r:id="rId21"/>
    <p:sldId id="288" r:id="rId22"/>
    <p:sldId id="290" r:id="rId23"/>
    <p:sldId id="289" r:id="rId24"/>
    <p:sldId id="301" r:id="rId25"/>
    <p:sldId id="303" r:id="rId26"/>
    <p:sldId id="307" r:id="rId27"/>
    <p:sldId id="308" r:id="rId28"/>
    <p:sldId id="309" r:id="rId29"/>
    <p:sldId id="310" r:id="rId30"/>
    <p:sldId id="302" r:id="rId31"/>
    <p:sldId id="311" r:id="rId32"/>
    <p:sldId id="304" r:id="rId33"/>
    <p:sldId id="305" r:id="rId34"/>
    <p:sldId id="312" r:id="rId35"/>
    <p:sldId id="313" r:id="rId36"/>
    <p:sldId id="306" r:id="rId37"/>
    <p:sldId id="314" r:id="rId38"/>
    <p:sldId id="315" r:id="rId39"/>
    <p:sldId id="316" r:id="rId40"/>
    <p:sldId id="317" r:id="rId41"/>
    <p:sldId id="318" r:id="rId42"/>
    <p:sldId id="319" r:id="rId43"/>
    <p:sldId id="321" r:id="rId44"/>
    <p:sldId id="320" r:id="rId45"/>
    <p:sldId id="322" r:id="rId46"/>
    <p:sldId id="323" r:id="rId47"/>
    <p:sldId id="324" r:id="rId48"/>
    <p:sldId id="280" r:id="rId49"/>
    <p:sldId id="325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8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14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620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904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578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07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35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05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8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39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16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9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3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94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D8C-7ED7-4A25-9C0F-C455DEB3EB2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4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65D8C-7ED7-4A25-9C0F-C455DEB3EB2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77FE0FA-6CDE-479B-BE72-2E9252A0E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4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15. Центральні банки в системі монетарного управління та банківського регулювання.</a:t>
            </a:r>
          </a:p>
          <a:p>
            <a:pPr algn="just">
              <a:spcBef>
                <a:spcPts val="0"/>
              </a:spcBef>
            </a:pP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Генезис центральних банків.</a:t>
            </a:r>
          </a:p>
          <a:p>
            <a:pPr algn="just">
              <a:spcBef>
                <a:spcPts val="0"/>
              </a:spcBef>
            </a:pP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Призначення та основи організації центрального банку.</a:t>
            </a:r>
          </a:p>
          <a:p>
            <a:pPr algn="just">
              <a:spcBef>
                <a:spcPts val="0"/>
              </a:spcBef>
            </a:pP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Функції центрального банку.</a:t>
            </a:r>
          </a:p>
          <a:p>
            <a:pPr algn="just">
              <a:spcBef>
                <a:spcPts val="0"/>
              </a:spcBef>
            </a:pP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Грошово-кредитна політика центральних банків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(розглянуто в наступній темі)</a:t>
            </a: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Місце центрального банку в системі банківського регулювання та нагляду.</a:t>
            </a:r>
            <a:endParaRPr lang="uk-UA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40-70-ті роки XX ст.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Азії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Африки,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Латинської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Америки створили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 виникнення центральних банків, зокрема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належать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політичні й територіальні об'єднання у країнах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прагнення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централізувати систему грошового обігу;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промисловий розвиток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експансія капіталу у сферу виробництва;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монополії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емісію банкнот дозволяла комерційним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банкам активно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випуск банкнот для нагромадження капіталу; суттєве розширення грошової маси;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значення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готівкового обігу банкнот, коли банкноти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витісняли повноцінні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монети з обігу; бурхливий розвиток ринку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вимагав надійного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купівельного та платіжного засобу, який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користувався би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всенародною довірою та обертався на території всієї країни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окремі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 банки зловживали випуском банкнот,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призводило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неможливості останніх задовольнити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підвищений попит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їхніх клієнтів щодо обміну банкнот банків на золото.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uk-UA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історичному плані саме централізація </a:t>
            </a: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банкнотної емісії </a:t>
            </a:r>
            <a:r>
              <a:rPr lang="uk-UA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зумовила появу центральних емісійних банків.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 часи банк, наділений монопольним правом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емісії грошей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називався по-різному: спершу – емісійним, а згодом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центральним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національним, що відповідало його чільній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ролі 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кредитній системі тієї чи іншої країни. </a:t>
            </a:r>
          </a:p>
        </p:txBody>
      </p:sp>
    </p:spTree>
    <p:extLst>
      <p:ext uri="{BB962C8B-B14F-4D97-AF65-F5344CB8AC3E}">
        <p14:creationId xmlns:p14="http://schemas.microsoft.com/office/powerpoint/2010/main" val="1799944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Емісійний </a:t>
            </a:r>
            <a:r>
              <a:rPr lang="uk-UA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банк, який здійснює емісію грошей.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 </a:t>
            </a:r>
            <a:r>
              <a:rPr lang="uk-UA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орган державного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грошово-кредитного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економіки, наділений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монопольним правом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емісії банкнот і правом керувати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грошово-кредитною системою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Відсутність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монополії на випуск банкнот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обмежувала можливості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 в управлінні економікою за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 кількості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грошей, що перебували в обігу, і вимагала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вжиття певних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заходів, які дозволяли б регулювати грошовий обіг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захищати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 вкладників комерційних банків.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Такими заходами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регулювання стали: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Обмеження кількості комерційних банків, що мали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випуску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банкнот найбільшими та найнадійнішими з-поміж них.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Зростання вимог щодо величини активів 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надійності емісійних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банків, що привело до централізації банкнотної емісії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декількох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великих комерційних банках.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Закріплення державою права емітувати банкноти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єдиним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банком, надавши йому статус емісійного.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Завдяки концентрації та монополізації банкнотної емісії держава отримала можливість впливати на пропозицію грошей і використовувати емісію для фінансування державних витрат.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5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 в історичному аспекті, саме, централізація банкнотної емісії привела до появи центральних емісійних банків.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 XX ст. виділення в банківській системі окремої центральної ланки в більшості розвинутих країн світу є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 природним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явищем, а й обов'язковою умовою досягнення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вищого економічного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розвитку. Отже, з метою централізації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емісії готівки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ХХ ст. швидкими темпами почали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з’являтися центральні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банки у різних країнах.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Характерною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 сучасного етапу світового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є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інтернаціоналізація та глобалізація економічних 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 процесів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всіх країнах, що суттєво впливає на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банківського бізнесу.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Таким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чином, центральні банки пройшли три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стадії розвитку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перша — функціонують як банки уряду, оскільки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уряди мали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домінуючий вплив при визначенні їх завдань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безпосередньої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друга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центральні банки перестають бути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 зацікавленими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переходять до вирішення проблем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стабільності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фінансово-банківської системи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третя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вони поступово отримують автономію від уряду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здобувають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 при визначенні завдань та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вибору інструментів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досягнення. 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57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вітчизняні й зарубіжні вчені ідентифікують п’ять історичних типів центральних банків (рис.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3):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тип епохи золотого стандарту і економічного лібералізму;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акомодативний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(кейнсіанський) тип;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монетаристський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статичний тип;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сучасний тип.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 епохи капіталізму i на початку його розвитку в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oбiгy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перебували срібна та золота монети. Проте, з розвитком капіталізму все більшого значення набуває банкнота,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випускається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обіг емісійним банком для заміни металевих грошей, як засіб обігу та платежу. Швидкий розвиток кредитної системи, початок промислового перевороту супроводжувався зростанням значення банкнотного обігу. З кінця XVIII століття у Великобританії, а з останньої третини XIX століття i в інших країнах в обігу залишається золото, а також розмінні на золото банкноти. </a:t>
            </a: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26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3. Історичні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центральних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банків.</a:t>
            </a: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225" y="429818"/>
            <a:ext cx="6461785" cy="596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20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центральних банків епохи золотого стандарту наведено в табл. 2.</a:t>
            </a: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814" y="1023042"/>
            <a:ext cx="9689918" cy="507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09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Акомодативний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(кейнсіанський) тип центральних банків (табл. 3):</a:t>
            </a: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620" y="1034373"/>
            <a:ext cx="7685990" cy="522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12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Етатичний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(державний) тип центрального банку (табл.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4):</a:t>
            </a: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229" y="1113577"/>
            <a:ext cx="8612772" cy="525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88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Монетаристський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центрального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табл. 5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094" y="968722"/>
            <a:ext cx="8785041" cy="528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90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історичний тип центральних банків (табл. 6):</a:t>
            </a: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924" y="932507"/>
            <a:ext cx="9849382" cy="532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6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uk-UA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Генезис </a:t>
            </a:r>
            <a:r>
              <a:rPr lang="uk-UA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центральних банків. </a:t>
            </a:r>
            <a:endParaRPr lang="uk-UA" sz="2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 підхід згідно з яким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центральних банків,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банківських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та подальше розширення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 банківських інституцій відбулося на четвертому етапі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банківської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системи, який 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розпочався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й триває до теперішнього часу. </a:t>
            </a: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 більшості західних країн функції центральних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 закріплювалися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певними банками із середини ХІХ –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 ХХ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(банк Франції став єдиним емісійним центральним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1848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році;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Рейхсбанк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(Німеччина) і Банк Іспанії – з 1874 року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ФРС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 – з 1913 року).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Водночас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виникали і спеціалізовані банки: іпотечні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(здійснювали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кредитування під заставу нерухомості), народні,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обслуговували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населення, ремісничі – для ремісників.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Функціонували позичкові каси, які видавали кредити.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1848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 у Пруссії з’явилися ломбарди, які стали дуже популярними і швидко розповсюдилися в інших країнах. У ХІХ ст.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Європі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Північній Америці існувало немало банків. Крім того,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деяких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 починають формуватися повноцінні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 системи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яких входили центральні банки, універсальні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спеціалізовані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банки. </a:t>
            </a: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4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Призначення та основи організації центрального банку.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Головне </a:t>
            </a:r>
            <a:r>
              <a:rPr lang="uk-UA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центрального банку — управління </a:t>
            </a: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пропозицією грошей </a:t>
            </a:r>
            <a:r>
              <a:rPr lang="uk-UA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регулювання діяльності банків з метою забезпечення стабільності </a:t>
            </a: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</a:t>
            </a:r>
            <a:r>
              <a:rPr lang="uk-UA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валюти, без чого неможливий збалансований розвиток </a:t>
            </a: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економіки</a:t>
            </a:r>
            <a:r>
              <a:rPr lang="uk-UA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 призначення центральний банк реалізує завдяки тому, що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виконує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економічній системі особливу роль, а саме: роль емісійного банку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органу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управління, який забезпечує стабільність у монетарній сфері.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Будучи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емісійним банком країни, центральний банк бере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безпосередню участь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формуванні пропозиції грошей, причому як її готівкового компонента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безготівкового (депозитного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Отже, центральний банк як емісійний банк країни створює так звані гроші підвищеної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 — готівку в обігу і резерви комерційних банків,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слугують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базою для зростання пропозиції грошей.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Центральний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управляє безготівковою емісією комерційних банків,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 забезпечуючи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додатковими резервами, установлюючи для них норму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резервів, але розмір надлишкових резервів, характер їх використання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 банки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5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самостійно, ураховуючи вплив різних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банк, регулюючи пропозицію грошей, впливає на ціну грошей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рівень процентних ставок. У короткостроковій перспективі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 пропозиції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грошей при незмінному попиті на гроші веде до зниження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процентних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ставок. Проте з перебігом часу ситуація змінюється.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 пропозиції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грошей у довгостроковому періоді викликає зростання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 рівня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 в економіці і розгортання інфляційних процесів, що, у свою чергу,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зумовлює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попиту на гроші, а отже і зростання рівня процентних ставок.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Зміна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 грошей і ціни впливає на розвиток національної економіки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макроекономічні показники через складний ланцюг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причинно-наслідкових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(передавальний механізм).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Управління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пропозицією грошей тісно пов’язане з регулюванням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комерційних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банків, адже успішне досягнення центральним банком своєї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мети — стабільності грошей — потребує наявності в країні стійкої та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надійної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банківської системи. Комерційні банки функціонують здебільшого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недержавні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 структури, мета діяльності яких — отримання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 та підвищення їх ринкової вартості. Водночас вони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 суспільно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необхідною діяльністю, зокрема беруть участь у формуванні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грошей,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 заощадження всього суспільства,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80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формують платіжну систему країни, що й робить регулювання їх діяльності обґрунтованим і необхідним завданням держави.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Центральний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є для комерційних банків кредитором останньої інстанції, що забезпечує йому широкі можливості регулювати їхню діяльність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Підсумовуючи, можна зробити висновок, що центральний банк відіграє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 економічній системі країни. Визначальним для розуміння ролі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 є його призначення — забезпечення стабільності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грошей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підтримання стійкості банківської системи. Проте між цими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 певна суперечливість, яка проявляється в можливості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 заходів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банку, спрямованих на забезпечення стабільності та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ліквідності банків через їх рефінансування, що веде до зростання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грошей і посилення інфляції, та його монетарних заходів,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 на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інфляційних тенденцій, а отже і на обмеження зростання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грошей.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центральних банків обумовлені їх призначенням 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функціями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є багато спільного у функціональній структурі банків, 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 формування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керівних органів. Разом з тим за своєю організаційною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не є однаковими в різних країнах світу. </a:t>
            </a:r>
          </a:p>
        </p:txBody>
      </p:sp>
    </p:spTree>
    <p:extLst>
      <p:ext uri="{BB962C8B-B14F-4D97-AF65-F5344CB8AC3E}">
        <p14:creationId xmlns:p14="http://schemas.microsoft.com/office/powerpoint/2010/main" val="2447464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структура центрального банку значною мірою визначається формою державного устрою країни (федерація чи унітарна держава), національними традиціями й особливостями банківського законодавства.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Центральні банки мають особливий правовий статус, обумовлений тим, що вони поєднують у собі риси банківської установи й органу державного управління. Центральні банки здійснюють банківські операції, що приносять дохід (кредитування комерційних банків, операції з цінними паперами на відкритому ринку, операції з іноземною валютою тощо), але метою проведення цих операцій не є отримання прибутку. Центральні банки використовують ці операції для управління грошовим ринком, тобто як інструменти грошово-кредитної політики, керуючись лише державними інтересами та чинним законодавством.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Правовий статус центрального банку можна охарактеризувати так: це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управління з покладеними на нього особливими функціями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сфері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грошово-кредитних відносин і банківської діяльності, тобто 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монетарній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сфері. Для реалізації цих функцій центральний банк наділяється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державно-владними і цивільно-правовими повноваженнями. Він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самостійною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юридичною особою; його майно відокремлене від майна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центральний банк може розпоряджатись ним як власник. Він не є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98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правового статусу центрального банку тісно пов’язане з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проблемою його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 у монетарній сфері від органів державної влади, 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 його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має відповідати загальнодержавній економічній політиці.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Взагалі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відзначити, що цілі діяльності центрального банку й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 державної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 не завжди збігаються і це викликає певні суперечності в їх взаємодії. Так, забезпечення стабільності національної валюти не завжди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такій загальнодержавній економічній меті, як високий рівень зайнятості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Якщо центральний банк уповільнює зростання грошової маси,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стримати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 цін, то у короткостроковому періоді рівень безробіття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зростати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свою чергу, політика органів державної влади, спрямована на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 зростання за рахунок збільшення обсягу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 грошей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може призвести у короткостроковому періоді до зростання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інфляційних процесів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Центральний банк як орган монетарного й економічного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повинен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протистояти зниженню купівельної спроможності національної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тільки незалежний центральний банк має реальну можливість ставити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собою довгострокові цілі щодо стабільності національної валюти 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досягати. Незалежність центрального банку є одним із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найголовніших чинників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 грошово-кредитної політики.</a:t>
            </a:r>
          </a:p>
        </p:txBody>
      </p:sp>
    </p:spTree>
    <p:extLst>
      <p:ext uri="{BB962C8B-B14F-4D97-AF65-F5344CB8AC3E}">
        <p14:creationId xmlns:p14="http://schemas.microsoft.com/office/powerpoint/2010/main" val="3753402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Міжнародною банківською практикою сформульовано ряд неодмінних передумов незалежності центрального банку: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визначення основних завдань і функцій центрального банку на законодавчому рівні;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підзвітність центрального банку законодавчій владі та самостійність у проведенні грошово-кредитної політики;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розмежування коштів центрального банку і державних фінансів;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незалежність керівництва центрального банку від органів виконавчої влади і тривалий строк повноважень голови банку;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економічна незалежність центрального банку.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Базові чинники (передумови), що характеризують правовий статус Національного банку України, визначені Конституцією України та законом «Про Національний банк України».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Основні завдання і функції НБУ також визначені на законодавчому рівні.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Згідно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законодавством основним завданням (функцією) Національного банку є забезпечення стабільності національної грошової одиниці України. Виконуючи це завдання, НБУ має виходити із пріоритетності досягнення та підтримання цінової </a:t>
            </a:r>
          </a:p>
        </p:txBody>
      </p:sp>
    </p:spTree>
    <p:extLst>
      <p:ext uri="{BB962C8B-B14F-4D97-AF65-F5344CB8AC3E}">
        <p14:creationId xmlns:p14="http://schemas.microsoft.com/office/powerpoint/2010/main" val="85345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державі. При цьому слід відзначити, що стабільність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 забезпечується не тільки монетарними, а й немонетарними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чинниками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перебувають поза межами впливу грошово-кредитної політики НБУ,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адміністративне регулювання цін урядом. Національний банк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також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 стабільності банківської системи, додержанню стійких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темпів економічного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 та підтриманню економічної політики уряду, але в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межах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 повноважень і за умови, що це не перешкоджає виконанню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завдання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Закон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 Національний банк України як особливий центральний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державного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управління, тому НБУ виведено з-під юрисдикції Кабінету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як центрального органу виконавчої влади. Слід також підкреслити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Законом органи державної влади та інші державні органи не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 права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втручатися у виконання банком функцій та повноважень,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 на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законодавчому рівні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Національний банк підзвітний Президенту та Верховній Раді України, які наділені повноваженнями стосовно призначення на посаду і звільнення з посади Голови банку та формування Ради банку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НБУ доповідає Верховній Раді про діяльність банку. Двічі на рік НБУ надає Президенту, Верховній Раді і Кабінету Міністрів інформацію про</a:t>
            </a:r>
          </a:p>
        </p:txBody>
      </p:sp>
    </p:spTree>
    <p:extLst>
      <p:ext uri="{BB962C8B-B14F-4D97-AF65-F5344CB8AC3E}">
        <p14:creationId xmlns:p14="http://schemas.microsoft.com/office/powerpoint/2010/main" val="3649136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грошового ринку в державі 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щоквартально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 інформацію відносно безготівкової емісії, зокрема через канали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рефінансування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банків, проведення операцій з цінними паперами та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іноземною валютою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Згідно з Законом Рада НБУ щорічно інформує Верховну Раду про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засади грошово-кредитної політики. Рахункова палата Верховної Ради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перевіряє виконання кошторису доходів і витрат НБУ у порядку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за надходженням коштів до Державного бюджету України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використанням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 коштів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Програмний документ Національного банку України «Основні засади грошово-кредитної політики», в якому визначається стратегія грошово-кредитної політики НБУ, щорічно розробляє Рада НБУ — один із двох керівних органів Національного банку (Рада і Правління). Таке рішення не можна вважати достатньо обґрунтованим, тому що воно створює реальні умови для зовнішнього втручання у визначення грошово-кредитної політики, оскільки Рада НБУ здійснює свою діяльність на громадських засадах і до її складу входять представники законодавчої і виконавчої влади.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Закон «Про Національний банк України» забороняє банку надавати прямі кредити уряду на фінансування видатків державного бюджету. Здійснювати операції з державними</a:t>
            </a:r>
          </a:p>
        </p:txBody>
      </p:sp>
    </p:spTree>
    <p:extLst>
      <p:ext uri="{BB962C8B-B14F-4D97-AF65-F5344CB8AC3E}">
        <p14:creationId xmlns:p14="http://schemas.microsoft.com/office/powerpoint/2010/main" val="2075854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цінними паперами НБУ дозволено лише на вторинному ринку. Голову НБУ призначає на посаду Верховна Рада України конституційною більшістю голосів за поданням Президента України. Строк повноважень Голови НБУ — сім років. Закон передбачає одноосібну відповідальність Голови НБУ перед Верховною Радою України та Президентом України за діяльність НБУ. Водночас Голова НБУ не може бути обраним Головою Ради НБУ.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банк є економічно самостійним органом, який здійснює видатки за рахунок власних доходів у межах кошторису, затвердженого Радою НБУ. У разі перевищення доходів над витратами різниця вноситься до державного бюджету, а перевищення витрат над доходами покривається за рахунок державного бюджету, наступного за звітним роком. Кошторис доходів і витрат має забезпечувати можливість виконання банком його функцій. Одержання прибутку не є метою діяльності банку. Щорічно НБУ переказує до державного бюджету значну частину свого чистого доходу.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Незалежний статус вимагає транспарентності політики центрального банку в монетарній сфері. Транспарентність означає, що центральний банк повинен не тільки забезпечувати прозорість своєї політики, зокрема оприлюднювати (розкривати) дані про  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00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діяльність, публікувати прогнози, звітувати перед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й уся інформація банку має бути достатньою мірою достовірною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опрацьованою, щоб економічні суб’єкти мали можливість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підставі цієї інформації відповідні рішення. Транспарентність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проводить центральний банк, зрозумілість логіки його дій сприяють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ринковій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дисципліні, забезпечують ясність і прогнозованість подій, формують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 певні очікування, в основі яких закладено фактор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передбачуваності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міжнародними стандартами розрізняють кілька вимог до транспарентності політики центрального банку в монетарній сфері: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розкриття та роз’яснення цілей політики, їх макроекономічних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формалізація цілей;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прозорість процесу прийняття рішень центральним банком;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оприлюднення та роз’яснення рішень центрального банку;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звітування перед громадськістю про наслідки та ефективність політики, пояснення помилок банку в прогнозах та регулюванні.</a:t>
            </a: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2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центральних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емісійних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відбувалося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шляхами (рис. 1):</a:t>
            </a: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441" y="1339743"/>
            <a:ext cx="8356348" cy="491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9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Функції центрального банку.</a:t>
            </a: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spcBef>
                <a:spcPts val="0"/>
              </a:spcBef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 «Про Національний банк України» декларується основна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забезпечення стабільності грошової одиниці України, що є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кінцевим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завданням, на досягнення якого центральний банк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спрямовує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діяльність. Стаття 7 Закону проголошує інші функції НБУ, котрі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охоплюють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 види діяльності банку — від проведення грошово-кредитної політики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і нагляду до сертифікації банківських аудиторів 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ліквідаторів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банків, а також деякі банківські операції, наприклад операції з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банківськими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металами. Перелічені в Законі функції й операції загалом є такими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випливають з економічної природи центрального банку, але вони не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згруповані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своїм змістом, що утруднює розуміння специфіки діяльності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банку, а отже і його сутності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 відомого в Україні підручника з грошей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кредиту (Гроші та кредит: підручник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/;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наук. ред. М.І.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Савлука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6-те вид., перероб. і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К.: КНЕУ, 2011.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589 с.) виділяють чотири функції властиві центральному банку. 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14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</a:t>
            </a:r>
            <a:r>
              <a:rPr lang="uk-UA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монетарного та економічного регулювання.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Центральний банк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ринковій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економіці виконує роль головного органу державного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макроекономічних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 за допомогою грошово-кредитних (монетарних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методів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зумовлює його вирішальний вплив на стабільність національної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стійкість банківської системи. Грошово-кредитне регулювання є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із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невід’ємних елементів загальноекономічної політики держави. Воно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і впровадження центральним банком грошово-кредитної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являє собою комплекс взаємопов’язаних заходів щодо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грошового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ринку, спрямованих на досягнення заздалегідь визначених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цілей. Головною стратегічною довгостроковою метою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 грошово-кредитної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 є збалансований розвиток національної економіки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який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 регулюванням пропозиції грошей та загального рівня цін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країні.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методи грошово-кредитного регулювання: операції з цінними паперами та з іноземною валютою (купівля чи продаж);  регулювання рівня обов’язкових резервів;  регулювання рівня облікової ставки; маніпулювання умовами рефінансування комерційних банків; емісія центральними банками власних боргових зобов’язань.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Однією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ключових макроекономічних характеристик будь-якої країни є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 банківської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системи. Центральний банк, як орган грошово-кредитного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застосовує монетарні методи (рефінансування комерційних банків,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цінних паперів на відкритому ринку тощо) для підтримання ліквідності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надійності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банківської системи у випадку тимчасового дефіциту ліквідних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у разі фінансових потрясінь, притаманних ринковій економіці.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цьому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ураховувати, що забезпечення стійкості банківської системи за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монетарних методів пов’язане з певними суперечностями.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Вирішуючи проблему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ліквідності банківської системи, центральний банк здійснює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емісію, що може мати інфляційні наслідки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Функція монетарного та економічного регулювання є пріоритетною для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 в ринковій економіці. Взагалі всі функції центрального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 тісно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переплітаються, вони взаємозв’язані і взаємообумовлені, проте,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безперечно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грошово-кредитне регулювання економіки за допомогою монетарних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вінцем діяльності центрального банку, оскільки саме в цій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найповніше реалізується призначення центрального банку і його роль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ринковій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економіці.</a:t>
            </a:r>
          </a:p>
        </p:txBody>
      </p:sp>
    </p:spTree>
    <p:extLst>
      <p:ext uri="{BB962C8B-B14F-4D97-AF65-F5344CB8AC3E}">
        <p14:creationId xmlns:p14="http://schemas.microsoft.com/office/powerpoint/2010/main" val="1119092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</a:t>
            </a:r>
            <a:r>
              <a:rPr lang="uk-UA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банківською системою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передбачає, що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 банк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орган державного управління, застосовує до банків різні заходи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 з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забезпечення стійкості банківської системи. Центральний банк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банківською системою, не втручаючись в оперативну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банків, не вимагаючи від банків проведення операцій, які могли б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послабити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фінансовий стан, не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зазіхючи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свободу підприємницької діяльності банків. Центральний банк у процесі управління ставить за мету сприяти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обачливій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розважливій поведінці банків, виконанню ними вимог фінансової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ефективному управлінню банківськими ризиками.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Функція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банку щодо управління банківською системою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кількох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напрямах: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центральний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регулює доступ на банківський ринок з метою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проникненню до нього економічно нестабільних, ненадійних, із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сумнівною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діловою репутацією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банків;</a:t>
            </a:r>
          </a:p>
          <a:p>
            <a:pPr algn="just">
              <a:spcBef>
                <a:spcPts val="0"/>
              </a:spcBef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ентральний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регламентує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бухгалтерського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статистичної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звітності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банках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аудиту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банках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-менеджменту </a:t>
            </a:r>
            <a:r>
              <a:rPr lang="ru-RU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09435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здійснює нормування діяльності банків. Він установлює для банків економічні нормативи з метою обмеження ризиків у їхній діяльності;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банку в розрахунковому обслуговуванні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комерційних банків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 зміцненню платіжної дисципліни в міжбанківських відносинах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прискоренню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грошових потоків внутрішньобанківської системи, поліпшенню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прозорості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легітимності;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кредитне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 комерційних банків також відкриває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центральному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 широкі можливості для регулятивного впливу на діяльність банків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для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всією банківською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системою;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загальносвітовою тенденцією розвитку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банківського нагляду є запровадження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ризик-орієнтованого нагляду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нагляду на основі оцінювання ризиків, притаманних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кожному банку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банківській системі в цілому, а також застосування до банків адекватних заходів ре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управління грошовим оборотом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у задоволенні центральним банком попиту економіки на гроші, а також у створенні і забезпеченні функціонування платіжної системи.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Центральний банк має монопольне право на забезпечення сукупного грошового обороту банкнотами і монетами (готівкою), які є єдиним законним платіжним засобом, обов’язковим для приймання за всіма видами платежів і в оплату боргів на території даної країни. Як емісійний центр країни центральний банк зазвичай має повноваження щодо виготовлення грошових знаків, а також організації і регулювання їх обігу.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207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Сьогодні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країнах з ринковою економікою готівка становить 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загальній грошовій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масі (пропозиції) незначну частку — 5–10 %. Незважаючи на це,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займає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 місце в грошовій системі. Комерційні банки пропонують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 клієнтам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замінники готівки у формі депозитів, якими можна розпоряджатися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допомогою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карток, переказів тощо, але в кінцевому підсумку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 банки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 від емісійного банку, тому що клієнти можуть зажадати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 банківських депозитів на готівку.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емісійним центром готівкового обороту є Національний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України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який із завершенням у 1996 р. грошової реформи емітує в обіг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валюту — гривні та копійки.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Центральний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разом з комерційними банками бере участь 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забезпеченні сукупного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грошового обороту депозитними грошима. У цьому процесі вирішальна роль належить центральному банку, оскільки саме він надає перший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емісійному процесу, забезпечуючи комерційні банки додатковими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резервами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вже комерційні банки, використовуючи ці резерви, у процесі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кредитно/депозитної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створюють додаткову масу депозитних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грошей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рахунках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 економіки.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 розвиненої економіки грошові розрахунки і платежі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 переважно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безготівковій формі через банківські установи, що спричинює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особливих платіжних систем. Відповідальність за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надійність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ефективність платіжної системи покладається на центральний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країни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 з його призначення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82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Незалежно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характеру і структури платіжної системи країни центральний банк в її організації та функціонуванні відіграє ключову роль. Він визначає загальні принципи діяльності платіжних систем, створює систему міжбанківського переказування грошей. Виступаючи у ролі посередника між банками при проведенні міжбанківських розрахунків, центральний банк забезпечує: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мінімізацію банківських ризиків;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концентрацію, а водночас і оптимізацію надлишкових резервів комерційних банків;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належний рівень безпеки системи розрахунків;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ефективне регулювання грошового ринку завдяки отриманню оперативної та точної інформації про переміщення грошових коштів і стан банківських рахунків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банківського обслуговування загальнодержавних та урядових потреб.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Центральний банк як банк держави представляє її інтереси у відносинах з центральними банками інших держав, а також у міжнародних валютно-фінансових організаціях і в міжнародних банках, взаємовідносини з якими будуються відповідно до міжнародних договорів, норм національного права, а також спеціальних угод. Центральний банк може брати фінансову участь у діяльності міжнародних організацій, які мають на меті розвиток співробітництва в монетарній сфері, зокрема бути співзасновником, брати участь у формуванні капіталу тощо. З метою здійснення міжнародної діяльності центральний банк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62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відкривати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кореспондентські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кордоном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Центральний банк виступає в ролі радника, консультанта уряду з питань,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стосуються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банківської системи, співпрацює з урядовими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структурами 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 проведення аналізу, оцінювання та прогнозування основних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макроекономічних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 розвитку країни.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Центральний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відіграє помітну роль у забезпеченні касового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державного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Центральні банки, виконуючи роль фінансового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агента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уряду, як правило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беруть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 участь в організації випуску державних боргових зобов’язань,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розміщенні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підтриманні ринкового курсу, виплаті доходів та погашенні.</a:t>
            </a:r>
          </a:p>
        </p:txBody>
      </p:sp>
    </p:spTree>
    <p:extLst>
      <p:ext uri="{BB962C8B-B14F-4D97-AF65-F5344CB8AC3E}">
        <p14:creationId xmlns:p14="http://schemas.microsoft.com/office/powerpoint/2010/main" val="2189474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центрального банку в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умовах ринкової економіки банки зазнають на собі впливу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 установ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організацій, органів, які здійснюють наддержавне, асоціативне і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діяльності банків.</a:t>
            </a:r>
          </a:p>
          <a:p>
            <a:pPr algn="just">
              <a:spcBef>
                <a:spcPts val="0"/>
              </a:spcBef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 наддержавного регулювання зазвичай відносять такі організації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валютний фонд, Світовий банк,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FATF2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інші світові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висувають свої вимоги до діяльності банків для отримання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країною членства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цих організаціях чи отримання допомоги від них.</a:t>
            </a:r>
          </a:p>
          <a:p>
            <a:pPr algn="just">
              <a:spcBef>
                <a:spcPts val="0"/>
              </a:spcBef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 асоціативного регулювання (саморегулювання) відносять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 асоціації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спілки. Основне завдання цих органів — забезпечити безпосередню участь банківського співтовариства у формуванні сприятливого правового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 для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 функціонування банківського сектору.</a:t>
            </a:r>
          </a:p>
          <a:p>
            <a:pPr algn="just">
              <a:spcBef>
                <a:spcPts val="0"/>
              </a:spcBef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 державного регулювання, які впливають на діяльність банків,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 віднести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податкові органи, органи фінансового моніторингу, антимонопольні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безліч інших органів державного управління, які вимагають від банків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чинного законодавства, вирішуючи при цьому власні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 завдання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цільового призначення кожного з цих органів. Слід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 підкреслити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банківський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35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не є виключним об’єктом їх впливу.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Особливе місце серед органів державного регулювання займають банківські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-наглядові органи. Їх завдання — забезпечувати регулювання діяльності виключно банків, до того ж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пруденційне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регулювання, тобто таке, яке, з одного боку, не обмежує самостійності банків у підтриманні фінансової стійкості, а з другого — передбачає певні вимоги до них, спрямовані на мінімізацію банківських ризиків, на забезпечення стабільного та надійного їх функціонування. Водночас слід підкреслити, що завданням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-наглядових органів не може бути запобігання банкрутству кожного окремого банку, тому що в деяких випадках невдачі виводять з ринку банки, якими погано управляють, а також стимулюють інші банки підвищувати якість управління.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Під регулюванням діяльності банків розуміють насамперед створення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 бази, що регламентує функціонування банків, тобто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таких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норм, правил поведінки банків, котрі сприяють підтриманню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 як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кожного окремого банку, так і всієї банківської системи. Важливою 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специфічною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 регулювання банківської діяльності є банківський нагляд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0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еволюційний – становлення центрального банку відбувалося протягом тривалого періоду часу шляхом поступового закріплення за ним монопольної емісії банкнот (Банк Англії, Банк Голландії, Банк Франції) – Центральні банки цих країн виникли на базі найбільших комерційних банків, у яких з розвитком кредитної системи відбувалася концентрація банкнотної емісії;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2) директивний – держава приймала рішення про заснування центрального банку, закріпивши з моменту створення за ним монопольне право випуску грошей у країні, наділивши його функціями регулювання діяльності комерційних банків та грошово-кредитного регулювання економіки (Федеральна резервна система США, Резервний банк Австралії, Національний банк України).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Емісійні банки створювалися на основі спеціальних банківських законів двома шляхами.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Згідно з першим переважне право банкнотної емісії законом надавалося найпотужнішому комерційному банку країни, унаслідок чого він поступово перетворювався на центральний емісійний банк.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Другий шлях передбачав створення банку як емісійного центру країни з самого початку його організації. Таким шляхом створені центральні банки більшості країн.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43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Процес нагляду за банками включає різні методи, у тому числі й методи контролю, такі як інспекційні перевірки банків на місцях і дистанційний (безвиїзний) моніторинг банків на підставі аналізу банківської звітності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 ХХІ ст. відбуваються суттєві зміни у стратегії банківського регулювання, а саме: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перехід до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антициклічного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регулювання банківської діяльності, яке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банками резервів на покриття ризиків від проведення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операцій, котрі враховували б не лише поточні, а й довгострокові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перехід до ризик-орієнтованого банківського нагляду, який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концентрацію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 на таких аспектах, як оцінка систем управління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ризиками 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 контролю в банках;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перехід до упровадження методів нагляду, призначених для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 проведенню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банками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високоризикової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діяльності, а також діяльності,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пов’язаної з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відмиванням кримінальних доходів;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перехід до диференціації банківського нагляду залежно від масштабів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характеру та обсягу здійснюваних ним операцій.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Основні повноваження банківських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-наглядових органів:</a:t>
            </a:r>
          </a:p>
        </p:txBody>
      </p:sp>
    </p:spTree>
    <p:extLst>
      <p:ext uri="{BB962C8B-B14F-4D97-AF65-F5344CB8AC3E}">
        <p14:creationId xmlns:p14="http://schemas.microsoft.com/office/powerpoint/2010/main" val="1162659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базуються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чинному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регламентують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нормативних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інструкцій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директив;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відповідальність за надання банківських ліцензій;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застосування превентивних й протекційних заходів, спрямованих на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стабільного функціонування банківської системи.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Превентивні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застосовуються для уникнення можливих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 наслідків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тієї чи іншої економічної ситуації. До превентивних заходів,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належать: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вимоги щодо розміру, структури банківського капіталу та його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адекватності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банківським активам з урахуванням їх ризиковості;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вимоги щодо ліквідної позиції банків;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вимоги щодо диверсифікації банківських ризиків;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обмеження для банків на деякі види діяльності (наприклад, інвестиції в акції).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Протекційні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застосовуються для захисту від уже існуючої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загрозливої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банку ситуації, яка може спричинити неплатоспроможність,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банкрутство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банку. До протекційних заходів, зокрема, належать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рефінансування комерційних банків центральним банком;</a:t>
            </a:r>
          </a:p>
        </p:txBody>
      </p:sp>
    </p:spTree>
    <p:extLst>
      <p:ext uri="{BB962C8B-B14F-4D97-AF65-F5344CB8AC3E}">
        <p14:creationId xmlns:p14="http://schemas.microsoft.com/office/powerpoint/2010/main" val="2688637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створення і забезпечення функціонування системи гарантування банківських депозитів;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вимоги щодо формування банками резервів для відшкодування можливих втрат від проведення банками активних операцій;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застосування до банків певних коригувальних заходів і заходів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 з метою поліпшення їх діяльності, наприклад накладання на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банки штрафних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санкцій, призначення тимчасової адміністрації для управління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банком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ініціювання реорганізації банку тощо.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Інституційна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банківських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-наглядових органів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різноманітністю (див. рис. 4).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правило, законодавчі й нормативні акти,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регламентують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центрального банку, покладають на нього певні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-наглядової діяльності відносно банків. У деяких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наприклад у Нідерландах, центральний банк взагалі є єдиним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-наглядовим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органом. Водночас у багатьох країнах створені спеціальні установи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 цю діяльність. Вони можуть бути створені під егідою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 фінансів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Центрального банку і Міністерства фінансів або бути підзвітними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законодавчому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органу державної влади. Наприклад, у США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0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298" y="411702"/>
            <a:ext cx="8544206" cy="604524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4.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85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 одночасно кілька установ: Федеральна корпорація страхування депозитів здійснює нагляд за роздрібними банками з активами до 50 млрд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Управління контролера грошового обігу — за банками широкого профілю, які займаються й інвестиційною діяльністю, з активами до 50 млрд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Федеральна резервна система США — за найбільшими банками.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Починаючи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90-х років ХХ ст. у багатьох країнах спостерігається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тенденція до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єдиного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-наглядового органу, який регулює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банків, і небанківських фінансових посередників грошового ринку.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 створення єдиного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-наглядового органу: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перехресна пропозиція фінансових і банківських продуктів різними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фінансовими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посередниками грошового ринку, тобто високий ступінь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взаємопроникнення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бізнесів, наприклад банки починають займатися страховим бізнесом,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інвестиційним;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універсалізація діяльності фінансових посередників у зв’язку з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лібералізацією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глобалізацією грошового ринку;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створення фінансових конгломератів;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економія витрат при здійсненні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-наглядової діяльності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єдиним регулятором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91039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аргументи на користь функціонування автономного від центрального банку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-наглядового органу: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необхідно надати центральному банку можливість зосередитись на проведенні грошово-кредитної політики й у зв’язку з цим доцільно звільнити його від проведення трудомісткої і копіткої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-наглядової роботи;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необхідно відокремити регулятивну банківську діяльність, залишивши її за центральним банком, від наглядової (дистанційний моніторинг, інспекційні перевірки), поклавши її на спеціальний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-наглядовий орган. Такий розподіл повноважень покликаний не допустити одноосібного впливу на банки.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Переконливішими видаються аргументи на користь здійснення центральним банком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-наглядової діяльності;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нагляд за діяльністю банків є необхідною передумовою проведення центральним банком ефективної грошово-кредитної політики. Інформація про стан банківської системи, яку отримує центральний банк як орган банківського нагляду, досить точно характеризує тенденції розвитку реального сектору економіки, аналіз цих тенденцій є необхідною передумовою для прогнозування центральним банком змін економічної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68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кон’юнктури. Отже, саме центральний банк повинен мати повноваження щодо ранньої діагностики проблем, що виникають у банківській системі й у діяльності окремих банків;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центральний банк несе відповідальність за стійкість банківської системи, а за умови позбавлення його наглядової діяльності йому важко буде передбачати банківські кризи та запобігати їм;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центральний банк виконує роль кредитора останньої інстанції, і тому саме він повинен мати повноваження щодо ранньої діагностики проблем, що виникають у банківській системі й у діяльності окремих банків;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центральний банк несе відповідальність за забезпечення надійного та безперебійного функціонування важливих платіжних систем, зокрема систем міжбанківського переказування грошей, і тому він повинен мати оперативну інформацію про стан як усієї банківської системи, так і окремих банків;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центральний банк має найкращі можливості для здійснення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-наглядової діяльності: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незалежний статус;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необхідні ресурси (без обтяження бюджету);</a:t>
            </a:r>
          </a:p>
        </p:txBody>
      </p:sp>
    </p:spTree>
    <p:extLst>
      <p:ext uri="{BB962C8B-B14F-4D97-AF65-F5344CB8AC3E}">
        <p14:creationId xmlns:p14="http://schemas.microsoft.com/office/powerpoint/2010/main" val="2229190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розгалужена мережа територіальних установ, що дає йому змогу встановлювати необхідний контакт з банками;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наявність у його розпорядженні монетарних інструментів, необхідних для запобігання системним кризам у банківському секторі.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Україні згідно з Законом «Про Національний банк України», а також із Законом «Про банки і банківську діяльність» регулювання діяльності банків та нагляд одноосібно здійснює Національний банк України.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66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uk-UA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використаної літератури:</a:t>
            </a:r>
          </a:p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Закон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1999 р. № 679-ХІУ.</a:t>
            </a: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Банківська система: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Л.І.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Катан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Н.І. Демчук, В.Г. Бабенко, Левада, Т.О. Журавльова; за ред. І.М. Мазур. Дніпро: Пороги, 2017. 444 с.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Банківська система: навчальний посібник / [Ситник Н.С.,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Стасишин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А.В.,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Блащук-Девяткіна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Н.З.,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Петик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Л.О.]; за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ред. Н. С. Ситник.- Львів: ЛНУ імені Івана Франка, 2020. 580 с.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Гроші та кредит: підручник / [М.І.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Савлук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А.М. Мороз, І.М.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Лазепко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86 ін.]; за наук. ред. М.І.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Савлука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6-те вид., перероб. і </a:t>
            </a:r>
            <a:r>
              <a:rPr lang="uk-UA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К.: КНЕУ, 2011. 589, [3] с.</a:t>
            </a:r>
          </a:p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В.В., Волкова Н.І.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кредит: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ДонНУ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Василя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Стуса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2021. 300 с.</a:t>
            </a:r>
          </a:p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Іванчук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кредит: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Острог: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Видавництво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Острозька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2021. 332 с.</a:t>
            </a:r>
          </a:p>
          <a:p>
            <a:pPr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Коваленко Д.І.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кредит: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практика: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3-є вид.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К.: Центр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учбової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2021. 352 с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705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Круш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П.В., Алексєєв В.Б. Гроші та кредит: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К.: Центр учбової літератури, 2024. 216 с.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Монетарна політика Національного банку України: сучасний стан та перспективи змін / За ред. В.С. Стельмаха. К.: Центр наукових досліджень Національного банку України, УБС НБУ, 2009. 404 с.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 банк і грошово-кредитна політика.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А.В.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Сілакова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Г.І.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Лановська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Н.І.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Климаш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[та ін.] за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ред. Т.А. Говорушко. Львів «Магнолія 2006», 2015. 224 с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uk-UA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Frederic S.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Mishkin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Economics of Money, Banking, and Financial Markets, 13th. Edition. Pearson Education, 2022. P. 720. ISBN 978-0-13-689435-3. URL: https://studylib.net/doc/27027352/the-economics-of-money-banking-and-financial-markets-13th.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1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 формою власності центральні банки можуть бути (рис. 2):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25" y="1134095"/>
            <a:ext cx="10453579" cy="494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5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формою організації емісійні банки можуть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акціонерними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державними, при чому, держава часто є одним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акціонерів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одних країнах ці банки з самого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 створювалися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державні, в інших – ставали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державними внаслідок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націоналізації шляхом викупу державою акцій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сприятливих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акціонерів умовах.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Саме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монополія емісійної діяльності стала тим джерелом,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якого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центральні банки почерпнули свої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другорядні функції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відмінні риси. Проблема політичної централізації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об'єднання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 створили передумови для того, що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єдина централізована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емісійна система почала розглядатись як один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символів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 держави.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Вперше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світовій практиці центральний банк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 створено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Швеції (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Риксбанк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 1668 р., а в 1694 р. –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засновано Банк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Англії. Проте, на той час центральні банки ще не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 виключного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на емісію грошових знаків. Їхні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відрізнялися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функцій сучасних центральних банків. Так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спочатку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 Банку Англії було фінансування торгівлі і промисловості, Банку Нідерландів — фінансування внутрішньої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зовнішньої торгівлі.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Центральні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банки сучасного типу виникли лише в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</a:p>
        </p:txBody>
      </p:sp>
    </p:spTree>
    <p:extLst>
      <p:ext uri="{BB962C8B-B14F-4D97-AF65-F5344CB8AC3E}">
        <p14:creationId xmlns:p14="http://schemas.microsoft.com/office/powerpoint/2010/main" val="354222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етапи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творення</a:t>
            </a:r>
          </a:p>
          <a:p>
            <a:pPr algn="just">
              <a:spcBef>
                <a:spcPts val="0"/>
              </a:spcBef>
            </a:pP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ентральних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 (табл.1):</a:t>
            </a: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002" y="516049"/>
            <a:ext cx="6667817" cy="586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2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табл. 1:</a:t>
            </a:r>
          </a:p>
          <a:p>
            <a:pPr algn="just">
              <a:spcBef>
                <a:spcPts val="0"/>
              </a:spcBef>
            </a:pP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Нині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 в усіх країнах світу функціонують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центральні банки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Однак між ними є суттєві відмінності, які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обумовлюються особливостями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 та фінансово-економічного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окремих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країн. Це пояснюється тим, що протягом Х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ІІ-ХІХ ст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грошовий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обіг базувався на системі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золотомонетного стандарту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якого законодавчо закріплювався обіг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золотих монет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їх безперешкодний обмін на паперові банкноти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095" y="1032094"/>
            <a:ext cx="7311040" cy="29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18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688" y="561315"/>
            <a:ext cx="10981855" cy="569463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 система вимагала мінімального втручання держави у грошову сферу, оскільки відносна стабільність грошової маси забезпечувалася стихійним пристосуванням кількості грошей в обігу до потреб товарного обороту (надлишок грошей вільно обмінювався на золоті монети, перетворюючись у скарб).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 XX ст. відбувся процес переходу від золотомонетного стандарту до системи обігу нерозмінних на золото грошей, позбавлених власної вартості. Ця система вже не мала механізму, який би міг стихійно регулювати кількість грошей в обігу, і тому вона вимагала створення відповідного державного органу, який забезпечував би регулювання кількості грошей в обігу. Таким органом став Центральний банк. Крім того у 1920 р. Було прийнято Міжнародну фінансову конвенцію, відповідно до якої всі країни світу повинні були організувати свій Центральний банк.</a:t>
            </a:r>
          </a:p>
          <a:p>
            <a:pPr algn="just">
              <a:spcBef>
                <a:spcPts val="0"/>
              </a:spcBef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30-х роках ХХ століття остаточно сформувався один із основних принципів управління в банках – принцип поділу власності та контролю. Акціонери є власниками капіталу банку, але право контролю та управління цим капіталом належить менеджменту. Менеджер є, при цьому, найманим агентом і підзвітний акціонерам. Цей принцип дозволяє поєднати підприємницький підхід, властивий менеджменту, і спосіб диференційованого фінансування бізнесу з різних джерел.</a:t>
            </a:r>
            <a:endParaRPr lang="uk-U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4676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2911</TotalTime>
  <Words>1100</Words>
  <Application>Microsoft Office PowerPoint</Application>
  <PresentationFormat>Широкоэкранный</PresentationFormat>
  <Paragraphs>214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4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169</cp:revision>
  <dcterms:created xsi:type="dcterms:W3CDTF">2021-12-07T18:51:55Z</dcterms:created>
  <dcterms:modified xsi:type="dcterms:W3CDTF">2026-02-03T10:41:18Z</dcterms:modified>
</cp:coreProperties>
</file>