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81" r:id="rId4"/>
    <p:sldId id="282" r:id="rId5"/>
    <p:sldId id="325" r:id="rId6"/>
    <p:sldId id="283" r:id="rId7"/>
    <p:sldId id="284" r:id="rId8"/>
    <p:sldId id="292" r:id="rId9"/>
    <p:sldId id="285" r:id="rId10"/>
    <p:sldId id="286" r:id="rId11"/>
    <p:sldId id="287" r:id="rId12"/>
    <p:sldId id="288" r:id="rId13"/>
    <p:sldId id="289" r:id="rId14"/>
    <p:sldId id="290" r:id="rId15"/>
    <p:sldId id="293" r:id="rId16"/>
    <p:sldId id="294" r:id="rId17"/>
    <p:sldId id="295" r:id="rId18"/>
    <p:sldId id="296" r:id="rId19"/>
    <p:sldId id="297" r:id="rId20"/>
    <p:sldId id="298" r:id="rId21"/>
    <p:sldId id="299" r:id="rId22"/>
    <p:sldId id="302" r:id="rId23"/>
    <p:sldId id="303" r:id="rId24"/>
    <p:sldId id="304" r:id="rId25"/>
    <p:sldId id="300" r:id="rId26"/>
    <p:sldId id="301" r:id="rId27"/>
    <p:sldId id="305" r:id="rId28"/>
    <p:sldId id="306" r:id="rId29"/>
    <p:sldId id="316" r:id="rId30"/>
    <p:sldId id="308" r:id="rId31"/>
    <p:sldId id="309" r:id="rId32"/>
    <p:sldId id="321" r:id="rId33"/>
    <p:sldId id="310" r:id="rId34"/>
    <p:sldId id="327" r:id="rId35"/>
    <p:sldId id="311" r:id="rId36"/>
    <p:sldId id="326" r:id="rId37"/>
    <p:sldId id="312" r:id="rId38"/>
    <p:sldId id="313" r:id="rId39"/>
    <p:sldId id="314" r:id="rId40"/>
    <p:sldId id="315" r:id="rId41"/>
    <p:sldId id="317" r:id="rId42"/>
    <p:sldId id="318" r:id="rId43"/>
    <p:sldId id="319" r:id="rId44"/>
    <p:sldId id="320" r:id="rId45"/>
    <p:sldId id="323" r:id="rId46"/>
    <p:sldId id="324" r:id="rId47"/>
    <p:sldId id="280"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27.11.2025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27.11.2025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27.11.2025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27.11.2025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27.11.2025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27.11.2025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27.11.2025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27.11.2025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27.11.2025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27.11.2025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27.11.2025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uk-UA" sz="3600" b="1" dirty="0" smtClean="0">
                <a:solidFill>
                  <a:srgbClr val="000000"/>
                </a:solidFill>
                <a:latin typeface="Times New Roman" panose="02020603050405020304" pitchFamily="18" charset="0"/>
                <a:cs typeface="Times New Roman" panose="02020603050405020304" pitchFamily="18" charset="0"/>
              </a:rPr>
              <a:t>Тема 14. </a:t>
            </a:r>
            <a:r>
              <a:rPr lang="ru-RU" sz="3600" b="1" dirty="0" err="1">
                <a:solidFill>
                  <a:srgbClr val="000000"/>
                </a:solidFill>
                <a:latin typeface="Times New Roman" panose="02020603050405020304" pitchFamily="18" charset="0"/>
                <a:cs typeface="Times New Roman" panose="02020603050405020304" pitchFamily="18" charset="0"/>
              </a:rPr>
              <a:t>Теоретичні</a:t>
            </a:r>
            <a:r>
              <a:rPr lang="ru-RU" sz="3600" b="1" dirty="0">
                <a:solidFill>
                  <a:srgbClr val="000000"/>
                </a:solidFill>
                <a:latin typeface="Times New Roman" panose="02020603050405020304" pitchFamily="18" charset="0"/>
                <a:cs typeface="Times New Roman" panose="02020603050405020304" pitchFamily="18" charset="0"/>
              </a:rPr>
              <a:t> засади </a:t>
            </a:r>
            <a:r>
              <a:rPr lang="ru-RU" sz="3600" b="1" dirty="0" err="1">
                <a:solidFill>
                  <a:srgbClr val="000000"/>
                </a:solidFill>
                <a:latin typeface="Times New Roman" panose="02020603050405020304" pitchFamily="18" charset="0"/>
                <a:cs typeface="Times New Roman" panose="02020603050405020304" pitchFamily="18" charset="0"/>
              </a:rPr>
              <a:t>діяльності</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комерційних</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банків</a:t>
            </a:r>
            <a:r>
              <a:rPr lang="uk-UA" sz="36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3600" dirty="0" smtClean="0">
                <a:solidFill>
                  <a:srgbClr val="000000"/>
                </a:solidFill>
                <a:latin typeface="Times New Roman" panose="02020603050405020304" pitchFamily="18" charset="0"/>
                <a:cs typeface="Times New Roman" panose="02020603050405020304" pitchFamily="18" charset="0"/>
              </a:rPr>
              <a:t>1. </a:t>
            </a:r>
            <a:r>
              <a:rPr lang="uk-UA" sz="3600" dirty="0">
                <a:solidFill>
                  <a:srgbClr val="000000"/>
                </a:solidFill>
                <a:latin typeface="Times New Roman" panose="02020603050405020304" pitchFamily="18" charset="0"/>
                <a:cs typeface="Times New Roman" panose="02020603050405020304" pitchFamily="18" charset="0"/>
              </a:rPr>
              <a:t>Призначення та класифікація комерційних банків.</a:t>
            </a:r>
          </a:p>
          <a:p>
            <a:pPr algn="just">
              <a:spcBef>
                <a:spcPts val="0"/>
              </a:spcBef>
            </a:pPr>
            <a:r>
              <a:rPr lang="uk-UA" sz="3600" dirty="0" smtClean="0">
                <a:solidFill>
                  <a:srgbClr val="000000"/>
                </a:solidFill>
                <a:latin typeface="Times New Roman" panose="02020603050405020304" pitchFamily="18" charset="0"/>
                <a:cs typeface="Times New Roman" panose="02020603050405020304" pitchFamily="18" charset="0"/>
              </a:rPr>
              <a:t>2. Банківська </a:t>
            </a:r>
            <a:r>
              <a:rPr lang="uk-UA" sz="3600" dirty="0">
                <a:solidFill>
                  <a:srgbClr val="000000"/>
                </a:solidFill>
                <a:latin typeface="Times New Roman" panose="02020603050405020304" pitchFamily="18" charset="0"/>
                <a:cs typeface="Times New Roman" panose="02020603050405020304" pitchFamily="18" charset="0"/>
              </a:rPr>
              <a:t>діяльність як галузь економіки, її організація та регулювання.</a:t>
            </a:r>
          </a:p>
          <a:p>
            <a:pPr algn="just">
              <a:spcBef>
                <a:spcPts val="0"/>
              </a:spcBef>
            </a:pPr>
            <a:r>
              <a:rPr lang="uk-UA" sz="3600" dirty="0">
                <a:solidFill>
                  <a:srgbClr val="000000"/>
                </a:solidFill>
                <a:latin typeface="Times New Roman" panose="02020603050405020304" pitchFamily="18" charset="0"/>
                <a:cs typeface="Times New Roman" panose="02020603050405020304" pitchFamily="18" charset="0"/>
              </a:rPr>
              <a:t>3. </a:t>
            </a:r>
            <a:r>
              <a:rPr lang="uk-UA" sz="3600" dirty="0" err="1">
                <a:solidFill>
                  <a:srgbClr val="000000"/>
                </a:solidFill>
                <a:latin typeface="Times New Roman" panose="02020603050405020304" pitchFamily="18" charset="0"/>
                <a:cs typeface="Times New Roman" panose="02020603050405020304" pitchFamily="18" charset="0"/>
              </a:rPr>
              <a:t>Банківництво</a:t>
            </a:r>
            <a:r>
              <a:rPr lang="uk-UA" sz="3600" dirty="0">
                <a:solidFill>
                  <a:srgbClr val="000000"/>
                </a:solidFill>
                <a:latin typeface="Times New Roman" panose="02020603050405020304" pitchFamily="18" charset="0"/>
                <a:cs typeface="Times New Roman" panose="02020603050405020304" pitchFamily="18" charset="0"/>
              </a:rPr>
              <a:t> як вид бізнесу.</a:t>
            </a:r>
          </a:p>
          <a:p>
            <a:pPr algn="just">
              <a:spcBef>
                <a:spcPts val="0"/>
              </a:spcBef>
            </a:pPr>
            <a:r>
              <a:rPr lang="uk-UA" sz="3600" dirty="0">
                <a:solidFill>
                  <a:srgbClr val="000000"/>
                </a:solidFill>
                <a:latin typeface="Times New Roman" panose="02020603050405020304" pitchFamily="18" charset="0"/>
                <a:cs typeface="Times New Roman" panose="02020603050405020304" pitchFamily="18" charset="0"/>
              </a:rPr>
              <a:t>4. Роль ризику у банківській діяльності. Види банківських ризиків.</a:t>
            </a:r>
          </a:p>
          <a:p>
            <a:pPr algn="just">
              <a:spcBef>
                <a:spcPts val="0"/>
              </a:spcBef>
            </a:pPr>
            <a:r>
              <a:rPr lang="uk-UA" sz="3600" dirty="0">
                <a:solidFill>
                  <a:srgbClr val="000000"/>
                </a:solidFill>
                <a:latin typeface="Times New Roman" panose="02020603050405020304" pitchFamily="18" charset="0"/>
                <a:cs typeface="Times New Roman" panose="02020603050405020304" pitchFamily="18" charset="0"/>
              </a:rPr>
              <a:t>5. Стабільність банків і механізм її забезпечення.</a:t>
            </a:r>
          </a:p>
          <a:p>
            <a:pPr algn="just">
              <a:spcBef>
                <a:spcPts val="0"/>
              </a:spcBef>
            </a:pPr>
            <a:endParaRPr lang="uk-UA"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a:solidFill>
                  <a:srgbClr val="000000"/>
                </a:solidFill>
                <a:latin typeface="Times New Roman" panose="02020603050405020304" pitchFamily="18" charset="0"/>
                <a:cs typeface="Times New Roman" panose="02020603050405020304" pitchFamily="18" charset="0"/>
              </a:rPr>
              <a:t>2. Банківська діяльність як галузь економіки, її організація та регулювання</a:t>
            </a:r>
            <a:r>
              <a:rPr lang="uk-UA" sz="22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Банківництво</a:t>
            </a:r>
            <a:r>
              <a:rPr lang="uk-UA" sz="2200" dirty="0" smtClean="0">
                <a:solidFill>
                  <a:srgbClr val="000000"/>
                </a:solidFill>
                <a:latin typeface="Times New Roman" panose="02020603050405020304" pitchFamily="18" charset="0"/>
                <a:cs typeface="Times New Roman" panose="02020603050405020304" pitchFamily="18" charset="0"/>
              </a:rPr>
              <a:t> є самостійним видом господарської діяльності, який можна розглядати як окрему галузь економіки. Для цього воно має всі необхідні атрибути: займає значну кількість робочої сили, на нього припадає відчутна частка суспільного капіталу та значна кількість фірм (банків), має свій особливий сегмент ринку, на якому реалізує свою продукцію, створює додаткову вартість і бере участь у виробництві ВВП, сплачує податки до бюджету та ін. Більшість цих атрибутів є очевидними і не потребують якихось пояснень. Але деякі з них мають досить складну сутність і потребують додаткового дослідження. Насамперед це стосується послуг, які банки продукують і пропонують на ринки, їх участі у створенні додаткової вартості та у виробництві ВВП. На перший погляд, може здаватися, що банки, як звичайні фінансові посередники, ніякої додаткової вартості не створюють і ніякої продукції не виробляють, а лише переміщують готову вартість від одного суб’єкта (кредитора) до іншого (позичальника), а тому й статус фірми не можуть мати. Проте це не так, якщо глибше проаналізувати ці питання.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Центральним серед цих питань є визначення продукту банківської діяльності.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85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Логічним є трактування банківського продукту як сукупності послуг, які надають банки своїм клієнтам, та обсягу грошей, створених банками в процесі їх обслуговування.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практиці аналізу й оцінки банківської діяльності застосовується кілька показників (рис. 4):</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53932" y="1855961"/>
            <a:ext cx="10675803" cy="4318502"/>
          </a:xfrm>
          <a:prstGeom prst="rect">
            <a:avLst/>
          </a:prstGeom>
        </p:spPr>
      </p:pic>
    </p:spTree>
    <p:extLst>
      <p:ext uri="{BB962C8B-B14F-4D97-AF65-F5344CB8AC3E}">
        <p14:creationId xmlns:p14="http://schemas.microsoft.com/office/powerpoint/2010/main" val="278514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Кожний із цих показників має своє призначення і відіграє певну роль в управлінні фінансами банку. Проте найбільш адекватним потребам виміру вартості (ціни) банківських послуг є показники прибутку, створеного в процесі їх надання. Так, при наданні позичкових та інвестиційних послуг (назвемо їх для зручності ресурсними послугами) оцінити створену в їх процесі вартість неможливо ні через обсяг наданих позичок чи інвестицій, ні через загальний обсяг процентного доходу, одержаного банком. Це можна зробити лише через обсяг маржі, що припадає на кредитні та інвестиційні послуги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По-іншому </a:t>
            </a:r>
            <a:r>
              <a:rPr lang="uk-UA" sz="2200" dirty="0">
                <a:solidFill>
                  <a:srgbClr val="000000"/>
                </a:solidFill>
                <a:latin typeface="Times New Roman" panose="02020603050405020304" pitchFamily="18" charset="0"/>
                <a:cs typeface="Times New Roman" panose="02020603050405020304" pitchFamily="18" charset="0"/>
              </a:rPr>
              <a:t>оцінюються послуги, для надання яких банкам не потрібно </a:t>
            </a:r>
            <a:r>
              <a:rPr lang="uk-UA" sz="2200" dirty="0" smtClean="0">
                <a:solidFill>
                  <a:srgbClr val="000000"/>
                </a:solidFill>
                <a:latin typeface="Times New Roman" panose="02020603050405020304" pitchFamily="18" charset="0"/>
                <a:cs typeface="Times New Roman" panose="02020603050405020304" pitchFamily="18" charset="0"/>
              </a:rPr>
              <a:t>залучати </a:t>
            </a:r>
            <a:r>
              <a:rPr lang="uk-UA" sz="2200" dirty="0">
                <a:solidFill>
                  <a:srgbClr val="000000"/>
                </a:solidFill>
                <a:latin typeface="Times New Roman" panose="02020603050405020304" pitchFamily="18" charset="0"/>
                <a:cs typeface="Times New Roman" panose="02020603050405020304" pitchFamily="18" charset="0"/>
              </a:rPr>
              <a:t>додаткових коштів і нести процентні витрати1. Їх вартість реально </a:t>
            </a:r>
            <a:r>
              <a:rPr lang="uk-UA" sz="2200" dirty="0" smtClean="0">
                <a:solidFill>
                  <a:srgbClr val="000000"/>
                </a:solidFill>
                <a:latin typeface="Times New Roman" panose="02020603050405020304" pitchFamily="18" charset="0"/>
                <a:cs typeface="Times New Roman" panose="02020603050405020304" pitchFamily="18" charset="0"/>
              </a:rPr>
              <a:t>виражає загальний </a:t>
            </a:r>
            <a:r>
              <a:rPr lang="uk-UA" sz="2200" dirty="0">
                <a:solidFill>
                  <a:srgbClr val="000000"/>
                </a:solidFill>
                <a:latin typeface="Times New Roman" panose="02020603050405020304" pitchFamily="18" charset="0"/>
                <a:cs typeface="Times New Roman" panose="02020603050405020304" pitchFamily="18" charset="0"/>
              </a:rPr>
              <a:t>обсяг комісійного доходу, одержаного від надання таких послуг. </a:t>
            </a:r>
            <a:r>
              <a:rPr lang="uk-UA" sz="2200" dirty="0" smtClean="0">
                <a:solidFill>
                  <a:srgbClr val="000000"/>
                </a:solidFill>
                <a:latin typeface="Times New Roman" panose="02020603050405020304" pitchFamily="18" charset="0"/>
                <a:cs typeface="Times New Roman" panose="02020603050405020304" pitchFamily="18" charset="0"/>
              </a:rPr>
              <a:t>Але якщо </a:t>
            </a:r>
            <a:r>
              <a:rPr lang="uk-UA" sz="2200" dirty="0">
                <a:solidFill>
                  <a:srgbClr val="000000"/>
                </a:solidFill>
                <a:latin typeface="Times New Roman" panose="02020603050405020304" pitchFamily="18" charset="0"/>
                <a:cs typeface="Times New Roman" panose="02020603050405020304" pitchFamily="18" charset="0"/>
              </a:rPr>
              <a:t>для їх надання банку потрібно самому одержувати послуги зі сторони </a:t>
            </a:r>
            <a:r>
              <a:rPr lang="uk-UA" sz="2200" dirty="0" smtClean="0">
                <a:solidFill>
                  <a:srgbClr val="000000"/>
                </a:solidFill>
                <a:latin typeface="Times New Roman" panose="02020603050405020304" pitchFamily="18" charset="0"/>
                <a:cs typeface="Times New Roman" panose="02020603050405020304" pitchFamily="18" charset="0"/>
              </a:rPr>
              <a:t>й оплачувати </a:t>
            </a:r>
            <a:r>
              <a:rPr lang="uk-UA" sz="2200" dirty="0">
                <a:solidFill>
                  <a:srgbClr val="000000"/>
                </a:solidFill>
                <a:latin typeface="Times New Roman" panose="02020603050405020304" pitchFamily="18" charset="0"/>
                <a:cs typeface="Times New Roman" panose="02020603050405020304" pitchFamily="18" charset="0"/>
              </a:rPr>
              <a:t>їх, то на суми цих витрат зменшується обсяг вартості послуг, </a:t>
            </a:r>
            <a:r>
              <a:rPr lang="uk-UA" sz="2200" dirty="0" smtClean="0">
                <a:solidFill>
                  <a:srgbClr val="000000"/>
                </a:solidFill>
                <a:latin typeface="Times New Roman" panose="02020603050405020304" pitchFamily="18" charset="0"/>
                <a:cs typeface="Times New Roman" panose="02020603050405020304" pitchFamily="18" charset="0"/>
              </a:rPr>
              <a:t>наданих </a:t>
            </a:r>
            <a:r>
              <a:rPr lang="uk-UA" sz="2200" dirty="0">
                <a:solidFill>
                  <a:srgbClr val="000000"/>
                </a:solidFill>
                <a:latin typeface="Times New Roman" panose="02020603050405020304" pitchFamily="18" charset="0"/>
                <a:cs typeface="Times New Roman" panose="02020603050405020304" pitchFamily="18" charset="0"/>
              </a:rPr>
              <a:t>самим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такого підходу визначення ціни всіх видів послуг — і ресурсних, і </a:t>
            </a:r>
            <a:r>
              <a:rPr lang="uk-UA" sz="2200" dirty="0" err="1" smtClean="0">
                <a:solidFill>
                  <a:srgbClr val="000000"/>
                </a:solidFill>
                <a:latin typeface="Times New Roman" panose="02020603050405020304" pitchFamily="18" charset="0"/>
                <a:cs typeface="Times New Roman" panose="02020603050405020304" pitchFamily="18" charset="0"/>
              </a:rPr>
              <a:t>комісійно</a:t>
            </a:r>
            <a:r>
              <a:rPr lang="uk-UA" sz="2200" dirty="0" smtClean="0">
                <a:solidFill>
                  <a:srgbClr val="000000"/>
                </a:solidFill>
                <a:latin typeface="Times New Roman" panose="02020603050405020304" pitchFamily="18" charset="0"/>
                <a:cs typeface="Times New Roman" panose="02020603050405020304" pitchFamily="18" charset="0"/>
              </a:rPr>
              <a:t>-посередницьких </a:t>
            </a:r>
            <a:r>
              <a:rPr lang="uk-UA" sz="2200" dirty="0">
                <a:solidFill>
                  <a:srgbClr val="000000"/>
                </a:solidFill>
                <a:latin typeface="Times New Roman" panose="02020603050405020304" pitchFamily="18" charset="0"/>
                <a:cs typeface="Times New Roman" panose="02020603050405020304" pitchFamily="18" charset="0"/>
              </a:rPr>
              <a:t>— ставиться на однакову вартісну основу і </a:t>
            </a:r>
            <a:r>
              <a:rPr lang="uk-UA" sz="2200" dirty="0" smtClean="0">
                <a:solidFill>
                  <a:srgbClr val="000000"/>
                </a:solidFill>
                <a:latin typeface="Times New Roman" panose="02020603050405020304" pitchFamily="18" charset="0"/>
                <a:cs typeface="Times New Roman" panose="02020603050405020304" pitchFamily="18" charset="0"/>
              </a:rPr>
              <a:t>відкриває шлях </a:t>
            </a:r>
            <a:r>
              <a:rPr lang="uk-UA" sz="2200" dirty="0">
                <a:solidFill>
                  <a:srgbClr val="000000"/>
                </a:solidFill>
                <a:latin typeface="Times New Roman" panose="02020603050405020304" pitchFamily="18" charset="0"/>
                <a:cs typeface="Times New Roman" panose="02020603050405020304" pitchFamily="18" charset="0"/>
              </a:rPr>
              <a:t>для усвідомлення їх єдиної сутності як специфічного продукту </a:t>
            </a:r>
            <a:r>
              <a:rPr lang="uk-UA" sz="2200" dirty="0" smtClean="0">
                <a:solidFill>
                  <a:srgbClr val="000000"/>
                </a:solidFill>
                <a:latin typeface="Times New Roman" panose="02020603050405020304" pitchFamily="18" charset="0"/>
                <a:cs typeface="Times New Roman" panose="02020603050405020304" pitchFamily="18" charset="0"/>
              </a:rPr>
              <a:t>суспільної праці </a:t>
            </a:r>
            <a:r>
              <a:rPr lang="uk-UA" sz="2200" dirty="0">
                <a:solidFill>
                  <a:srgbClr val="000000"/>
                </a:solidFill>
                <a:latin typeface="Times New Roman" panose="02020603050405020304" pitchFamily="18" charset="0"/>
                <a:cs typeface="Times New Roman" panose="02020603050405020304" pitchFamily="18" charset="0"/>
              </a:rPr>
              <a:t>в банківській галузі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3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Ресурсні </a:t>
            </a:r>
            <a:r>
              <a:rPr lang="uk-UA" sz="2200" dirty="0">
                <a:solidFill>
                  <a:srgbClr val="000000"/>
                </a:solidFill>
                <a:latin typeface="Times New Roman" panose="02020603050405020304" pitchFamily="18" charset="0"/>
                <a:cs typeface="Times New Roman" panose="02020603050405020304" pitchFamily="18" charset="0"/>
              </a:rPr>
              <a:t>послуги за технологією їх надання поділяються на два види: </a:t>
            </a:r>
            <a:r>
              <a:rPr lang="uk-UA" sz="2200" dirty="0" smtClean="0">
                <a:solidFill>
                  <a:srgbClr val="000000"/>
                </a:solidFill>
                <a:latin typeface="Times New Roman" panose="02020603050405020304" pitchFamily="18" charset="0"/>
                <a:cs typeface="Times New Roman" panose="02020603050405020304" pitchFamily="18" charset="0"/>
              </a:rPr>
              <a:t>послуги </a:t>
            </a:r>
            <a:r>
              <a:rPr lang="uk-UA" sz="2200" dirty="0">
                <a:solidFill>
                  <a:srgbClr val="000000"/>
                </a:solidFill>
                <a:latin typeface="Times New Roman" panose="02020603050405020304" pitchFamily="18" charset="0"/>
                <a:cs typeface="Times New Roman" panose="02020603050405020304" pitchFamily="18" charset="0"/>
              </a:rPr>
              <a:t>з формування банківських ресурсів і послуги з їх розміщення. У </a:t>
            </a:r>
            <a:r>
              <a:rPr lang="uk-UA" sz="2200" dirty="0" smtClean="0">
                <a:solidFill>
                  <a:srgbClr val="000000"/>
                </a:solidFill>
                <a:latin typeface="Times New Roman" panose="02020603050405020304" pitchFamily="18" charset="0"/>
                <a:cs typeface="Times New Roman" panose="02020603050405020304" pitchFamily="18" charset="0"/>
              </a:rPr>
              <a:t>першому випадку </a:t>
            </a:r>
            <a:r>
              <a:rPr lang="uk-UA" sz="2200" dirty="0">
                <a:solidFill>
                  <a:srgbClr val="000000"/>
                </a:solidFill>
                <a:latin typeface="Times New Roman" panose="02020603050405020304" pitchFamily="18" charset="0"/>
                <a:cs typeface="Times New Roman" panose="02020603050405020304" pitchFamily="18" charset="0"/>
              </a:rPr>
              <a:t>банки купують гроші, а у другому — продають, завдяки чому </a:t>
            </a:r>
            <a:r>
              <a:rPr lang="uk-UA" sz="2200" dirty="0" smtClean="0">
                <a:solidFill>
                  <a:srgbClr val="000000"/>
                </a:solidFill>
                <a:latin typeface="Times New Roman" panose="02020603050405020304" pitchFamily="18" charset="0"/>
                <a:cs typeface="Times New Roman" panose="02020603050405020304" pitchFamily="18" charset="0"/>
              </a:rPr>
              <a:t>грошові ресурси </a:t>
            </a:r>
            <a:r>
              <a:rPr lang="uk-UA" sz="2200" dirty="0">
                <a:solidFill>
                  <a:srgbClr val="000000"/>
                </a:solidFill>
                <a:latin typeface="Times New Roman" panose="02020603050405020304" pitchFamily="18" charset="0"/>
                <a:cs typeface="Times New Roman" panose="02020603050405020304" pitchFamily="18" charset="0"/>
              </a:rPr>
              <a:t>переміщуються від </a:t>
            </a:r>
            <a:r>
              <a:rPr lang="uk-UA" sz="2200" dirty="0" err="1">
                <a:solidFill>
                  <a:srgbClr val="000000"/>
                </a:solidFill>
                <a:latin typeface="Times New Roman" panose="02020603050405020304" pitchFamily="18" charset="0"/>
                <a:cs typeface="Times New Roman" panose="02020603050405020304" pitchFamily="18" charset="0"/>
              </a:rPr>
              <a:t>заощадників</a:t>
            </a:r>
            <a:r>
              <a:rPr lang="uk-UA" sz="2200" dirty="0">
                <a:solidFill>
                  <a:srgbClr val="000000"/>
                </a:solidFill>
                <a:latin typeface="Times New Roman" panose="02020603050405020304" pitchFamily="18" charset="0"/>
                <a:cs typeface="Times New Roman" panose="02020603050405020304" pitchFamily="18" charset="0"/>
              </a:rPr>
              <a:t> до споживачів-позичальників. Ці </a:t>
            </a:r>
            <a:r>
              <a:rPr lang="uk-UA" sz="2200" dirty="0" smtClean="0">
                <a:solidFill>
                  <a:srgbClr val="000000"/>
                </a:solidFill>
                <a:latin typeface="Times New Roman" panose="02020603050405020304" pitchFamily="18" charset="0"/>
                <a:cs typeface="Times New Roman" panose="02020603050405020304" pitchFamily="18" charset="0"/>
              </a:rPr>
              <a:t>послуги </a:t>
            </a:r>
            <a:r>
              <a:rPr lang="uk-UA" sz="2200" dirty="0">
                <a:solidFill>
                  <a:srgbClr val="000000"/>
                </a:solidFill>
                <a:latin typeface="Times New Roman" panose="02020603050405020304" pitchFamily="18" charset="0"/>
                <a:cs typeface="Times New Roman" panose="02020603050405020304" pitchFamily="18" charset="0"/>
              </a:rPr>
              <a:t>банків нагадують послуги торговельних організацій, які спочатку </a:t>
            </a:r>
            <a:r>
              <a:rPr lang="uk-UA" sz="2200" dirty="0" smtClean="0">
                <a:solidFill>
                  <a:srgbClr val="000000"/>
                </a:solidFill>
                <a:latin typeface="Times New Roman" panose="02020603050405020304" pitchFamily="18" charset="0"/>
                <a:cs typeface="Times New Roman" panose="02020603050405020304" pitchFamily="18" charset="0"/>
              </a:rPr>
              <a:t>купують </a:t>
            </a:r>
            <a:r>
              <a:rPr lang="uk-UA" sz="2200" dirty="0">
                <a:solidFill>
                  <a:srgbClr val="000000"/>
                </a:solidFill>
                <a:latin typeface="Times New Roman" panose="02020603050405020304" pitchFamily="18" charset="0"/>
                <a:cs typeface="Times New Roman" panose="02020603050405020304" pitchFamily="18" charset="0"/>
              </a:rPr>
              <a:t>продукцію виробничих підприємств, а потім продають кінцевим </a:t>
            </a:r>
            <a:r>
              <a:rPr lang="uk-UA" sz="2200" dirty="0" smtClean="0">
                <a:solidFill>
                  <a:srgbClr val="000000"/>
                </a:solidFill>
                <a:latin typeface="Times New Roman" panose="02020603050405020304" pitchFamily="18" charset="0"/>
                <a:cs typeface="Times New Roman" panose="02020603050405020304" pitchFamily="18" charset="0"/>
              </a:rPr>
              <a:t>споживачам</a:t>
            </a:r>
            <a:r>
              <a:rPr lang="uk-UA" sz="2200" dirty="0">
                <a:solidFill>
                  <a:srgbClr val="000000"/>
                </a:solidFill>
                <a:latin typeface="Times New Roman" panose="02020603050405020304" pitchFamily="18" charset="0"/>
                <a:cs typeface="Times New Roman" panose="02020603050405020304" pitchFamily="18" charset="0"/>
              </a:rPr>
              <a:t>. Тому назвемо ці послуги банків для зручності аналізу </a:t>
            </a:r>
            <a:r>
              <a:rPr lang="uk-UA" sz="2200" dirty="0" smtClean="0">
                <a:solidFill>
                  <a:srgbClr val="000000"/>
                </a:solidFill>
                <a:latin typeface="Times New Roman" panose="02020603050405020304" pitchFamily="18" charset="0"/>
                <a:cs typeface="Times New Roman" panose="02020603050405020304" pitchFamily="18" charset="0"/>
              </a:rPr>
              <a:t>торговельними. У </a:t>
            </a:r>
            <a:r>
              <a:rPr lang="uk-UA" sz="2200" dirty="0">
                <a:solidFill>
                  <a:srgbClr val="000000"/>
                </a:solidFill>
                <a:latin typeface="Times New Roman" panose="02020603050405020304" pitchFamily="18" charset="0"/>
                <a:cs typeface="Times New Roman" panose="02020603050405020304" pitchFamily="18" charset="0"/>
              </a:rPr>
              <a:t>процесі їх виконання банки створюють вартість, що виражається певним </a:t>
            </a:r>
            <a:r>
              <a:rPr lang="uk-UA" sz="2200" dirty="0" smtClean="0">
                <a:solidFill>
                  <a:srgbClr val="000000"/>
                </a:solidFill>
                <a:latin typeface="Times New Roman" panose="02020603050405020304" pitchFamily="18" charset="0"/>
                <a:cs typeface="Times New Roman" panose="02020603050405020304" pitchFamily="18" charset="0"/>
              </a:rPr>
              <a:t>рівнем </a:t>
            </a:r>
            <a:r>
              <a:rPr lang="uk-UA" sz="2200" dirty="0">
                <a:solidFill>
                  <a:srgbClr val="000000"/>
                </a:solidFill>
                <a:latin typeface="Times New Roman" panose="02020603050405020304" pitchFamily="18" charset="0"/>
                <a:cs typeface="Times New Roman" panose="02020603050405020304" pitchFamily="18" charset="0"/>
              </a:rPr>
              <a:t>маржі. Назвемо умовно таку маржу торговельною. Рівень її повинен </a:t>
            </a:r>
            <a:r>
              <a:rPr lang="uk-UA" sz="2200" dirty="0" smtClean="0">
                <a:solidFill>
                  <a:srgbClr val="000000"/>
                </a:solidFill>
                <a:latin typeface="Times New Roman" panose="02020603050405020304" pitchFamily="18" charset="0"/>
                <a:cs typeface="Times New Roman" panose="02020603050405020304" pitchFamily="18" charset="0"/>
              </a:rPr>
              <a:t>максимально </a:t>
            </a:r>
            <a:r>
              <a:rPr lang="uk-UA" sz="2200" dirty="0">
                <a:solidFill>
                  <a:srgbClr val="000000"/>
                </a:solidFill>
                <a:latin typeface="Times New Roman" panose="02020603050405020304" pitchFamily="18" charset="0"/>
                <a:cs typeface="Times New Roman" panose="02020603050405020304" pitchFamily="18" charset="0"/>
              </a:rPr>
              <a:t>наближатись до середнього рівня маржі, який склався у сфері </a:t>
            </a:r>
            <a:r>
              <a:rPr lang="uk-UA" sz="2200" dirty="0" smtClean="0">
                <a:solidFill>
                  <a:srgbClr val="000000"/>
                </a:solidFill>
                <a:latin typeface="Times New Roman" panose="02020603050405020304" pitchFamily="18" charset="0"/>
                <a:cs typeface="Times New Roman" panose="02020603050405020304" pitchFamily="18" charset="0"/>
              </a:rPr>
              <a:t>фінансового </a:t>
            </a:r>
            <a:r>
              <a:rPr lang="uk-UA" sz="2200" dirty="0">
                <a:solidFill>
                  <a:srgbClr val="000000"/>
                </a:solidFill>
                <a:latin typeface="Times New Roman" panose="02020603050405020304" pitchFamily="18" charset="0"/>
                <a:cs typeface="Times New Roman" panose="02020603050405020304" pitchFamily="18" charset="0"/>
              </a:rPr>
              <a:t>посередництва, тобто до базового її рівня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Однак </a:t>
            </a:r>
            <a:r>
              <a:rPr lang="uk-UA" sz="2200" dirty="0">
                <a:solidFill>
                  <a:srgbClr val="000000"/>
                </a:solidFill>
                <a:latin typeface="Times New Roman" panose="02020603050405020304" pitchFamily="18" charset="0"/>
                <a:cs typeface="Times New Roman" panose="02020603050405020304" pitchFamily="18" charset="0"/>
              </a:rPr>
              <a:t>банки крім чистої торгівлі грошовими ресурсами надають своїм </a:t>
            </a:r>
            <a:r>
              <a:rPr lang="uk-UA" sz="2200" dirty="0" smtClean="0">
                <a:solidFill>
                  <a:srgbClr val="000000"/>
                </a:solidFill>
                <a:latin typeface="Times New Roman" panose="02020603050405020304" pitchFamily="18" charset="0"/>
                <a:cs typeface="Times New Roman" panose="02020603050405020304" pitchFamily="18" charset="0"/>
              </a:rPr>
              <a:t>клієнтам </a:t>
            </a:r>
            <a:r>
              <a:rPr lang="uk-UA" sz="2200" dirty="0">
                <a:solidFill>
                  <a:srgbClr val="000000"/>
                </a:solidFill>
                <a:latin typeface="Times New Roman" panose="02020603050405020304" pitchFamily="18" charset="0"/>
                <a:cs typeface="Times New Roman" panose="02020603050405020304" pitchFamily="18" charset="0"/>
              </a:rPr>
              <a:t>ряд інших послуг, яких не можуть надавати або надають меншою </a:t>
            </a:r>
            <a:r>
              <a:rPr lang="uk-UA" sz="2200" dirty="0" smtClean="0">
                <a:solidFill>
                  <a:srgbClr val="000000"/>
                </a:solidFill>
                <a:latin typeface="Times New Roman" panose="02020603050405020304" pitchFamily="18" charset="0"/>
                <a:cs typeface="Times New Roman" panose="02020603050405020304" pitchFamily="18" charset="0"/>
              </a:rPr>
              <a:t>мірою інші </a:t>
            </a:r>
            <a:r>
              <a:rPr lang="uk-UA" sz="2200" dirty="0">
                <a:solidFill>
                  <a:srgbClr val="000000"/>
                </a:solidFill>
                <a:latin typeface="Times New Roman" panose="02020603050405020304" pitchFamily="18" charset="0"/>
                <a:cs typeface="Times New Roman" panose="02020603050405020304" pitchFamily="18" charset="0"/>
              </a:rPr>
              <a:t>фінансові посередники. Такими послугами є:</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забезпечення банками своїх клієнтів інформацією, потрібною для </a:t>
            </a:r>
            <a:r>
              <a:rPr lang="uk-UA" sz="2200" dirty="0" smtClean="0">
                <a:solidFill>
                  <a:srgbClr val="000000"/>
                </a:solidFill>
                <a:latin typeface="Times New Roman" panose="02020603050405020304" pitchFamily="18" charset="0"/>
                <a:cs typeface="Times New Roman" panose="02020603050405020304" pitchFamily="18" charset="0"/>
              </a:rPr>
              <a:t>прийняття </a:t>
            </a:r>
            <a:r>
              <a:rPr lang="uk-UA" sz="2200" dirty="0">
                <a:solidFill>
                  <a:srgbClr val="000000"/>
                </a:solidFill>
                <a:latin typeface="Times New Roman" panose="02020603050405020304" pitchFamily="18" charset="0"/>
                <a:cs typeface="Times New Roman" panose="02020603050405020304" pitchFamily="18" charset="0"/>
              </a:rPr>
              <a:t>найбільш виважених рішень, за умови мінімальних трансакційних та </a:t>
            </a:r>
            <a:r>
              <a:rPr lang="uk-UA" sz="2200" dirty="0" smtClean="0">
                <a:solidFill>
                  <a:srgbClr val="000000"/>
                </a:solidFill>
                <a:latin typeface="Times New Roman" panose="02020603050405020304" pitchFamily="18" charset="0"/>
                <a:cs typeface="Times New Roman" panose="02020603050405020304" pitchFamily="18" charset="0"/>
              </a:rPr>
              <a:t>інформаційних </a:t>
            </a:r>
            <a:r>
              <a:rPr lang="uk-UA" sz="2200" dirty="0">
                <a:solidFill>
                  <a:srgbClr val="000000"/>
                </a:solidFill>
                <a:latin typeface="Times New Roman" panose="02020603050405020304" pitchFamily="18" charset="0"/>
                <a:cs typeface="Times New Roman" panose="02020603050405020304" pitchFamily="18" charset="0"/>
              </a:rPr>
              <a:t>витрат (інформаційні послуги);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19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зниження ризиків, пов’язаних з розміщенням коштів у дохідні активи, </a:t>
            </a:r>
            <a:r>
              <a:rPr lang="uk-UA" sz="2200" dirty="0" smtClean="0">
                <a:solidFill>
                  <a:srgbClr val="000000"/>
                </a:solidFill>
                <a:latin typeface="Times New Roman" panose="02020603050405020304" pitchFamily="18" charset="0"/>
                <a:cs typeface="Times New Roman" panose="02020603050405020304" pitchFamily="18" charset="0"/>
              </a:rPr>
              <a:t>через </a:t>
            </a:r>
            <a:r>
              <a:rPr lang="uk-UA" sz="2200" dirty="0">
                <a:solidFill>
                  <a:srgbClr val="000000"/>
                </a:solidFill>
                <a:latin typeface="Times New Roman" panose="02020603050405020304" pitchFamily="18" charset="0"/>
                <a:cs typeface="Times New Roman" panose="02020603050405020304" pitchFamily="18" charset="0"/>
              </a:rPr>
              <a:t>диверсифікацію портфелів активів (послуга з трансформації ризику);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підтримання ліквідності фінансових вкладень </a:t>
            </a:r>
            <a:r>
              <a:rPr lang="uk-UA" sz="2200" dirty="0" err="1">
                <a:solidFill>
                  <a:srgbClr val="000000"/>
                </a:solidFill>
                <a:latin typeface="Times New Roman" panose="02020603050405020304" pitchFamily="18" charset="0"/>
                <a:cs typeface="Times New Roman" panose="02020603050405020304" pitchFamily="18" charset="0"/>
              </a:rPr>
              <a:t>заощадників</a:t>
            </a:r>
            <a:r>
              <a:rPr lang="uk-UA" sz="2200" dirty="0">
                <a:solidFill>
                  <a:srgbClr val="000000"/>
                </a:solidFill>
                <a:latin typeface="Times New Roman" panose="02020603050405020304" pitchFamily="18" charset="0"/>
                <a:cs typeface="Times New Roman" panose="02020603050405020304" pitchFamily="18" charset="0"/>
              </a:rPr>
              <a:t> через </a:t>
            </a:r>
            <a:r>
              <a:rPr lang="uk-UA" sz="2200" dirty="0" smtClean="0">
                <a:solidFill>
                  <a:srgbClr val="000000"/>
                </a:solidFill>
                <a:latin typeface="Times New Roman" panose="02020603050405020304" pitchFamily="18" charset="0"/>
                <a:cs typeface="Times New Roman" panose="02020603050405020304" pitchFamily="18" charset="0"/>
              </a:rPr>
              <a:t>механізм управління </a:t>
            </a:r>
            <a:r>
              <a:rPr lang="uk-UA" sz="2200" dirty="0">
                <a:solidFill>
                  <a:srgbClr val="000000"/>
                </a:solidFill>
                <a:latin typeface="Times New Roman" panose="02020603050405020304" pitchFamily="18" charset="0"/>
                <a:cs typeface="Times New Roman" panose="02020603050405020304" pitchFamily="18" charset="0"/>
              </a:rPr>
              <a:t>активами і пасивами банку (послуга з трансформації ліквідності).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Зазначені </a:t>
            </a:r>
            <a:r>
              <a:rPr lang="uk-UA" sz="2200" dirty="0">
                <a:solidFill>
                  <a:srgbClr val="000000"/>
                </a:solidFill>
                <a:latin typeface="Times New Roman" panose="02020603050405020304" pitchFamily="18" charset="0"/>
                <a:cs typeface="Times New Roman" panose="02020603050405020304" pitchFamily="18" charset="0"/>
              </a:rPr>
              <a:t>послуги банків є досить вигідними для їхніх клієнтів, але </a:t>
            </a:r>
            <a:r>
              <a:rPr lang="uk-UA" sz="2200" dirty="0" smtClean="0">
                <a:solidFill>
                  <a:srgbClr val="000000"/>
                </a:solidFill>
                <a:latin typeface="Times New Roman" panose="02020603050405020304" pitchFamily="18" charset="0"/>
                <a:cs typeface="Times New Roman" panose="02020603050405020304" pitchFamily="18" charset="0"/>
              </a:rPr>
              <a:t>потребують </a:t>
            </a:r>
            <a:r>
              <a:rPr lang="uk-UA" sz="2200" dirty="0">
                <a:solidFill>
                  <a:srgbClr val="000000"/>
                </a:solidFill>
                <a:latin typeface="Times New Roman" panose="02020603050405020304" pitchFamily="18" charset="0"/>
                <a:cs typeface="Times New Roman" panose="02020603050405020304" pitchFamily="18" charset="0"/>
              </a:rPr>
              <a:t>додаткових витрат з боку банків, що збільшує їх вартість і вимагає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маржі відносно її базового рівня. Оскільки вигодами від цих послуг </a:t>
            </a:r>
            <a:r>
              <a:rPr lang="uk-UA" sz="2200" dirty="0" smtClean="0">
                <a:solidFill>
                  <a:srgbClr val="000000"/>
                </a:solidFill>
                <a:latin typeface="Times New Roman" panose="02020603050405020304" pitchFamily="18" charset="0"/>
                <a:cs typeface="Times New Roman" panose="02020603050405020304" pitchFamily="18" charset="0"/>
              </a:rPr>
              <a:t>користуються </a:t>
            </a:r>
            <a:r>
              <a:rPr lang="uk-UA" sz="2200" dirty="0">
                <a:solidFill>
                  <a:srgbClr val="000000"/>
                </a:solidFill>
                <a:latin typeface="Times New Roman" panose="02020603050405020304" pitchFamily="18" charset="0"/>
                <a:cs typeface="Times New Roman" panose="02020603050405020304" pitchFamily="18" charset="0"/>
              </a:rPr>
              <a:t>і вкладники, і позичальники банків, то в збільшенні маржі </a:t>
            </a:r>
            <a:r>
              <a:rPr lang="uk-UA" sz="2200" dirty="0" smtClean="0">
                <a:solidFill>
                  <a:srgbClr val="000000"/>
                </a:solidFill>
                <a:latin typeface="Times New Roman" panose="02020603050405020304" pitchFamily="18" charset="0"/>
                <a:cs typeface="Times New Roman" panose="02020603050405020304" pitchFamily="18" charset="0"/>
              </a:rPr>
              <a:t>теж повинні </a:t>
            </a:r>
            <a:r>
              <a:rPr lang="uk-UA" sz="2200" dirty="0">
                <a:solidFill>
                  <a:srgbClr val="000000"/>
                </a:solidFill>
                <a:latin typeface="Times New Roman" panose="02020603050405020304" pitchFamily="18" charset="0"/>
                <a:cs typeface="Times New Roman" panose="02020603050405020304" pitchFamily="18" charset="0"/>
              </a:rPr>
              <a:t>брати участь і ті, й інші. Саме цим можна пояснити той факт, що </a:t>
            </a:r>
            <a:r>
              <a:rPr lang="uk-UA" sz="2200" dirty="0" smtClean="0">
                <a:solidFill>
                  <a:srgbClr val="000000"/>
                </a:solidFill>
                <a:latin typeface="Times New Roman" panose="02020603050405020304" pitchFamily="18" charset="0"/>
                <a:cs typeface="Times New Roman" panose="02020603050405020304" pitchFamily="18" charset="0"/>
              </a:rPr>
              <a:t>процентні </a:t>
            </a:r>
            <a:r>
              <a:rPr lang="uk-UA" sz="2200" dirty="0">
                <a:solidFill>
                  <a:srgbClr val="000000"/>
                </a:solidFill>
                <a:latin typeface="Times New Roman" panose="02020603050405020304" pitchFamily="18" charset="0"/>
                <a:cs typeface="Times New Roman" panose="02020603050405020304" pitchFamily="18" charset="0"/>
              </a:rPr>
              <a:t>ставки за банківськими позичками зазвичай вищі, а за депозитами </a:t>
            </a:r>
            <a:r>
              <a:rPr lang="uk-UA" sz="2200" dirty="0" smtClean="0">
                <a:solidFill>
                  <a:srgbClr val="000000"/>
                </a:solidFill>
                <a:latin typeface="Times New Roman" panose="02020603050405020304" pitchFamily="18" charset="0"/>
                <a:cs typeface="Times New Roman" panose="02020603050405020304" pitchFamily="18" charset="0"/>
              </a:rPr>
              <a:t>— нижчі </a:t>
            </a:r>
            <a:r>
              <a:rPr lang="uk-UA" sz="2200" dirty="0">
                <a:solidFill>
                  <a:srgbClr val="000000"/>
                </a:solidFill>
                <a:latin typeface="Times New Roman" panose="02020603050405020304" pitchFamily="18" charset="0"/>
                <a:cs typeface="Times New Roman" panose="02020603050405020304" pitchFamily="18" charset="0"/>
              </a:rPr>
              <a:t>від процентних ставок на ринку цінних паперів, де гроші купуються </a:t>
            </a:r>
            <a:r>
              <a:rPr lang="uk-UA" sz="2200" dirty="0" smtClean="0">
                <a:solidFill>
                  <a:srgbClr val="000000"/>
                </a:solidFill>
                <a:latin typeface="Times New Roman" panose="02020603050405020304" pitchFamily="18" charset="0"/>
                <a:cs typeface="Times New Roman" panose="02020603050405020304" pitchFamily="18" charset="0"/>
              </a:rPr>
              <a:t>без участі </a:t>
            </a:r>
            <a:r>
              <a:rPr lang="uk-UA" sz="2200" dirty="0">
                <a:solidFill>
                  <a:srgbClr val="000000"/>
                </a:solidFill>
                <a:latin typeface="Times New Roman" panose="02020603050405020304" pitchFamily="18" charset="0"/>
                <a:cs typeface="Times New Roman" panose="02020603050405020304" pitchFamily="18" charset="0"/>
              </a:rPr>
              <a:t>фінансових посередників чи відповідних процентних ставок у </a:t>
            </a:r>
            <a:r>
              <a:rPr lang="uk-UA" sz="2200" dirty="0" smtClean="0">
                <a:solidFill>
                  <a:srgbClr val="000000"/>
                </a:solidFill>
                <a:latin typeface="Times New Roman" panose="02020603050405020304" pitchFamily="18" charset="0"/>
                <a:cs typeface="Times New Roman" panose="02020603050405020304" pitchFamily="18" charset="0"/>
              </a:rPr>
              <a:t>небанківських </a:t>
            </a:r>
            <a:r>
              <a:rPr lang="uk-UA" sz="2200" dirty="0">
                <a:solidFill>
                  <a:srgbClr val="000000"/>
                </a:solidFill>
                <a:latin typeface="Times New Roman" panose="02020603050405020304" pitchFamily="18" charset="0"/>
                <a:cs typeface="Times New Roman" panose="02020603050405020304" pitchFamily="18" charset="0"/>
              </a:rPr>
              <a:t>фінансових посередників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b="1" dirty="0">
                <a:solidFill>
                  <a:srgbClr val="000000"/>
                </a:solidFill>
                <a:latin typeface="Times New Roman" panose="02020603050405020304" pitchFamily="18" charset="0"/>
                <a:cs typeface="Times New Roman" panose="02020603050405020304" pitchFamily="18" charset="0"/>
              </a:rPr>
              <a:t>Організація діяльності банків</a:t>
            </a:r>
            <a:r>
              <a:rPr lang="uk-UA" sz="2200" b="1"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Структура </a:t>
            </a:r>
            <a:r>
              <a:rPr lang="ru-RU" sz="2200" dirty="0" err="1">
                <a:solidFill>
                  <a:srgbClr val="000000"/>
                </a:solidFill>
                <a:latin typeface="Times New Roman" panose="02020603050405020304" pitchFamily="18" charset="0"/>
                <a:cs typeface="Times New Roman" panose="02020603050405020304" pitchFamily="18" charset="0"/>
              </a:rPr>
              <a:t>управління</a:t>
            </a:r>
            <a:r>
              <a:rPr lang="ru-RU" sz="2200" dirty="0">
                <a:solidFill>
                  <a:srgbClr val="000000"/>
                </a:solidFill>
                <a:latin typeface="Times New Roman" panose="02020603050405020304" pitchFamily="18" charset="0"/>
                <a:cs typeface="Times New Roman" panose="02020603050405020304" pitchFamily="18" charset="0"/>
              </a:rPr>
              <a:t> будь-</a:t>
            </a:r>
            <a:r>
              <a:rPr lang="ru-RU" sz="2200" dirty="0" err="1">
                <a:solidFill>
                  <a:srgbClr val="000000"/>
                </a:solidFill>
                <a:latin typeface="Times New Roman" panose="02020603050405020304" pitchFamily="18" charset="0"/>
                <a:cs typeface="Times New Roman" panose="02020603050405020304" pitchFamily="18" charset="0"/>
              </a:rPr>
              <a:t>якого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комерційного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залежить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власності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спеціалізації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даного</a:t>
            </a:r>
            <a:r>
              <a:rPr lang="ru-RU" sz="2200" dirty="0">
                <a:solidFill>
                  <a:srgbClr val="000000"/>
                </a:solidFill>
                <a:latin typeface="Times New Roman" panose="02020603050405020304" pitchFamily="18" charset="0"/>
                <a:cs typeface="Times New Roman" panose="02020603050405020304" pitchFamily="18" charset="0"/>
              </a:rPr>
              <a:t> банку. За першим </a:t>
            </a:r>
            <a:r>
              <a:rPr lang="ru-RU" sz="2200" dirty="0" err="1">
                <a:solidFill>
                  <a:srgbClr val="000000"/>
                </a:solidFill>
                <a:latin typeface="Times New Roman" panose="02020603050405020304" pitchFamily="18" charset="0"/>
                <a:cs typeface="Times New Roman" panose="02020603050405020304" pitchFamily="18" charset="0"/>
              </a:rPr>
              <a:t>критерієм</a:t>
            </a:r>
            <a:r>
              <a:rPr lang="ru-RU" sz="2200" dirty="0">
                <a:solidFill>
                  <a:srgbClr val="000000"/>
                </a:solidFill>
                <a:latin typeface="Times New Roman" panose="02020603050405020304" pitchFamily="18" charset="0"/>
                <a:cs typeface="Times New Roman" panose="02020603050405020304" pitchFamily="18" charset="0"/>
              </a:rPr>
              <a:t> органами </a:t>
            </a:r>
            <a:r>
              <a:rPr lang="ru-RU" sz="2200" dirty="0" err="1">
                <a:solidFill>
                  <a:srgbClr val="000000"/>
                </a:solidFill>
                <a:latin typeface="Times New Roman" panose="02020603050405020304" pitchFamily="18" charset="0"/>
                <a:cs typeface="Times New Roman" panose="02020603050405020304" pitchFamily="18" charset="0"/>
              </a:rPr>
              <a:t>управління</a:t>
            </a:r>
            <a:r>
              <a:rPr lang="ru-RU" sz="2200" dirty="0">
                <a:solidFill>
                  <a:srgbClr val="000000"/>
                </a:solidFill>
                <a:latin typeface="Times New Roman" panose="02020603050405020304" pitchFamily="18" charset="0"/>
                <a:cs typeface="Times New Roman" panose="02020603050405020304" pitchFamily="18" charset="0"/>
              </a:rPr>
              <a:t> банку є </a:t>
            </a:r>
            <a:r>
              <a:rPr lang="ru-RU" sz="2200" dirty="0" err="1">
                <a:solidFill>
                  <a:srgbClr val="000000"/>
                </a:solidFill>
                <a:latin typeface="Times New Roman" panose="02020603050405020304" pitchFamily="18" charset="0"/>
                <a:cs typeface="Times New Roman" panose="02020603050405020304" pitchFamily="18" charset="0"/>
              </a:rPr>
              <a:t>загальні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збори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спостережна</a:t>
            </a:r>
            <a:r>
              <a:rPr lang="ru-RU" sz="2200" dirty="0">
                <a:solidFill>
                  <a:srgbClr val="000000"/>
                </a:solidFill>
                <a:latin typeface="Times New Roman" panose="02020603050405020304" pitchFamily="18" charset="0"/>
                <a:cs typeface="Times New Roman" panose="02020603050405020304" pitchFamily="18" charset="0"/>
              </a:rPr>
              <a:t> рада,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(рада </a:t>
            </a:r>
            <a:r>
              <a:rPr lang="ru-RU" sz="2200" dirty="0" err="1">
                <a:solidFill>
                  <a:srgbClr val="000000"/>
                </a:solidFill>
                <a:latin typeface="Times New Roman" panose="02020603050405020304" pitchFamily="18" charset="0"/>
                <a:cs typeface="Times New Roman" panose="02020603050405020304" pitchFamily="18" charset="0"/>
              </a:rPr>
              <a:t>директорів</a:t>
            </a:r>
            <a:r>
              <a:rPr lang="ru-RU" sz="2200" dirty="0">
                <a:solidFill>
                  <a:srgbClr val="000000"/>
                </a:solidFill>
                <a:latin typeface="Times New Roman" panose="02020603050405020304" pitchFamily="18" charset="0"/>
                <a:cs typeface="Times New Roman" panose="02020603050405020304" pitchFamily="18" charset="0"/>
              </a:rPr>
              <a:t>) банку.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06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1063336" cy="5821378"/>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Органом </a:t>
            </a:r>
            <a:r>
              <a:rPr lang="uk-UA" sz="2200" dirty="0">
                <a:solidFill>
                  <a:srgbClr val="000000"/>
                </a:solidFill>
                <a:latin typeface="Times New Roman" panose="02020603050405020304" pitchFamily="18" charset="0"/>
                <a:cs typeface="Times New Roman" panose="02020603050405020304" pitchFamily="18" charset="0"/>
              </a:rPr>
              <a:t>контролю банку є ревізійна комісія та внутрішній аудит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Вищим </a:t>
            </a:r>
            <a:r>
              <a:rPr lang="uk-UA" sz="2200" dirty="0">
                <a:solidFill>
                  <a:srgbClr val="000000"/>
                </a:solidFill>
                <a:latin typeface="Times New Roman" panose="02020603050405020304" pitchFamily="18" charset="0"/>
                <a:cs typeface="Times New Roman" panose="02020603050405020304" pitchFamily="18" charset="0"/>
              </a:rPr>
              <a:t>органом управління банку є </a:t>
            </a:r>
            <a:r>
              <a:rPr lang="uk-UA" sz="2200" i="1" dirty="0">
                <a:solidFill>
                  <a:srgbClr val="000000"/>
                </a:solidFill>
                <a:latin typeface="Times New Roman" panose="02020603050405020304" pitchFamily="18" charset="0"/>
                <a:cs typeface="Times New Roman" panose="02020603050405020304" pitchFamily="18" charset="0"/>
              </a:rPr>
              <a:t>загальні збори учасників</a:t>
            </a:r>
            <a:r>
              <a:rPr lang="uk-UA" sz="2200" dirty="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a:t>
            </a:r>
            <a:r>
              <a:rPr lang="uk-UA" sz="2200" dirty="0">
                <a:solidFill>
                  <a:srgbClr val="000000"/>
                </a:solidFill>
                <a:latin typeface="Times New Roman" panose="02020603050405020304" pitchFamily="18" charset="0"/>
                <a:cs typeface="Times New Roman" panose="02020603050405020304" pitchFamily="18" charset="0"/>
              </a:rPr>
              <a:t>компетенції загальних зборів банку належить прийняття рішень щодо: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визначення основних напрямів діяльності банку та затвердження звітів про їх виконання;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внесення змін та доповнень до статуту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зміни розміру статутного капіталу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 призначення та звільнення голів та членів спостережної ради банку, ревізійної комісії;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затвердження річних результатів діяльності банку, включаючи його дочірні підприємства, затвердження звітів та висновків ревізійної комісії та зовнішнього аудитора;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 розподілу прибутку;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7) припинення діяльності банку, призначення ліквідатора, затвердження ліквідаційного балансу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Статутом банку до компетенції загальних зборів учасників можуть бути віднесені інші питання. Повноваження, визначені вище, належать до виключної компетенції загальних зборів учасників. Інші повноваження банку можуть бути делеговані до компетенції спостережної ради банку</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86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Спостережна </a:t>
            </a:r>
            <a:r>
              <a:rPr lang="uk-UA" sz="2200" i="1" dirty="0">
                <a:solidFill>
                  <a:srgbClr val="000000"/>
                </a:solidFill>
                <a:latin typeface="Times New Roman" panose="02020603050405020304" pitchFamily="18" charset="0"/>
                <a:cs typeface="Times New Roman" panose="02020603050405020304" pitchFamily="18" charset="0"/>
              </a:rPr>
              <a:t>рада банку</a:t>
            </a:r>
            <a:r>
              <a:rPr lang="uk-UA" sz="2200" dirty="0">
                <a:solidFill>
                  <a:srgbClr val="000000"/>
                </a:solidFill>
                <a:latin typeface="Times New Roman" panose="02020603050405020304" pitchFamily="18" charset="0"/>
                <a:cs typeface="Times New Roman" panose="02020603050405020304" pitchFamily="18" charset="0"/>
              </a:rPr>
              <a:t> обирається загальними зборами з числа учасників банку або їх представників. Члени спостережної ради банку не можуть входити до складу правління (ради директорів) банку та ревізійної комісії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Функції </a:t>
            </a:r>
            <a:r>
              <a:rPr lang="uk-UA" sz="2200" dirty="0">
                <a:solidFill>
                  <a:srgbClr val="000000"/>
                </a:solidFill>
                <a:latin typeface="Times New Roman" panose="02020603050405020304" pitchFamily="18" charset="0"/>
                <a:cs typeface="Times New Roman" panose="02020603050405020304" pitchFamily="18" charset="0"/>
              </a:rPr>
              <a:t>спостережної ради банку є такими: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призначає і звільняє голову та членів правління (ради директорів)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контролює діяльність правління (ради директорів)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визначає зовнішнього аудитора;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 встановлює порядок проведення ревізій та контролю за фінансово-господарською діяльністю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приймає рішення щодо покриття збитків;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 приймає рішення щодо створення, реорганізації та ліквідації дочірніх підприємств, філій і представництв банку, затвердження їх статутів і положень;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7) затверджує умови оплати праці та матеріального стимулювання членів правління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8) готує пропозиції щодо питань, які виносяться на загальні збори учасників;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9) здійснює інші повноваження, делеговані загальними зборами учасників банку. </a:t>
            </a:r>
          </a:p>
        </p:txBody>
      </p:sp>
    </p:spTree>
    <p:extLst>
      <p:ext uri="{BB962C8B-B14F-4D97-AF65-F5344CB8AC3E}">
        <p14:creationId xmlns:p14="http://schemas.microsoft.com/office/powerpoint/2010/main" val="2314930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Повноваження</a:t>
            </a:r>
            <a:r>
              <a:rPr lang="ru-RU" sz="2200" dirty="0">
                <a:solidFill>
                  <a:srgbClr val="000000"/>
                </a:solidFill>
                <a:latin typeface="Times New Roman" panose="02020603050405020304" pitchFamily="18" charset="0"/>
                <a:cs typeface="Times New Roman" panose="02020603050405020304" pitchFamily="18" charset="0"/>
              </a:rPr>
              <a:t> та порядок </a:t>
            </a:r>
            <a:r>
              <a:rPr lang="ru-RU" sz="2200" dirty="0" err="1">
                <a:solidFill>
                  <a:srgbClr val="000000"/>
                </a:solidFill>
                <a:latin typeface="Times New Roman" panose="02020603050405020304" pitchFamily="18" charset="0"/>
                <a:cs typeface="Times New Roman" panose="02020603050405020304" pitchFamily="18" charset="0"/>
              </a:rPr>
              <a:t>роботи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спостережної</a:t>
            </a:r>
            <a:r>
              <a:rPr lang="ru-RU" sz="2200" dirty="0">
                <a:solidFill>
                  <a:srgbClr val="000000"/>
                </a:solidFill>
                <a:latin typeface="Times New Roman" panose="02020603050405020304" pitchFamily="18" charset="0"/>
                <a:cs typeface="Times New Roman" panose="02020603050405020304" pitchFamily="18" charset="0"/>
              </a:rPr>
              <a:t> ради банку </a:t>
            </a:r>
            <a:r>
              <a:rPr lang="ru-RU" sz="2200" dirty="0" err="1">
                <a:solidFill>
                  <a:srgbClr val="000000"/>
                </a:solidFill>
                <a:latin typeface="Times New Roman" panose="02020603050405020304" pitchFamily="18" charset="0"/>
                <a:cs typeface="Times New Roman" panose="02020603050405020304" pitchFamily="18" charset="0"/>
              </a:rPr>
              <a:t>визначаються</a:t>
            </a:r>
            <a:r>
              <a:rPr lang="ru-RU" sz="2200" dirty="0">
                <a:solidFill>
                  <a:srgbClr val="000000"/>
                </a:solidFill>
                <a:latin typeface="Times New Roman" panose="02020603050405020304" pitchFamily="18" charset="0"/>
                <a:cs typeface="Times New Roman" panose="02020603050405020304" pitchFamily="18" charset="0"/>
              </a:rPr>
              <a:t> статутом банку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положенням</a:t>
            </a:r>
            <a:r>
              <a:rPr lang="ru-RU" sz="2200" dirty="0">
                <a:solidFill>
                  <a:srgbClr val="000000"/>
                </a:solidFill>
                <a:latin typeface="Times New Roman" panose="02020603050405020304" pitchFamily="18" charset="0"/>
                <a:cs typeface="Times New Roman" panose="02020603050405020304" pitchFamily="18" charset="0"/>
              </a:rPr>
              <a:t> про раду банку,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затверджуються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загальними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зборами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учасників</a:t>
            </a:r>
            <a:r>
              <a:rPr lang="ru-RU" sz="2200" dirty="0">
                <a:solidFill>
                  <a:srgbClr val="000000"/>
                </a:solidFill>
                <a:latin typeface="Times New Roman" panose="02020603050405020304" pitchFamily="18" charset="0"/>
                <a:cs typeface="Times New Roman" panose="02020603050405020304" pitchFamily="18" charset="0"/>
              </a:rPr>
              <a:t>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Правління (рада директорів)</a:t>
            </a:r>
            <a:r>
              <a:rPr lang="uk-UA" sz="2200" dirty="0">
                <a:solidFill>
                  <a:srgbClr val="000000"/>
                </a:solidFill>
                <a:latin typeface="Times New Roman" panose="02020603050405020304" pitchFamily="18" charset="0"/>
                <a:cs typeface="Times New Roman" panose="02020603050405020304" pitchFamily="18" charset="0"/>
              </a:rPr>
              <a:t> банку є виконавчим органом банку, здійснює управління поточною діяльністю банку, формування фондів, необхідних для статутної діяльності банку та несе відповідальність за ефективність його роботи згідно з принципами та порядком, встановленими статутом банку, рішеннями загальних зборів учасників і спостережної ради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межах своєї компетенції правління діє від імені банку, підзвітне загальним зборам учасників та спостережній раді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Правління </a:t>
            </a:r>
            <a:r>
              <a:rPr lang="uk-UA" sz="2200" dirty="0">
                <a:solidFill>
                  <a:srgbClr val="000000"/>
                </a:solidFill>
                <a:latin typeface="Times New Roman" panose="02020603050405020304" pitchFamily="18" charset="0"/>
                <a:cs typeface="Times New Roman" panose="02020603050405020304" pitchFamily="18" charset="0"/>
              </a:rPr>
              <a:t>банку діє на підставі положення, що затверджується загальними зборами учасників чи спостережною радою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Голова правління (ради директорів) банку керує роботою виконавчого органу та має право представляти банк без доручення.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Ревізійна </a:t>
            </a:r>
            <a:r>
              <a:rPr lang="uk-UA" sz="2200" i="1" dirty="0">
                <a:solidFill>
                  <a:srgbClr val="000000"/>
                </a:solidFill>
                <a:latin typeface="Times New Roman" panose="02020603050405020304" pitchFamily="18" charset="0"/>
                <a:cs typeface="Times New Roman" panose="02020603050405020304" pitchFamily="18" charset="0"/>
              </a:rPr>
              <a:t>комісія</a:t>
            </a:r>
            <a:r>
              <a:rPr lang="uk-UA" sz="2200" dirty="0">
                <a:solidFill>
                  <a:srgbClr val="000000"/>
                </a:solidFill>
                <a:latin typeface="Times New Roman" panose="02020603050405020304" pitchFamily="18" charset="0"/>
                <a:cs typeface="Times New Roman" panose="02020603050405020304" pitchFamily="18" charset="0"/>
              </a:rPr>
              <a:t> здійснює контроль за фінансово-господарською діяльністю банку, наприклад:</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контролює дотримання банком законодавства та нормативно-правових актів НБУ;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розглядає звіти внутрішніх і зовнішніх аудиторів та готує відповідні пропозиції загальним зборам учасників; </a:t>
            </a:r>
          </a:p>
        </p:txBody>
      </p:sp>
    </p:spTree>
    <p:extLst>
      <p:ext uri="{BB962C8B-B14F-4D97-AF65-F5344CB8AC3E}">
        <p14:creationId xmlns:p14="http://schemas.microsoft.com/office/powerpoint/2010/main" val="388418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вносить на загальні збори учасників або спостережній раді банку пропозиції щодо будь-яких питань, віднесених до компетенції ревізійної комісії, які стосуються фінансової безпеки, стабільності банку та захисту інтересів клієнтів.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Ревізійна </a:t>
            </a:r>
            <a:r>
              <a:rPr lang="uk-UA" sz="2200" dirty="0">
                <a:solidFill>
                  <a:srgbClr val="000000"/>
                </a:solidFill>
                <a:latin typeface="Times New Roman" panose="02020603050405020304" pitchFamily="18" charset="0"/>
                <a:cs typeface="Times New Roman" panose="02020603050405020304" pitchFamily="18" charset="0"/>
              </a:rPr>
              <a:t>комісія обирається загальними зборами учасників банку з числа учасників або їх представників та підзвітна загальним зборам.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Членами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не можуть бути особи, які є працівниками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Ревізійна </a:t>
            </a:r>
            <a:r>
              <a:rPr lang="uk-UA" sz="2200" dirty="0">
                <a:solidFill>
                  <a:srgbClr val="000000"/>
                </a:solidFill>
                <a:latin typeface="Times New Roman" panose="02020603050405020304" pitchFamily="18" charset="0"/>
                <a:cs typeface="Times New Roman" panose="02020603050405020304" pitchFamily="18" charset="0"/>
              </a:rPr>
              <a:t>комісія здійснює перевірку фінансово-господарської діяльності банку за дорученням загальних зборів учасників, спостережної ради банку або на вимогу учасника (учасників), які володіють у сукупності більше ніж 10 відсотками голосів.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Ревізійна </a:t>
            </a:r>
            <a:r>
              <a:rPr lang="uk-UA" sz="2200" dirty="0">
                <a:solidFill>
                  <a:srgbClr val="000000"/>
                </a:solidFill>
                <a:latin typeface="Times New Roman" panose="02020603050405020304" pitchFamily="18" charset="0"/>
                <a:cs typeface="Times New Roman" panose="02020603050405020304" pitchFamily="18" charset="0"/>
              </a:rPr>
              <a:t>комісія має право залучати до ревізій та перевірок зовнішніх та внутрішніх експертів і аудиторів.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Вона </a:t>
            </a:r>
            <a:r>
              <a:rPr lang="uk-UA" sz="2200" dirty="0">
                <a:solidFill>
                  <a:srgbClr val="000000"/>
                </a:solidFill>
                <a:latin typeface="Times New Roman" panose="02020603050405020304" pitchFamily="18" charset="0"/>
                <a:cs typeface="Times New Roman" panose="02020603050405020304" pitchFamily="18" charset="0"/>
              </a:rPr>
              <a:t>доповідає про результати ревізій та перевірок загальним зборам учасників чи спостережній раді банку. Ревізійна комісія готує висновки до звітів і балансів банку. Без висновку ревізійної комісії загальні збори учасників не мають права затверджувати фінансовий звіт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Члени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можуть брати участь з правом дорадчого голосу у засіданнях спостережної ради та правління банку. </a:t>
            </a:r>
          </a:p>
        </p:txBody>
      </p:sp>
    </p:spTree>
    <p:extLst>
      <p:ext uri="{BB962C8B-B14F-4D97-AF65-F5344CB8AC3E}">
        <p14:creationId xmlns:p14="http://schemas.microsoft.com/office/powerpoint/2010/main" val="2155614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Засідання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проводяться за необхідністю, але не рідше одного разу на рік. </a:t>
            </a:r>
            <a:r>
              <a:rPr lang="uk-UA" sz="2200" dirty="0" smtClean="0">
                <a:solidFill>
                  <a:srgbClr val="000000"/>
                </a:solidFill>
                <a:latin typeface="Times New Roman" panose="02020603050405020304" pitchFamily="18" charset="0"/>
                <a:cs typeface="Times New Roman" panose="02020603050405020304" pitchFamily="18" charset="0"/>
              </a:rPr>
              <a:t>Позачергові </a:t>
            </a:r>
            <a:r>
              <a:rPr lang="uk-UA" sz="2200" dirty="0">
                <a:solidFill>
                  <a:srgbClr val="000000"/>
                </a:solidFill>
                <a:latin typeface="Times New Roman" panose="02020603050405020304" pitchFamily="18" charset="0"/>
                <a:cs typeface="Times New Roman" panose="02020603050405020304" pitchFamily="18" charset="0"/>
              </a:rPr>
              <a:t>засідання ревізійної комісії можуть скликатися спостережною радою банку чи за ініціативою акціонерів, які володіють більше, ніж 10 відсотками голосів</a:t>
            </a:r>
            <a:r>
              <a:rPr lang="uk-UA" sz="2200" dirty="0" smtClean="0">
                <a:solidFill>
                  <a:srgbClr val="000000"/>
                </a:solidFill>
                <a:latin typeface="Times New Roman" panose="02020603050405020304" pitchFamily="18" charset="0"/>
                <a:cs typeface="Times New Roman" panose="02020603050405020304" pitchFamily="18" charset="0"/>
              </a:rPr>
              <a:t>. Рішення </a:t>
            </a:r>
            <a:r>
              <a:rPr lang="uk-UA" sz="2200" dirty="0">
                <a:solidFill>
                  <a:srgbClr val="000000"/>
                </a:solidFill>
                <a:latin typeface="Times New Roman" panose="02020603050405020304" pitchFamily="18" charset="0"/>
                <a:cs typeface="Times New Roman" panose="02020603050405020304" pitchFamily="18" charset="0"/>
              </a:rPr>
              <a:t>приймається більшістю голосів членів ревізійної комісії.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Повноваження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банку визначаються статутом банку, а порядок її роботи – Положенням про ревізійну комісію, що затверджується загальними зборами учасників (акціонерів)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також створюють службу внутрішнього аудиту, яка є органом оперативного контролю спостережної ради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внутрішнього аудиту виконує такі функції:</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наглядає за поточною діяльністю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контролює дотримання законів, нормативно-правових актів Національного банку України та рішень органів управління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перевіряє результати поточної фінансової діяльності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 аналізує інформацію та відомості про діяльність банку, професійну діяльність її працівників, випадки перевищення повноважень посадовими особами банку;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3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600" b="1" dirty="0" smtClean="0">
                <a:solidFill>
                  <a:srgbClr val="000000"/>
                </a:solidFill>
                <a:latin typeface="Times New Roman" panose="02020603050405020304" pitchFamily="18" charset="0"/>
                <a:cs typeface="Times New Roman" panose="02020603050405020304" pitchFamily="18" charset="0"/>
              </a:rPr>
              <a:t>1. </a:t>
            </a:r>
            <a:r>
              <a:rPr lang="ru-RU" sz="2600" b="1" dirty="0" err="1">
                <a:solidFill>
                  <a:srgbClr val="000000"/>
                </a:solidFill>
                <a:latin typeface="Times New Roman" panose="02020603050405020304" pitchFamily="18" charset="0"/>
                <a:cs typeface="Times New Roman" panose="02020603050405020304" pitchFamily="18" charset="0"/>
              </a:rPr>
              <a:t>Призначення</a:t>
            </a:r>
            <a:r>
              <a:rPr lang="ru-RU" sz="2600" b="1" dirty="0">
                <a:solidFill>
                  <a:srgbClr val="000000"/>
                </a:solidFill>
                <a:latin typeface="Times New Roman" panose="02020603050405020304" pitchFamily="18" charset="0"/>
                <a:cs typeface="Times New Roman" panose="02020603050405020304" pitchFamily="18" charset="0"/>
              </a:rPr>
              <a:t> та </a:t>
            </a:r>
            <a:r>
              <a:rPr lang="ru-RU" sz="2600" b="1" dirty="0" err="1">
                <a:solidFill>
                  <a:srgbClr val="000000"/>
                </a:solidFill>
                <a:latin typeface="Times New Roman" panose="02020603050405020304" pitchFamily="18" charset="0"/>
                <a:cs typeface="Times New Roman" panose="02020603050405020304" pitchFamily="18" charset="0"/>
              </a:rPr>
              <a:t>класифікація</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комерційних</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банків</a:t>
            </a:r>
            <a:r>
              <a:rPr lang="uk-UA" sz="2600" b="1"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Відповідно до ЗУ «Про банки та банківську діяльність</a:t>
            </a: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 юридична особа, яка має виключне право на </a:t>
            </a:r>
            <a:r>
              <a:rPr lang="uk-UA" sz="2200" dirty="0" smtClean="0">
                <a:solidFill>
                  <a:srgbClr val="000000"/>
                </a:solidFill>
                <a:latin typeface="Times New Roman" panose="02020603050405020304" pitchFamily="18" charset="0"/>
                <a:cs typeface="Times New Roman" panose="02020603050405020304" pitchFamily="18" charset="0"/>
              </a:rPr>
              <a:t>підставі ліцензії </a:t>
            </a:r>
            <a:r>
              <a:rPr lang="uk-UA" sz="2200" dirty="0">
                <a:solidFill>
                  <a:srgbClr val="000000"/>
                </a:solidFill>
                <a:latin typeface="Times New Roman" panose="02020603050405020304" pitchFamily="18" charset="0"/>
                <a:cs typeface="Times New Roman" panose="02020603050405020304" pitchFamily="18" charset="0"/>
              </a:rPr>
              <a:t>НБУ здійснювати у сукупності такі операції: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залучення у вклади грошових коштів фізичних </a:t>
            </a:r>
            <a:r>
              <a:rPr lang="uk-UA" sz="2200" dirty="0" smtClean="0">
                <a:solidFill>
                  <a:srgbClr val="000000"/>
                </a:solidFill>
                <a:latin typeface="Times New Roman" panose="02020603050405020304" pitchFamily="18" charset="0"/>
                <a:cs typeface="Times New Roman" panose="02020603050405020304" pitchFamily="18" charset="0"/>
              </a:rPr>
              <a:t>і юридичних </a:t>
            </a:r>
            <a:r>
              <a:rPr lang="uk-UA" sz="2200" dirty="0">
                <a:solidFill>
                  <a:srgbClr val="000000"/>
                </a:solidFill>
                <a:latin typeface="Times New Roman" panose="02020603050405020304" pitchFamily="18" charset="0"/>
                <a:cs typeface="Times New Roman" panose="02020603050405020304" pitchFamily="18" charset="0"/>
              </a:rPr>
              <a:t>осіб та розміщення зазначених коштів від </a:t>
            </a:r>
            <a:r>
              <a:rPr lang="uk-UA" sz="2200" dirty="0" smtClean="0">
                <a:solidFill>
                  <a:srgbClr val="000000"/>
                </a:solidFill>
                <a:latin typeface="Times New Roman" panose="02020603050405020304" pitchFamily="18" charset="0"/>
                <a:cs typeface="Times New Roman" panose="02020603050405020304" pitchFamily="18" charset="0"/>
              </a:rPr>
              <a:t>свого імені</a:t>
            </a:r>
            <a:r>
              <a:rPr lang="uk-UA" sz="2200" dirty="0">
                <a:solidFill>
                  <a:srgbClr val="000000"/>
                </a:solidFill>
                <a:latin typeface="Times New Roman" panose="02020603050405020304" pitchFamily="18" charset="0"/>
                <a:cs typeface="Times New Roman" panose="02020603050405020304" pitchFamily="18" charset="0"/>
              </a:rPr>
              <a:t>, на власних умовах та на власний ризик;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відкриття і ведення банківських рахунків фізичних </a:t>
            </a:r>
            <a:r>
              <a:rPr lang="uk-UA" sz="2200" dirty="0" smtClean="0">
                <a:solidFill>
                  <a:srgbClr val="000000"/>
                </a:solidFill>
                <a:latin typeface="Times New Roman" panose="02020603050405020304" pitchFamily="18" charset="0"/>
                <a:cs typeface="Times New Roman" panose="02020603050405020304" pitchFamily="18" charset="0"/>
              </a:rPr>
              <a:t>та юридичних </a:t>
            </a:r>
            <a:r>
              <a:rPr lang="uk-UA" sz="2200" dirty="0">
                <a:solidFill>
                  <a:srgbClr val="000000"/>
                </a:solidFill>
                <a:latin typeface="Times New Roman" panose="02020603050405020304" pitchFamily="18" charset="0"/>
                <a:cs typeface="Times New Roman" panose="02020603050405020304" pitchFamily="18" charset="0"/>
              </a:rPr>
              <a:t>осіб.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виконують такі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трансформаційну;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емісійну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Трансформаційна </a:t>
            </a:r>
            <a:r>
              <a:rPr lang="uk-UA" sz="2200" dirty="0">
                <a:solidFill>
                  <a:srgbClr val="000000"/>
                </a:solidFill>
                <a:latin typeface="Times New Roman" panose="02020603050405020304" pitchFamily="18" charset="0"/>
                <a:cs typeface="Times New Roman" panose="02020603050405020304" pitchFamily="18" charset="0"/>
              </a:rPr>
              <a:t>функція банків зумовлена </a:t>
            </a:r>
            <a:r>
              <a:rPr lang="uk-UA" sz="2200" dirty="0" smtClean="0">
                <a:solidFill>
                  <a:srgbClr val="000000"/>
                </a:solidFill>
                <a:latin typeface="Times New Roman" panose="02020603050405020304" pitchFamily="18" charset="0"/>
                <a:cs typeface="Times New Roman" panose="02020603050405020304" pitchFamily="18" charset="0"/>
              </a:rPr>
              <a:t>посередницькою </a:t>
            </a:r>
            <a:r>
              <a:rPr lang="uk-UA" sz="2200" dirty="0">
                <a:solidFill>
                  <a:srgbClr val="000000"/>
                </a:solidFill>
                <a:latin typeface="Times New Roman" panose="02020603050405020304" pitchFamily="18" charset="0"/>
                <a:cs typeface="Times New Roman" panose="02020603050405020304" pitchFamily="18" charset="0"/>
              </a:rPr>
              <a:t>місією банків взагалі і їх особливим місцем </a:t>
            </a:r>
            <a:r>
              <a:rPr lang="uk-UA" sz="2200" dirty="0" smtClean="0">
                <a:solidFill>
                  <a:srgbClr val="000000"/>
                </a:solidFill>
                <a:latin typeface="Times New Roman" panose="02020603050405020304" pitchFamily="18" charset="0"/>
                <a:cs typeface="Times New Roman" panose="02020603050405020304" pitchFamily="18" charset="0"/>
              </a:rPr>
              <a:t>серед фінансових </a:t>
            </a:r>
            <a:r>
              <a:rPr lang="uk-UA" sz="2200" dirty="0">
                <a:solidFill>
                  <a:srgbClr val="000000"/>
                </a:solidFill>
                <a:latin typeface="Times New Roman" panose="02020603050405020304" pitchFamily="18" charset="0"/>
                <a:cs typeface="Times New Roman" panose="02020603050405020304" pitchFamily="18" charset="0"/>
              </a:rPr>
              <a:t>посередників зокрема. Полягає вона в зміні (</a:t>
            </a:r>
            <a:r>
              <a:rPr lang="uk-UA" sz="2200" dirty="0" smtClean="0">
                <a:solidFill>
                  <a:srgbClr val="000000"/>
                </a:solidFill>
                <a:latin typeface="Times New Roman" panose="02020603050405020304" pitchFamily="18" charset="0"/>
                <a:cs typeface="Times New Roman" panose="02020603050405020304" pitchFamily="18" charset="0"/>
              </a:rPr>
              <a:t>трансформації</a:t>
            </a:r>
            <a:r>
              <a:rPr lang="uk-UA" sz="2200" dirty="0">
                <a:solidFill>
                  <a:srgbClr val="000000"/>
                </a:solidFill>
                <a:latin typeface="Times New Roman" panose="02020603050405020304" pitchFamily="18" charset="0"/>
                <a:cs typeface="Times New Roman" panose="02020603050405020304" pitchFamily="18" charset="0"/>
              </a:rPr>
              <a:t>) таких якісних характеристик грошових потоків, </a:t>
            </a:r>
            <a:r>
              <a:rPr lang="uk-UA" sz="2200" dirty="0" smtClean="0">
                <a:solidFill>
                  <a:srgbClr val="000000"/>
                </a:solidFill>
                <a:latin typeface="Times New Roman" panose="02020603050405020304" pitchFamily="18" charset="0"/>
                <a:cs typeface="Times New Roman" panose="02020603050405020304" pitchFamily="18" charset="0"/>
              </a:rPr>
              <a:t>що проходять </a:t>
            </a:r>
            <a:r>
              <a:rPr lang="uk-UA" sz="2200" dirty="0">
                <a:solidFill>
                  <a:srgbClr val="000000"/>
                </a:solidFill>
                <a:latin typeface="Times New Roman" panose="02020603050405020304" pitchFamily="18" charset="0"/>
                <a:cs typeface="Times New Roman" panose="02020603050405020304" pitchFamily="18" charset="0"/>
              </a:rPr>
              <a:t>через банки, як рівень ризикованості, строковість</a:t>
            </a:r>
            <a:r>
              <a:rPr lang="uk-UA" sz="2200" dirty="0" smtClean="0">
                <a:solidFill>
                  <a:srgbClr val="000000"/>
                </a:solidFill>
                <a:latin typeface="Times New Roman" panose="02020603050405020304" pitchFamily="18" charset="0"/>
                <a:cs typeface="Times New Roman" panose="02020603050405020304" pitchFamily="18" charset="0"/>
              </a:rPr>
              <a:t>, обсяги </a:t>
            </a:r>
            <a:r>
              <a:rPr lang="uk-UA" sz="2200" dirty="0">
                <a:solidFill>
                  <a:srgbClr val="000000"/>
                </a:solidFill>
                <a:latin typeface="Times New Roman" panose="02020603050405020304" pitchFamily="18" charset="0"/>
                <a:cs typeface="Times New Roman" panose="02020603050405020304" pitchFamily="18" charset="0"/>
              </a:rPr>
              <a:t>та просторове спрямування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зв’язку з цим можна виділити такі напрями цієї </a:t>
            </a:r>
            <a:r>
              <a:rPr lang="uk-UA" sz="2200" dirty="0" smtClean="0">
                <a:solidFill>
                  <a:srgbClr val="000000"/>
                </a:solidFill>
                <a:latin typeface="Times New Roman" panose="02020603050405020304" pitchFamily="18" charset="0"/>
                <a:cs typeface="Times New Roman" panose="02020603050405020304" pitchFamily="18" charset="0"/>
              </a:rPr>
              <a:t>функції: трансформація </a:t>
            </a:r>
            <a:r>
              <a:rPr lang="uk-UA" sz="2200" dirty="0">
                <a:solidFill>
                  <a:srgbClr val="000000"/>
                </a:solidFill>
                <a:latin typeface="Times New Roman" panose="02020603050405020304" pitchFamily="18" charset="0"/>
                <a:cs typeface="Times New Roman" panose="02020603050405020304" pitchFamily="18" charset="0"/>
              </a:rPr>
              <a:t>ризиків</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трансформація строків</a:t>
            </a:r>
            <a:r>
              <a:rPr lang="uk-UA" sz="2200" dirty="0" smtClean="0">
                <a:solidFill>
                  <a:srgbClr val="000000"/>
                </a:solidFill>
                <a:latin typeface="Times New Roman" panose="02020603050405020304" pitchFamily="18" charset="0"/>
                <a:cs typeface="Times New Roman" panose="02020603050405020304" pitchFamily="18" charset="0"/>
              </a:rPr>
              <a:t>; трансформація </a:t>
            </a:r>
            <a:r>
              <a:rPr lang="uk-UA" sz="2200" dirty="0">
                <a:solidFill>
                  <a:srgbClr val="000000"/>
                </a:solidFill>
                <a:latin typeface="Times New Roman" panose="02020603050405020304" pitchFamily="18" charset="0"/>
                <a:cs typeface="Times New Roman" panose="02020603050405020304" pitchFamily="18" charset="0"/>
              </a:rPr>
              <a:t>обсягів</a:t>
            </a:r>
            <a:r>
              <a:rPr lang="uk-UA" sz="2200" dirty="0" smtClean="0">
                <a:solidFill>
                  <a:srgbClr val="000000"/>
                </a:solidFill>
                <a:latin typeface="Times New Roman" panose="02020603050405020304" pitchFamily="18" charset="0"/>
                <a:cs typeface="Times New Roman" panose="02020603050405020304" pitchFamily="18" charset="0"/>
              </a:rPr>
              <a:t>; просторова </a:t>
            </a:r>
            <a:r>
              <a:rPr lang="uk-UA" sz="2200" dirty="0">
                <a:solidFill>
                  <a:srgbClr val="000000"/>
                </a:solidFill>
                <a:latin typeface="Times New Roman" panose="02020603050405020304" pitchFamily="18" charset="0"/>
                <a:cs typeface="Times New Roman" panose="02020603050405020304" pitchFamily="18" charset="0"/>
              </a:rPr>
              <a:t>трансформація.</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надає спостережній раді висновки та пропозиції за результатами перевірок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внутрішнього аудиту підпорядковується спостережній раді банку та звітує перед нею, діє на підставі положення, затвердженого спостережною радою.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внутрішнього аудиту має право на ознайомлення з усією документацією банку та нагляд за діяльністю будь-якого підрозділу банку, а також уповноважена вимагати письмові пояснення від окремих посадових осіб банку щодо виявлених недоліків у роботі.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Кандидатура </a:t>
            </a:r>
            <a:r>
              <a:rPr lang="uk-UA" sz="2200" dirty="0">
                <a:solidFill>
                  <a:srgbClr val="000000"/>
                </a:solidFill>
                <a:latin typeface="Times New Roman" panose="02020603050405020304" pitchFamily="18" charset="0"/>
                <a:cs typeface="Times New Roman" panose="02020603050405020304" pitchFamily="18" charset="0"/>
              </a:rPr>
              <a:t>керівника служби внутрішнього аудиту погоджується з Національним банком України. Служба внутрішнього аудиту несе відповідальність за обсяги та достовірність звітів, які подаються спостережній раді щодо питань, віднесених до її компетенції.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Працівники </a:t>
            </a:r>
            <a:r>
              <a:rPr lang="uk-UA" sz="2200" dirty="0">
                <a:solidFill>
                  <a:srgbClr val="000000"/>
                </a:solidFill>
                <a:latin typeface="Times New Roman" panose="02020603050405020304" pitchFamily="18" charset="0"/>
                <a:cs typeface="Times New Roman" panose="02020603050405020304" pitchFamily="18" charset="0"/>
              </a:rPr>
              <a:t>служби внутрішнього аудиту при призначенні на посаду дають письмове зобов’язання про нерозголошення інформації щодо діяльності банку та збереження банківської таємниці.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03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Крім </a:t>
            </a:r>
            <a:r>
              <a:rPr lang="uk-UA" sz="2200" dirty="0">
                <a:solidFill>
                  <a:srgbClr val="000000"/>
                </a:solidFill>
                <a:latin typeface="Times New Roman" panose="02020603050405020304" pitchFamily="18" charset="0"/>
                <a:cs typeface="Times New Roman" panose="02020603050405020304" pitchFamily="18" charset="0"/>
              </a:rPr>
              <a:t>того, банк створює постійно діючий підрозділ з питань аналізу та управління ризиками, що має відповідати за встановлення лімітів щодо окремих операцій, лімітів ризиків </a:t>
            </a:r>
            <a:r>
              <a:rPr lang="uk-UA" sz="2200" dirty="0" err="1">
                <a:solidFill>
                  <a:srgbClr val="000000"/>
                </a:solidFill>
                <a:latin typeface="Times New Roman" panose="02020603050405020304" pitchFamily="18" charset="0"/>
                <a:cs typeface="Times New Roman" panose="02020603050405020304" pitchFamily="18" charset="0"/>
              </a:rPr>
              <a:t>контрпартнерів</a:t>
            </a:r>
            <a:r>
              <a:rPr lang="uk-UA" sz="2200" dirty="0">
                <a:solidFill>
                  <a:srgbClr val="000000"/>
                </a:solidFill>
                <a:latin typeface="Times New Roman" panose="02020603050405020304" pitchFamily="18" charset="0"/>
                <a:cs typeface="Times New Roman" panose="02020603050405020304" pitchFamily="18" charset="0"/>
              </a:rPr>
              <a:t>, країн </a:t>
            </a:r>
            <a:r>
              <a:rPr lang="uk-UA" sz="2200" dirty="0" err="1">
                <a:solidFill>
                  <a:srgbClr val="000000"/>
                </a:solidFill>
                <a:latin typeface="Times New Roman" panose="02020603050405020304" pitchFamily="18" charset="0"/>
                <a:cs typeface="Times New Roman" panose="02020603050405020304" pitchFamily="18" charset="0"/>
              </a:rPr>
              <a:t>контрпартнерів</a:t>
            </a:r>
            <a:r>
              <a:rPr lang="uk-UA" sz="2200" dirty="0">
                <a:solidFill>
                  <a:srgbClr val="000000"/>
                </a:solidFill>
                <a:latin typeface="Times New Roman" panose="02020603050405020304" pitchFamily="18" charset="0"/>
                <a:cs typeface="Times New Roman" panose="02020603050405020304" pitchFamily="18" charset="0"/>
              </a:rPr>
              <a:t>, структури балансу відповідно до рішень правління (ради директорів) з питань політики щодо ризикованості та прибутковості діяльності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забезпечення додаткових заходів з метою управління ризиками банки створюють постійно діючі комітети, зокрема: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кредитний комітет, який щомісячно оцінює якість активів банку та готує пропозиції щодо формування резервів на покриття можливих збитків від їх знецінення;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комітет з питань управління активами та пасивами, який щомісячно розглядає собівартість пасивів та прибутковість активів і приймає рішення щодо політики відсоткової маржі, розглядає питання відповідності строковості активів та пасивів та надає відповідним підрозділам банку рекомендації щодо усунення розбіжностей у часі, що виникають;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тарифний комітет, який щомісячно аналізує співвідношення собівартості послуг та ринкової конкурентоспроможності діючих тарифів, відповідає за політику банку з питань операційних доходів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622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Кадрова </a:t>
            </a:r>
            <a:r>
              <a:rPr lang="uk-UA" sz="2200" dirty="0">
                <a:solidFill>
                  <a:srgbClr val="000000"/>
                </a:solidFill>
                <a:latin typeface="Times New Roman" panose="02020603050405020304" pitchFamily="18" charset="0"/>
                <a:cs typeface="Times New Roman" panose="02020603050405020304" pitchFamily="18" charset="0"/>
              </a:rPr>
              <a:t>комісія – це консультативний орган, який діє при правлінні. Висновки кадрової комісії мають лише рекомендаційний характер. До її складу входять усі члени правління і начальники всіх відділів. Основні завдання кадрової комісії: проведення конкурсів на заміщення вакансій; проведення (як правило, раз на рік) атестацій співробітників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самостійно вирішують і створюють органи управління фінансовими ризиками з метою забезпечення сприятливих фінансових умов захисту інтересів вкладників та інших кредиторів.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Структура </a:t>
            </a:r>
            <a:r>
              <a:rPr lang="uk-UA" sz="2200" dirty="0">
                <a:solidFill>
                  <a:srgbClr val="000000"/>
                </a:solidFill>
                <a:latin typeface="Times New Roman" panose="02020603050405020304" pitchFamily="18" charset="0"/>
                <a:cs typeface="Times New Roman" panose="02020603050405020304" pitchFamily="18" charset="0"/>
              </a:rPr>
              <a:t>функціональних підрозділів комерційного банку не є суворо визначеною, а передбачає врахування таких факторів як розмір банку та його спеціалізацію.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Організаційну </a:t>
            </a:r>
            <a:r>
              <a:rPr lang="uk-UA" sz="2200" dirty="0">
                <a:solidFill>
                  <a:srgbClr val="000000"/>
                </a:solidFill>
                <a:latin typeface="Times New Roman" panose="02020603050405020304" pitchFamily="18" charset="0"/>
                <a:cs typeface="Times New Roman" panose="02020603050405020304" pitchFamily="18" charset="0"/>
              </a:rPr>
              <a:t>структуру та основні функції інших підрозділів банківської установи в загальних рисах відображено в таблиці </a:t>
            </a:r>
            <a:r>
              <a:rPr lang="uk-UA" sz="2200" dirty="0" smtClean="0">
                <a:solidFill>
                  <a:srgbClr val="000000"/>
                </a:solidFill>
                <a:latin typeface="Times New Roman" panose="02020603050405020304" pitchFamily="18" charset="0"/>
                <a:cs typeface="Times New Roman" panose="02020603050405020304" pitchFamily="18" charset="0"/>
              </a:rPr>
              <a:t>1 </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Головним </a:t>
            </a:r>
            <a:r>
              <a:rPr lang="uk-UA" sz="2200" dirty="0">
                <a:solidFill>
                  <a:srgbClr val="000000"/>
                </a:solidFill>
                <a:latin typeface="Times New Roman" panose="02020603050405020304" pitchFamily="18" charset="0"/>
                <a:cs typeface="Times New Roman" panose="02020603050405020304" pitchFamily="18" charset="0"/>
              </a:rPr>
              <a:t>керівним органом будь-якого вітчизняного комерційного банку є його правління на чолі з головою. Якщо банк – акціонерне товариство, то голова правління обирається на зборах акціонерів, які відбуваються, як правило, раз на рік. В українських банках до складу правління, як правило, входять усі заступники голови.</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74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2"/>
          <a:stretch>
            <a:fillRect/>
          </a:stretch>
        </p:blipFill>
        <p:spPr>
          <a:xfrm>
            <a:off x="706170" y="370774"/>
            <a:ext cx="10520128" cy="6081670"/>
          </a:xfrm>
          <a:prstGeom prst="rect">
            <a:avLst/>
          </a:prstGeom>
        </p:spPr>
      </p:pic>
    </p:spTree>
    <p:extLst>
      <p:ext uri="{BB962C8B-B14F-4D97-AF65-F5344CB8AC3E}">
        <p14:creationId xmlns:p14="http://schemas.microsoft.com/office/powerpoint/2010/main" val="406220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29202" y="380246"/>
            <a:ext cx="11172825" cy="6210300"/>
          </a:xfrm>
          <a:prstGeom prst="rect">
            <a:avLst/>
          </a:prstGeom>
        </p:spPr>
      </p:pic>
      <p:sp>
        <p:nvSpPr>
          <p:cNvPr id="3" name="Подзаголовок 2"/>
          <p:cNvSpPr>
            <a:spLocks noGrp="1"/>
          </p:cNvSpPr>
          <p:nvPr>
            <p:ph type="subTitle" idx="1"/>
          </p:nvPr>
        </p:nvSpPr>
        <p:spPr>
          <a:xfrm>
            <a:off x="443620" y="289711"/>
            <a:ext cx="11162923" cy="5966234"/>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397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4688" y="370424"/>
            <a:ext cx="10864161" cy="6226244"/>
          </a:xfrm>
          <a:prstGeom prst="rect">
            <a:avLst/>
          </a:prstGeom>
        </p:spPr>
      </p:pic>
      <p:sp>
        <p:nvSpPr>
          <p:cNvPr id="3" name="Подзаголовок 2"/>
          <p:cNvSpPr>
            <a:spLocks noGrp="1"/>
          </p:cNvSpPr>
          <p:nvPr>
            <p:ph type="subTitle" idx="1"/>
          </p:nvPr>
        </p:nvSpPr>
        <p:spPr>
          <a:xfrm>
            <a:off x="624688" y="370424"/>
            <a:ext cx="10972801" cy="6226244"/>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29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88062" y="356907"/>
            <a:ext cx="10954694" cy="6257204"/>
          </a:xfrm>
          <a:prstGeom prst="rect">
            <a:avLst/>
          </a:prstGeom>
        </p:spPr>
      </p:pic>
      <p:sp>
        <p:nvSpPr>
          <p:cNvPr id="3" name="Подзаголовок 2"/>
          <p:cNvSpPr>
            <a:spLocks noGrp="1"/>
          </p:cNvSpPr>
          <p:nvPr>
            <p:ph type="subTitle" idx="1"/>
          </p:nvPr>
        </p:nvSpPr>
        <p:spPr>
          <a:xfrm>
            <a:off x="606582" y="561315"/>
            <a:ext cx="10999961" cy="6052796"/>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791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7116" y="461726"/>
            <a:ext cx="10855105" cy="5875699"/>
          </a:xfrm>
        </p:spPr>
        <p:txBody>
          <a:bodyPr>
            <a:normAutofit/>
          </a:bodyPr>
          <a:lstStyle/>
          <a:p>
            <a:pPr algn="ctr">
              <a:spcBef>
                <a:spcPts val="0"/>
              </a:spcBef>
            </a:pPr>
            <a:r>
              <a:rPr lang="ru-RU" sz="2200" b="1" dirty="0">
                <a:solidFill>
                  <a:srgbClr val="000000"/>
                </a:solidFill>
                <a:latin typeface="Times New Roman" panose="02020603050405020304" pitchFamily="18" charset="0"/>
                <a:cs typeface="Times New Roman" panose="02020603050405020304" pitchFamily="18" charset="0"/>
              </a:rPr>
              <a:t>3. </a:t>
            </a:r>
            <a:r>
              <a:rPr lang="ru-RU" sz="2200" b="1" dirty="0" err="1">
                <a:solidFill>
                  <a:srgbClr val="000000"/>
                </a:solidFill>
                <a:latin typeface="Times New Roman" panose="02020603050405020304" pitchFamily="18" charset="0"/>
                <a:cs typeface="Times New Roman" panose="02020603050405020304" pitchFamily="18" charset="0"/>
              </a:rPr>
              <a:t>Банківництво</a:t>
            </a:r>
            <a:r>
              <a:rPr lang="ru-RU" sz="2200" b="1" dirty="0">
                <a:solidFill>
                  <a:srgbClr val="000000"/>
                </a:solidFill>
                <a:latin typeface="Times New Roman" panose="02020603050405020304" pitchFamily="18" charset="0"/>
                <a:cs typeface="Times New Roman" panose="02020603050405020304" pitchFamily="18" charset="0"/>
              </a:rPr>
              <a:t> як вид </a:t>
            </a:r>
            <a:r>
              <a:rPr lang="ru-RU" sz="2200" b="1" dirty="0" err="1">
                <a:solidFill>
                  <a:srgbClr val="000000"/>
                </a:solidFill>
                <a:latin typeface="Times New Roman" panose="02020603050405020304" pitchFamily="18" charset="0"/>
                <a:cs typeface="Times New Roman" panose="02020603050405020304" pitchFamily="18" charset="0"/>
              </a:rPr>
              <a:t>бізнесу</a:t>
            </a:r>
            <a:r>
              <a:rPr lang="ru-RU" sz="22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Банківництво</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ринковій економіці за своєю природою є бізнесом. </a:t>
            </a:r>
            <a:r>
              <a:rPr lang="uk-UA" sz="2200" dirty="0" smtClean="0">
                <a:solidFill>
                  <a:srgbClr val="000000"/>
                </a:solidFill>
                <a:latin typeface="Times New Roman" panose="02020603050405020304" pitchFamily="18" charset="0"/>
                <a:cs typeface="Times New Roman" panose="02020603050405020304" pitchFamily="18" charset="0"/>
              </a:rPr>
              <a:t>Бізнесова </a:t>
            </a:r>
            <a:r>
              <a:rPr lang="uk-UA" sz="2200" dirty="0">
                <a:solidFill>
                  <a:srgbClr val="000000"/>
                </a:solidFill>
                <a:latin typeface="Times New Roman" panose="02020603050405020304" pitchFamily="18" charset="0"/>
                <a:cs typeface="Times New Roman" panose="02020603050405020304" pitchFamily="18" charset="0"/>
              </a:rPr>
              <a:t>сутність його проявляється в тому, що банки створюються і </a:t>
            </a:r>
            <a:r>
              <a:rPr lang="uk-UA" sz="2200" dirty="0" smtClean="0">
                <a:solidFill>
                  <a:srgbClr val="000000"/>
                </a:solidFill>
                <a:latin typeface="Times New Roman" panose="02020603050405020304" pitchFamily="18" charset="0"/>
                <a:cs typeface="Times New Roman" panose="02020603050405020304" pitchFamily="18" charset="0"/>
              </a:rPr>
              <a:t>функціонують </a:t>
            </a:r>
            <a:r>
              <a:rPr lang="uk-UA" sz="2200" dirty="0">
                <a:solidFill>
                  <a:srgbClr val="000000"/>
                </a:solidFill>
                <a:latin typeface="Times New Roman" panose="02020603050405020304" pitchFamily="18" charset="0"/>
                <a:cs typeface="Times New Roman" panose="02020603050405020304" pitchFamily="18" charset="0"/>
              </a:rPr>
              <a:t>заради отримання прибутку та нарощування ринкової вартості свого </a:t>
            </a:r>
            <a:r>
              <a:rPr lang="uk-UA" sz="2200" dirty="0" smtClean="0">
                <a:solidFill>
                  <a:srgbClr val="000000"/>
                </a:solidFill>
                <a:latin typeface="Times New Roman" panose="02020603050405020304" pitchFamily="18" charset="0"/>
                <a:cs typeface="Times New Roman" panose="02020603050405020304" pitchFamily="18" charset="0"/>
              </a:rPr>
              <a:t>капіталу</a:t>
            </a:r>
            <a:r>
              <a:rPr lang="uk-UA" sz="2200" dirty="0">
                <a:solidFill>
                  <a:srgbClr val="000000"/>
                </a:solidFill>
                <a:latin typeface="Times New Roman" panose="02020603050405020304" pitchFamily="18" charset="0"/>
                <a:cs typeface="Times New Roman" panose="02020603050405020304" pitchFamily="18" charset="0"/>
              </a:rPr>
              <a:t>. Якщо діяльність банку не забезпечує цих цілей, то власникам його </a:t>
            </a:r>
            <a:r>
              <a:rPr lang="uk-UA" sz="2200" dirty="0" smtClean="0">
                <a:solidFill>
                  <a:srgbClr val="000000"/>
                </a:solidFill>
                <a:latin typeface="Times New Roman" panose="02020603050405020304" pitchFamily="18" charset="0"/>
                <a:cs typeface="Times New Roman" panose="02020603050405020304" pitchFamily="18" charset="0"/>
              </a:rPr>
              <a:t>не вигідно </a:t>
            </a:r>
            <a:r>
              <a:rPr lang="uk-UA" sz="2200" dirty="0">
                <a:solidFill>
                  <a:srgbClr val="000000"/>
                </a:solidFill>
                <a:latin typeface="Times New Roman" panose="02020603050405020304" pitchFamily="18" charset="0"/>
                <a:cs typeface="Times New Roman" panose="02020603050405020304" pitchFamily="18" charset="0"/>
              </a:rPr>
              <a:t>буде тримати тут свій капітал і він буде переведений в інші сфери </a:t>
            </a:r>
            <a:r>
              <a:rPr lang="uk-UA" sz="2200" dirty="0" smtClean="0">
                <a:solidFill>
                  <a:srgbClr val="000000"/>
                </a:solidFill>
                <a:latin typeface="Times New Roman" panose="02020603050405020304" pitchFamily="18" charset="0"/>
                <a:cs typeface="Times New Roman" panose="02020603050405020304" pitchFamily="18" charset="0"/>
              </a:rPr>
              <a:t>діяльності</a:t>
            </a:r>
            <a:r>
              <a:rPr lang="uk-UA" sz="2200" dirty="0">
                <a:solidFill>
                  <a:srgbClr val="000000"/>
                </a:solidFill>
                <a:latin typeface="Times New Roman" panose="02020603050405020304" pitchFamily="18" charset="0"/>
                <a:cs typeface="Times New Roman" panose="02020603050405020304" pitchFamily="18" charset="0"/>
              </a:rPr>
              <a:t>, а банк проданий чи ліквідований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Як  вже зазначалося, на </a:t>
            </a:r>
            <a:r>
              <a:rPr lang="uk-UA" sz="2200" dirty="0">
                <a:solidFill>
                  <a:srgbClr val="000000"/>
                </a:solidFill>
                <a:latin typeface="Times New Roman" panose="02020603050405020304" pitchFamily="18" charset="0"/>
                <a:cs typeface="Times New Roman" panose="02020603050405020304" pitchFamily="18" charset="0"/>
              </a:rPr>
              <a:t>сучасному етапі в сфері діяльності банків спостерігається тенденція до універсалізації, що пояснюється впливом конкуренції. </a:t>
            </a: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межах даної тенденції (при паралельному збереженні і розвитку спеціалізації) змінюється концепція взаємовідносин банків з клієнтами, створюються принципово нові напрямки розвитку банківської справи. </a:t>
            </a:r>
            <a:r>
              <a:rPr lang="uk-UA" sz="2200" dirty="0" smtClean="0">
                <a:solidFill>
                  <a:srgbClr val="000000"/>
                </a:solidFill>
                <a:latin typeface="Times New Roman" panose="02020603050405020304" pitchFamily="18" charset="0"/>
                <a:cs typeface="Times New Roman" panose="02020603050405020304" pitchFamily="18" charset="0"/>
              </a:rPr>
              <a:t>Це </a:t>
            </a:r>
            <a:r>
              <a:rPr lang="uk-UA" sz="2200" dirty="0">
                <a:solidFill>
                  <a:srgbClr val="000000"/>
                </a:solidFill>
                <a:latin typeface="Times New Roman" panose="02020603050405020304" pitchFamily="18" charset="0"/>
                <a:cs typeface="Times New Roman" panose="02020603050405020304" pitchFamily="18" charset="0"/>
              </a:rPr>
              <a:t>виражається не тільки у збільшенні кількості пропонованих клієнтам послуг, а і в якісних змінах структури операцій, зниженні питомої ваги позико-</a:t>
            </a:r>
            <a:r>
              <a:rPr lang="uk-UA" sz="2200" dirty="0" err="1">
                <a:solidFill>
                  <a:srgbClr val="000000"/>
                </a:solidFill>
                <a:latin typeface="Times New Roman" panose="02020603050405020304" pitchFamily="18" charset="0"/>
                <a:cs typeface="Times New Roman" panose="02020603050405020304" pitchFamily="18" charset="0"/>
              </a:rPr>
              <a:t>збережних</a:t>
            </a:r>
            <a:r>
              <a:rPr lang="uk-UA" sz="2200" dirty="0">
                <a:solidFill>
                  <a:srgbClr val="000000"/>
                </a:solidFill>
                <a:latin typeface="Times New Roman" panose="02020603050405020304" pitchFamily="18" charset="0"/>
                <a:cs typeface="Times New Roman" panose="02020603050405020304" pitchFamily="18" charset="0"/>
              </a:rPr>
              <a:t> операцій та збільшенні обсягів операцій з цінними паперами.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останній час в банківській практиці з’явилися операції, пов’язані із страхуванням: надання клієнтам гарантії погашення заборгованості, збільшення суми вкладу при хворобі або нещасному випадку, мобілізація грошових коштів шляхом продажу населенню страхових </a:t>
            </a:r>
            <a:r>
              <a:rPr lang="uk-UA" sz="2200" dirty="0" smtClean="0">
                <a:solidFill>
                  <a:srgbClr val="000000"/>
                </a:solidFill>
                <a:latin typeface="Times New Roman" panose="02020603050405020304" pitchFamily="18" charset="0"/>
                <a:cs typeface="Times New Roman" panose="02020603050405020304" pitchFamily="18" charset="0"/>
              </a:rPr>
              <a:t>полісів тощо.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25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Таким </a:t>
            </a:r>
            <a:r>
              <a:rPr lang="uk-UA" sz="2200" dirty="0">
                <a:solidFill>
                  <a:srgbClr val="000000"/>
                </a:solidFill>
                <a:latin typeface="Times New Roman" panose="02020603050405020304" pitchFamily="18" charset="0"/>
                <a:cs typeface="Times New Roman" panose="02020603050405020304" pitchFamily="18" charset="0"/>
              </a:rPr>
              <a:t>чином, в сучасних умовах триває розвиток тенденції розширення функцій комерційних банків, які для покращення банківської ліквідності, отримання доходів, утримання позицій на ринку розвивають нехарактерні раніше для банків операції та послуги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Банківські ресурси</a:t>
            </a:r>
            <a:r>
              <a:rPr lang="uk-UA" sz="2200" dirty="0">
                <a:solidFill>
                  <a:srgbClr val="000000"/>
                </a:solidFill>
                <a:latin typeface="Times New Roman" panose="02020603050405020304" pitchFamily="18" charset="0"/>
                <a:cs typeface="Times New Roman" panose="02020603050405020304" pitchFamily="18" charset="0"/>
              </a:rPr>
              <a:t> – сукупність грошових коштів, що знаходяться в розпорядженні банків та використовуються ними для виконання активних та інших операцій. Акумулюючи грошові накопичення, доходи і заощадження фізичних та юридичних осіб, банки перетворюють їх на позиковий капітал, тобто грошовий капітал, який надається в позику власникам на умовах повернення за плату у вигляді відсотків. </a:t>
            </a:r>
            <a:r>
              <a:rPr lang="uk-UA" sz="2200" dirty="0" smtClean="0">
                <a:solidFill>
                  <a:srgbClr val="000000"/>
                </a:solidFill>
                <a:latin typeface="Times New Roman" panose="02020603050405020304" pitchFamily="18" charset="0"/>
                <a:cs typeface="Times New Roman" panose="02020603050405020304" pitchFamily="18" charset="0"/>
              </a:rPr>
              <a:t>Тому </a:t>
            </a:r>
            <a:r>
              <a:rPr lang="uk-UA" sz="2200" dirty="0">
                <a:solidFill>
                  <a:srgbClr val="000000"/>
                </a:solidFill>
                <a:latin typeface="Times New Roman" panose="02020603050405020304" pitchFamily="18" charset="0"/>
                <a:cs typeface="Times New Roman" panose="02020603050405020304" pitchFamily="18" charset="0"/>
              </a:rPr>
              <a:t>банківські ресурси називають банківським </a:t>
            </a:r>
            <a:r>
              <a:rPr lang="uk-UA" sz="2200" dirty="0" smtClean="0">
                <a:solidFill>
                  <a:srgbClr val="000000"/>
                </a:solidFill>
                <a:latin typeface="Times New Roman" panose="02020603050405020304" pitchFamily="18" charset="0"/>
                <a:cs typeface="Times New Roman" panose="02020603050405020304" pitchFamily="18" charset="0"/>
              </a:rPr>
              <a:t>капіталом.</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своїм економічним змістом ресурси комерційних банків досить різноманітні.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Власні кошти комерційних банків складаються із статутного фонду, </a:t>
            </a:r>
            <a:r>
              <a:rPr lang="uk-UA" sz="2200" dirty="0" smtClean="0">
                <a:solidFill>
                  <a:srgbClr val="000000"/>
                </a:solidFill>
                <a:latin typeface="Times New Roman" panose="02020603050405020304" pitchFamily="18" charset="0"/>
                <a:cs typeface="Times New Roman" panose="02020603050405020304" pitchFamily="18" charset="0"/>
              </a:rPr>
              <a:t>а </a:t>
            </a:r>
            <a:r>
              <a:rPr lang="uk-UA" sz="2200" dirty="0">
                <a:solidFill>
                  <a:srgbClr val="000000"/>
                </a:solidFill>
                <a:latin typeface="Times New Roman" panose="02020603050405020304" pitchFamily="18" charset="0"/>
                <a:cs typeface="Times New Roman" panose="02020603050405020304" pitchFamily="18" charset="0"/>
              </a:rPr>
              <a:t>також створюваних в процесі банківської діяльності резервного та інших фондів. До власних коштів прирівнюється прибуток, який до розподілу знаходиться в обігу комерційного банку та використовується як банківські ресурси.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Власні </a:t>
            </a:r>
            <a:r>
              <a:rPr lang="uk-UA" sz="2200" dirty="0">
                <a:solidFill>
                  <a:srgbClr val="000000"/>
                </a:solidFill>
                <a:latin typeface="Times New Roman" panose="02020603050405020304" pitchFamily="18" charset="0"/>
                <a:cs typeface="Times New Roman" panose="02020603050405020304" pitchFamily="18" charset="0"/>
              </a:rPr>
              <a:t>ресурси – лише відправна точка для організації банківської справи та їх роль у значній мірі зводиться до гарантування прибутковості та фінансової стійкості комерційного </a:t>
            </a:r>
            <a:r>
              <a:rPr lang="uk-UA" sz="2200" dirty="0" smtClean="0">
                <a:solidFill>
                  <a:srgbClr val="000000"/>
                </a:solidFill>
                <a:latin typeface="Times New Roman" panose="02020603050405020304" pitchFamily="18" charset="0"/>
                <a:cs typeface="Times New Roman" panose="02020603050405020304" pitchFamily="18" charset="0"/>
              </a:rPr>
              <a:t>банку (</a:t>
            </a:r>
            <a:r>
              <a:rPr lang="uk-UA" sz="2200" dirty="0">
                <a:solidFill>
                  <a:srgbClr val="000000"/>
                </a:solidFill>
                <a:latin typeface="Times New Roman" panose="02020603050405020304" pitchFamily="18" charset="0"/>
                <a:cs typeface="Times New Roman" panose="02020603050405020304" pitchFamily="18" charset="0"/>
              </a:rPr>
              <a:t>див. рис. 5).</a:t>
            </a:r>
          </a:p>
        </p:txBody>
      </p:sp>
    </p:spTree>
    <p:extLst>
      <p:ext uri="{BB962C8B-B14F-4D97-AF65-F5344CB8AC3E}">
        <p14:creationId xmlns:p14="http://schemas.microsoft.com/office/powerpoint/2010/main" val="172634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23066" y="561315"/>
            <a:ext cx="8737373" cy="5694629"/>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208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Трансформація </a:t>
            </a:r>
            <a:r>
              <a:rPr lang="uk-UA" sz="2200" i="1" dirty="0">
                <a:solidFill>
                  <a:srgbClr val="000000"/>
                </a:solidFill>
                <a:latin typeface="Times New Roman" panose="02020603050405020304" pitchFamily="18" charset="0"/>
                <a:cs typeface="Times New Roman" panose="02020603050405020304" pitchFamily="18" charset="0"/>
              </a:rPr>
              <a:t>ризиків </a:t>
            </a:r>
            <a:r>
              <a:rPr lang="uk-UA" sz="2200" dirty="0">
                <a:solidFill>
                  <a:srgbClr val="000000"/>
                </a:solidFill>
                <a:latin typeface="Times New Roman" panose="02020603050405020304" pitchFamily="18" charset="0"/>
                <a:cs typeface="Times New Roman" panose="02020603050405020304" pitchFamily="18" charset="0"/>
              </a:rPr>
              <a:t>полягає в тому, що банки</a:t>
            </a:r>
            <a:r>
              <a:rPr lang="uk-UA" sz="2200" dirty="0" smtClean="0">
                <a:solidFill>
                  <a:srgbClr val="000000"/>
                </a:solidFill>
                <a:latin typeface="Times New Roman" panose="02020603050405020304" pitchFamily="18" charset="0"/>
                <a:cs typeface="Times New Roman" panose="02020603050405020304" pitchFamily="18" charset="0"/>
              </a:rPr>
              <a:t>, діяльність </a:t>
            </a:r>
            <a:r>
              <a:rPr lang="uk-UA" sz="2200" dirty="0">
                <a:solidFill>
                  <a:srgbClr val="000000"/>
                </a:solidFill>
                <a:latin typeface="Times New Roman" panose="02020603050405020304" pitchFamily="18" charset="0"/>
                <a:cs typeface="Times New Roman" panose="02020603050405020304" pitchFamily="18" charset="0"/>
              </a:rPr>
              <a:t>яких пов'язана з високим ризиком, </a:t>
            </a:r>
            <a:r>
              <a:rPr lang="uk-UA" sz="2200" dirty="0" smtClean="0">
                <a:solidFill>
                  <a:srgbClr val="000000"/>
                </a:solidFill>
                <a:latin typeface="Times New Roman" panose="02020603050405020304" pitchFamily="18" charset="0"/>
                <a:cs typeface="Times New Roman" panose="02020603050405020304" pitchFamily="18" charset="0"/>
              </a:rPr>
              <a:t>вживаючи відповідних </a:t>
            </a:r>
            <a:r>
              <a:rPr lang="uk-UA" sz="2200" dirty="0">
                <a:solidFill>
                  <a:srgbClr val="000000"/>
                </a:solidFill>
                <a:latin typeface="Times New Roman" panose="02020603050405020304" pitchFamily="18" charset="0"/>
                <a:cs typeface="Times New Roman" panose="02020603050405020304" pitchFamily="18" charset="0"/>
              </a:rPr>
              <a:t>заходів, можуть звести ці ризики для своїх </a:t>
            </a:r>
            <a:r>
              <a:rPr lang="uk-UA" sz="2200" dirty="0" smtClean="0">
                <a:solidFill>
                  <a:srgbClr val="000000"/>
                </a:solidFill>
                <a:latin typeface="Times New Roman" panose="02020603050405020304" pitchFamily="18" charset="0"/>
                <a:cs typeface="Times New Roman" panose="02020603050405020304" pitchFamily="18" charset="0"/>
              </a:rPr>
              <a:t>вкладників </a:t>
            </a:r>
            <a:r>
              <a:rPr lang="uk-UA" sz="2200" dirty="0">
                <a:solidFill>
                  <a:srgbClr val="000000"/>
                </a:solidFill>
                <a:latin typeface="Times New Roman" panose="02020603050405020304" pitchFamily="18" charset="0"/>
                <a:cs typeface="Times New Roman" panose="02020603050405020304" pitchFamily="18" charset="0"/>
              </a:rPr>
              <a:t>та акціонерів до мінімуму. До таких заходів належать</a:t>
            </a:r>
            <a:r>
              <a:rPr lang="uk-UA" sz="2200" dirty="0" smtClean="0">
                <a:solidFill>
                  <a:srgbClr val="000000"/>
                </a:solidFill>
                <a:latin typeface="Times New Roman" panose="02020603050405020304" pitchFamily="18" charset="0"/>
                <a:cs typeface="Times New Roman" panose="02020603050405020304" pitchFamily="18" charset="0"/>
              </a:rPr>
              <a:t>: диверсифікація </a:t>
            </a:r>
            <a:r>
              <a:rPr lang="uk-UA" sz="2200" dirty="0">
                <a:solidFill>
                  <a:srgbClr val="000000"/>
                </a:solidFill>
                <a:latin typeface="Times New Roman" panose="02020603050405020304" pitchFamily="18" charset="0"/>
                <a:cs typeface="Times New Roman" panose="02020603050405020304" pitchFamily="18" charset="0"/>
              </a:rPr>
              <a:t>активних операцій, створення резервів</a:t>
            </a:r>
            <a:r>
              <a:rPr lang="uk-UA" sz="2200" dirty="0" smtClean="0">
                <a:solidFill>
                  <a:srgbClr val="000000"/>
                </a:solidFill>
                <a:latin typeface="Times New Roman" panose="02020603050405020304" pitchFamily="18" charset="0"/>
                <a:cs typeface="Times New Roman" panose="02020603050405020304" pitchFamily="18" charset="0"/>
              </a:rPr>
              <a:t>, диференціація </a:t>
            </a:r>
            <a:r>
              <a:rPr lang="uk-UA" sz="2200" dirty="0">
                <a:solidFill>
                  <a:srgbClr val="000000"/>
                </a:solidFill>
                <a:latin typeface="Times New Roman" panose="02020603050405020304" pitchFamily="18" charset="0"/>
                <a:cs typeface="Times New Roman" panose="02020603050405020304" pitchFamily="18" charset="0"/>
              </a:rPr>
              <a:t>процентних ставок залежно від </a:t>
            </a:r>
            <a:r>
              <a:rPr lang="uk-UA" sz="2200" dirty="0" smtClean="0">
                <a:solidFill>
                  <a:srgbClr val="000000"/>
                </a:solidFill>
                <a:latin typeface="Times New Roman" panose="02020603050405020304" pitchFamily="18" charset="0"/>
                <a:cs typeface="Times New Roman" panose="02020603050405020304" pitchFamily="18" charset="0"/>
              </a:rPr>
              <a:t>ризикованості кредитів</a:t>
            </a:r>
            <a:r>
              <a:rPr lang="uk-UA" sz="2200" dirty="0">
                <a:solidFill>
                  <a:srgbClr val="000000"/>
                </a:solidFill>
                <a:latin typeface="Times New Roman" panose="02020603050405020304" pitchFamily="18" charset="0"/>
                <a:cs typeface="Times New Roman" panose="02020603050405020304" pitchFamily="18" charset="0"/>
              </a:rPr>
              <a:t>, страхування депозитів тощо. Завдяки цим </a:t>
            </a:r>
            <a:r>
              <a:rPr lang="uk-UA" sz="2200" dirty="0" smtClean="0">
                <a:solidFill>
                  <a:srgbClr val="000000"/>
                </a:solidFill>
                <a:latin typeface="Times New Roman" panose="02020603050405020304" pitchFamily="18" charset="0"/>
                <a:cs typeface="Times New Roman" panose="02020603050405020304" pitchFamily="18" charset="0"/>
              </a:rPr>
              <a:t>заходам банки </a:t>
            </a:r>
            <a:r>
              <a:rPr lang="uk-UA" sz="2200" dirty="0">
                <a:solidFill>
                  <a:srgbClr val="000000"/>
                </a:solidFill>
                <a:latin typeface="Times New Roman" panose="02020603050405020304" pitchFamily="18" charset="0"/>
                <a:cs typeface="Times New Roman" panose="02020603050405020304" pitchFamily="18" charset="0"/>
              </a:rPr>
              <a:t>беруть на себе переважну частину ризиків </a:t>
            </a:r>
            <a:r>
              <a:rPr lang="uk-UA" sz="2200" dirty="0" smtClean="0">
                <a:solidFill>
                  <a:srgbClr val="000000"/>
                </a:solidFill>
                <a:latin typeface="Times New Roman" panose="02020603050405020304" pitchFamily="18" charset="0"/>
                <a:cs typeface="Times New Roman" panose="02020603050405020304" pitchFamily="18" charset="0"/>
              </a:rPr>
              <a:t>непогашення </a:t>
            </a:r>
            <a:r>
              <a:rPr lang="uk-UA" sz="2200" dirty="0">
                <a:solidFill>
                  <a:srgbClr val="000000"/>
                </a:solidFill>
                <a:latin typeface="Times New Roman" panose="02020603050405020304" pitchFamily="18" charset="0"/>
                <a:cs typeface="Times New Roman" panose="02020603050405020304" pitchFamily="18" charset="0"/>
              </a:rPr>
              <a:t>позичок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Трансформація строків </a:t>
            </a:r>
            <a:r>
              <a:rPr lang="uk-UA" sz="2200" dirty="0">
                <a:solidFill>
                  <a:srgbClr val="000000"/>
                </a:solidFill>
                <a:latin typeface="Times New Roman" panose="02020603050405020304" pitchFamily="18" charset="0"/>
                <a:cs typeface="Times New Roman" panose="02020603050405020304" pitchFamily="18" charset="0"/>
              </a:rPr>
              <a:t>означає, що, </a:t>
            </a:r>
            <a:r>
              <a:rPr lang="uk-UA" sz="2200" dirty="0" smtClean="0">
                <a:solidFill>
                  <a:srgbClr val="000000"/>
                </a:solidFill>
                <a:latin typeface="Times New Roman" panose="02020603050405020304" pitchFamily="18" charset="0"/>
                <a:cs typeface="Times New Roman" panose="02020603050405020304" pitchFamily="18" charset="0"/>
              </a:rPr>
              <a:t>мобілізуючи значні </a:t>
            </a:r>
            <a:r>
              <a:rPr lang="uk-UA" sz="2200" dirty="0">
                <a:solidFill>
                  <a:srgbClr val="000000"/>
                </a:solidFill>
                <a:latin typeface="Times New Roman" panose="02020603050405020304" pitchFamily="18" charset="0"/>
                <a:cs typeface="Times New Roman" panose="02020603050405020304" pitchFamily="18" charset="0"/>
              </a:rPr>
              <a:t>обсяги короткострокових коштів і постійно </a:t>
            </a:r>
            <a:r>
              <a:rPr lang="uk-UA" sz="2200" dirty="0" smtClean="0">
                <a:solidFill>
                  <a:srgbClr val="000000"/>
                </a:solidFill>
                <a:latin typeface="Times New Roman" panose="02020603050405020304" pitchFamily="18" charset="0"/>
                <a:cs typeface="Times New Roman" panose="02020603050405020304" pitchFamily="18" charset="0"/>
              </a:rPr>
              <a:t>поповнюючи </a:t>
            </a:r>
            <a:r>
              <a:rPr lang="uk-UA" sz="2200" dirty="0">
                <a:solidFill>
                  <a:srgbClr val="000000"/>
                </a:solidFill>
                <a:latin typeface="Times New Roman" panose="02020603050405020304" pitchFamily="18" charset="0"/>
                <a:cs typeface="Times New Roman" panose="02020603050405020304" pitchFamily="18" charset="0"/>
              </a:rPr>
              <a:t>їх, банки одержують можливість деяку їх </a:t>
            </a:r>
            <a:r>
              <a:rPr lang="uk-UA" sz="2200" dirty="0" smtClean="0">
                <a:solidFill>
                  <a:srgbClr val="000000"/>
                </a:solidFill>
                <a:latin typeface="Times New Roman" panose="02020603050405020304" pitchFamily="18" charset="0"/>
                <a:cs typeface="Times New Roman" panose="02020603050405020304" pitchFamily="18" charset="0"/>
              </a:rPr>
              <a:t>частину спрямовувати </a:t>
            </a:r>
            <a:r>
              <a:rPr lang="uk-UA" sz="2200" dirty="0">
                <a:solidFill>
                  <a:srgbClr val="000000"/>
                </a:solidFill>
                <a:latin typeface="Times New Roman" panose="02020603050405020304" pitchFamily="18" charset="0"/>
                <a:cs typeface="Times New Roman" panose="02020603050405020304" pitchFamily="18" charset="0"/>
              </a:rPr>
              <a:t>в довгострокові позички та інші </a:t>
            </a:r>
            <a:r>
              <a:rPr lang="uk-UA" sz="2200" dirty="0" err="1" smtClean="0">
                <a:solidFill>
                  <a:srgbClr val="000000"/>
                </a:solidFill>
                <a:latin typeface="Times New Roman" panose="02020603050405020304" pitchFamily="18" charset="0"/>
                <a:cs typeface="Times New Roman" panose="02020603050405020304" pitchFamily="18" charset="0"/>
              </a:rPr>
              <a:t>довгостро</a:t>
            </a:r>
            <a:r>
              <a:rPr lang="ru-RU" sz="2200" dirty="0" err="1">
                <a:solidFill>
                  <a:srgbClr val="000000"/>
                </a:solidFill>
                <a:latin typeface="Times New Roman" panose="02020603050405020304" pitchFamily="18" charset="0"/>
                <a:cs typeface="Times New Roman" panose="02020603050405020304" pitchFamily="18" charset="0"/>
              </a:rPr>
              <a:t>кові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активи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вигідно</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тільки</a:t>
            </a:r>
            <a:r>
              <a:rPr lang="ru-RU" sz="2200" dirty="0">
                <a:solidFill>
                  <a:srgbClr val="000000"/>
                </a:solidFill>
                <a:latin typeface="Times New Roman" panose="02020603050405020304" pitchFamily="18" charset="0"/>
                <a:cs typeface="Times New Roman" panose="02020603050405020304" pitchFamily="18" charset="0"/>
              </a:rPr>
              <a:t> банкам (вони </a:t>
            </a:r>
            <a:r>
              <a:rPr lang="ru-RU" sz="2200" dirty="0" err="1" smtClean="0">
                <a:solidFill>
                  <a:srgbClr val="000000"/>
                </a:solidFill>
                <a:latin typeface="Times New Roman" panose="02020603050405020304" pitchFamily="18" charset="0"/>
                <a:cs typeface="Times New Roman" panose="02020603050405020304" pitchFamily="18" charset="0"/>
              </a:rPr>
              <a:t>одержують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більш</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високий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дохід</a:t>
            </a:r>
            <a:r>
              <a:rPr lang="ru-RU" sz="2200" dirty="0">
                <a:solidFill>
                  <a:srgbClr val="000000"/>
                </a:solidFill>
                <a:latin typeface="Times New Roman" panose="02020603050405020304" pitchFamily="18" charset="0"/>
                <a:cs typeface="Times New Roman" panose="02020603050405020304" pitchFamily="18" charset="0"/>
              </a:rPr>
              <a:t>), а й </a:t>
            </a:r>
            <a:r>
              <a:rPr lang="ru-RU" sz="2200" dirty="0" err="1">
                <a:solidFill>
                  <a:srgbClr val="000000"/>
                </a:solidFill>
                <a:latin typeface="Times New Roman" panose="02020603050405020304" pitchFamily="18" charset="0"/>
                <a:cs typeface="Times New Roman" panose="02020603050405020304" pitchFamily="18" charset="0"/>
              </a:rPr>
              <a:t>їхнім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клієнтам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Позичальники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одержують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можливість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профінансувати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довгострокові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проекти</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кредитори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одержати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більший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дохід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за </a:t>
            </a:r>
            <a:r>
              <a:rPr lang="ru-RU" sz="2200" dirty="0" err="1" smtClean="0">
                <a:solidFill>
                  <a:srgbClr val="000000"/>
                </a:solidFill>
                <a:latin typeface="Times New Roman" panose="02020603050405020304" pitchFamily="18" charset="0"/>
                <a:cs typeface="Times New Roman" panose="02020603050405020304" pitchFamily="18" charset="0"/>
              </a:rPr>
              <a:t>своїми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вкладами в банках</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Трансформація </a:t>
            </a:r>
            <a:r>
              <a:rPr lang="uk-UA" sz="2200" dirty="0">
                <a:solidFill>
                  <a:srgbClr val="000000"/>
                </a:solidFill>
                <a:latin typeface="Times New Roman" panose="02020603050405020304" pitchFamily="18" charset="0"/>
                <a:cs typeface="Times New Roman" panose="02020603050405020304" pitchFamily="18" charset="0"/>
              </a:rPr>
              <a:t>обсягів капіталів виявляється в тому, що</a:t>
            </a:r>
            <a:r>
              <a:rPr lang="uk-UA" sz="2200" dirty="0" smtClean="0">
                <a:solidFill>
                  <a:srgbClr val="000000"/>
                </a:solidFill>
                <a:latin typeface="Times New Roman" panose="02020603050405020304" pitchFamily="18" charset="0"/>
                <a:cs typeface="Times New Roman" panose="02020603050405020304" pitchFamily="18" charset="0"/>
              </a:rPr>
              <a:t>, мобілізуючи </a:t>
            </a:r>
            <a:r>
              <a:rPr lang="uk-UA" sz="2200" dirty="0">
                <a:solidFill>
                  <a:srgbClr val="000000"/>
                </a:solidFill>
                <a:latin typeface="Times New Roman" panose="02020603050405020304" pitchFamily="18" charset="0"/>
                <a:cs typeface="Times New Roman" panose="02020603050405020304" pitchFamily="18" charset="0"/>
              </a:rPr>
              <a:t>великі обсяги дрібних вкладів, банки </a:t>
            </a:r>
            <a:r>
              <a:rPr lang="uk-UA" sz="2200" dirty="0" smtClean="0">
                <a:solidFill>
                  <a:srgbClr val="000000"/>
                </a:solidFill>
                <a:latin typeface="Times New Roman" panose="02020603050405020304" pitchFamily="18" charset="0"/>
                <a:cs typeface="Times New Roman" panose="02020603050405020304" pitchFamily="18" charset="0"/>
              </a:rPr>
              <a:t>дістають можливість </a:t>
            </a:r>
            <a:r>
              <a:rPr lang="uk-UA" sz="2200" dirty="0">
                <a:solidFill>
                  <a:srgbClr val="000000"/>
                </a:solidFill>
                <a:latin typeface="Times New Roman" panose="02020603050405020304" pitchFamily="18" charset="0"/>
                <a:cs typeface="Times New Roman" panose="02020603050405020304" pitchFamily="18" charset="0"/>
              </a:rPr>
              <a:t>акумулювати великі маси капіталу для </a:t>
            </a:r>
            <a:r>
              <a:rPr lang="uk-UA" sz="2200" dirty="0" smtClean="0">
                <a:solidFill>
                  <a:srgbClr val="000000"/>
                </a:solidFill>
                <a:latin typeface="Times New Roman" panose="02020603050405020304" pitchFamily="18" charset="0"/>
                <a:cs typeface="Times New Roman" panose="02020603050405020304" pitchFamily="18" charset="0"/>
              </a:rPr>
              <a:t>реалізації </a:t>
            </a:r>
            <a:r>
              <a:rPr lang="uk-UA" sz="2200" dirty="0">
                <a:solidFill>
                  <a:srgbClr val="000000"/>
                </a:solidFill>
                <a:latin typeface="Times New Roman" panose="02020603050405020304" pitchFamily="18" charset="0"/>
                <a:cs typeface="Times New Roman" panose="02020603050405020304" pitchFamily="18" charset="0"/>
              </a:rPr>
              <a:t>масштабних проектів. Без банків ці кошти залишались </a:t>
            </a:r>
            <a:r>
              <a:rPr lang="uk-UA" sz="2200" dirty="0" smtClean="0">
                <a:solidFill>
                  <a:srgbClr val="000000"/>
                </a:solidFill>
                <a:latin typeface="Times New Roman" panose="02020603050405020304" pitchFamily="18" charset="0"/>
                <a:cs typeface="Times New Roman" panose="02020603050405020304" pitchFamily="18" charset="0"/>
              </a:rPr>
              <a:t>би розпорошеними</a:t>
            </a:r>
            <a:r>
              <a:rPr lang="uk-UA" sz="2200" dirty="0">
                <a:solidFill>
                  <a:srgbClr val="000000"/>
                </a:solidFill>
                <a:latin typeface="Times New Roman" panose="02020603050405020304" pitchFamily="18" charset="0"/>
                <a:cs typeface="Times New Roman" panose="02020603050405020304" pitchFamily="18" charset="0"/>
              </a:rPr>
              <a:t>, використовувалися б з низькою </a:t>
            </a:r>
            <a:r>
              <a:rPr lang="uk-UA" sz="2200" dirty="0" err="1">
                <a:solidFill>
                  <a:srgbClr val="000000"/>
                </a:solidFill>
                <a:latin typeface="Times New Roman" panose="02020603050405020304" pitchFamily="18" charset="0"/>
                <a:cs typeface="Times New Roman" panose="02020603050405020304" pitchFamily="18" charset="0"/>
              </a:rPr>
              <a:t>віддачею</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чи взагалі </a:t>
            </a:r>
            <a:r>
              <a:rPr lang="uk-UA" sz="2200" dirty="0">
                <a:solidFill>
                  <a:srgbClr val="000000"/>
                </a:solidFill>
                <a:latin typeface="Times New Roman" panose="02020603050405020304" pitchFamily="18" charset="0"/>
                <a:cs typeface="Times New Roman" panose="02020603050405020304" pitchFamily="18" charset="0"/>
              </a:rPr>
              <a:t>не використовувалися.</a:t>
            </a:r>
          </a:p>
        </p:txBody>
      </p:sp>
    </p:spTree>
    <p:extLst>
      <p:ext uri="{BB962C8B-B14F-4D97-AF65-F5344CB8AC3E}">
        <p14:creationId xmlns:p14="http://schemas.microsoft.com/office/powerpoint/2010/main" val="3613878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Тимчасово вільні кошти бюджетів на рахунках у комерційному банку (якщо він залучається до касового виконання державного бюджету) утворюються в результаті їх поточного використання, тобто від моменту надходження доходів на рахунок в банку до моменту їх використання.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банківським ресурсом є кошти клієнтів на рахунках в комерційному банку та кошти в розрахунках: залишки на розрахункових та поточних рахунках підприємств, організацій та установ всіх форм власності; залишки фондів економічного стимулювання та спеціального призначення клієнтів, що зберігаються в банку на окремих рахунках; кошти, депоновані з метою забезпечення гарантій платежу при акредитивній формі розрахунків, розрахунках чеками та акцептованими платіжними дорученнями; кошти в розрахунках між установами одного комерційного банку; кошти бюджетних та громадських організацій; кошти спеціальних фінансово-кредитних інститутів.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банківських ресурсів належать грошові заощадження населення, які формуються за рахунок скорочення поточного особистого споживання і призначаються для забезпечення його потреб у майбутньому.</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851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4"/>
            <a:ext cx="11036175" cy="573989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Ресурсами </a:t>
            </a:r>
            <a:r>
              <a:rPr lang="uk-UA" sz="2200" dirty="0">
                <a:solidFill>
                  <a:srgbClr val="000000"/>
                </a:solidFill>
                <a:latin typeface="Times New Roman" panose="02020603050405020304" pitchFamily="18" charset="0"/>
                <a:cs typeface="Times New Roman" panose="02020603050405020304" pitchFamily="18" charset="0"/>
              </a:rPr>
              <a:t>комерційних банків є також кредити, надані іншими банками, включаючи іноземні, а також кошти інших банків, що знаходяться на їх кореспондентських рахунках у комерційному банку. І нарешті, до ресурсів комерційних банків відносяться інші грошові кошти, які утворюються в результаті проведення ними інших видів пасивних 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a:t>
            </a:r>
            <a:r>
              <a:rPr lang="uk-UA" sz="2200" dirty="0">
                <a:solidFill>
                  <a:srgbClr val="000000"/>
                </a:solidFill>
                <a:latin typeface="Times New Roman" panose="02020603050405020304" pitchFamily="18" charset="0"/>
                <a:cs typeface="Times New Roman" panose="02020603050405020304" pitchFamily="18" charset="0"/>
              </a:rPr>
              <a:t>, шляхом яких комерційні банки формують свої ресурси, називаються </a:t>
            </a:r>
            <a:r>
              <a:rPr lang="uk-UA" sz="2200" i="1" dirty="0" smtClean="0">
                <a:solidFill>
                  <a:srgbClr val="000000"/>
                </a:solidFill>
                <a:latin typeface="Times New Roman" panose="02020603050405020304" pitchFamily="18" charset="0"/>
                <a:cs typeface="Times New Roman" panose="02020603050405020304" pitchFamily="18" charset="0"/>
              </a:rPr>
              <a:t>пасивними (рис. 6)</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Суть пасивних операцій полягає в залученні різних видів вкладів у межах депозитних операцій, отриманні кредитів від інших банків, емісії різноманітних цінних паперів, а також проведенні інших операцій, в результаті яких збільшуються грошові кошти в пасиві балансу комерційного банку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Важливе місце займають і </a:t>
            </a:r>
            <a:r>
              <a:rPr lang="uk-UA" sz="2200" i="1" dirty="0">
                <a:solidFill>
                  <a:srgbClr val="000000"/>
                </a:solidFill>
                <a:latin typeface="Times New Roman" panose="02020603050405020304" pitchFamily="18" charset="0"/>
                <a:cs typeface="Times New Roman" panose="02020603050405020304" pitchFamily="18" charset="0"/>
              </a:rPr>
              <a:t>активні операції</a:t>
            </a:r>
            <a:r>
              <a:rPr lang="uk-UA" sz="2200" dirty="0">
                <a:solidFill>
                  <a:srgbClr val="000000"/>
                </a:solidFill>
                <a:latin typeface="Times New Roman" panose="02020603050405020304" pitchFamily="18" charset="0"/>
                <a:cs typeface="Times New Roman" panose="02020603050405020304" pitchFamily="18" charset="0"/>
              </a:rPr>
              <a:t>, шляхом яких банки розміщують наявні ресурси для отримання прибутку і підтримання </a:t>
            </a:r>
            <a:r>
              <a:rPr lang="uk-UA" sz="2200" dirty="0" smtClean="0">
                <a:solidFill>
                  <a:srgbClr val="000000"/>
                </a:solidFill>
                <a:latin typeface="Times New Roman" panose="02020603050405020304" pitchFamily="18" charset="0"/>
                <a:cs typeface="Times New Roman" panose="02020603050405020304" pitchFamily="18" charset="0"/>
              </a:rPr>
              <a:t>ліквідності (</a:t>
            </a:r>
            <a:r>
              <a:rPr lang="uk-UA" sz="2200" dirty="0">
                <a:solidFill>
                  <a:srgbClr val="000000"/>
                </a:solidFill>
                <a:latin typeface="Times New Roman" panose="02020603050405020304" pitchFamily="18" charset="0"/>
                <a:cs typeface="Times New Roman" panose="02020603050405020304" pitchFamily="18" charset="0"/>
              </a:rPr>
              <a:t>рис. 7)</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економічним змістом активні операції поділяються на обліково-позикові (кредитні), розрахункові, касові, інвестиційні, фондові і </a:t>
            </a:r>
            <a:r>
              <a:rPr lang="uk-UA" sz="2200" dirty="0" smtClean="0">
                <a:solidFill>
                  <a:srgbClr val="000000"/>
                </a:solidFill>
                <a:latin typeface="Times New Roman" panose="02020603050405020304" pitchFamily="18" charset="0"/>
                <a:cs typeface="Times New Roman" panose="02020603050405020304" pitchFamily="18" charset="0"/>
              </a:rPr>
              <a:t>гарантійні.</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Кредитні операції – це операції з надання вільних ресурсів позичальнику на умовах платності, терміновості та повернення, причому банки можуть виступати в цих операціях як у ролі кредиторів, так і в ролі позичальників.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456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2"/>
          <a:stretch>
            <a:fillRect/>
          </a:stretch>
        </p:blipFill>
        <p:spPr>
          <a:xfrm>
            <a:off x="971869" y="561315"/>
            <a:ext cx="10175465" cy="5694630"/>
          </a:xfrm>
          <a:prstGeom prst="rect">
            <a:avLst/>
          </a:prstGeom>
        </p:spPr>
      </p:pic>
    </p:spTree>
    <p:extLst>
      <p:ext uri="{BB962C8B-B14F-4D97-AF65-F5344CB8AC3E}">
        <p14:creationId xmlns:p14="http://schemas.microsoft.com/office/powerpoint/2010/main" val="3590006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4154" y="470780"/>
            <a:ext cx="11099549" cy="5948127"/>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Розрахункові </a:t>
            </a:r>
            <a:r>
              <a:rPr lang="uk-UA" sz="2200" dirty="0">
                <a:solidFill>
                  <a:srgbClr val="000000"/>
                </a:solidFill>
                <a:latin typeface="Times New Roman" panose="02020603050405020304" pitchFamily="18" charset="0"/>
                <a:cs typeface="Times New Roman" panose="02020603050405020304" pitchFamily="18" charset="0"/>
              </a:rPr>
              <a:t>операції – зберігання коштів клієнтів, рух, переміщення їх за допомогою обігу платіжних інструментів. Для здійснення цих операцій клієнт відкриває в банку відповідний рахунок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Касові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операції</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операції</a:t>
            </a:r>
            <a:r>
              <a:rPr lang="ru-RU" sz="2200" dirty="0">
                <a:solidFill>
                  <a:srgbClr val="000000"/>
                </a:solidFill>
                <a:latin typeface="Times New Roman" panose="02020603050405020304" pitchFamily="18" charset="0"/>
                <a:cs typeface="Times New Roman" panose="02020603050405020304" pitchFamily="18" charset="0"/>
              </a:rPr>
              <a:t> банку по </a:t>
            </a:r>
            <a:r>
              <a:rPr lang="ru-RU" sz="2200" dirty="0" err="1">
                <a:solidFill>
                  <a:srgbClr val="000000"/>
                </a:solidFill>
                <a:latin typeface="Times New Roman" panose="02020603050405020304" pitchFamily="18" charset="0"/>
                <a:cs typeface="Times New Roman" panose="02020603050405020304" pitchFamily="18" charset="0"/>
              </a:rPr>
              <a:t>прийманню</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видачі</a:t>
            </a:r>
            <a:r>
              <a:rPr lang="ru-RU" sz="2200" dirty="0">
                <a:solidFill>
                  <a:srgbClr val="000000"/>
                </a:solidFill>
                <a:latin typeface="Times New Roman" panose="02020603050405020304" pitchFamily="18" charset="0"/>
                <a:cs typeface="Times New Roman" panose="02020603050405020304" pitchFamily="18" charset="0"/>
              </a:rPr>
              <a:t> грошей і </a:t>
            </a:r>
            <a:r>
              <a:rPr lang="ru-RU" sz="2200" dirty="0" err="1">
                <a:solidFill>
                  <a:srgbClr val="000000"/>
                </a:solidFill>
                <a:latin typeface="Times New Roman" panose="02020603050405020304" pitchFamily="18" charset="0"/>
                <a:cs typeface="Times New Roman" panose="02020603050405020304" pitchFamily="18" charset="0"/>
              </a:rPr>
              <a:t>цінностей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клієнтам</a:t>
            </a:r>
            <a:r>
              <a:rPr lang="ru-RU" sz="2200" dirty="0">
                <a:solidFill>
                  <a:srgbClr val="000000"/>
                </a:solidFill>
                <a:latin typeface="Times New Roman" panose="02020603050405020304" pitchFamily="18" charset="0"/>
                <a:cs typeface="Times New Roman" panose="02020603050405020304" pitchFamily="18" charset="0"/>
              </a:rPr>
              <a:t> банку через </a:t>
            </a:r>
            <a:r>
              <a:rPr lang="ru-RU" sz="2200" dirty="0" err="1">
                <a:solidFill>
                  <a:srgbClr val="000000"/>
                </a:solidFill>
                <a:latin typeface="Times New Roman" panose="02020603050405020304" pitchFamily="18" charset="0"/>
                <a:cs typeface="Times New Roman" panose="02020603050405020304" pitchFamily="18" charset="0"/>
              </a:rPr>
              <a:t>операційну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касу</a:t>
            </a:r>
            <a:r>
              <a:rPr lang="ru-RU" sz="2200" dirty="0">
                <a:solidFill>
                  <a:srgbClr val="000000"/>
                </a:solidFill>
                <a:latin typeface="Times New Roman" panose="02020603050405020304" pitchFamily="18" charset="0"/>
                <a:cs typeface="Times New Roman" panose="02020603050405020304" pitchFamily="18" charset="0"/>
              </a:rPr>
              <a:t>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Міжбанківські </a:t>
            </a:r>
            <a:r>
              <a:rPr lang="uk-UA" sz="2200" dirty="0">
                <a:solidFill>
                  <a:srgbClr val="000000"/>
                </a:solidFill>
                <a:latin typeface="Times New Roman" panose="02020603050405020304" pitchFamily="18" charset="0"/>
                <a:cs typeface="Times New Roman" panose="02020603050405020304" pitchFamily="18" charset="0"/>
              </a:rPr>
              <a:t>операції у відповідності з діючим законодавством передбачають розрахунки між банками та іншими кредитними установами. Розрахунки між банками можуть </a:t>
            </a:r>
            <a:r>
              <a:rPr lang="uk-UA" sz="2200" dirty="0" err="1">
                <a:solidFill>
                  <a:srgbClr val="000000"/>
                </a:solidFill>
                <a:latin typeface="Times New Roman" panose="02020603050405020304" pitchFamily="18" charset="0"/>
                <a:cs typeface="Times New Roman" panose="02020603050405020304" pitchFamily="18" charset="0"/>
              </a:rPr>
              <a:t>здійснюватись</a:t>
            </a:r>
            <a:r>
              <a:rPr lang="uk-UA" sz="2200" dirty="0">
                <a:solidFill>
                  <a:srgbClr val="000000"/>
                </a:solidFill>
                <a:latin typeface="Times New Roman" panose="02020603050405020304" pitchFamily="18" charset="0"/>
                <a:cs typeface="Times New Roman" panose="02020603050405020304" pitchFamily="18" charset="0"/>
              </a:rPr>
              <a:t> через розрахунково-касові центри, клірингові установи та кореспондентські рахунки банків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929796" y="1444879"/>
            <a:ext cx="8308264" cy="3059669"/>
          </a:xfrm>
          <a:prstGeom prst="rect">
            <a:avLst/>
          </a:prstGeom>
        </p:spPr>
      </p:pic>
    </p:spTree>
    <p:extLst>
      <p:ext uri="{BB962C8B-B14F-4D97-AF65-F5344CB8AC3E}">
        <p14:creationId xmlns:p14="http://schemas.microsoft.com/office/powerpoint/2010/main" val="466512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4154" y="470780"/>
            <a:ext cx="11099549" cy="594812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Вексельні </a:t>
            </a:r>
            <a:r>
              <a:rPr lang="uk-UA" sz="2200" dirty="0">
                <a:solidFill>
                  <a:srgbClr val="000000"/>
                </a:solidFill>
                <a:latin typeface="Times New Roman" panose="02020603050405020304" pitchFamily="18" charset="0"/>
                <a:cs typeface="Times New Roman" panose="02020603050405020304" pitchFamily="18" charset="0"/>
              </a:rPr>
              <a:t>операції комерційний банк здійснює як з власними векселями, так і з векселями інших підприємств: проводить облік векселів, видачу позик до запитання за спеціальним позиковим відсотком під забезпечення векселів, прийняття векселів на інкасо для отримання платежів та оплати їх в строк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 </a:t>
            </a:r>
            <a:r>
              <a:rPr lang="uk-UA" sz="2200" dirty="0">
                <a:solidFill>
                  <a:srgbClr val="000000"/>
                </a:solidFill>
                <a:latin typeface="Times New Roman" panose="02020603050405020304" pitchFamily="18" charset="0"/>
                <a:cs typeface="Times New Roman" panose="02020603050405020304" pitchFamily="18" charset="0"/>
              </a:rPr>
              <a:t>комерційного банку з цінними паперами різноманітні. Банк може випускати власні цінні папери, фінансові інструменти для збільшення статутного капіталу банку, для залучення позикових коштів і здійснювати акти купівлі-продажу з цінними паперами інших підприємств або банків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 </a:t>
            </a:r>
            <a:r>
              <a:rPr lang="uk-UA" sz="2200" dirty="0">
                <a:solidFill>
                  <a:srgbClr val="000000"/>
                </a:solidFill>
                <a:latin typeface="Times New Roman" panose="02020603050405020304" pitchFamily="18" charset="0"/>
                <a:cs typeface="Times New Roman" panose="02020603050405020304" pitchFamily="18" charset="0"/>
              </a:rPr>
              <a:t>з іноземною валютою полягають у купівлі в місцевих та іноземних юридичних і фізичних осіб та продажу їм готівкової валюти, що знаходиться на рахунках і вкладах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Фінансові </a:t>
            </a:r>
            <a:r>
              <a:rPr lang="uk-UA" sz="2200" dirty="0">
                <a:solidFill>
                  <a:srgbClr val="000000"/>
                </a:solidFill>
                <a:latin typeface="Times New Roman" panose="02020603050405020304" pitchFamily="18" charset="0"/>
                <a:cs typeface="Times New Roman" panose="02020603050405020304" pitchFamily="18" charset="0"/>
              </a:rPr>
              <a:t>операції банк здійснює при реалізації державних, комунальних, акціонерних, облігаційних позик, тобто бере на себе зобов’язання виплачувати капітал держателям облігацій.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Комерційні банки можуть здійснювати засновницькі операції зі створення нових підприємств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070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Комісійні </a:t>
            </a:r>
            <a:r>
              <a:rPr lang="uk-UA" sz="2200" dirty="0">
                <a:solidFill>
                  <a:srgbClr val="000000"/>
                </a:solidFill>
                <a:latin typeface="Times New Roman" panose="02020603050405020304" pitchFamily="18" charset="0"/>
                <a:cs typeface="Times New Roman" panose="02020603050405020304" pitchFamily="18" charset="0"/>
              </a:rPr>
              <a:t>(посередницькі) операції досить різноманітні і відносяться до різного роду операцій з купівлі і продажу, здійснення та прийняття платежів. Банки виступають у ролі посередників та консультантів із різних угод: переказ грошей, оформлення цінних паперів, управління майном </a:t>
            </a:r>
            <a:r>
              <a:rPr lang="uk-UA" sz="2200" dirty="0" smtClean="0">
                <a:solidFill>
                  <a:srgbClr val="000000"/>
                </a:solidFill>
                <a:latin typeface="Times New Roman" panose="02020603050405020304" pitchFamily="18" charset="0"/>
                <a:cs typeface="Times New Roman" panose="02020603050405020304" pitchFamily="18" charset="0"/>
              </a:rPr>
              <a:t>тощо (рис. 8).</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88434" y="2343038"/>
            <a:ext cx="8654361" cy="3997645"/>
          </a:xfrm>
          <a:prstGeom prst="rect">
            <a:avLst/>
          </a:prstGeom>
        </p:spPr>
      </p:pic>
    </p:spTree>
    <p:extLst>
      <p:ext uri="{BB962C8B-B14F-4D97-AF65-F5344CB8AC3E}">
        <p14:creationId xmlns:p14="http://schemas.microsoft.com/office/powerpoint/2010/main" val="2068986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Основним джерелом доходів більшості комерційних банків є відсотки</a:t>
            </a:r>
            <a:r>
              <a:rPr lang="uk-UA" sz="2200" dirty="0">
                <a:solidFill>
                  <a:srgbClr val="000000"/>
                </a:solidFill>
                <a:latin typeface="Times New Roman" panose="02020603050405020304" pitchFamily="18" charset="0"/>
                <a:cs typeface="Times New Roman" panose="02020603050405020304" pitchFamily="18" charset="0"/>
              </a:rPr>
              <a:t>, що стягуються за користування кредитами. Це пояснюється тим, що банки є фінансовими посередниками, які здійснюють перерозподіл грошових коштів між тими, у кого вони вивільнились, і тими, у кого з’явилася тимчасова потреба в цих коштах (рис. 8).</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Рис. 9. Спрощена бізнес-модель комерційного банку.</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54522" y="2788467"/>
            <a:ext cx="10922185" cy="2949749"/>
          </a:xfrm>
          <a:prstGeom prst="rect">
            <a:avLst/>
          </a:prstGeom>
        </p:spPr>
      </p:pic>
    </p:spTree>
    <p:extLst>
      <p:ext uri="{BB962C8B-B14F-4D97-AF65-F5344CB8AC3E}">
        <p14:creationId xmlns:p14="http://schemas.microsoft.com/office/powerpoint/2010/main" val="3141461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Розмір відсоткової ставки за користування кредитом визначається в процесі переговорів між банком та позичальником при укладанні кредитного договору. Причому він неоднаковий не тільки в різних банках, а й в одному і тому самому банку для різних позичальників.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 встановленні розміру відсоткової ставки враховують такі фактори: розмір базової відсоткової ставки (ставки рефінансування), встановленої банком; вартість залучення кредитних ресурсів на ринку позикових капіталів; співвідношення попиту і пропозиції на кредит; рівень ризику, притаманний даному кредиту; розмір і строк погашення позики; рівень витрат банку, пов’язаних з оформленням кредиту та здійсненням контролю за його погашенням; перспектив розвитку економіки і перш за все інфляційного процесу.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Зі свого боку позичальник, здійснюючи переговори про отримання кредиту, оцінює, перш за все, розмір прибутку, що може отримати від здійснення комерційної угоди, при запропонованому банком рівні відсоткової ставки за кредит. Для цього він створює техніко-економічне обґрунтування або бізнес-план на здійснення угоди. Ці документи повинні ретельно аналізуватися банком. Не менш важливими факторами для позичальника є доступність кредиту і рівень відсоткових ставок в інших банках.</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784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208" y="488887"/>
            <a:ext cx="11090495" cy="5830432"/>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Значні </a:t>
            </a:r>
            <a:r>
              <a:rPr lang="uk-UA" sz="2200" dirty="0">
                <a:solidFill>
                  <a:srgbClr val="000000"/>
                </a:solidFill>
                <a:latin typeface="Times New Roman" panose="02020603050405020304" pitchFamily="18" charset="0"/>
                <a:cs typeface="Times New Roman" panose="02020603050405020304" pitchFamily="18" charset="0"/>
              </a:rPr>
              <a:t>доходи банки отримують від операцій з іноземною валютою. Доходи від цих операцій виступають у вигляді як комісійних за виконання операцій для клієнтів, так і у вигляді курсової різниці.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також можуть отримувати доходи від операцій з цінними паперами, але оскільки ринок цінних паперів в Україні в стані формування, то і доходи банків від цих операцій у нашій країні поки </a:t>
            </a:r>
            <a:r>
              <a:rPr lang="uk-UA" sz="2200" dirty="0" smtClean="0">
                <a:solidFill>
                  <a:srgbClr val="000000"/>
                </a:solidFill>
                <a:latin typeface="Times New Roman" panose="02020603050405020304" pitchFamily="18" charset="0"/>
                <a:cs typeface="Times New Roman" panose="02020603050405020304" pitchFamily="18" charset="0"/>
              </a:rPr>
              <a:t>мають нестійкий характер.</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надають своїм клієнтам широкий спектр послуг: надання гарантій і </a:t>
            </a:r>
            <a:r>
              <a:rPr lang="uk-UA" sz="2200" dirty="0" err="1">
                <a:solidFill>
                  <a:srgbClr val="000000"/>
                </a:solidFill>
                <a:latin typeface="Times New Roman" panose="02020603050405020304" pitchFamily="18" charset="0"/>
                <a:cs typeface="Times New Roman" panose="02020603050405020304" pitchFamily="18" charset="0"/>
              </a:rPr>
              <a:t>поручительств</a:t>
            </a:r>
            <a:r>
              <a:rPr lang="uk-UA" sz="2200" dirty="0">
                <a:solidFill>
                  <a:srgbClr val="000000"/>
                </a:solidFill>
                <a:latin typeface="Times New Roman" panose="02020603050405020304" pitchFamily="18" charset="0"/>
                <a:cs typeface="Times New Roman" panose="02020603050405020304" pitchFamily="18" charset="0"/>
              </a:rPr>
              <a:t> клієнтам, розрахункове, касове обслуговування, довірчі (трастові), консультаційні, аудиторські, лізингові, факторингові послуги, операції з монетарними металами. Ці операції приносять банку доходи, як правило, у вигляді винагороди та інших видів оплати послуг. Частка цих видів у валовому доході кожного банку неоднакова і залежить від виконуваних операцій та їх обсягів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Більшість </a:t>
            </a:r>
            <a:r>
              <a:rPr lang="uk-UA" sz="2200" dirty="0">
                <a:solidFill>
                  <a:srgbClr val="000000"/>
                </a:solidFill>
                <a:latin typeface="Times New Roman" panose="02020603050405020304" pitchFamily="18" charset="0"/>
                <a:cs typeface="Times New Roman" panose="02020603050405020304" pitchFamily="18" charset="0"/>
              </a:rPr>
              <a:t>банків беруть плату зі своїх клієнтів за здійснення розрахункових операцій: переказних, акредитивних, інкасових. Ця плата повинна покривати витрати банку на здійснення розрахункових операцій, в тому числі плату банку регіональній розрахунковій палаті за здійснення електронних платежів, </a:t>
            </a:r>
            <a:r>
              <a:rPr lang="uk-UA" sz="2200" dirty="0" smtClean="0">
                <a:solidFill>
                  <a:srgbClr val="000000"/>
                </a:solidFill>
                <a:latin typeface="Times New Roman" panose="02020603050405020304" pitchFamily="18" charset="0"/>
                <a:cs typeface="Times New Roman" panose="02020603050405020304" pitchFamily="18" charset="0"/>
              </a:rPr>
              <a:t>касовому </a:t>
            </a:r>
            <a:r>
              <a:rPr lang="uk-UA" sz="2200" dirty="0">
                <a:solidFill>
                  <a:srgbClr val="000000"/>
                </a:solidFill>
                <a:latin typeface="Times New Roman" panose="02020603050405020304" pitchFamily="18" charset="0"/>
                <a:cs typeface="Times New Roman" panose="02020603050405020304" pitchFamily="18" charset="0"/>
              </a:rPr>
              <a:t>центру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 ведення ним кореспондентського рахунка банку та інші операції</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13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43620"/>
            <a:ext cx="11036175" cy="5812325"/>
          </a:xfrm>
        </p:spPr>
        <p:txBody>
          <a:bodyPr>
            <a:normAutofit lnSpcReduction="10000"/>
          </a:bodyPr>
          <a:lstStyle/>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Велика </a:t>
            </a:r>
            <a:r>
              <a:rPr lang="uk-UA" sz="2200" dirty="0">
                <a:solidFill>
                  <a:srgbClr val="000000"/>
                </a:solidFill>
                <a:latin typeface="Times New Roman" panose="02020603050405020304" pitchFamily="18" charset="0"/>
                <a:cs typeface="Times New Roman" panose="02020603050405020304" pitchFamily="18" charset="0"/>
              </a:rPr>
              <a:t>кількість банків бере плату зі своїх клієнтів за здійснення касових операцій з готівковими коштами – інкасацію готівки та її видачу. Розмір цієї плати в різних банках неоднаковий і залежить від можливостей банку та його зацікавленості у збільшенні або зменшенні кількості клієнтів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b="1" dirty="0" smtClean="0">
                <a:solidFill>
                  <a:srgbClr val="000000"/>
                </a:solidFill>
                <a:latin typeface="Times New Roman" panose="02020603050405020304" pitchFamily="18" charset="0"/>
                <a:cs typeface="Times New Roman" panose="02020603050405020304" pitchFamily="18" charset="0"/>
              </a:rPr>
              <a:t>Витрати </a:t>
            </a:r>
            <a:r>
              <a:rPr lang="uk-UA" sz="2200" b="1" dirty="0">
                <a:solidFill>
                  <a:srgbClr val="000000"/>
                </a:solidFill>
                <a:latin typeface="Times New Roman" panose="02020603050405020304" pitchFamily="18" charset="0"/>
                <a:cs typeface="Times New Roman" panose="02020603050405020304" pitchFamily="18" charset="0"/>
              </a:rPr>
              <a:t>комерційних банків</a:t>
            </a:r>
            <a:r>
              <a:rPr lang="uk-UA" sz="2200" dirty="0">
                <a:solidFill>
                  <a:srgbClr val="000000"/>
                </a:solidFill>
                <a:latin typeface="Times New Roman" panose="02020603050405020304" pitchFamily="18" charset="0"/>
                <a:cs typeface="Times New Roman" panose="02020603050405020304" pitchFamily="18" charset="0"/>
              </a:rPr>
              <a:t> можна поділити на відносно постійні та змінні. Банківська справа відрізняється високо індивідуальним характером обслуговування. Тому витрати банків у значній мірі постійні. Банківські операції та послуги в будь-який момент повинні бути доступні для клієнтів. У зв’язку з цим банки в короткостроковому періоді не можуть призупиняти операції або різко скорочувати штати, як це робиться у виробничих галузях. Це, звичайно, не означає, що керівництво банку позбавлене можливості регулювати витрати в довгостроковому плані за рахунок вдосконалення організаційної структури, автоматизації робіт, розширення або звуження кола здійснюваних операцій.</a:t>
            </a:r>
          </a:p>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Відносно </a:t>
            </a:r>
            <a:r>
              <a:rPr lang="uk-UA" sz="2200" dirty="0">
                <a:solidFill>
                  <a:srgbClr val="000000"/>
                </a:solidFill>
                <a:latin typeface="Times New Roman" panose="02020603050405020304" pitchFamily="18" charset="0"/>
                <a:cs typeface="Times New Roman" panose="02020603050405020304" pitchFamily="18" charset="0"/>
              </a:rPr>
              <a:t>постійними є витрати банків на заробітну плату і нарахування на неї, бланки та канцелярські товари, утримання приміщень, охорони, охоронної та протипожежної сигналізації, амортизаційні відрахування та деякі інші.</a:t>
            </a:r>
          </a:p>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змінних витрат відносять виплати відсотків по вкладах, депозитах та міжбанківському кредиту.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967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Просторова </a:t>
            </a:r>
            <a:r>
              <a:rPr lang="uk-UA" sz="2200" i="1" dirty="0">
                <a:solidFill>
                  <a:srgbClr val="000000"/>
                </a:solidFill>
                <a:latin typeface="Times New Roman" panose="02020603050405020304" pitchFamily="18" charset="0"/>
                <a:cs typeface="Times New Roman" panose="02020603050405020304" pitchFamily="18" charset="0"/>
              </a:rPr>
              <a:t>трансформація </a:t>
            </a:r>
            <a:r>
              <a:rPr lang="uk-UA" sz="2200" dirty="0">
                <a:solidFill>
                  <a:srgbClr val="000000"/>
                </a:solidFill>
                <a:latin typeface="Times New Roman" panose="02020603050405020304" pitchFamily="18" charset="0"/>
                <a:cs typeface="Times New Roman" panose="02020603050405020304" pitchFamily="18" charset="0"/>
              </a:rPr>
              <a:t>означає, що банки </a:t>
            </a:r>
            <a:r>
              <a:rPr lang="uk-UA" sz="2200" dirty="0" smtClean="0">
                <a:solidFill>
                  <a:srgbClr val="000000"/>
                </a:solidFill>
                <a:latin typeface="Times New Roman" panose="02020603050405020304" pitchFamily="18" charset="0"/>
                <a:cs typeface="Times New Roman" panose="02020603050405020304" pitchFamily="18" charset="0"/>
              </a:rPr>
              <a:t>можуть акумулювати </a:t>
            </a:r>
            <a:r>
              <a:rPr lang="uk-UA" sz="2200" dirty="0">
                <a:solidFill>
                  <a:srgbClr val="000000"/>
                </a:solidFill>
                <a:latin typeface="Times New Roman" panose="02020603050405020304" pitchFamily="18" charset="0"/>
                <a:cs typeface="Times New Roman" panose="02020603050405020304" pitchFamily="18" charset="0"/>
              </a:rPr>
              <a:t>ресурси з багатьох регіонів і навіть з </a:t>
            </a:r>
            <a:r>
              <a:rPr lang="uk-UA" sz="2200" dirty="0" smtClean="0">
                <a:solidFill>
                  <a:srgbClr val="000000"/>
                </a:solidFill>
                <a:latin typeface="Times New Roman" panose="02020603050405020304" pitchFamily="18" charset="0"/>
                <a:cs typeface="Times New Roman" panose="02020603050405020304" pitchFamily="18" charset="0"/>
              </a:rPr>
              <a:t>інших країн </a:t>
            </a:r>
            <a:r>
              <a:rPr lang="uk-UA" sz="2200" dirty="0">
                <a:solidFill>
                  <a:srgbClr val="000000"/>
                </a:solidFill>
                <a:latin typeface="Times New Roman" panose="02020603050405020304" pitchFamily="18" charset="0"/>
                <a:cs typeface="Times New Roman" panose="02020603050405020304" pitchFamily="18" charset="0"/>
              </a:rPr>
              <a:t>і спрямувати на фінансування проектів одного регіону</a:t>
            </a:r>
            <a:r>
              <a:rPr lang="uk-UA" sz="2200" dirty="0" smtClean="0">
                <a:solidFill>
                  <a:srgbClr val="000000"/>
                </a:solidFill>
                <a:latin typeface="Times New Roman" panose="02020603050405020304" pitchFamily="18" charset="0"/>
                <a:cs typeface="Times New Roman" panose="02020603050405020304" pitchFamily="18" charset="0"/>
              </a:rPr>
              <a:t>, однієї </a:t>
            </a:r>
            <a:r>
              <a:rPr lang="uk-UA" sz="2200" dirty="0">
                <a:solidFill>
                  <a:srgbClr val="000000"/>
                </a:solidFill>
                <a:latin typeface="Times New Roman" panose="02020603050405020304" pitchFamily="18" charset="0"/>
                <a:cs typeface="Times New Roman" panose="02020603050405020304" pitchFamily="18" charset="0"/>
              </a:rPr>
              <a:t>країни, одного об’єкта. Таким чином </a:t>
            </a:r>
            <a:r>
              <a:rPr lang="uk-UA" sz="2200" dirty="0" smtClean="0">
                <a:solidFill>
                  <a:srgbClr val="000000"/>
                </a:solidFill>
                <a:latin typeface="Times New Roman" panose="02020603050405020304" pitchFamily="18" charset="0"/>
                <a:cs typeface="Times New Roman" panose="02020603050405020304" pitchFamily="18" charset="0"/>
              </a:rPr>
              <a:t>розсуваються географічні </a:t>
            </a:r>
            <a:r>
              <a:rPr lang="uk-UA" sz="2200" dirty="0">
                <a:solidFill>
                  <a:srgbClr val="000000"/>
                </a:solidFill>
                <a:latin typeface="Times New Roman" panose="02020603050405020304" pitchFamily="18" charset="0"/>
                <a:cs typeface="Times New Roman" panose="02020603050405020304" pitchFamily="18" charset="0"/>
              </a:rPr>
              <a:t>межі грошового ринку, він перетворюється </a:t>
            </a:r>
            <a:r>
              <a:rPr lang="uk-UA" sz="2200" dirty="0" smtClean="0">
                <a:solidFill>
                  <a:srgbClr val="000000"/>
                </a:solidFill>
                <a:latin typeface="Times New Roman" panose="02020603050405020304" pitchFamily="18" charset="0"/>
                <a:cs typeface="Times New Roman" panose="02020603050405020304" pitchFamily="18" charset="0"/>
              </a:rPr>
              <a:t>у міжнародний </a:t>
            </a:r>
            <a:r>
              <a:rPr lang="uk-UA" sz="2200" dirty="0">
                <a:solidFill>
                  <a:srgbClr val="000000"/>
                </a:solidFill>
                <a:latin typeface="Times New Roman" panose="02020603050405020304" pitchFamily="18" charset="0"/>
                <a:cs typeface="Times New Roman" panose="02020603050405020304" pitchFamily="18" charset="0"/>
              </a:rPr>
              <a:t>і світовий, що полегшує балансування </a:t>
            </a:r>
            <a:r>
              <a:rPr lang="uk-UA" sz="2200" dirty="0" smtClean="0">
                <a:solidFill>
                  <a:srgbClr val="000000"/>
                </a:solidFill>
                <a:latin typeface="Times New Roman" panose="02020603050405020304" pitchFamily="18" charset="0"/>
                <a:cs typeface="Times New Roman" panose="02020603050405020304" pitchFamily="18" charset="0"/>
              </a:rPr>
              <a:t>попиту і </a:t>
            </a:r>
            <a:r>
              <a:rPr lang="uk-UA" sz="2200" dirty="0">
                <a:solidFill>
                  <a:srgbClr val="000000"/>
                </a:solidFill>
                <a:latin typeface="Times New Roman" panose="02020603050405020304" pitchFamily="18" charset="0"/>
                <a:cs typeface="Times New Roman" panose="02020603050405020304" pitchFamily="18" charset="0"/>
              </a:rPr>
              <a:t>пропозиції на грошовому ринку в будь-якому місці </a:t>
            </a:r>
            <a:r>
              <a:rPr lang="uk-UA" sz="2200" dirty="0" smtClean="0">
                <a:solidFill>
                  <a:srgbClr val="000000"/>
                </a:solidFill>
                <a:latin typeface="Times New Roman" panose="02020603050405020304" pitchFamily="18" charset="0"/>
                <a:cs typeface="Times New Roman" panose="02020603050405020304" pitchFamily="18" charset="0"/>
              </a:rPr>
              <a:t>світового </a:t>
            </a:r>
            <a:r>
              <a:rPr lang="uk-UA" sz="2200" dirty="0">
                <a:solidFill>
                  <a:srgbClr val="000000"/>
                </a:solidFill>
                <a:latin typeface="Times New Roman" panose="02020603050405020304" pitchFamily="18" charset="0"/>
                <a:cs typeface="Times New Roman" panose="02020603050405020304" pitchFamily="18" charset="0"/>
              </a:rPr>
              <a:t>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Емісійна </a:t>
            </a:r>
            <a:r>
              <a:rPr lang="uk-UA" sz="2200" i="1" dirty="0">
                <a:solidFill>
                  <a:srgbClr val="000000"/>
                </a:solidFill>
                <a:latin typeface="Times New Roman" panose="02020603050405020304" pitchFamily="18" charset="0"/>
                <a:cs typeface="Times New Roman" panose="02020603050405020304" pitchFamily="18" charset="0"/>
              </a:rPr>
              <a:t>функція</a:t>
            </a:r>
            <a:r>
              <a:rPr lang="uk-UA" sz="2200" dirty="0">
                <a:solidFill>
                  <a:srgbClr val="000000"/>
                </a:solidFill>
                <a:latin typeface="Times New Roman" panose="02020603050405020304" pitchFamily="18" charset="0"/>
                <a:cs typeface="Times New Roman" panose="02020603050405020304" pitchFamily="18" charset="0"/>
              </a:rPr>
              <a:t> банків полягає в тому, що тільки </a:t>
            </a:r>
            <a:r>
              <a:rPr lang="uk-UA" sz="2200" dirty="0" smtClean="0">
                <a:solidFill>
                  <a:srgbClr val="000000"/>
                </a:solidFill>
                <a:latin typeface="Times New Roman" panose="02020603050405020304" pitchFamily="18" charset="0"/>
                <a:cs typeface="Times New Roman" panose="02020603050405020304" pitchFamily="18" charset="0"/>
              </a:rPr>
              <a:t>вони можуть </a:t>
            </a:r>
            <a:r>
              <a:rPr lang="uk-UA" sz="2200" dirty="0">
                <a:solidFill>
                  <a:srgbClr val="000000"/>
                </a:solidFill>
                <a:latin typeface="Times New Roman" panose="02020603050405020304" pitchFamily="18" charset="0"/>
                <a:cs typeface="Times New Roman" panose="02020603050405020304" pitchFamily="18" charset="0"/>
              </a:rPr>
              <a:t>створювати додаткові платіжні засоби і </a:t>
            </a:r>
            <a:r>
              <a:rPr lang="uk-UA" sz="2200" dirty="0" smtClean="0">
                <a:solidFill>
                  <a:srgbClr val="000000"/>
                </a:solidFill>
                <a:latin typeface="Times New Roman" panose="02020603050405020304" pitchFamily="18" charset="0"/>
                <a:cs typeface="Times New Roman" panose="02020603050405020304" pitchFamily="18" charset="0"/>
              </a:rPr>
              <a:t>спрямовувати їх </a:t>
            </a:r>
            <a:r>
              <a:rPr lang="uk-UA" sz="2200" dirty="0">
                <a:solidFill>
                  <a:srgbClr val="000000"/>
                </a:solidFill>
                <a:latin typeface="Times New Roman" panose="02020603050405020304" pitchFamily="18" charset="0"/>
                <a:cs typeface="Times New Roman" panose="02020603050405020304" pitchFamily="18" charset="0"/>
              </a:rPr>
              <a:t>в оборот, збільшуючи пропозицію грошей, або ж вилучати </a:t>
            </a:r>
            <a:r>
              <a:rPr lang="uk-UA" sz="2200" dirty="0" smtClean="0">
                <a:solidFill>
                  <a:srgbClr val="000000"/>
                </a:solidFill>
                <a:latin typeface="Times New Roman" panose="02020603050405020304" pitchFamily="18" charset="0"/>
                <a:cs typeface="Times New Roman" panose="02020603050405020304" pitchFamily="18" charset="0"/>
              </a:rPr>
              <a:t>їх з </a:t>
            </a:r>
            <a:r>
              <a:rPr lang="uk-UA" sz="2200" dirty="0">
                <a:solidFill>
                  <a:srgbClr val="000000"/>
                </a:solidFill>
                <a:latin typeface="Times New Roman" panose="02020603050405020304" pitchFamily="18" charset="0"/>
                <a:cs typeface="Times New Roman" panose="02020603050405020304" pitchFamily="18" charset="0"/>
              </a:rPr>
              <a:t>обороту, зменшуючи пропозицію грошей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ринкових економіках функціонують різні види банків</a:t>
            </a:r>
            <a:r>
              <a:rPr lang="uk-UA" sz="2200" dirty="0" smtClean="0">
                <a:solidFill>
                  <a:srgbClr val="000000"/>
                </a:solidFill>
                <a:latin typeface="Times New Roman" panose="02020603050405020304" pitchFamily="18" charset="0"/>
                <a:cs typeface="Times New Roman" panose="02020603050405020304" pitchFamily="18" charset="0"/>
              </a:rPr>
              <a:t>, які </a:t>
            </a:r>
            <a:r>
              <a:rPr lang="uk-UA" sz="2200" dirty="0">
                <a:solidFill>
                  <a:srgbClr val="000000"/>
                </a:solidFill>
                <a:latin typeface="Times New Roman" panose="02020603050405020304" pitchFamily="18" charset="0"/>
                <a:cs typeface="Times New Roman" panose="02020603050405020304" pitchFamily="18" charset="0"/>
              </a:rPr>
              <a:t>класифікують за певними </a:t>
            </a:r>
            <a:r>
              <a:rPr lang="uk-UA" sz="2200" dirty="0" smtClean="0">
                <a:solidFill>
                  <a:srgbClr val="000000"/>
                </a:solidFill>
                <a:latin typeface="Times New Roman" panose="02020603050405020304" pitchFamily="18" charset="0"/>
                <a:cs typeface="Times New Roman" panose="02020603050405020304" pitchFamily="18" charset="0"/>
              </a:rPr>
              <a:t>ознаками (див. рис. 1):</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I</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формою власності</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державні; акціонерні; кооперативні</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Згідно </a:t>
            </a:r>
            <a:r>
              <a:rPr lang="uk-UA" sz="2200" dirty="0">
                <a:solidFill>
                  <a:srgbClr val="000000"/>
                </a:solidFill>
                <a:latin typeface="Times New Roman" panose="02020603050405020304" pitchFamily="18" charset="0"/>
                <a:cs typeface="Times New Roman" panose="02020603050405020304" pitchFamily="18" charset="0"/>
              </a:rPr>
              <a:t>із законодавством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державним банком є банк 100% статутного </a:t>
            </a:r>
            <a:r>
              <a:rPr lang="uk-UA" sz="2200" dirty="0" smtClean="0">
                <a:solidFill>
                  <a:srgbClr val="000000"/>
                </a:solidFill>
                <a:latin typeface="Times New Roman" panose="02020603050405020304" pitchFamily="18" charset="0"/>
                <a:cs typeface="Times New Roman" panose="02020603050405020304" pitchFamily="18" charset="0"/>
              </a:rPr>
              <a:t>капіталу якого </a:t>
            </a:r>
            <a:r>
              <a:rPr lang="uk-UA" sz="2200" dirty="0">
                <a:solidFill>
                  <a:srgbClr val="000000"/>
                </a:solidFill>
                <a:latin typeface="Times New Roman" panose="02020603050405020304" pitchFamily="18" charset="0"/>
                <a:cs typeface="Times New Roman" panose="02020603050405020304" pitchFamily="18" charset="0"/>
              </a:rPr>
              <a:t>належить державі. Він засновується за </a:t>
            </a:r>
            <a:r>
              <a:rPr lang="uk-UA" sz="2200" dirty="0" smtClean="0">
                <a:solidFill>
                  <a:srgbClr val="000000"/>
                </a:solidFill>
                <a:latin typeface="Times New Roman" panose="02020603050405020304" pitchFamily="18" charset="0"/>
                <a:cs typeface="Times New Roman" panose="02020603050405020304" pitchFamily="18" charset="0"/>
              </a:rPr>
              <a:t>рішенням Кабінету </a:t>
            </a:r>
            <a:r>
              <a:rPr lang="uk-UA" sz="2200" dirty="0">
                <a:solidFill>
                  <a:srgbClr val="000000"/>
                </a:solidFill>
                <a:latin typeface="Times New Roman" panose="02020603050405020304" pitchFamily="18" charset="0"/>
                <a:cs typeface="Times New Roman" panose="02020603050405020304" pitchFamily="18" charset="0"/>
              </a:rPr>
              <a:t>Міністрів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акціонерним є банк який формує свій капітал за </a:t>
            </a:r>
            <a:r>
              <a:rPr lang="uk-UA" sz="2200" dirty="0" smtClean="0">
                <a:solidFill>
                  <a:srgbClr val="000000"/>
                </a:solidFill>
                <a:latin typeface="Times New Roman" panose="02020603050405020304" pitchFamily="18" charset="0"/>
                <a:cs typeface="Times New Roman" panose="02020603050405020304" pitchFamily="18" charset="0"/>
              </a:rPr>
              <a:t>рахунок об’єднання </a:t>
            </a:r>
            <a:r>
              <a:rPr lang="uk-UA" sz="2200" dirty="0">
                <a:solidFill>
                  <a:srgbClr val="000000"/>
                </a:solidFill>
                <a:latin typeface="Times New Roman" panose="02020603050405020304" pitchFamily="18" charset="0"/>
                <a:cs typeface="Times New Roman" panose="02020603050405020304" pitchFamily="18" charset="0"/>
              </a:rPr>
              <a:t>індивідуальних капіталів засновників </a:t>
            </a:r>
            <a:r>
              <a:rPr lang="uk-UA" sz="2200" dirty="0" smtClean="0">
                <a:solidFill>
                  <a:srgbClr val="000000"/>
                </a:solidFill>
                <a:latin typeface="Times New Roman" panose="02020603050405020304" pitchFamily="18" charset="0"/>
                <a:cs typeface="Times New Roman" panose="02020603050405020304" pitchFamily="18" charset="0"/>
              </a:rPr>
              <a:t>шляхом випуску </a:t>
            </a:r>
            <a:r>
              <a:rPr lang="uk-UA" sz="2200" dirty="0">
                <a:solidFill>
                  <a:srgbClr val="000000"/>
                </a:solidFill>
                <a:latin typeface="Times New Roman" panose="02020603050405020304" pitchFamily="18" charset="0"/>
                <a:cs typeface="Times New Roman" panose="02020603050405020304" pitchFamily="18" charset="0"/>
              </a:rPr>
              <a:t>і розміщення акцій банку. Створюється у </a:t>
            </a:r>
            <a:r>
              <a:rPr lang="uk-UA" sz="2200" dirty="0" smtClean="0">
                <a:solidFill>
                  <a:srgbClr val="000000"/>
                </a:solidFill>
                <a:latin typeface="Times New Roman" panose="02020603050405020304" pitchFamily="18" charset="0"/>
                <a:cs typeface="Times New Roman" panose="02020603050405020304" pitchFamily="18" charset="0"/>
              </a:rPr>
              <a:t>формі акціонерних товариств.</a:t>
            </a:r>
          </a:p>
        </p:txBody>
      </p:sp>
    </p:spTree>
    <p:extLst>
      <p:ext uri="{BB962C8B-B14F-4D97-AF65-F5344CB8AC3E}">
        <p14:creationId xmlns:p14="http://schemas.microsoft.com/office/powerpoint/2010/main" val="2264560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0368" y="443620"/>
            <a:ext cx="11126709" cy="5920966"/>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Вони залежать як від обсягів залучених банком кредитних ресурсів, так і від їх вартості. До цих витрат відносять також плату за послуги регіональної рахункової палати та регіонального розрахунково-касового центру за здійснення розрахункових операцій, забезпечення готівкою. Змінними можуть бути витрати банку на рекламу, відрядження, поштово-телеграфні витрати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відповідності з діючою методикою комерційні банки визначають прибуток або збиток від своєї діяльності щоквартально, в останній операційний день кварталу. Протягом кварталу доходи та витрати враховуються наростаючим підсумком. Розподіл прибутку банку здійснюється за підсумками діяльності за рік у відповідності з рішенням загальних зборів акціонерів банку. Протягом року прибуток, як правило, розподіляється у вигляді авансу на підставі встановлених зборами акціонерів пропорцій.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залежності від податкового законодавства банки сплачують податки з прибутку в державний та місцеві бюджети. Звичайно, методика стягнення податків, що застосовується, впливає як на розмір, так і на порядок розподілу прибутку.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Одне з основних завдань банків – це отримання прибутку, що є джерелом виплати дивідендів акціонерам, створення фондів банку, базою підвищення добробуту співробітників банку. Прибуток є найважливішим показником діяльності комерційних банків. Він використовується аналітиками для визначення рейтингів банків на підставі їх балансів.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18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Таким чином, комерційний банк – це перш за все кредитна установа, яка будує свою діяльність, на таких принципах: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прибутковість. Прибуток банку утворюється з різниці відсотків, які стягуються з клієнтів, та які виплачуються ним за банківськими операціями, а також за рахунок комісійних зборів за надані послуги. Показник прибутку офіційно вважається основним показником діяльності банку. Значення цього принципу полягає в тому, що без доходності банк не може існувати;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стратегія банку повинна полягати в найдешевшому придбанні капіталу і продажу його за найвищою ставкою;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комерційний банк – ризикове підприємство, але ризикувати він може лише величиною свого капіталу, тобто повинно діяти правило: все для клієнта, для його безпеки на основі партнерських відносин, за принципом взаємної зацікавленості.</a:t>
            </a:r>
          </a:p>
        </p:txBody>
      </p:sp>
    </p:spTree>
    <p:extLst>
      <p:ext uri="{BB962C8B-B14F-4D97-AF65-F5344CB8AC3E}">
        <p14:creationId xmlns:p14="http://schemas.microsoft.com/office/powerpoint/2010/main" val="1829446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b="1" dirty="0">
                <a:solidFill>
                  <a:srgbClr val="000000"/>
                </a:solidFill>
                <a:latin typeface="Times New Roman" panose="02020603050405020304" pitchFamily="18" charset="0"/>
                <a:cs typeface="Times New Roman" panose="02020603050405020304" pitchFamily="18" charset="0"/>
              </a:rPr>
              <a:t>4. Роль </a:t>
            </a:r>
            <a:r>
              <a:rPr lang="ru-RU" sz="2200" b="1" dirty="0" err="1">
                <a:solidFill>
                  <a:srgbClr val="000000"/>
                </a:solidFill>
                <a:latin typeface="Times New Roman" panose="02020603050405020304" pitchFamily="18" charset="0"/>
                <a:cs typeface="Times New Roman" panose="02020603050405020304" pitchFamily="18" charset="0"/>
              </a:rPr>
              <a:t>ризику</a:t>
            </a:r>
            <a:r>
              <a:rPr lang="ru-RU" sz="2200" b="1" dirty="0">
                <a:solidFill>
                  <a:srgbClr val="000000"/>
                </a:solidFill>
                <a:latin typeface="Times New Roman" panose="02020603050405020304" pitchFamily="18" charset="0"/>
                <a:cs typeface="Times New Roman" panose="02020603050405020304" pitchFamily="18" charset="0"/>
              </a:rPr>
              <a:t> у </a:t>
            </a:r>
            <a:r>
              <a:rPr lang="ru-RU" sz="2200" b="1" dirty="0" err="1">
                <a:solidFill>
                  <a:srgbClr val="000000"/>
                </a:solidFill>
                <a:latin typeface="Times New Roman" panose="02020603050405020304" pitchFamily="18" charset="0"/>
                <a:cs typeface="Times New Roman" panose="02020603050405020304" pitchFamily="18" charset="0"/>
              </a:rPr>
              <a:t>банківській</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діяльності</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Види</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банківських</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ризиків</a:t>
            </a:r>
            <a:r>
              <a:rPr lang="ru-RU" sz="22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046814" y="1092248"/>
            <a:ext cx="8137602" cy="5163697"/>
          </a:xfrm>
          <a:prstGeom prst="rect">
            <a:avLst/>
          </a:prstGeom>
        </p:spPr>
      </p:pic>
    </p:spTree>
    <p:extLst>
      <p:ext uri="{BB962C8B-B14F-4D97-AF65-F5344CB8AC3E}">
        <p14:creationId xmlns:p14="http://schemas.microsoft.com/office/powerpoint/2010/main" val="1655551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52194" y="796704"/>
            <a:ext cx="10952107" cy="5169529"/>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840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8851" y="561315"/>
            <a:ext cx="9503027" cy="6032775"/>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108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4433" y="624688"/>
            <a:ext cx="10871575" cy="5504507"/>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269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b="1" dirty="0">
                <a:solidFill>
                  <a:srgbClr val="000000"/>
                </a:solidFill>
                <a:latin typeface="Times New Roman" panose="02020603050405020304" pitchFamily="18" charset="0"/>
                <a:cs typeface="Times New Roman" panose="02020603050405020304" pitchFamily="18" charset="0"/>
              </a:rPr>
              <a:t>5. </a:t>
            </a:r>
            <a:r>
              <a:rPr lang="ru-RU" sz="2200" b="1" dirty="0" err="1">
                <a:solidFill>
                  <a:srgbClr val="000000"/>
                </a:solidFill>
                <a:latin typeface="Times New Roman" panose="02020603050405020304" pitchFamily="18" charset="0"/>
                <a:cs typeface="Times New Roman" panose="02020603050405020304" pitchFamily="18" charset="0"/>
              </a:rPr>
              <a:t>Стабільність</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банків</a:t>
            </a:r>
            <a:r>
              <a:rPr lang="ru-RU" sz="2200" b="1" dirty="0">
                <a:solidFill>
                  <a:srgbClr val="000000"/>
                </a:solidFill>
                <a:latin typeface="Times New Roman" panose="02020603050405020304" pitchFamily="18" charset="0"/>
                <a:cs typeface="Times New Roman" panose="02020603050405020304" pitchFamily="18" charset="0"/>
              </a:rPr>
              <a:t> і </a:t>
            </a:r>
            <a:r>
              <a:rPr lang="ru-RU" sz="2200" b="1" dirty="0" err="1">
                <a:solidFill>
                  <a:srgbClr val="000000"/>
                </a:solidFill>
                <a:latin typeface="Times New Roman" panose="02020603050405020304" pitchFamily="18" charset="0"/>
                <a:cs typeface="Times New Roman" panose="02020603050405020304" pitchFamily="18" charset="0"/>
              </a:rPr>
              <a:t>механізм</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її</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забезпечення</a:t>
            </a:r>
            <a:r>
              <a:rPr lang="ru-RU" sz="2200" b="1" dirty="0" smtClean="0">
                <a:solidFill>
                  <a:srgbClr val="000000"/>
                </a:solidFill>
                <a:latin typeface="Times New Roman" panose="02020603050405020304" pitchFamily="18" charset="0"/>
                <a:cs typeface="Times New Roman" panose="02020603050405020304" pitchFamily="18" charset="0"/>
              </a:rPr>
              <a:t>*.</a:t>
            </a:r>
            <a:endParaRPr lang="ru-RU" sz="22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b="1">
                <a:solidFill>
                  <a:srgbClr val="000000"/>
                </a:solidFill>
                <a:latin typeface="Times New Roman" panose="02020603050405020304" pitchFamily="18" charset="0"/>
                <a:cs typeface="Times New Roman" panose="02020603050405020304" pitchFamily="18" charset="0"/>
              </a:rPr>
              <a:t>	</a:t>
            </a:r>
            <a:r>
              <a:rPr lang="ru-RU" sz="2200" b="1" smtClean="0">
                <a:solidFill>
                  <a:srgbClr val="000000"/>
                </a:solidFill>
                <a:latin typeface="Times New Roman" panose="02020603050405020304" pitchFamily="18" charset="0"/>
                <a:cs typeface="Times New Roman" panose="02020603050405020304" pitchFamily="18" charset="0"/>
              </a:rPr>
              <a:t>* </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це</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питання</a:t>
            </a:r>
            <a:r>
              <a:rPr lang="ru-RU" sz="2200" b="1" dirty="0" smtClean="0">
                <a:solidFill>
                  <a:srgbClr val="000000"/>
                </a:solidFill>
                <a:latin typeface="Times New Roman" panose="02020603050405020304" pitchFamily="18" charset="0"/>
                <a:cs typeface="Times New Roman" panose="02020603050405020304" pitchFamily="18" charset="0"/>
              </a:rPr>
              <a:t> буде </a:t>
            </a:r>
            <a:r>
              <a:rPr lang="ru-RU" sz="2200" b="1" dirty="0" err="1" smtClean="0">
                <a:solidFill>
                  <a:srgbClr val="000000"/>
                </a:solidFill>
                <a:latin typeface="Times New Roman" panose="02020603050405020304" pitchFamily="18" charset="0"/>
                <a:cs typeface="Times New Roman" panose="02020603050405020304" pitchFamily="18" charset="0"/>
              </a:rPr>
              <a:t>розглянуто</a:t>
            </a:r>
            <a:r>
              <a:rPr lang="ru-RU" sz="2200" b="1" dirty="0" smtClean="0">
                <a:solidFill>
                  <a:srgbClr val="000000"/>
                </a:solidFill>
                <a:latin typeface="Times New Roman" panose="02020603050405020304" pitchFamily="18" charset="0"/>
                <a:cs typeface="Times New Roman" panose="02020603050405020304" pitchFamily="18" charset="0"/>
              </a:rPr>
              <a:t> у </a:t>
            </a:r>
            <a:r>
              <a:rPr lang="ru-RU" sz="2200" b="1" dirty="0" err="1" smtClean="0">
                <a:solidFill>
                  <a:srgbClr val="000000"/>
                </a:solidFill>
                <a:latin typeface="Times New Roman" panose="02020603050405020304" pitchFamily="18" charset="0"/>
                <a:cs typeface="Times New Roman" panose="02020603050405020304" pitchFamily="18" charset="0"/>
              </a:rPr>
              <a:t>темі</a:t>
            </a:r>
            <a:r>
              <a:rPr lang="ru-RU" sz="2200" b="1" dirty="0" smtClean="0">
                <a:solidFill>
                  <a:srgbClr val="000000"/>
                </a:solidFill>
                <a:latin typeface="Times New Roman" panose="02020603050405020304" pitchFamily="18" charset="0"/>
                <a:cs typeface="Times New Roman" panose="02020603050405020304" pitchFamily="18" charset="0"/>
              </a:rPr>
              <a:t> 18.</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01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fontScale="92500" lnSpcReduction="10000"/>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1. Закон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“Про </a:t>
            </a:r>
            <a:r>
              <a:rPr lang="ru-RU" sz="2200" dirty="0" err="1">
                <a:solidFill>
                  <a:srgbClr val="000000"/>
                </a:solidFill>
                <a:latin typeface="Times New Roman" panose="02020603050405020304" pitchFamily="18" charset="0"/>
                <a:cs typeface="Times New Roman" panose="02020603050405020304" pitchFamily="18" charset="0"/>
              </a:rPr>
              <a:t>Національний</a:t>
            </a:r>
            <a:r>
              <a:rPr lang="ru-RU" sz="2200" dirty="0">
                <a:solidFill>
                  <a:srgbClr val="000000"/>
                </a:solidFill>
                <a:latin typeface="Times New Roman" panose="02020603050405020304" pitchFamily="18" charset="0"/>
                <a:cs typeface="Times New Roman" panose="02020603050405020304" pitchFamily="18" charset="0"/>
              </a:rPr>
              <a:t> банк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20 </a:t>
            </a:r>
            <a:r>
              <a:rPr lang="ru-RU" sz="2200" dirty="0" err="1">
                <a:solidFill>
                  <a:srgbClr val="000000"/>
                </a:solidFill>
                <a:latin typeface="Times New Roman" panose="02020603050405020304" pitchFamily="18" charset="0"/>
                <a:cs typeface="Times New Roman" panose="02020603050405020304" pitchFamily="18" charset="0"/>
              </a:rPr>
              <a:t>травня</a:t>
            </a:r>
            <a:r>
              <a:rPr lang="ru-RU" sz="2200" dirty="0">
                <a:solidFill>
                  <a:srgbClr val="000000"/>
                </a:solidFill>
                <a:latin typeface="Times New Roman" panose="02020603050405020304" pitchFamily="18" charset="0"/>
                <a:cs typeface="Times New Roman" panose="02020603050405020304" pitchFamily="18" charset="0"/>
              </a:rPr>
              <a:t> 1999 р. № 679-ХІУ.</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Банківська система: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посіб</a:t>
            </a:r>
            <a:r>
              <a:rPr lang="uk-UA" sz="2200" dirty="0" smtClean="0">
                <a:solidFill>
                  <a:srgbClr val="000000"/>
                </a:solidFill>
                <a:latin typeface="Times New Roman" panose="02020603050405020304" pitchFamily="18" charset="0"/>
                <a:cs typeface="Times New Roman" panose="02020603050405020304" pitchFamily="18" charset="0"/>
              </a:rPr>
              <a:t>. / Л.І. </a:t>
            </a:r>
            <a:r>
              <a:rPr lang="uk-UA" sz="2200" dirty="0" err="1" smtClean="0">
                <a:solidFill>
                  <a:srgbClr val="000000"/>
                </a:solidFill>
                <a:latin typeface="Times New Roman" panose="02020603050405020304" pitchFamily="18" charset="0"/>
                <a:cs typeface="Times New Roman" panose="02020603050405020304" pitchFamily="18" charset="0"/>
              </a:rPr>
              <a:t>Катан</a:t>
            </a:r>
            <a:r>
              <a:rPr lang="uk-UA" sz="2200" dirty="0" smtClean="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Іванчук </a:t>
            </a:r>
            <a:r>
              <a:rPr lang="uk-UA" sz="2200" dirty="0">
                <a:solidFill>
                  <a:srgbClr val="000000"/>
                </a:solidFill>
                <a:latin typeface="Times New Roman" panose="02020603050405020304" pitchFamily="18" charset="0"/>
                <a:cs typeface="Times New Roman" panose="02020603050405020304" pitchFamily="18" charset="0"/>
              </a:rPr>
              <a:t>Н.В. Гроші і кредит: навчальний посібник. Острог: Видавництво Національного університету «Острозька академія», 2021. 332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Коваленко </a:t>
            </a:r>
            <a:r>
              <a:rPr lang="uk-UA" sz="2200" dirty="0">
                <a:solidFill>
                  <a:srgbClr val="000000"/>
                </a:solidFill>
                <a:latin typeface="Times New Roman" panose="02020603050405020304" pitchFamily="18" charset="0"/>
                <a:cs typeface="Times New Roman" panose="02020603050405020304" pitchFamily="18" charset="0"/>
              </a:rPr>
              <a:t>Д.І. Гроші та кредит: теорія та практика: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посібник 3-є вид. </a:t>
            </a:r>
            <a:r>
              <a:rPr lang="uk-UA" sz="2200" dirty="0" err="1">
                <a:solidFill>
                  <a:srgbClr val="000000"/>
                </a:solidFill>
                <a:latin typeface="Times New Roman" panose="02020603050405020304" pitchFamily="18" charset="0"/>
                <a:cs typeface="Times New Roman" panose="02020603050405020304" pitchFamily="18" charset="0"/>
              </a:rPr>
              <a:t>допов</a:t>
            </a:r>
            <a:r>
              <a:rPr lang="uk-UA" sz="2200" dirty="0">
                <a:solidFill>
                  <a:srgbClr val="000000"/>
                </a:solidFill>
                <a:latin typeface="Times New Roman" panose="02020603050405020304" pitchFamily="18" charset="0"/>
                <a:cs typeface="Times New Roman" panose="02020603050405020304" pitchFamily="18" charset="0"/>
              </a:rPr>
              <a:t>. та перероб. К.: Центр учбової літератури, 2021. 352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a:t>
            </a:r>
            <a:r>
              <a:rPr lang="uk-UA" sz="2200" dirty="0" err="1" smtClean="0">
                <a:solidFill>
                  <a:srgbClr val="000000"/>
                </a:solidFill>
                <a:latin typeface="Times New Roman" panose="02020603050405020304" pitchFamily="18" charset="0"/>
                <a:cs typeface="Times New Roman" panose="02020603050405020304" pitchFamily="18" charset="0"/>
              </a:rPr>
              <a:t>Круш</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П.В., Алексєєв В.Б. Гроші та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К.: Центр учбової літератури, 2024. 216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a:t>
            </a:r>
            <a:r>
              <a:rPr lang="uk-UA" sz="2200" dirty="0" err="1" smtClean="0">
                <a:solidFill>
                  <a:srgbClr val="000000"/>
                </a:solidFill>
                <a:latin typeface="Times New Roman" panose="02020603050405020304" pitchFamily="18" charset="0"/>
                <a:cs typeface="Times New Roman" panose="02020603050405020304" pitchFamily="18" charset="0"/>
              </a:rPr>
              <a:t>Мещеряков</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А. Гроші та кредит (практикум) : навчальний посібник / А.А. </a:t>
            </a:r>
            <a:r>
              <a:rPr lang="uk-UA" sz="2200" dirty="0" err="1">
                <a:solidFill>
                  <a:srgbClr val="000000"/>
                </a:solidFill>
                <a:latin typeface="Times New Roman" panose="02020603050405020304" pitchFamily="18" charset="0"/>
                <a:cs typeface="Times New Roman" panose="02020603050405020304" pitchFamily="18" charset="0"/>
              </a:rPr>
              <a:t>Мещеряков</a:t>
            </a:r>
            <a:r>
              <a:rPr lang="uk-UA" sz="2200" dirty="0">
                <a:solidFill>
                  <a:srgbClr val="000000"/>
                </a:solidFill>
                <a:latin typeface="Times New Roman" panose="02020603050405020304" pitchFamily="18" charset="0"/>
                <a:cs typeface="Times New Roman" panose="02020603050405020304" pitchFamily="18" charset="0"/>
              </a:rPr>
              <a:t>, Н.В. </a:t>
            </a:r>
            <a:r>
              <a:rPr lang="uk-UA" sz="2200" dirty="0" err="1">
                <a:solidFill>
                  <a:srgbClr val="000000"/>
                </a:solidFill>
                <a:latin typeface="Times New Roman" panose="02020603050405020304" pitchFamily="18" charset="0"/>
                <a:cs typeface="Times New Roman" panose="02020603050405020304" pitchFamily="18" charset="0"/>
              </a:rPr>
              <a:t>Архірейська</a:t>
            </a:r>
            <a:r>
              <a:rPr lang="uk-UA" sz="2200" dirty="0">
                <a:solidFill>
                  <a:srgbClr val="000000"/>
                </a:solidFill>
                <a:latin typeface="Times New Roman" panose="02020603050405020304" pitchFamily="18" charset="0"/>
                <a:cs typeface="Times New Roman" panose="02020603050405020304" pitchFamily="18" charset="0"/>
              </a:rPr>
              <a:t>. Дніпро: УМСФ, 2022. 171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Методичні </a:t>
            </a:r>
            <a:r>
              <a:rPr lang="uk-UA" sz="2200" dirty="0">
                <a:solidFill>
                  <a:srgbClr val="000000"/>
                </a:solidFill>
                <a:latin typeface="Times New Roman" panose="02020603050405020304" pitchFamily="18" charset="0"/>
                <a:cs typeface="Times New Roman" panose="02020603050405020304" pitchFamily="18" charset="0"/>
              </a:rPr>
              <a:t>вказівки з інспектування банків «Система оцінки ризиків»: </a:t>
            </a:r>
            <a:r>
              <a:rPr lang="uk-UA" sz="2200" dirty="0" err="1">
                <a:solidFill>
                  <a:srgbClr val="000000"/>
                </a:solidFill>
                <a:latin typeface="Times New Roman" panose="02020603050405020304" pitchFamily="18" charset="0"/>
                <a:cs typeface="Times New Roman" panose="02020603050405020304" pitchFamily="18" charset="0"/>
              </a:rPr>
              <a:t>Затв</a:t>
            </a:r>
            <a:r>
              <a:rPr lang="uk-UA" sz="2200" dirty="0">
                <a:solidFill>
                  <a:srgbClr val="000000"/>
                </a:solidFill>
                <a:latin typeface="Times New Roman" panose="02020603050405020304" pitchFamily="18" charset="0"/>
                <a:cs typeface="Times New Roman" panose="02020603050405020304" pitchFamily="18" charset="0"/>
              </a:rPr>
              <a:t>. постановою. Правління НБУ від 15.03. 2004 р. № 104.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Методичні </a:t>
            </a:r>
            <a:r>
              <a:rPr lang="uk-UA" sz="2200" dirty="0">
                <a:solidFill>
                  <a:srgbClr val="000000"/>
                </a:solidFill>
                <a:latin typeface="Times New Roman" panose="02020603050405020304" pitchFamily="18" charset="0"/>
                <a:cs typeface="Times New Roman" panose="02020603050405020304" pitchFamily="18" charset="0"/>
              </a:rPr>
              <a:t>рекомендації щодо організації та функціонування систем ризик-менеджменту в банках України: </a:t>
            </a:r>
            <a:r>
              <a:rPr lang="uk-UA" sz="2200" dirty="0" err="1">
                <a:solidFill>
                  <a:srgbClr val="000000"/>
                </a:solidFill>
                <a:latin typeface="Times New Roman" panose="02020603050405020304" pitchFamily="18" charset="0"/>
                <a:cs typeface="Times New Roman" panose="02020603050405020304" pitchFamily="18" charset="0"/>
              </a:rPr>
              <a:t>Затв</a:t>
            </a:r>
            <a:r>
              <a:rPr lang="uk-UA" sz="2200" dirty="0">
                <a:solidFill>
                  <a:srgbClr val="000000"/>
                </a:solidFill>
                <a:latin typeface="Times New Roman" panose="02020603050405020304" pitchFamily="18" charset="0"/>
                <a:cs typeface="Times New Roman" panose="02020603050405020304" pitchFamily="18" charset="0"/>
              </a:rPr>
              <a:t>. постановою Правління НБУ від 02.08. 2004 р. № 361.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Освітній </a:t>
            </a:r>
            <a:r>
              <a:rPr lang="uk-UA" sz="2200" dirty="0">
                <a:solidFill>
                  <a:srgbClr val="000000"/>
                </a:solidFill>
                <a:latin typeface="Times New Roman" panose="02020603050405020304" pitchFamily="18" charset="0"/>
                <a:cs typeface="Times New Roman" panose="02020603050405020304" pitchFamily="18" charset="0"/>
              </a:rPr>
              <a:t>курс з фінансової грамотності. ФГВФО. </a:t>
            </a:r>
            <a:r>
              <a:rPr lang="en-US" sz="2200" dirty="0">
                <a:solidFill>
                  <a:srgbClr val="000000"/>
                </a:solidFill>
                <a:latin typeface="Times New Roman" panose="02020603050405020304" pitchFamily="18" charset="0"/>
                <a:cs typeface="Times New Roman" panose="02020603050405020304" pitchFamily="18" charset="0"/>
              </a:rPr>
              <a:t>https://</a:t>
            </a:r>
            <a:r>
              <a:rPr lang="en-US" sz="2200" dirty="0" smtClean="0">
                <a:solidFill>
                  <a:srgbClr val="000000"/>
                </a:solidFill>
                <a:latin typeface="Times New Roman" panose="02020603050405020304" pitchFamily="18" charset="0"/>
                <a:cs typeface="Times New Roman" panose="02020603050405020304" pitchFamily="18" charset="0"/>
              </a:rPr>
              <a:t>www.fg.gov.ua/storage/files/rev-module1-ebook.pdf</a:t>
            </a:r>
            <a:endParaRPr lang="en-US"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Рис. 1. Загальна</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к</a:t>
            </a:r>
            <a:r>
              <a:rPr lang="uk-UA" sz="2200" i="1" dirty="0" smtClean="0">
                <a:solidFill>
                  <a:srgbClr val="000000"/>
                </a:solidFill>
                <a:latin typeface="Times New Roman" panose="02020603050405020304" pitchFamily="18" charset="0"/>
                <a:cs typeface="Times New Roman" panose="02020603050405020304" pitchFamily="18" charset="0"/>
              </a:rPr>
              <a:t>ласифікація</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банків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88467" y="561315"/>
            <a:ext cx="6677921" cy="5985795"/>
          </a:xfrm>
          <a:prstGeom prst="rect">
            <a:avLst/>
          </a:prstGeom>
        </p:spPr>
      </p:pic>
    </p:spTree>
    <p:extLst>
      <p:ext uri="{BB962C8B-B14F-4D97-AF65-F5344CB8AC3E}">
        <p14:creationId xmlns:p14="http://schemas.microsoft.com/office/powerpoint/2010/main" val="2473628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кооперативні</a:t>
            </a:r>
            <a:r>
              <a:rPr lang="ru-RU" sz="2200" dirty="0">
                <a:solidFill>
                  <a:srgbClr val="000000"/>
                </a:solidFill>
                <a:latin typeface="Times New Roman" panose="02020603050405020304" pitchFamily="18" charset="0"/>
                <a:cs typeface="Times New Roman" panose="02020603050405020304" pitchFamily="18" charset="0"/>
              </a:rPr>
              <a:t> банки </a:t>
            </a:r>
            <a:r>
              <a:rPr lang="ru-RU" sz="2200" dirty="0" err="1">
                <a:solidFill>
                  <a:srgbClr val="000000"/>
                </a:solidFill>
                <a:latin typeface="Times New Roman" panose="02020603050405020304" pitchFamily="18" charset="0"/>
                <a:cs typeface="Times New Roman" panose="02020603050405020304" pitchFamily="18" charset="0"/>
              </a:rPr>
              <a:t>створюються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smtClean="0">
                <a:solidFill>
                  <a:srgbClr val="000000"/>
                </a:solidFill>
                <a:latin typeface="Times New Roman" panose="02020603050405020304" pitchFamily="18" charset="0"/>
                <a:cs typeface="Times New Roman" panose="02020603050405020304" pitchFamily="18" charset="0"/>
              </a:rPr>
              <a:t>принципом </a:t>
            </a:r>
            <a:r>
              <a:rPr lang="uk-UA" sz="2200" dirty="0" smtClean="0">
                <a:solidFill>
                  <a:srgbClr val="000000"/>
                </a:solidFill>
                <a:latin typeface="Times New Roman" panose="02020603050405020304" pitchFamily="18" charset="0"/>
                <a:cs typeface="Times New Roman" panose="02020603050405020304" pitchFamily="18" charset="0"/>
              </a:rPr>
              <a:t>територіальності </a:t>
            </a:r>
            <a:r>
              <a:rPr lang="uk-UA" sz="2200" dirty="0">
                <a:solidFill>
                  <a:srgbClr val="000000"/>
                </a:solidFill>
                <a:latin typeface="Times New Roman" panose="02020603050405020304" pitchFamily="18" charset="0"/>
                <a:cs typeface="Times New Roman" panose="02020603050405020304" pitchFamily="18" charset="0"/>
              </a:rPr>
              <a:t>і поділяються на місцеві та </a:t>
            </a:r>
            <a:r>
              <a:rPr lang="uk-UA" sz="2200" dirty="0" smtClean="0">
                <a:solidFill>
                  <a:srgbClr val="000000"/>
                </a:solidFill>
                <a:latin typeface="Times New Roman" panose="02020603050405020304" pitchFamily="18" charset="0"/>
                <a:cs typeface="Times New Roman" panose="02020603050405020304" pitchFamily="18" charset="0"/>
              </a:rPr>
              <a:t>центральний кооперативний </a:t>
            </a:r>
            <a:r>
              <a:rPr lang="uk-UA" sz="2200" dirty="0">
                <a:solidFill>
                  <a:srgbClr val="000000"/>
                </a:solidFill>
                <a:latin typeface="Times New Roman" panose="02020603050405020304" pitchFamily="18" charset="0"/>
                <a:cs typeface="Times New Roman" panose="02020603050405020304" pitchFamily="18" charset="0"/>
              </a:rPr>
              <a:t>банк. Мінімальна кількість учасників </a:t>
            </a:r>
            <a:r>
              <a:rPr lang="uk-UA" sz="2200" dirty="0" smtClean="0">
                <a:solidFill>
                  <a:srgbClr val="000000"/>
                </a:solidFill>
                <a:latin typeface="Times New Roman" panose="02020603050405020304" pitchFamily="18" charset="0"/>
                <a:cs typeface="Times New Roman" panose="02020603050405020304" pitchFamily="18" charset="0"/>
              </a:rPr>
              <a:t>місцевого </a:t>
            </a:r>
            <a:r>
              <a:rPr lang="uk-UA" sz="2200" dirty="0">
                <a:solidFill>
                  <a:srgbClr val="000000"/>
                </a:solidFill>
                <a:latin typeface="Times New Roman" panose="02020603050405020304" pitchFamily="18" charset="0"/>
                <a:cs typeface="Times New Roman" panose="02020603050405020304" pitchFamily="18" charset="0"/>
              </a:rPr>
              <a:t>(у межах області) кооперативного банку повинна </a:t>
            </a:r>
            <a:r>
              <a:rPr lang="uk-UA" sz="2200" dirty="0" smtClean="0">
                <a:solidFill>
                  <a:srgbClr val="000000"/>
                </a:solidFill>
                <a:latin typeface="Times New Roman" panose="02020603050405020304" pitchFamily="18" charset="0"/>
                <a:cs typeface="Times New Roman" panose="02020603050405020304" pitchFamily="18" charset="0"/>
              </a:rPr>
              <a:t>бути не </a:t>
            </a:r>
            <a:r>
              <a:rPr lang="uk-UA" sz="2200" dirty="0">
                <a:solidFill>
                  <a:srgbClr val="000000"/>
                </a:solidFill>
                <a:latin typeface="Times New Roman" panose="02020603050405020304" pitchFamily="18" charset="0"/>
                <a:cs typeface="Times New Roman" panose="02020603050405020304" pitchFamily="18" charset="0"/>
              </a:rPr>
              <a:t>менше 50 осіб. Учасниками центрального </a:t>
            </a:r>
            <a:r>
              <a:rPr lang="uk-UA" sz="2200" dirty="0" smtClean="0">
                <a:solidFill>
                  <a:srgbClr val="000000"/>
                </a:solidFill>
                <a:latin typeface="Times New Roman" panose="02020603050405020304" pitchFamily="18" charset="0"/>
                <a:cs typeface="Times New Roman" panose="02020603050405020304" pitchFamily="18" charset="0"/>
              </a:rPr>
              <a:t>кооперативного </a:t>
            </a:r>
            <a:r>
              <a:rPr lang="uk-UA" sz="2200" dirty="0">
                <a:solidFill>
                  <a:srgbClr val="000000"/>
                </a:solidFill>
                <a:latin typeface="Times New Roman" panose="02020603050405020304" pitchFamily="18" charset="0"/>
                <a:cs typeface="Times New Roman" panose="02020603050405020304" pitchFamily="18" charset="0"/>
              </a:rPr>
              <a:t>банку є місцеві кооперативні банки. У разі </a:t>
            </a:r>
            <a:r>
              <a:rPr lang="uk-UA" sz="2200" dirty="0" smtClean="0">
                <a:solidFill>
                  <a:srgbClr val="000000"/>
                </a:solidFill>
                <a:latin typeface="Times New Roman" panose="02020603050405020304" pitchFamily="18" charset="0"/>
                <a:cs typeface="Times New Roman" panose="02020603050405020304" pitchFamily="18" charset="0"/>
              </a:rPr>
              <a:t>зменшення кількості </a:t>
            </a:r>
            <a:r>
              <a:rPr lang="uk-UA" sz="2200" dirty="0">
                <a:solidFill>
                  <a:srgbClr val="000000"/>
                </a:solidFill>
                <a:latin typeface="Times New Roman" panose="02020603050405020304" pitchFamily="18" charset="0"/>
                <a:cs typeface="Times New Roman" panose="02020603050405020304" pitchFamily="18" charset="0"/>
              </a:rPr>
              <a:t>учасників і неспроможності кооперативного </a:t>
            </a:r>
            <a:r>
              <a:rPr lang="uk-UA" sz="2200" dirty="0" smtClean="0">
                <a:solidFill>
                  <a:srgbClr val="000000"/>
                </a:solidFill>
                <a:latin typeface="Times New Roman" panose="02020603050405020304" pitchFamily="18" charset="0"/>
                <a:cs typeface="Times New Roman" panose="02020603050405020304" pitchFamily="18" charset="0"/>
              </a:rPr>
              <a:t>банку протягом </a:t>
            </a:r>
            <a:r>
              <a:rPr lang="uk-UA" sz="2200" dirty="0">
                <a:solidFill>
                  <a:srgbClr val="000000"/>
                </a:solidFill>
                <a:latin typeface="Times New Roman" panose="02020603050405020304" pitchFamily="18" charset="0"/>
                <a:cs typeface="Times New Roman" panose="02020603050405020304" pitchFamily="18" charset="0"/>
              </a:rPr>
              <a:t>одного року збільшити їх кількість до </a:t>
            </a:r>
            <a:r>
              <a:rPr lang="uk-UA" sz="2200" dirty="0" smtClean="0">
                <a:solidFill>
                  <a:srgbClr val="000000"/>
                </a:solidFill>
                <a:latin typeface="Times New Roman" panose="02020603050405020304" pitchFamily="18" charset="0"/>
                <a:cs typeface="Times New Roman" panose="02020603050405020304" pitchFamily="18" charset="0"/>
              </a:rPr>
              <a:t>мінімальної необхідної </a:t>
            </a:r>
            <a:r>
              <a:rPr lang="uk-UA" sz="2200" dirty="0">
                <a:solidFill>
                  <a:srgbClr val="000000"/>
                </a:solidFill>
                <a:latin typeface="Times New Roman" panose="02020603050405020304" pitchFamily="18" charset="0"/>
                <a:cs typeface="Times New Roman" panose="02020603050405020304" pitchFamily="18" charset="0"/>
              </a:rPr>
              <a:t>кількості діяльність такого банку </a:t>
            </a:r>
            <a:r>
              <a:rPr lang="uk-UA" sz="2200" dirty="0" smtClean="0">
                <a:solidFill>
                  <a:srgbClr val="000000"/>
                </a:solidFill>
                <a:latin typeface="Times New Roman" panose="02020603050405020304" pitchFamily="18" charset="0"/>
                <a:cs typeface="Times New Roman" panose="02020603050405020304" pitchFamily="18" charset="0"/>
              </a:rPr>
              <a:t>припиняється шляхом </a:t>
            </a:r>
            <a:r>
              <a:rPr lang="uk-UA" sz="2200" dirty="0">
                <a:solidFill>
                  <a:srgbClr val="000000"/>
                </a:solidFill>
                <a:latin typeface="Times New Roman" panose="02020603050405020304" pitchFamily="18" charset="0"/>
                <a:cs typeface="Times New Roman" panose="02020603050405020304" pitchFamily="18" charset="0"/>
              </a:rPr>
              <a:t>зміни організаційно-правової форми або ліквідації. </a:t>
            </a:r>
            <a:r>
              <a:rPr lang="uk-UA" sz="2200" dirty="0" smtClean="0">
                <a:solidFill>
                  <a:srgbClr val="000000"/>
                </a:solidFill>
                <a:latin typeface="Times New Roman" panose="02020603050405020304" pitchFamily="18" charset="0"/>
                <a:cs typeface="Times New Roman" panose="02020603050405020304" pitchFamily="18" charset="0"/>
              </a:rPr>
              <a:t>До функцій </a:t>
            </a:r>
            <a:r>
              <a:rPr lang="uk-UA" sz="2200" dirty="0">
                <a:solidFill>
                  <a:srgbClr val="000000"/>
                </a:solidFill>
                <a:latin typeface="Times New Roman" panose="02020603050405020304" pitchFamily="18" charset="0"/>
                <a:cs typeface="Times New Roman" panose="02020603050405020304" pitchFamily="18" charset="0"/>
              </a:rPr>
              <a:t>центрального кооперативного банку, крім </a:t>
            </a:r>
            <a:r>
              <a:rPr lang="uk-UA" sz="2200" dirty="0" smtClean="0">
                <a:solidFill>
                  <a:srgbClr val="000000"/>
                </a:solidFill>
                <a:latin typeface="Times New Roman" panose="02020603050405020304" pitchFamily="18" charset="0"/>
                <a:cs typeface="Times New Roman" panose="02020603050405020304" pitchFamily="18" charset="0"/>
              </a:rPr>
              <a:t>стандартних </a:t>
            </a:r>
            <a:r>
              <a:rPr lang="uk-UA" sz="2200" dirty="0">
                <a:solidFill>
                  <a:srgbClr val="000000"/>
                </a:solidFill>
                <a:latin typeface="Times New Roman" panose="02020603050405020304" pitchFamily="18" charset="0"/>
                <a:cs typeface="Times New Roman" panose="02020603050405020304" pitchFamily="18" charset="0"/>
              </a:rPr>
              <a:t>функцій, належать централізація та перерозподіл ресурсів</a:t>
            </a:r>
            <a:r>
              <a:rPr lang="uk-UA" sz="2200" dirty="0" smtClean="0">
                <a:solidFill>
                  <a:srgbClr val="000000"/>
                </a:solidFill>
                <a:latin typeface="Times New Roman" panose="02020603050405020304" pitchFamily="18" charset="0"/>
                <a:cs typeface="Times New Roman" panose="02020603050405020304" pitchFamily="18" charset="0"/>
              </a:rPr>
              <a:t>, акумульованих </a:t>
            </a:r>
            <a:r>
              <a:rPr lang="uk-UA" sz="2200" dirty="0">
                <a:solidFill>
                  <a:srgbClr val="000000"/>
                </a:solidFill>
                <a:latin typeface="Times New Roman" panose="02020603050405020304" pitchFamily="18" charset="0"/>
                <a:cs typeface="Times New Roman" panose="02020603050405020304" pitchFamily="18" charset="0"/>
              </a:rPr>
              <a:t>місцевими кооперативними банками, а </a:t>
            </a:r>
            <a:r>
              <a:rPr lang="uk-UA" sz="2200" dirty="0" smtClean="0">
                <a:solidFill>
                  <a:srgbClr val="000000"/>
                </a:solidFill>
                <a:latin typeface="Times New Roman" panose="02020603050405020304" pitchFamily="18" charset="0"/>
                <a:cs typeface="Times New Roman" panose="02020603050405020304" pitchFamily="18" charset="0"/>
              </a:rPr>
              <a:t>також здійснення </a:t>
            </a:r>
            <a:r>
              <a:rPr lang="uk-UA" sz="2200" dirty="0">
                <a:solidFill>
                  <a:srgbClr val="000000"/>
                </a:solidFill>
                <a:latin typeface="Times New Roman" panose="02020603050405020304" pitchFamily="18" charset="0"/>
                <a:cs typeface="Times New Roman" panose="02020603050405020304" pitchFamily="18" charset="0"/>
              </a:rPr>
              <a:t>контролю за діяльністю кооперативних </a:t>
            </a:r>
            <a:r>
              <a:rPr lang="uk-UA" sz="2200" dirty="0" smtClean="0">
                <a:solidFill>
                  <a:srgbClr val="000000"/>
                </a:solidFill>
                <a:latin typeface="Times New Roman" panose="02020603050405020304" pitchFamily="18" charset="0"/>
                <a:cs typeface="Times New Roman" panose="02020603050405020304" pitchFamily="18" charset="0"/>
              </a:rPr>
              <a:t>банків регіонального </a:t>
            </a:r>
            <a:r>
              <a:rPr lang="uk-UA" sz="2200" dirty="0">
                <a:solidFill>
                  <a:srgbClr val="000000"/>
                </a:solidFill>
                <a:latin typeface="Times New Roman" panose="02020603050405020304" pitchFamily="18" charset="0"/>
                <a:cs typeface="Times New Roman" panose="02020603050405020304" pitchFamily="18" charset="0"/>
              </a:rPr>
              <a:t>рівня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ІІ. </a:t>
            </a:r>
            <a:r>
              <a:rPr lang="uk-UA" sz="2200" dirty="0">
                <a:solidFill>
                  <a:srgbClr val="000000"/>
                </a:solidFill>
                <a:latin typeface="Times New Roman" panose="02020603050405020304" pitchFamily="18" charset="0"/>
                <a:cs typeface="Times New Roman" panose="02020603050405020304" pitchFamily="18" charset="0"/>
              </a:rPr>
              <a:t>За колом виконуваних операцій в Україні </a:t>
            </a:r>
            <a:r>
              <a:rPr lang="uk-UA" sz="2200" dirty="0" smtClean="0">
                <a:solidFill>
                  <a:srgbClr val="000000"/>
                </a:solidFill>
                <a:latin typeface="Times New Roman" panose="02020603050405020304" pitchFamily="18" charset="0"/>
                <a:cs typeface="Times New Roman" panose="02020603050405020304" pitchFamily="18" charset="0"/>
              </a:rPr>
              <a:t>можуть функціонувати </a:t>
            </a:r>
            <a:r>
              <a:rPr lang="uk-UA" sz="2200" i="1" dirty="0" smtClean="0">
                <a:solidFill>
                  <a:srgbClr val="000000"/>
                </a:solidFill>
                <a:latin typeface="Times New Roman" panose="02020603050405020304" pitchFamily="18" charset="0"/>
                <a:cs typeface="Times New Roman" panose="02020603050405020304" pitchFamily="18" charset="0"/>
              </a:rPr>
              <a:t>універсальні та </a:t>
            </a:r>
            <a:r>
              <a:rPr lang="uk-UA" sz="2200" i="1" dirty="0">
                <a:solidFill>
                  <a:srgbClr val="000000"/>
                </a:solidFill>
                <a:latin typeface="Times New Roman" panose="02020603050405020304" pitchFamily="18" charset="0"/>
                <a:cs typeface="Times New Roman" panose="02020603050405020304" pitchFamily="18" charset="0"/>
              </a:rPr>
              <a:t>спеціалізовані</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Універсальні </a:t>
            </a:r>
            <a:r>
              <a:rPr lang="uk-UA" sz="2200" dirty="0">
                <a:solidFill>
                  <a:srgbClr val="000000"/>
                </a:solidFill>
                <a:latin typeface="Times New Roman" panose="02020603050405020304" pitchFamily="18" charset="0"/>
                <a:cs typeface="Times New Roman" panose="02020603050405020304" pitchFamily="18" charset="0"/>
              </a:rPr>
              <a:t>банки здійснюють широкий спектр </a:t>
            </a:r>
            <a:r>
              <a:rPr lang="uk-UA" sz="2200" dirty="0" smtClean="0">
                <a:solidFill>
                  <a:srgbClr val="000000"/>
                </a:solidFill>
                <a:latin typeface="Times New Roman" panose="02020603050405020304" pitchFamily="18" charset="0"/>
                <a:cs typeface="Times New Roman" panose="02020603050405020304" pitchFamily="18" charset="0"/>
              </a:rPr>
              <a:t>банківських </a:t>
            </a:r>
            <a:r>
              <a:rPr lang="uk-UA" sz="2200" dirty="0">
                <a:solidFill>
                  <a:srgbClr val="000000"/>
                </a:solidFill>
                <a:latin typeface="Times New Roman" panose="02020603050405020304" pitchFamily="18" charset="0"/>
                <a:cs typeface="Times New Roman" panose="02020603050405020304" pitchFamily="18" charset="0"/>
              </a:rPr>
              <a:t>операцій, охоплюють багато секторів грошового </a:t>
            </a:r>
            <a:r>
              <a:rPr lang="uk-UA" sz="2200" dirty="0" smtClean="0">
                <a:solidFill>
                  <a:srgbClr val="000000"/>
                </a:solidFill>
                <a:latin typeface="Times New Roman" panose="02020603050405020304" pitchFamily="18" charset="0"/>
                <a:cs typeface="Times New Roman" panose="02020603050405020304" pitchFamily="18" charset="0"/>
              </a:rPr>
              <a:t>ринку та </a:t>
            </a:r>
            <a:r>
              <a:rPr lang="uk-UA" sz="2200" dirty="0">
                <a:solidFill>
                  <a:srgbClr val="000000"/>
                </a:solidFill>
                <a:latin typeface="Times New Roman" panose="02020603050405020304" pitchFamily="18" charset="0"/>
                <a:cs typeface="Times New Roman" panose="02020603050405020304" pitchFamily="18" charset="0"/>
              </a:rPr>
              <a:t>галузей економіки.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Спеціалізовані </a:t>
            </a:r>
            <a:r>
              <a:rPr lang="uk-UA" sz="2200" dirty="0">
                <a:solidFill>
                  <a:srgbClr val="000000"/>
                </a:solidFill>
                <a:latin typeface="Times New Roman" panose="02020603050405020304" pitchFamily="18" charset="0"/>
                <a:cs typeface="Times New Roman" panose="02020603050405020304" pitchFamily="18" charset="0"/>
              </a:rPr>
              <a:t>банки згідно вітчизняного законодавства</a:t>
            </a: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можуть бути</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спеціалізований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ощадний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спеціалізований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 </a:t>
            </a:r>
            <a:r>
              <a:rPr lang="ru-RU" sz="2200" dirty="0" err="1">
                <a:solidFill>
                  <a:srgbClr val="000000"/>
                </a:solidFill>
                <a:latin typeface="Times New Roman" panose="02020603050405020304" pitchFamily="18" charset="0"/>
                <a:cs typeface="Times New Roman" panose="02020603050405020304" pitchFamily="18" charset="0"/>
              </a:rPr>
              <a:t>довірчого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управління</a:t>
            </a:r>
            <a:r>
              <a:rPr lang="ru-RU" sz="2200" dirty="0" smtClean="0">
                <a:solidFill>
                  <a:srgbClr val="000000"/>
                </a:solidFill>
                <a:latin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набуває статусу спеціалізованого банку у разі</a:t>
            </a:r>
            <a:r>
              <a:rPr lang="uk-UA" sz="2200" dirty="0" smtClean="0">
                <a:solidFill>
                  <a:srgbClr val="000000"/>
                </a:solidFill>
                <a:latin typeface="Times New Roman" panose="02020603050405020304" pitchFamily="18" charset="0"/>
                <a:cs typeface="Times New Roman" panose="02020603050405020304" pitchFamily="18" charset="0"/>
              </a:rPr>
              <a:t>, якщо </a:t>
            </a:r>
            <a:r>
              <a:rPr lang="uk-UA" sz="2200" dirty="0">
                <a:solidFill>
                  <a:srgbClr val="000000"/>
                </a:solidFill>
                <a:latin typeface="Times New Roman" panose="02020603050405020304" pitchFamily="18" charset="0"/>
                <a:cs typeface="Times New Roman" panose="02020603050405020304" pitchFamily="18" charset="0"/>
              </a:rPr>
              <a:t>більше 50 % його активів є активами одного типу. </a:t>
            </a:r>
            <a:r>
              <a:rPr lang="uk-UA" sz="2200" dirty="0" smtClean="0">
                <a:solidFill>
                  <a:srgbClr val="000000"/>
                </a:solidFill>
                <a:latin typeface="Times New Roman" panose="02020603050405020304" pitchFamily="18" charset="0"/>
                <a:cs typeface="Times New Roman" panose="02020603050405020304" pitchFamily="18" charset="0"/>
              </a:rPr>
              <a:t>Банк набуває </a:t>
            </a:r>
            <a:r>
              <a:rPr lang="uk-UA" sz="2200" dirty="0">
                <a:solidFill>
                  <a:srgbClr val="000000"/>
                </a:solidFill>
                <a:latin typeface="Times New Roman" panose="02020603050405020304" pitchFamily="18" charset="0"/>
                <a:cs typeface="Times New Roman" panose="02020603050405020304" pitchFamily="18" charset="0"/>
              </a:rPr>
              <a:t>статусу спеціалізованого ощадного банку у разі, якщо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понад 50 % </a:t>
            </a:r>
            <a:r>
              <a:rPr lang="uk-UA" sz="2200" dirty="0" smtClean="0">
                <a:solidFill>
                  <a:srgbClr val="000000"/>
                </a:solidFill>
                <a:latin typeface="Times New Roman" panose="02020603050405020304" pitchFamily="18" charset="0"/>
                <a:cs typeface="Times New Roman" panose="02020603050405020304" pitchFamily="18" charset="0"/>
              </a:rPr>
              <a:t>його пасивів є вкладами фізичних осіб.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ІІІ. Для здійснення аналізу діяльності банківської системи України НБУ передбачено такі групи: </a:t>
            </a:r>
            <a:r>
              <a:rPr lang="uk-UA" sz="2200" i="1" dirty="0" smtClean="0">
                <a:solidFill>
                  <a:srgbClr val="000000"/>
                </a:solidFill>
                <a:latin typeface="Times New Roman" panose="02020603050405020304" pitchFamily="18" charset="0"/>
                <a:cs typeface="Times New Roman" panose="02020603050405020304" pitchFamily="18" charset="0"/>
              </a:rPr>
              <a:t>банки з державною часткою;  банки іноземних банківських груп; банки з приватним капіталом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з державною часткою - банки, в яких держава прямо або опосередковано володіє часткою більше 75% статутного капіталу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іноземних банківських груп - банки, контрольні пакети акцій яких належать іноземним банкам, або іноземним фінансово-банківським групам.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з приватним капіталом - банки, в яких серед кінцевих власників істотної участі один або кілька приватних інвесторів, прямо і/або опосередковано володіють не менш ніж 50% статутного капіталу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IV. За належністю капіталу банку: вітчизняні; іноземні; банк з іноземним капіталом.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Вітчизняні - капітал належить вітчизняним інвесторам.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Іноземні - капітал належить іноземним інвесторам.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з іноземним капіталом - банк, у якому частка капіталу, що належить хоча б одному іноземному інвестору, становить не менше 10 відсотків (див. рис. 2).</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38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378" y="624110"/>
            <a:ext cx="10255233" cy="435145"/>
          </a:xfrm>
        </p:spPr>
        <p:txBody>
          <a:bodyPr>
            <a:normAutofit fontScale="90000"/>
          </a:bodyPr>
          <a:lstStyle/>
          <a:p>
            <a:pPr algn="ctr"/>
            <a:r>
              <a:rPr lang="uk-UA" sz="2400" dirty="0">
                <a:solidFill>
                  <a:srgbClr val="000000"/>
                </a:solidFill>
                <a:latin typeface="Times New Roman" panose="02020603050405020304" pitchFamily="18" charset="0"/>
                <a:cs typeface="Times New Roman" panose="02020603050405020304" pitchFamily="18" charset="0"/>
              </a:rPr>
              <a:t>Рис. </a:t>
            </a:r>
            <a:r>
              <a:rPr lang="uk-UA" sz="2400" dirty="0" smtClean="0">
                <a:solidFill>
                  <a:srgbClr val="000000"/>
                </a:solidFill>
                <a:latin typeface="Times New Roman" panose="02020603050405020304" pitchFamily="18" charset="0"/>
                <a:cs typeface="Times New Roman" panose="02020603050405020304" pitchFamily="18" charset="0"/>
              </a:rPr>
              <a:t>2. </a:t>
            </a:r>
            <a:r>
              <a:rPr lang="uk-UA" sz="2400" dirty="0">
                <a:solidFill>
                  <a:srgbClr val="000000"/>
                </a:solidFill>
                <a:latin typeface="Times New Roman" panose="02020603050405020304" pitchFamily="18" charset="0"/>
                <a:cs typeface="Times New Roman" panose="02020603050405020304" pitchFamily="18" charset="0"/>
              </a:rPr>
              <a:t>Кількість комерційних банків в Україні з 2008 по 2024 рік</a:t>
            </a:r>
            <a:r>
              <a:rPr lang="uk-UA" sz="2400" dirty="0" smtClean="0">
                <a:solidFill>
                  <a:srgbClr val="000000"/>
                </a:solidFill>
                <a:latin typeface="Times New Roman" panose="02020603050405020304" pitchFamily="18" charset="0"/>
                <a:cs typeface="Times New Roman" panose="02020603050405020304" pitchFamily="18" charset="0"/>
              </a:rPr>
              <a:t>.</a:t>
            </a:r>
            <a:endParaRPr lang="ru-RU" sz="2400" dirty="0"/>
          </a:p>
        </p:txBody>
      </p:sp>
      <p:pic>
        <p:nvPicPr>
          <p:cNvPr id="4" name="Объект 3"/>
          <p:cNvPicPr>
            <a:picLocks noGrp="1" noChangeAspect="1"/>
          </p:cNvPicPr>
          <p:nvPr>
            <p:ph sz="half" idx="2"/>
          </p:nvPr>
        </p:nvPicPr>
        <p:blipFill>
          <a:blip r:embed="rId2"/>
          <a:stretch>
            <a:fillRect/>
          </a:stretch>
        </p:blipFill>
        <p:spPr>
          <a:xfrm>
            <a:off x="6785811" y="1745994"/>
            <a:ext cx="5000996" cy="3962029"/>
          </a:xfrm>
          <a:prstGeom prst="rect">
            <a:avLst/>
          </a:prstGeom>
        </p:spPr>
      </p:pic>
      <p:pic>
        <p:nvPicPr>
          <p:cNvPr id="9" name="Объект 8"/>
          <p:cNvPicPr>
            <a:picLocks noGrp="1" noChangeAspect="1"/>
          </p:cNvPicPr>
          <p:nvPr>
            <p:ph sz="half" idx="1"/>
          </p:nvPr>
        </p:nvPicPr>
        <p:blipFill>
          <a:blip r:embed="rId3"/>
          <a:stretch>
            <a:fillRect/>
          </a:stretch>
        </p:blipFill>
        <p:spPr>
          <a:xfrm>
            <a:off x="1377708" y="1049836"/>
            <a:ext cx="5172661" cy="5415131"/>
          </a:xfrm>
          <a:prstGeom prst="rect">
            <a:avLst/>
          </a:prstGeom>
        </p:spPr>
      </p:pic>
    </p:spTree>
    <p:extLst>
      <p:ext uri="{BB962C8B-B14F-4D97-AF65-F5344CB8AC3E}">
        <p14:creationId xmlns:p14="http://schemas.microsoft.com/office/powerpoint/2010/main" val="62105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Чинним законодавством України в окрему групу виділені </a:t>
            </a:r>
            <a:r>
              <a:rPr lang="uk-UA" sz="2200" dirty="0" err="1" smtClean="0">
                <a:solidFill>
                  <a:srgbClr val="000000"/>
                </a:solidFill>
                <a:latin typeface="Times New Roman" panose="02020603050405020304" pitchFamily="18" charset="0"/>
                <a:cs typeface="Times New Roman" panose="02020603050405020304" pitchFamily="18" charset="0"/>
              </a:rPr>
              <a:t>системоутворюючі</a:t>
            </a:r>
            <a:r>
              <a:rPr lang="uk-UA" sz="2200" dirty="0" smtClean="0">
                <a:solidFill>
                  <a:srgbClr val="000000"/>
                </a:solidFill>
                <a:latin typeface="Times New Roman" panose="02020603050405020304" pitchFamily="18" charset="0"/>
                <a:cs typeface="Times New Roman" panose="02020603050405020304" pitchFamily="18" charset="0"/>
              </a:rPr>
              <a:t> банки, тобто банки, зобов’язання яких становлять не менше 10 % від загальних зобов’язань банківської системи. Національний банк щороку визначає системно важливі банки за даними на 1 січня (рис.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91" y="2253653"/>
            <a:ext cx="11534115" cy="4067462"/>
          </a:xfrm>
          <a:prstGeom prst="rect">
            <a:avLst/>
          </a:prstGeom>
        </p:spPr>
      </p:pic>
    </p:spTree>
    <p:extLst>
      <p:ext uri="{BB962C8B-B14F-4D97-AF65-F5344CB8AC3E}">
        <p14:creationId xmlns:p14="http://schemas.microsoft.com/office/powerpoint/2010/main" val="305293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3769</TotalTime>
  <Words>699</Words>
  <Application>Microsoft Office PowerPoint</Application>
  <PresentationFormat>Широкоэкранный</PresentationFormat>
  <Paragraphs>199</Paragraphs>
  <Slides>47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47</vt:i4>
      </vt:variant>
    </vt:vector>
  </HeadingPairs>
  <TitlesOfParts>
    <vt:vector size="52"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 2. Кількість комерційних банків в Україні з 2008 по 2024 рік.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237</cp:revision>
  <dcterms:created xsi:type="dcterms:W3CDTF">2021-12-07T18:51:55Z</dcterms:created>
  <dcterms:modified xsi:type="dcterms:W3CDTF">2025-11-27T09:06:33Z</dcterms:modified>
</cp:coreProperties>
</file>