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7"/>
  </p:notesMasterIdLst>
  <p:sldIdLst>
    <p:sldId id="256" r:id="rId2"/>
    <p:sldId id="258" r:id="rId3"/>
    <p:sldId id="284" r:id="rId4"/>
    <p:sldId id="259" r:id="rId5"/>
    <p:sldId id="260" r:id="rId6"/>
    <p:sldId id="262" r:id="rId7"/>
    <p:sldId id="263" r:id="rId8"/>
    <p:sldId id="266" r:id="rId9"/>
    <p:sldId id="267" r:id="rId10"/>
    <p:sldId id="269" r:id="rId11"/>
    <p:sldId id="283" r:id="rId12"/>
    <p:sldId id="271" r:id="rId13"/>
    <p:sldId id="275" r:id="rId14"/>
    <p:sldId id="277" r:id="rId15"/>
    <p:sldId id="278" r:id="rId16"/>
    <p:sldId id="285" r:id="rId17"/>
    <p:sldId id="286"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A7A1F-B4EA-48CE-B8F4-15E8D0BC0D6F}" type="datetimeFigureOut">
              <a:rPr lang="ru-RU" smtClean="0"/>
              <a:t>03.02.2026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A3B69-0A32-4F39-AAB0-D16D9881E814}" type="slidenum">
              <a:rPr lang="ru-RU" smtClean="0"/>
              <a:t>‹#›</a:t>
            </a:fld>
            <a:endParaRPr lang="ru-RU"/>
          </a:p>
        </p:txBody>
      </p:sp>
    </p:spTree>
    <p:extLst>
      <p:ext uri="{BB962C8B-B14F-4D97-AF65-F5344CB8AC3E}">
        <p14:creationId xmlns:p14="http://schemas.microsoft.com/office/powerpoint/2010/main" val="126266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03.02.2026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03.02.2026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03.02.2026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03.02.2026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040293" cy="1883121"/>
          </a:xfrm>
        </p:spPr>
        <p:txBody>
          <a:bodyPr/>
          <a:lstStyle/>
          <a:p>
            <a:pPr algn="just"/>
            <a:r>
              <a:rPr lang="uk-UA" sz="4800" dirty="0" smtClean="0"/>
              <a:t>Тема 12. </a:t>
            </a:r>
            <a:r>
              <a:rPr lang="uk-UA" sz="4800" b="1" dirty="0" smtClean="0"/>
              <a:t>Теоретичні </a:t>
            </a:r>
            <a:r>
              <a:rPr lang="uk-UA" sz="4800" b="1" dirty="0"/>
              <a:t>основи процента</a:t>
            </a:r>
            <a:endParaRPr lang="ru-RU" sz="4800" dirty="0"/>
          </a:p>
        </p:txBody>
      </p:sp>
      <p:sp>
        <p:nvSpPr>
          <p:cNvPr id="3" name="Подзаголовок 2"/>
          <p:cNvSpPr>
            <a:spLocks noGrp="1"/>
          </p:cNvSpPr>
          <p:nvPr>
            <p:ph type="subTitle" idx="1"/>
          </p:nvPr>
        </p:nvSpPr>
        <p:spPr>
          <a:xfrm>
            <a:off x="1013988" y="2353901"/>
            <a:ext cx="10311897" cy="3748135"/>
          </a:xfrm>
        </p:spPr>
        <p:txBody>
          <a:bodyPr>
            <a:normAutofit lnSpcReduction="10000"/>
          </a:bodyPr>
          <a:lstStyle/>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1. Сутність та вимірники процента</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2. Теорія вибору портфеля активів</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3. Поведінка ринкових процентних ставок</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4. Ризикова та строкова структура процентних ставок</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5. Способи нарахування процента</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6. Функції та роль процента</a:t>
            </a:r>
          </a:p>
          <a:p>
            <a:endParaRPr lang="uk-UA"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748139" cy="5658416"/>
          </a:xfrm>
        </p:spPr>
        <p:txBody>
          <a:bodyPr>
            <a:normAutofit/>
          </a:bodyPr>
          <a:lstStyle/>
          <a:p>
            <a:pPr marL="0" indent="0" algn="just">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Оскільки за всіма зазначеними інструментами виплата доходу здійснюється в різний час, методика вимірювання процентної ставки передбачає визначення поняття поточної вартості. Це поняття ґрунтується на тому, що гроші, виплачені через рік, є менш цінними для кредитора в майбутньому, ніж сьогодні. У разі надання простої позички процентний дохід, поділений на суму позички, вважається природним і раціональним способом для вимірювання вартості позичених коштів. Вимірником цієї вартості є проста процентна ставка. Якщо ж річний дохід за позичкою додавати до суми позички, то після закінчення другого року дохід виплачуватиметься уже на суму позички, збільшену на дохід за перший рік користування нею, і т. д. Коли ж визначають, скільки отриманий у майбутньому дохід коштуватиме сьогодні, то такий процес розрахунку називається дисконтуванням майбутнього. При цьому користуються формулою: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289520" y="4603073"/>
            <a:ext cx="4578048" cy="856166"/>
          </a:xfrm>
          <a:prstGeom prst="rect">
            <a:avLst/>
          </a:prstGeom>
        </p:spPr>
      </p:pic>
    </p:spTree>
    <p:extLst>
      <p:ext uri="{BB962C8B-B14F-4D97-AF65-F5344CB8AC3E}">
        <p14:creationId xmlns:p14="http://schemas.microsoft.com/office/powerpoint/2010/main" val="404542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0368"/>
            <a:ext cx="10657606" cy="5830431"/>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де </a:t>
            </a:r>
            <a:r>
              <a:rPr lang="uk-UA" sz="2200" b="1" dirty="0" smtClean="0">
                <a:latin typeface="Times New Roman" panose="02020603050405020304" pitchFamily="18" charset="0"/>
                <a:cs typeface="Times New Roman" panose="02020603050405020304" pitchFamily="18" charset="0"/>
              </a:rPr>
              <a:t>PV</a:t>
            </a:r>
            <a:r>
              <a:rPr lang="uk-UA" sz="2200" dirty="0" smtClean="0">
                <a:latin typeface="Times New Roman" panose="02020603050405020304" pitchFamily="18" charset="0"/>
                <a:cs typeface="Times New Roman" panose="02020603050405020304" pitchFamily="18" charset="0"/>
              </a:rPr>
              <a:t> - поточна дисконтована вартість майбутньої 1 грн; </a:t>
            </a:r>
            <a:r>
              <a:rPr lang="uk-UA" sz="2200" b="1" dirty="0" smtClean="0">
                <a:latin typeface="Times New Roman" panose="02020603050405020304" pitchFamily="18" charset="0"/>
                <a:cs typeface="Times New Roman" panose="02020603050405020304" pitchFamily="18" charset="0"/>
              </a:rPr>
              <a:t>і </a:t>
            </a:r>
            <a:r>
              <a:rPr lang="uk-UA" sz="2200" dirty="0" smtClean="0">
                <a:latin typeface="Times New Roman" panose="02020603050405020304" pitchFamily="18" charset="0"/>
                <a:cs typeface="Times New Roman" panose="02020603050405020304" pitchFamily="18" charset="0"/>
              </a:rPr>
              <a:t>- проста процентна ставка; </a:t>
            </a:r>
            <a:r>
              <a:rPr lang="uk-UA" sz="2200" b="1" dirty="0" smtClean="0">
                <a:latin typeface="Times New Roman" panose="02020603050405020304" pitchFamily="18" charset="0"/>
                <a:cs typeface="Times New Roman" panose="02020603050405020304" pitchFamily="18" charset="0"/>
              </a:rPr>
              <a:t>n</a:t>
            </a:r>
            <a:r>
              <a:rPr lang="uk-UA" sz="2200" dirty="0" smtClean="0">
                <a:latin typeface="Times New Roman" panose="02020603050405020304" pitchFamily="18" charset="0"/>
                <a:cs typeface="Times New Roman" panose="02020603050405020304" pitchFamily="18" charset="0"/>
              </a:rPr>
              <a:t> - кількість років після надання позички.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підставі цієї формули можна визначити, що певна сума, отримана через n років, сьогодні коштуватиме більше, бо за ці роки на цю суму будуть нараховані проценти. Визначення у такий спосіб поточної вартості всіх майбутніх отриманих доходів дає змогу порівняти вартість двох інструментів навіть із дуже різними строками їх платежів, наприклад таких, як дисконтна і купонна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Найточнішим вимірником процентних ставок вважається дохід на момент погашення, тобто процентна ставка, що дорівнює відношенню поточної вартості платежів, отриманої від боргового інструменту, до його вартості сьогодні.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Для простої позички дохід на момент погашення дорівнює простій процентній ставці. Для позички з незмінним платежем (наприклад, іпотечної) відомими величинами є щорічний незмінний платіж і кількість років до строку повного погашення позички. На основі цих даних можна визначити нинішню вартість позички з незмінним платежем, що дорівнює сумі поточних вартостей усіх щорічних платежів, скориставшись формулою:</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41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534154"/>
            <a:ext cx="10657606" cy="5658415"/>
          </a:xfrm>
        </p:spPr>
        <p:txBody>
          <a:bodyPr>
            <a:norm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 К - сума, що надана в позичку;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FP - щорічний незмінний платіж;</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і - проста процентна ставка;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N - кількість років до строку погашення позички.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Подібно до визначення доходу за позичкою з незмінним платежем визначається дохід і за купонною облігацією. Однак замість незмінного платежу за позичкою береться купонний платіж. Окрім цього, з останньою виплатою доходу погашається й сама облігація. При цьому застосовують формулу:</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579887" y="534154"/>
            <a:ext cx="5797798" cy="932769"/>
          </a:xfrm>
          <a:prstGeom prst="rect">
            <a:avLst/>
          </a:prstGeom>
        </p:spPr>
      </p:pic>
      <p:pic>
        <p:nvPicPr>
          <p:cNvPr id="4" name="Рисунок 3"/>
          <p:cNvPicPr>
            <a:picLocks noChangeAspect="1"/>
          </p:cNvPicPr>
          <p:nvPr/>
        </p:nvPicPr>
        <p:blipFill>
          <a:blip r:embed="rId3"/>
          <a:stretch>
            <a:fillRect/>
          </a:stretch>
        </p:blipFill>
        <p:spPr>
          <a:xfrm>
            <a:off x="2579887" y="4930632"/>
            <a:ext cx="6852498" cy="853514"/>
          </a:xfrm>
          <a:prstGeom prst="rect">
            <a:avLst/>
          </a:prstGeom>
        </p:spPr>
      </p:pic>
    </p:spTree>
    <p:extLst>
      <p:ext uri="{BB962C8B-B14F-4D97-AF65-F5344CB8AC3E}">
        <p14:creationId xmlns:p14="http://schemas.microsoft.com/office/powerpoint/2010/main" val="3982651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5993394"/>
          </a:xfrm>
        </p:spPr>
        <p:txBody>
          <a:bodyPr>
            <a:norm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 PВ - ціна купонної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 - щорічний купонний платіж (дохід);</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F - номінальна вартість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і - проста процентна ставка;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N - кількість років до погашення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цьому рівнянні купонний платіж, номінальна вартість облігації, роки до погашення і ціна облігації - величини відомі. Невідомим є тільки дохід на момент погашення. Тому його можна розв’язати, як рівняння для доходу на момент погашення і. Як і для позичок з незмінним платежем, була створена таблиця, що відбиває дохід на момент погашення облігації з певною ставкою купона, терміном погашення та ціною.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Однак потрібно мати на увазі, що облігація може продаватись за її номінальною вартістю, за курсом, вищим або нижчим від номіналу. Якщо її курс вищий від номіналу, то дохід на момент погашення падає проти купонної ставки. Навпаки, у разі продажу облігацій за курсом, нижчим від номіналу, рівень доходу на момент погашення проти купонної ставки зростає. Отже, ціна облігації і дохід на момент погашення перебувають в оберненій залежності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96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697116"/>
            <a:ext cx="10775299" cy="5676523"/>
          </a:xfrm>
        </p:spPr>
        <p:txBody>
          <a:bodyPr>
            <a:norm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Дохід на момент погашення є найточнішим вимірником процентних ставок. Саме його мають на увазі, коли застосовується поняття «процентна ставка». Але інколи цей дохід важко обчислити, а тому на ринках облігацій можуть використовуватися менш точні вимірники процентних ставок, зокрема поточний дохід і дохід на дисконтній основі. Тому зазвичай визначали процентну ставку як дохід на дисконтній основі, або дисконтний дохід. Цей спосіб часто використовується ще й сьогодні з застосуванням такої формули: </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Однак</a:t>
            </a:r>
            <a:r>
              <a:rPr lang="ru-RU" sz="2200" dirty="0">
                <a:solidFill>
                  <a:srgbClr val="000000"/>
                </a:solidFill>
                <a:latin typeface="Times New Roman" panose="02020603050405020304" pitchFamily="18" charset="0"/>
                <a:cs typeface="Times New Roman" panose="02020603050405020304" pitchFamily="18" charset="0"/>
              </a:rPr>
              <a:t> метод </a:t>
            </a:r>
            <a:r>
              <a:rPr lang="ru-RU" sz="2200" dirty="0" err="1">
                <a:solidFill>
                  <a:srgbClr val="000000"/>
                </a:solidFill>
                <a:latin typeface="Times New Roman" panose="02020603050405020304" pitchFamily="18" charset="0"/>
                <a:cs typeface="Times New Roman" panose="02020603050405020304" pitchFamily="18" charset="0"/>
              </a:rPr>
              <a:t>обчислення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процентної</a:t>
            </a:r>
            <a:r>
              <a:rPr lang="ru-RU" sz="2200" dirty="0">
                <a:solidFill>
                  <a:srgbClr val="000000"/>
                </a:solidFill>
                <a:latin typeface="Times New Roman" panose="02020603050405020304" pitchFamily="18" charset="0"/>
                <a:cs typeface="Times New Roman" panose="02020603050405020304" pitchFamily="18" charset="0"/>
              </a:rPr>
              <a:t> ставки як дисконтного доходу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дві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особливості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по-перше</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цим</a:t>
            </a:r>
            <a:r>
              <a:rPr lang="ru-RU" sz="2200" dirty="0">
                <a:solidFill>
                  <a:srgbClr val="000000"/>
                </a:solidFill>
                <a:latin typeface="Times New Roman" panose="02020603050405020304" pitchFamily="18" charset="0"/>
                <a:cs typeface="Times New Roman" panose="02020603050405020304" pitchFamily="18" charset="0"/>
              </a:rPr>
              <a:t> методом </a:t>
            </a:r>
            <a:r>
              <a:rPr lang="ru-RU" sz="2200" dirty="0" err="1">
                <a:solidFill>
                  <a:srgbClr val="000000"/>
                </a:solidFill>
                <a:latin typeface="Times New Roman" panose="02020603050405020304" pitchFamily="18" charset="0"/>
                <a:cs typeface="Times New Roman" panose="02020603050405020304" pitchFamily="18" charset="0"/>
              </a:rPr>
              <a:t>ділять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вигоду</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номінальну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вартість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облігації</a:t>
            </a:r>
            <a:r>
              <a:rPr lang="ru-RU" sz="2200" dirty="0">
                <a:solidFill>
                  <a:srgbClr val="000000"/>
                </a:solidFill>
                <a:latin typeface="Times New Roman" panose="02020603050405020304" pitchFamily="18" charset="0"/>
                <a:cs typeface="Times New Roman" panose="02020603050405020304" pitchFamily="18" charset="0"/>
              </a:rPr>
              <a:t> (векселя) (F – </a:t>
            </a:r>
            <a:r>
              <a:rPr lang="ru-RU" sz="2200" dirty="0" err="1">
                <a:solidFill>
                  <a:srgbClr val="000000"/>
                </a:solidFill>
                <a:latin typeface="Times New Roman" panose="02020603050405020304" pitchFamily="18" charset="0"/>
                <a:cs typeface="Times New Roman" panose="02020603050405020304" pitchFamily="18" charset="0"/>
              </a:rPr>
              <a:t>Pd</a:t>
            </a:r>
            <a:r>
              <a:rPr lang="ru-RU" sz="2200" dirty="0">
                <a:solidFill>
                  <a:srgbClr val="000000"/>
                </a:solidFill>
                <a:latin typeface="Times New Roman" panose="02020603050405020304" pitchFamily="18" charset="0"/>
                <a:cs typeface="Times New Roman" panose="02020603050405020304" pitchFamily="18" charset="0"/>
              </a:rPr>
              <a:t>) / F, а не на </a:t>
            </a:r>
            <a:r>
              <a:rPr lang="ru-RU" sz="2200" dirty="0" err="1">
                <a:solidFill>
                  <a:srgbClr val="000000"/>
                </a:solidFill>
                <a:latin typeface="Times New Roman" panose="02020603050405020304" pitchFamily="18" charset="0"/>
                <a:cs typeface="Times New Roman" panose="02020603050405020304" pitchFamily="18" charset="0"/>
              </a:rPr>
              <a:t>купівельну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її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ціну</a:t>
            </a:r>
            <a:r>
              <a:rPr lang="ru-RU" sz="2200" dirty="0">
                <a:solidFill>
                  <a:srgbClr val="000000"/>
                </a:solidFill>
                <a:latin typeface="Times New Roman" panose="02020603050405020304" pitchFamily="18" charset="0"/>
                <a:cs typeface="Times New Roman" panose="02020603050405020304" pitchFamily="18" charset="0"/>
              </a:rPr>
              <a:t> (F – </a:t>
            </a:r>
            <a:r>
              <a:rPr lang="ru-RU" sz="2200" dirty="0" err="1">
                <a:solidFill>
                  <a:srgbClr val="000000"/>
                </a:solidFill>
                <a:latin typeface="Times New Roman" panose="02020603050405020304" pitchFamily="18" charset="0"/>
                <a:cs typeface="Times New Roman" panose="02020603050405020304" pitchFamily="18" charset="0"/>
              </a:rPr>
              <a:t>Pd</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Pd</a:t>
            </a:r>
            <a:r>
              <a:rPr lang="ru-RU" sz="2200" dirty="0">
                <a:solidFill>
                  <a:srgbClr val="000000"/>
                </a:solidFill>
                <a:latin typeface="Times New Roman" panose="02020603050405020304" pitchFamily="18" charset="0"/>
                <a:cs typeface="Times New Roman" panose="02020603050405020304" pitchFamily="18" charset="0"/>
              </a:rPr>
              <a:t>, яка </a:t>
            </a:r>
            <a:r>
              <a:rPr lang="ru-RU" sz="2200" dirty="0" err="1">
                <a:solidFill>
                  <a:srgbClr val="000000"/>
                </a:solidFill>
                <a:latin typeface="Times New Roman" panose="02020603050405020304" pitchFamily="18" charset="0"/>
                <a:cs typeface="Times New Roman" panose="02020603050405020304" pitchFamily="18" charset="0"/>
              </a:rPr>
              <a:t>використовується</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розрахунку</a:t>
            </a:r>
            <a:r>
              <a:rPr lang="ru-RU" sz="2200" dirty="0">
                <a:solidFill>
                  <a:srgbClr val="000000"/>
                </a:solidFill>
                <a:latin typeface="Times New Roman" panose="02020603050405020304" pitchFamily="18" charset="0"/>
                <a:cs typeface="Times New Roman" panose="02020603050405020304" pitchFamily="18" charset="0"/>
              </a:rPr>
              <a:t> доходу на момент </a:t>
            </a:r>
            <a:r>
              <a:rPr lang="ru-RU" sz="2200" dirty="0" err="1">
                <a:solidFill>
                  <a:srgbClr val="000000"/>
                </a:solidFill>
                <a:latin typeface="Times New Roman" panose="02020603050405020304" pitchFamily="18" charset="0"/>
                <a:cs typeface="Times New Roman" panose="02020603050405020304" pitchFamily="18" charset="0"/>
              </a:rPr>
              <a:t>погашення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по-друге</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цим</a:t>
            </a:r>
            <a:r>
              <a:rPr lang="ru-RU" sz="2200" dirty="0">
                <a:solidFill>
                  <a:srgbClr val="000000"/>
                </a:solidFill>
                <a:latin typeface="Times New Roman" panose="02020603050405020304" pitchFamily="18" charset="0"/>
                <a:cs typeface="Times New Roman" panose="02020603050405020304" pitchFamily="18" charset="0"/>
              </a:rPr>
              <a:t> методом за </a:t>
            </a:r>
            <a:r>
              <a:rPr lang="ru-RU" sz="2200" dirty="0" err="1">
                <a:solidFill>
                  <a:srgbClr val="000000"/>
                </a:solidFill>
                <a:latin typeface="Times New Roman" panose="02020603050405020304" pitchFamily="18" charset="0"/>
                <a:cs typeface="Times New Roman" panose="02020603050405020304" pitchFamily="18" charset="0"/>
              </a:rPr>
              <a:t>рік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береться</a:t>
            </a:r>
            <a:r>
              <a:rPr lang="ru-RU" sz="2200" dirty="0">
                <a:solidFill>
                  <a:srgbClr val="000000"/>
                </a:solidFill>
                <a:latin typeface="Times New Roman" panose="02020603050405020304" pitchFamily="18" charset="0"/>
                <a:cs typeface="Times New Roman" panose="02020603050405020304" pitchFamily="18" charset="0"/>
              </a:rPr>
              <a:t> не 365, а 360 </a:t>
            </a:r>
            <a:r>
              <a:rPr lang="ru-RU" sz="2200" dirty="0" err="1">
                <a:solidFill>
                  <a:srgbClr val="000000"/>
                </a:solidFill>
                <a:latin typeface="Times New Roman" panose="02020603050405020304" pitchFamily="18" charset="0"/>
                <a:cs typeface="Times New Roman" panose="02020603050405020304" pitchFamily="18" charset="0"/>
              </a:rPr>
              <a:t>днів</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15501" y="3166917"/>
            <a:ext cx="2426004" cy="736919"/>
          </a:xfrm>
          <a:prstGeom prst="rect">
            <a:avLst/>
          </a:prstGeom>
        </p:spPr>
      </p:pic>
      <p:pic>
        <p:nvPicPr>
          <p:cNvPr id="5" name="Рисунок 4"/>
          <p:cNvPicPr>
            <a:picLocks noChangeAspect="1"/>
          </p:cNvPicPr>
          <p:nvPr/>
        </p:nvPicPr>
        <p:blipFill>
          <a:blip r:embed="rId3"/>
          <a:stretch>
            <a:fillRect/>
          </a:stretch>
        </p:blipFill>
        <p:spPr>
          <a:xfrm>
            <a:off x="5552512" y="3107919"/>
            <a:ext cx="5293539" cy="1141040"/>
          </a:xfrm>
          <a:prstGeom prst="rect">
            <a:avLst/>
          </a:prstGeom>
        </p:spPr>
      </p:pic>
    </p:spTree>
    <p:extLst>
      <p:ext uri="{BB962C8B-B14F-4D97-AF65-F5344CB8AC3E}">
        <p14:creationId xmlns:p14="http://schemas.microsoft.com/office/powerpoint/2010/main" val="149016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66247" cy="6083929"/>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Ці особливості призводять до того, що дисконтний дохід занижує процентну ставку більш як на 10 % проти тієї, яка визначається як дохід на момент погашення. Причому це заниження зростає при збільшенні строку погашення дисконтної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Ще однією особливістю дисконтного доходу є те, що він, як і дохід на момент погашення, перебуває в оберненій залежності від ціни облігації, тобто вони мають однаковий напрям руху, хоч за своєю величиною дещо різняться.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цілому ж дохід на дисконтній основі трохи викривляє (у бік зменшення) ті результати оцінювання процентної ставки, які отримуються за допомогою більш точного методу - доходу на момент погашення. Але він дає приблизний орієнтир напряму, в якому змінюватиметься майбутня вартість грошей.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 прогнозовану чи фактичну вартість позички окрім розглянутих чинників впливає також інфляція. Тому для визначення справжньої вартості позички при прийнятті економічних рішень користуються не номінальною (і), а реальною процентною ставкою (і</a:t>
            </a:r>
            <a:r>
              <a:rPr lang="en-US" sz="2200" dirty="0">
                <a:solidFill>
                  <a:srgbClr val="000000"/>
                </a:solidFill>
                <a:latin typeface="Times New Roman" panose="02020603050405020304" pitchFamily="18" charset="0"/>
                <a:cs typeface="Times New Roman" panose="02020603050405020304" pitchFamily="18" charset="0"/>
              </a:rPr>
              <a:t>r), </a:t>
            </a:r>
            <a:r>
              <a:rPr lang="uk-UA" sz="2200" dirty="0">
                <a:solidFill>
                  <a:srgbClr val="000000"/>
                </a:solidFill>
                <a:latin typeface="Times New Roman" panose="02020603050405020304" pitchFamily="18" charset="0"/>
                <a:cs typeface="Times New Roman" panose="02020603050405020304" pitchFamily="18" charset="0"/>
              </a:rPr>
              <a:t>під якою розуміють номінальну процентну ставку, скориговану на очікувані зміни у рівні товарних цін (</a:t>
            </a:r>
            <a:r>
              <a:rPr lang="el-GR" sz="2200" dirty="0">
                <a:solidFill>
                  <a:srgbClr val="000000"/>
                </a:solidFill>
                <a:latin typeface="Times New Roman" panose="02020603050405020304" pitchFamily="18" charset="0"/>
                <a:cs typeface="Times New Roman" panose="02020603050405020304" pitchFamily="18" charset="0"/>
              </a:rPr>
              <a:t>π</a:t>
            </a:r>
            <a:r>
              <a:rPr lang="en-US" sz="2200" dirty="0">
                <a:solidFill>
                  <a:srgbClr val="000000"/>
                </a:solidFill>
                <a:latin typeface="Times New Roman" panose="02020603050405020304" pitchFamily="18" charset="0"/>
                <a:cs typeface="Times New Roman" panose="02020603050405020304" pitchFamily="18" charset="0"/>
              </a:rPr>
              <a:t>e</a:t>
            </a:r>
            <a:r>
              <a:rPr lang="en-US"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152073" y="5330900"/>
            <a:ext cx="1816765" cy="469433"/>
          </a:xfrm>
          <a:prstGeom prst="rect">
            <a:avLst/>
          </a:prstGeom>
        </p:spPr>
      </p:pic>
    </p:spTree>
    <p:extLst>
      <p:ext uri="{BB962C8B-B14F-4D97-AF65-F5344CB8AC3E}">
        <p14:creationId xmlns:p14="http://schemas.microsoft.com/office/powerpoint/2010/main" val="181622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3408" cy="6083929"/>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Реальна процентна ставка сприяє збереженню позичкового капіталу кредитором і не є перешкодою для отримання позички позичальником. На практиці банки захищають себе від впливу інфляції застереженням у тексті кредитної угоди з позичальником про коригування (підвищення) передбаченої у ній процентної ставки на рівень інфляції. Справедливим було б, якби позичальник вимагав від банку передбачення у кредитній угоді зменшення процентної ставки у разі зниження рівня цін.</a:t>
            </a: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ctr">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p>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2. Теорія вибору портфеля активів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Коли можливості особи щодо придбання активів збільшуються, її попит на різні види активів змінюється. Ступінь реагування величини попиту індивіда щодо придбання окремих видів активів на зміну обсягу його майна (доходу) називається майновою еластичністю попиту, яка вимірює, наскільки (за незмінності всього іншого) величина попиту на актив змінюється (у відсотках) у відповідь на зміну обсягу майна на один відсоток:</a:t>
            </a:r>
            <a:r>
              <a:rPr lang="en-US" sz="2200" dirty="0" smtClean="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818491" y="5287038"/>
            <a:ext cx="6511092" cy="792549"/>
          </a:xfrm>
          <a:prstGeom prst="rect">
            <a:avLst/>
          </a:prstGeom>
        </p:spPr>
      </p:pic>
    </p:spTree>
    <p:extLst>
      <p:ext uri="{BB962C8B-B14F-4D97-AF65-F5344CB8AC3E}">
        <p14:creationId xmlns:p14="http://schemas.microsoft.com/office/powerpoint/2010/main" val="296883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Залежно від значення майнової еластичності попиту активи можна розділити на дві групи: активи нижчого і вищого порядку. До активів нижчого порядку відносять ті, попит на які зростає повільніше, ніж обсяг майна (доходу), наприклад, грошова готівка, вклади на поточні рахунки. Тому зі збільшенням майна величина таких активів теж збільшується, але повільнішими темпами і частка їх у портфелі падає.</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Коли майнова еластичність активу більша за одиницю, такий актив є активом вищого порядку. Такі активи часто називають активами розкоші. Величина попиту на них зростає вищими темпами, ніж обсяг майна (доходів). А звідси висновок: за незмінності інших обставин збільшення майна в індивідів веде до прискореного підвищення попиту на активи вищого порядку й уповільненого підвищення попиту на активи нижчого порядку.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 часом дохідність і популярність одних активів зростає, інших - падає. Тому з метою зменшення ризику втрат індивіди намагаються використати свої кошти на придбання різних видів активів, тобто диверсифікувати їх. Це часто дозволяє їм вкладати кошти переважно у високодохідні активи, які зазвичай є більш ризиковими. Водночас через диверсифікацію активів імовірність втрат від ризику зменшується. Адже всі вони навряд чи стануть збитковими одночасно. Тому щодо диверсифікації слід враховувати такі правила: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17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072504" y="679010"/>
            <a:ext cx="8671791" cy="5423026"/>
          </a:xfrm>
          <a:prstGeom prst="rect">
            <a:avLst/>
          </a:prstGeom>
        </p:spPr>
      </p:pic>
    </p:spTree>
    <p:extLst>
      <p:ext uri="{BB962C8B-B14F-4D97-AF65-F5344CB8AC3E}">
        <p14:creationId xmlns:p14="http://schemas.microsoft.com/office/powerpoint/2010/main" val="406723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noAutofit/>
          </a:bodyPr>
          <a:lstStyle/>
          <a:p>
            <a:pPr marL="0" indent="0" algn="just">
              <a:spcBef>
                <a:spcPts val="0"/>
              </a:spcBef>
              <a:buNone/>
            </a:pPr>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Поведінка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ринкових</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процентних</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ставок</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47379" y="914400"/>
            <a:ext cx="8228471" cy="5296277"/>
          </a:xfrm>
          <a:prstGeom prst="rect">
            <a:avLst/>
          </a:prstGeom>
        </p:spPr>
      </p:pic>
    </p:spTree>
    <p:extLst>
      <p:ext uri="{BB962C8B-B14F-4D97-AF65-F5344CB8AC3E}">
        <p14:creationId xmlns:p14="http://schemas.microsoft.com/office/powerpoint/2010/main" val="274757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24689"/>
            <a:ext cx="9245265" cy="5730844"/>
          </a:xfrm>
        </p:spPr>
        <p:txBody>
          <a:bodyPr/>
          <a:lstStyle/>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ru-RU" dirty="0"/>
          </a:p>
        </p:txBody>
      </p:sp>
      <p:pic>
        <p:nvPicPr>
          <p:cNvPr id="3" name="Рисунок 2"/>
          <p:cNvPicPr>
            <a:picLocks noChangeAspect="1"/>
          </p:cNvPicPr>
          <p:nvPr/>
        </p:nvPicPr>
        <p:blipFill>
          <a:blip r:embed="rId2"/>
          <a:stretch>
            <a:fillRect/>
          </a:stretch>
        </p:blipFill>
        <p:spPr>
          <a:xfrm>
            <a:off x="896651" y="706170"/>
            <a:ext cx="9111249" cy="5459239"/>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noAutofit/>
          </a:bodyPr>
          <a:lstStyle/>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180410" y="1004934"/>
            <a:ext cx="8735474" cy="4653481"/>
          </a:xfrm>
          <a:prstGeom prst="rect">
            <a:avLst/>
          </a:prstGeom>
        </p:spPr>
      </p:pic>
    </p:spTree>
    <p:extLst>
      <p:ext uri="{BB962C8B-B14F-4D97-AF65-F5344CB8AC3E}">
        <p14:creationId xmlns:p14="http://schemas.microsoft.com/office/powerpoint/2010/main" val="282832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8"/>
            <a:ext cx="10766247" cy="5794218"/>
          </a:xfrm>
        </p:spPr>
        <p:txBody>
          <a:bodyPr>
            <a:noAutofit/>
          </a:bodyPr>
          <a:lstStyle/>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рівень норми процента впливають й інші об’єктивні та суб’єктивні чинники, серед яких, наприклад, співвідношення між внутрішнім і зовнішнім боргом держави та особистість позичальника, її кредитоспроможність. Найнижчою є процентна ставка для «першокласних» позичальників. У США, наприклад, її називають «прайм </a:t>
            </a:r>
            <a:r>
              <a:rPr lang="uk-UA" sz="2200" dirty="0" err="1" smtClean="0">
                <a:solidFill>
                  <a:srgbClr val="000000"/>
                </a:solidFill>
                <a:latin typeface="Times New Roman" panose="02020603050405020304" pitchFamily="18" charset="0"/>
                <a:cs typeface="Times New Roman" panose="02020603050405020304" pitchFamily="18" charset="0"/>
              </a:rPr>
              <a:t>рейт</a:t>
            </a:r>
            <a:r>
              <a:rPr lang="uk-UA" sz="2200" dirty="0" smtClean="0">
                <a:solidFill>
                  <a:srgbClr val="000000"/>
                </a:solidFill>
                <a:latin typeface="Times New Roman" panose="02020603050405020304" pitchFamily="18" charset="0"/>
                <a:cs typeface="Times New Roman" panose="02020603050405020304" pitchFamily="18" charset="0"/>
              </a:rPr>
              <a:t>». Вона встановлюється для найбільш надійних великих позичальників (так званих VІP-клієнтів). Ця ставка є базовою для встановлення інших процентних ставок.</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Та норма позичкового процента, яка існує на грошовому ринку в кожен даний момент, називається ринковою нормою процента. А норма позичкового процента, яка переважає в країні протягом більш-менш тривалого відрізка часу, є середньою нормою процента. Зазвичай середня норма позичкового процента коливається в межах середньої норми прибутку.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генеральній перспективі норма позичкового процента має тенденцію до зниження. Це обумовлено, по-перше, тенденцією середньої норми прибутку до зменшення, по-друге, з розвитком економіки зростає відносний надлишок позичкового капіталу. Збільшення останнього випереджає нагромадження реального капіталу. Однак цей надлишок виникає лише на певних фазах економічного циклу, передусім у період депресії.</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28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9087" cy="5830432"/>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Мінімальну межу норми позичкового процента точно встановити неможливо, хоч іноді вона дорівнює нулю. Такою процентна ставка буває дуже </a:t>
            </a:r>
            <a:r>
              <a:rPr lang="uk-UA" sz="2200" dirty="0" err="1" smtClean="0">
                <a:solidFill>
                  <a:srgbClr val="000000"/>
                </a:solidFill>
                <a:latin typeface="Times New Roman" panose="02020603050405020304" pitchFamily="18" charset="0"/>
                <a:cs typeface="Times New Roman" panose="02020603050405020304" pitchFamily="18" charset="0"/>
              </a:rPr>
              <a:t>рідко</a:t>
            </a:r>
            <a:r>
              <a:rPr lang="uk-UA" sz="2200" dirty="0" smtClean="0">
                <a:solidFill>
                  <a:srgbClr val="000000"/>
                </a:solidFill>
                <a:latin typeface="Times New Roman" panose="02020603050405020304" pitchFamily="18" charset="0"/>
                <a:cs typeface="Times New Roman" panose="02020603050405020304" pitchFamily="18" charset="0"/>
              </a:rPr>
              <a:t>, бо за такої ставки немає сенсу надавати позичковий капітал у кредит. Проте банки можуть надавати кредит під процентні ставки, нижчі за ринкові. Адже вони формують свої кредитні ресурси з різних джерел, вартість коштів з яких значно різниться.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Верхня межа процентної ставки теоретично дорівнює середній нормі прибутку. Проте в окремі періоди процентна ставка має властивість різко коливатися. Це передусім відбувається під впливом зміни фаз економічного циклу. Так, під час економічної кризи скорочення виробництва і надлишок реального капіталу супроводжуються гострою нестачею позичкового капіталу і різким підвищенням норми процента. Адже в цей час вкладники, щоб уберегти свої заощадження чи грошові капітали від знецінення, намагаються їх отоварити. Це веде до відносного зменшення вкладів. Гроші під час кризи стають дуже дефіцитним ресурсом.</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період застою (депресії), коли частина продуктивного капіталу набуває грошової форми, нагромадження позичкового капіталу випереджає нагромадження реального капіталу, знижується середня норма прибутку і норма позичкового процента. Під час пожвавлення економіки попит на капітал у країні, де він є, зростає дуже повільно: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86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3408" cy="6083929"/>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підприємці здебільшого обходяться власними коштами. Тому процентна ставка зростає повільно. У період економічного зростання попит на кредит швидко зростає за недостатніх обсягів позичкового капіталу, а тому підвищуються процентні ставки, однак, як правило, вони не перевищують середньої норми прибутку.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Підвищують попит на позичковий капітал й інфляційні очікування. Адже позичальник розраховує на те, що інфляція знецінить його заборгованість перед кредитором і реальна сума боргу, який потрібно буде повертати, відносно знизиться. Кредитор також ураховує інфляційні очікування і через підвищення процентних ставок за надані позички намагається застрахуватись від знецінення свого капіталу. Тому інфляційні очікування загалом тягнуть за собою підвищення процентних ставок.</a:t>
            </a: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200" dirty="0">
              <a:solidFill>
                <a:srgbClr val="000000"/>
              </a:solidFill>
              <a:latin typeface="Times New Roman" panose="02020603050405020304" pitchFamily="18" charset="0"/>
              <a:cs typeface="Times New Roman" panose="02020603050405020304" pitchFamily="18" charset="0"/>
            </a:endParaRPr>
          </a:p>
          <a:p>
            <a:pPr marL="0" indent="0" algn="ctr">
              <a:spcBef>
                <a:spcPts val="0"/>
              </a:spcBef>
              <a:buNone/>
            </a:pPr>
            <a:r>
              <a:rPr lang="ru-RU" sz="2400" b="1" dirty="0" smtClean="0">
                <a:solidFill>
                  <a:srgbClr val="000000"/>
                </a:solidFill>
                <a:latin typeface="Times New Roman" panose="02020603050405020304" pitchFamily="18" charset="0"/>
                <a:cs typeface="Times New Roman" panose="02020603050405020304" pitchFamily="18" charset="0"/>
              </a:rPr>
              <a:t>4</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Ризикова</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строкова</a:t>
            </a:r>
            <a:r>
              <a:rPr lang="ru-RU" sz="2400" b="1" dirty="0">
                <a:solidFill>
                  <a:srgbClr val="000000"/>
                </a:solidFill>
                <a:latin typeface="Times New Roman" panose="02020603050405020304" pitchFamily="18" charset="0"/>
                <a:cs typeface="Times New Roman" panose="02020603050405020304" pitchFamily="18" charset="0"/>
              </a:rPr>
              <a:t> структура </a:t>
            </a:r>
            <a:r>
              <a:rPr lang="ru-RU" sz="2400" b="1" dirty="0" err="1">
                <a:solidFill>
                  <a:srgbClr val="000000"/>
                </a:solidFill>
                <a:latin typeface="Times New Roman" panose="02020603050405020304" pitchFamily="18" charset="0"/>
                <a:cs typeface="Times New Roman" panose="02020603050405020304" pitchFamily="18" charset="0"/>
              </a:rPr>
              <a:t>процентних</a:t>
            </a:r>
            <a:r>
              <a:rPr lang="ru-RU" sz="2400" b="1" dirty="0">
                <a:solidFill>
                  <a:srgbClr val="000000"/>
                </a:solidFill>
                <a:latin typeface="Times New Roman" panose="02020603050405020304" pitchFamily="18" charset="0"/>
                <a:cs typeface="Times New Roman" panose="02020603050405020304" pitchFamily="18" charset="0"/>
              </a:rPr>
              <a:t> ставок</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Ризикова структура процентних ставок залежить від ступеня ризику невиконання зобов’язань, рівня ліквідності активу, порядку оподаткування доходів на ті чи ті активи, вартості інформації про стан грошового ринку та гравців на ньому. Кожен із цих чинників по-своєму впливає на процентну ставку.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97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5636"/>
            <a:ext cx="10739087" cy="5667470"/>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Ризик невиконання зобов’язань </a:t>
            </a:r>
            <a:r>
              <a:rPr lang="uk-UA" sz="2200" dirty="0" smtClean="0">
                <a:solidFill>
                  <a:srgbClr val="000000"/>
                </a:solidFill>
                <a:latin typeface="Times New Roman" panose="02020603050405020304" pitchFamily="18" charset="0"/>
                <a:cs typeface="Times New Roman" panose="02020603050405020304" pitchFamily="18" charset="0"/>
              </a:rPr>
              <a:t>спричиняється </a:t>
            </a:r>
            <a:r>
              <a:rPr lang="uk-UA" sz="2200" dirty="0">
                <a:solidFill>
                  <a:srgbClr val="000000"/>
                </a:solidFill>
                <a:latin typeface="Times New Roman" panose="02020603050405020304" pitchFamily="18" charset="0"/>
                <a:cs typeface="Times New Roman" panose="02020603050405020304" pitchFamily="18" charset="0"/>
              </a:rPr>
              <a:t>неоднаковою спроможністю боржників повернути основну суму боргу та сплатити проценти відповідно до боргової угоди. Щоб компенсувати ризик, позичальник з нижчим рівнем платоспроможності зазвичай пропонує інвесторам вищі доходи. Тому фінансові аналітики нерідко попереджають потенційних кредиторів про те, що чим вищі процентні ставки на свої інструменти обіцяє фінансова установа, тим більший ризик втрати цих вкладень.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Роль мірила ризику невиконання зобов’язань можуть відіграти державні цінні папери, бо, як правило, через урядові гарантії вони є вільними від такого ризику інструментами (</a:t>
            </a:r>
            <a:r>
              <a:rPr lang="uk-UA" sz="2200" dirty="0" err="1">
                <a:solidFill>
                  <a:srgbClr val="000000"/>
                </a:solidFill>
                <a:latin typeface="Times New Roman" panose="02020603050405020304" pitchFamily="18" charset="0"/>
                <a:cs typeface="Times New Roman" panose="02020603050405020304" pitchFamily="18" charset="0"/>
              </a:rPr>
              <a:t>безризиковими</a:t>
            </a:r>
            <a:r>
              <a:rPr lang="uk-UA" sz="2200" dirty="0">
                <a:solidFill>
                  <a:srgbClr val="000000"/>
                </a:solidFill>
                <a:latin typeface="Times New Roman" panose="02020603050405020304" pitchFamily="18" charset="0"/>
                <a:cs typeface="Times New Roman" panose="02020603050405020304" pitchFamily="18" charset="0"/>
              </a:rPr>
              <a:t>). Різниця між тими процентними ставками, які виплачуються на звичайні цінні папери, і ставками на державні цінні папери називається ризиковою премією.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Вона показує, яку величину процента може заробити інвестор, купуючи ризикові цінні папери замість державних. Чим більший ризик невиконання зобов’язання, тим більший дохід на ризиковий цінний папір отримає інвестор, якщо борг буде сплачений. Звичайно, перш ніж купувати ризикові цінні папери, інвестор має добути і глибоко проаналізувати інформацію про позичальника, що вимагає від нього додаткових витрат.</a:t>
            </a:r>
          </a:p>
        </p:txBody>
      </p:sp>
    </p:spTree>
    <p:extLst>
      <p:ext uri="{BB962C8B-B14F-4D97-AF65-F5344CB8AC3E}">
        <p14:creationId xmlns:p14="http://schemas.microsoft.com/office/powerpoint/2010/main" val="347549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84354" cy="6083929"/>
          </a:xfrm>
        </p:spPr>
        <p:txBody>
          <a:bodyPr>
            <a:noAutofit/>
          </a:bodyPr>
          <a:lstStyle/>
          <a:p>
            <a:pPr marL="0" indent="0" algn="just">
              <a:spcBef>
                <a:spcPts val="0"/>
              </a:spcBef>
              <a:buNone/>
            </a:pPr>
            <a:r>
              <a:rPr lang="ru-RU" sz="2200" i="1"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Ліквідність цінного папера </a:t>
            </a:r>
            <a:r>
              <a:rPr lang="uk-UA" sz="2200" dirty="0" smtClean="0">
                <a:solidFill>
                  <a:srgbClr val="000000"/>
                </a:solidFill>
                <a:latin typeface="Times New Roman" panose="02020603050405020304" pitchFamily="18" charset="0"/>
                <a:cs typeface="Times New Roman" panose="02020603050405020304" pitchFamily="18" charset="0"/>
              </a:rPr>
              <a:t>є другим атрибутом його ризиковості. Вона означає, наскільки швидко і без втрат інвестор у разі необхідності може реалізувати цінний папір за готівку. Зазвичай в умовах розвинутого фондового ринку </a:t>
            </a:r>
            <a:r>
              <a:rPr lang="uk-UA" sz="2200" dirty="0" err="1" smtClean="0">
                <a:solidFill>
                  <a:srgbClr val="000000"/>
                </a:solidFill>
                <a:latin typeface="Times New Roman" panose="02020603050405020304" pitchFamily="18" charset="0"/>
                <a:cs typeface="Times New Roman" panose="02020603050405020304" pitchFamily="18" charset="0"/>
              </a:rPr>
              <a:t>шу</a:t>
            </a:r>
            <a:r>
              <a:rPr lang="uk-UA" sz="2200" dirty="0" smtClean="0">
                <a:solidFill>
                  <a:srgbClr val="000000"/>
                </a:solidFill>
                <a:latin typeface="Times New Roman" panose="02020603050405020304" pitchFamily="18" charset="0"/>
                <a:cs typeface="Times New Roman" panose="02020603050405020304" pitchFamily="18" charset="0"/>
              </a:rPr>
              <a:t> ліквідність. Тому за рівних інших умов нижчій ліквідності відповідає вища процентна ставка. Звідси можна зробити висновок, що ризикові премії віддзеркалюють і рівень ліквідності цінного папера, а тому цю премію ще називають ліквідною премією.</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Умови оподаткування </a:t>
            </a:r>
            <a:r>
              <a:rPr lang="uk-UA" sz="2200" dirty="0" smtClean="0">
                <a:solidFill>
                  <a:srgbClr val="000000"/>
                </a:solidFill>
                <a:latin typeface="Times New Roman" panose="02020603050405020304" pitchFamily="18" charset="0"/>
                <a:cs typeface="Times New Roman" panose="02020603050405020304" pitchFamily="18" charset="0"/>
              </a:rPr>
              <a:t>також впливають на рівень процентних ставок. Якщо дохід на цінний папір не підлягає оподаткуванню, то позичальник зазвичай сплачує нижчий позичковий процент. Навпаки, якщо дохід на цінний папір оподатковується, то процентна ставка зростає.</a:t>
            </a: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Вартість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інформації</a:t>
            </a:r>
            <a:r>
              <a:rPr lang="ru-RU" sz="2200" dirty="0">
                <a:solidFill>
                  <a:srgbClr val="000000"/>
                </a:solidFill>
                <a:latin typeface="Times New Roman" panose="02020603050405020304" pitchFamily="18" charset="0"/>
                <a:cs typeface="Times New Roman" panose="02020603050405020304" pitchFamily="18" charset="0"/>
              </a:rPr>
              <a:t> про стан грошового ринку та </a:t>
            </a:r>
            <a:r>
              <a:rPr lang="ru-RU" sz="2200" dirty="0" err="1">
                <a:solidFill>
                  <a:srgbClr val="000000"/>
                </a:solidFill>
                <a:latin typeface="Times New Roman" panose="02020603050405020304" pitchFamily="18" charset="0"/>
                <a:cs typeface="Times New Roman" panose="02020603050405020304" pitchFamily="18" charset="0"/>
              </a:rPr>
              <a:t>гравців</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ньому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впливає</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рівень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процентної</a:t>
            </a:r>
            <a:r>
              <a:rPr lang="ru-RU" sz="2200" dirty="0">
                <a:solidFill>
                  <a:srgbClr val="000000"/>
                </a:solidFill>
                <a:latin typeface="Times New Roman" panose="02020603050405020304" pitchFamily="18" charset="0"/>
                <a:cs typeface="Times New Roman" panose="02020603050405020304" pitchFamily="18" charset="0"/>
              </a:rPr>
              <a:t> ставки. </a:t>
            </a:r>
            <a:r>
              <a:rPr lang="ru-RU" sz="2200" dirty="0" err="1">
                <a:solidFill>
                  <a:srgbClr val="000000"/>
                </a:solidFill>
                <a:latin typeface="Times New Roman" panose="02020603050405020304" pitchFamily="18" charset="0"/>
                <a:cs typeface="Times New Roman" panose="02020603050405020304" pitchFamily="18" charset="0"/>
              </a:rPr>
              <a:t>Адже</a:t>
            </a:r>
            <a:r>
              <a:rPr lang="ru-RU" sz="2200" dirty="0">
                <a:solidFill>
                  <a:srgbClr val="000000"/>
                </a:solidFill>
                <a:latin typeface="Times New Roman" panose="02020603050405020304" pitchFamily="18" charset="0"/>
                <a:cs typeface="Times New Roman" panose="02020603050405020304" pitchFamily="18" charset="0"/>
              </a:rPr>
              <a:t> перш </a:t>
            </a:r>
            <a:r>
              <a:rPr lang="ru-RU" sz="2200" dirty="0" err="1">
                <a:solidFill>
                  <a:srgbClr val="000000"/>
                </a:solidFill>
                <a:latin typeface="Times New Roman" panose="02020603050405020304" pitchFamily="18" charset="0"/>
                <a:cs typeface="Times New Roman" panose="02020603050405020304" pitchFamily="18" charset="0"/>
              </a:rPr>
              <a:t>ніж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позичальник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вивчити</a:t>
            </a:r>
            <a:r>
              <a:rPr lang="ru-RU" sz="2200" dirty="0">
                <a:solidFill>
                  <a:srgbClr val="000000"/>
                </a:solidFill>
                <a:latin typeface="Times New Roman" panose="02020603050405020304" pitchFamily="18" charset="0"/>
                <a:cs typeface="Times New Roman" panose="02020603050405020304" pitchFamily="18" charset="0"/>
              </a:rPr>
              <a:t> стан грошового ринку та </a:t>
            </a:r>
            <a:r>
              <a:rPr lang="ru-RU" sz="2200" dirty="0" err="1">
                <a:solidFill>
                  <a:srgbClr val="000000"/>
                </a:solidFill>
                <a:latin typeface="Times New Roman" panose="02020603050405020304" pitchFamily="18" charset="0"/>
                <a:cs typeface="Times New Roman" panose="02020603050405020304" pitchFamily="18" charset="0"/>
              </a:rPr>
              <a:t>умови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його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функціонування</a:t>
            </a:r>
            <a:r>
              <a:rPr lang="ru-RU" sz="2200" dirty="0">
                <a:solidFill>
                  <a:srgbClr val="000000"/>
                </a:solidFill>
                <a:latin typeface="Times New Roman" panose="02020603050405020304" pitchFamily="18" charset="0"/>
                <a:cs typeface="Times New Roman" panose="02020603050405020304" pitchFamily="18" charset="0"/>
              </a:rPr>
              <a:t> як на </a:t>
            </a:r>
            <a:r>
              <a:rPr lang="ru-RU" sz="2200" dirty="0" err="1">
                <a:solidFill>
                  <a:srgbClr val="000000"/>
                </a:solidFill>
                <a:latin typeface="Times New Roman" panose="02020603050405020304" pitchFamily="18" charset="0"/>
                <a:cs typeface="Times New Roman" panose="02020603050405020304" pitchFamily="18" charset="0"/>
              </a:rPr>
              <a:t>даний</a:t>
            </a:r>
            <a:r>
              <a:rPr lang="ru-RU" sz="2200" dirty="0">
                <a:solidFill>
                  <a:srgbClr val="000000"/>
                </a:solidFill>
                <a:latin typeface="Times New Roman" panose="02020603050405020304" pitchFamily="18" charset="0"/>
                <a:cs typeface="Times New Roman" panose="02020603050405020304" pitchFamily="18" charset="0"/>
              </a:rPr>
              <a:t> момент, так і </a:t>
            </a:r>
            <a:r>
              <a:rPr lang="ru-RU" sz="2200" dirty="0" err="1">
                <a:solidFill>
                  <a:srgbClr val="000000"/>
                </a:solidFill>
                <a:latin typeface="Times New Roman" panose="02020603050405020304" pitchFamily="18" charset="0"/>
                <a:cs typeface="Times New Roman" panose="02020603050405020304" pitchFamily="18" charset="0"/>
              </a:rPr>
              <a:t>прогнози</a:t>
            </a:r>
            <a:r>
              <a:rPr lang="ru-RU" sz="2200" dirty="0">
                <a:solidFill>
                  <a:srgbClr val="000000"/>
                </a:solidFill>
                <a:latin typeface="Times New Roman" panose="02020603050405020304" pitchFamily="18" charset="0"/>
                <a:cs typeface="Times New Roman" panose="02020603050405020304" pitchFamily="18" charset="0"/>
              </a:rPr>
              <a:t> на перспективу, </a:t>
            </a:r>
            <a:r>
              <a:rPr lang="ru-RU" sz="2200" dirty="0" err="1">
                <a:solidFill>
                  <a:srgbClr val="000000"/>
                </a:solidFill>
                <a:latin typeface="Times New Roman" panose="02020603050405020304" pitchFamily="18" charset="0"/>
                <a:cs typeface="Times New Roman" panose="02020603050405020304" pitchFamily="18" charset="0"/>
              </a:rPr>
              <a:t>щоб</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зробити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позичання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найсприятливіших</a:t>
            </a:r>
            <a:r>
              <a:rPr lang="ru-RU" sz="2200" dirty="0">
                <a:solidFill>
                  <a:srgbClr val="000000"/>
                </a:solidFill>
                <a:latin typeface="Times New Roman" panose="02020603050405020304" pitchFamily="18" charset="0"/>
                <a:cs typeface="Times New Roman" panose="02020603050405020304" pitchFamily="18" charset="0"/>
              </a:rPr>
              <a:t> для себе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Водночас</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інвестор</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хоче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вкласти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найвигідніших</a:t>
            </a:r>
            <a:r>
              <a:rPr lang="ru-RU" sz="2200" dirty="0">
                <a:solidFill>
                  <a:srgbClr val="000000"/>
                </a:solidFill>
                <a:latin typeface="Times New Roman" panose="02020603050405020304" pitchFamily="18" charset="0"/>
                <a:cs typeface="Times New Roman" panose="02020603050405020304" pitchFamily="18" charset="0"/>
              </a:rPr>
              <a:t> для себе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і з </a:t>
            </a:r>
            <a:r>
              <a:rPr lang="ru-RU" sz="2200" dirty="0" err="1">
                <a:solidFill>
                  <a:srgbClr val="000000"/>
                </a:solidFill>
                <a:latin typeface="Times New Roman" panose="02020603050405020304" pitchFamily="18" charset="0"/>
                <a:cs typeface="Times New Roman" panose="02020603050405020304" pitchFamily="18" charset="0"/>
              </a:rPr>
              <a:t>найменшим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ризиком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їх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втрати</a:t>
            </a:r>
            <a:r>
              <a:rPr lang="ru-RU" sz="2200" dirty="0">
                <a:solidFill>
                  <a:srgbClr val="000000"/>
                </a:solidFill>
                <a:latin typeface="Times New Roman" panose="02020603050405020304" pitchFamily="18" charset="0"/>
                <a:cs typeface="Times New Roman" panose="02020603050405020304" pitchFamily="18" charset="0"/>
              </a:rPr>
              <a:t>. Тому </a:t>
            </a:r>
            <a:r>
              <a:rPr lang="ru-RU" sz="2200" dirty="0" err="1">
                <a:solidFill>
                  <a:srgbClr val="000000"/>
                </a:solidFill>
                <a:latin typeface="Times New Roman" panose="02020603050405020304" pitchFamily="18" charset="0"/>
                <a:cs typeface="Times New Roman" panose="02020603050405020304" pitchFamily="18" charset="0"/>
              </a:rPr>
              <a:t>він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мусить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інформацію</a:t>
            </a:r>
            <a:r>
              <a:rPr lang="ru-RU" sz="2200" dirty="0">
                <a:solidFill>
                  <a:srgbClr val="000000"/>
                </a:solidFill>
                <a:latin typeface="Times New Roman" panose="02020603050405020304" pitchFamily="18" charset="0"/>
                <a:cs typeface="Times New Roman" panose="02020603050405020304" pitchFamily="18" charset="0"/>
              </a:rPr>
              <a:t> про </a:t>
            </a:r>
            <a:r>
              <a:rPr lang="ru-RU" sz="2200" dirty="0" err="1">
                <a:solidFill>
                  <a:srgbClr val="000000"/>
                </a:solidFill>
                <a:latin typeface="Times New Roman" panose="02020603050405020304" pitchFamily="18" charset="0"/>
                <a:cs typeface="Times New Roman" panose="02020603050405020304" pitchFamily="18" charset="0"/>
              </a:rPr>
              <a:t>грошовий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ринок</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окремих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позичальників</a:t>
            </a:r>
            <a:r>
              <a:rPr lang="ru-RU"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en-US"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Одержання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оцінювання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професійному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рівні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інформації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вимагають</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894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869132"/>
            <a:ext cx="10657606" cy="5314385"/>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додаткових витрат, які компенсуються підвищенням процентної ставки.</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	Строкова структура процентних ставок означає</a:t>
            </a: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що за всіх інших рівних умов рівень процентної ставки зростає зі зростанням строку позички і, навпаки, знижується при його скороченні. Це випливає, як говорилось вище, з вартості грошей сьогодні і в майбутньому. Окрім цього, на рівень процентної ставки впливає прогнозування тренду процентних ставок на перспективу. Він, у свою чергу, залежить від багатьох відомих і невідомих чинників. Відомим є чинник зниження рівня процентних ставок через властивість до зниження середньої норми прибутку. Решта чинників, які прогнозуються, на довгострокову перспективу визначити важко.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Тому в довгострокових позиках може застосовуватись «плаваюча» процентна ставка, яка залежить від конкретної ситуації на грошовому ринку у відповідний момент.</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Графічне зображення доходів на цінні папери з різними строками погашення, але з однаковим ризиком, ліквідністю та умовами оподаткування називають кривою доходу.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03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66247" cy="6083929"/>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Ця крива має такий вигляд:</a:t>
            </a: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Криві, зображені на рисунку, описують структуру процентних ставок за строками певного виду цінних паперів (у даному разі цінних паперів Державної скарбниці США). На графіку видно три криві доходу, у кожній з яких можуть бути різні за траєкторією відрізки: висхідний, горизонтальний і спадний. </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37852" y="932507"/>
            <a:ext cx="7849355" cy="3829616"/>
          </a:xfrm>
          <a:prstGeom prst="rect">
            <a:avLst/>
          </a:prstGeom>
        </p:spPr>
      </p:pic>
    </p:spTree>
    <p:extLst>
      <p:ext uri="{BB962C8B-B14F-4D97-AF65-F5344CB8AC3E}">
        <p14:creationId xmlns:p14="http://schemas.microsoft.com/office/powerpoint/2010/main" val="1315230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4278"/>
            <a:ext cx="10757194" cy="5423026"/>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Якщо криві доходу мають висхідну траєкторію, то це значить, що процентні ставки за довгостроковими облігаціями вищі, ніж за короткостроковими. Коли ж криві доходу горизонтальні, це означає, що обидва види цих ставок - за довго- та короткостроковими облігаціями - однакові. А коли крива доходу спадна, то довгострокові процентні ставки нижчі за короткострокові (це можливе в період подолання інфляції в країні). Отже, за різних ситуацій у країні крива доходу може набувати різного вигляду.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Для пояснення взаємозв’язку між процентними ставками на цінні папери з різними строками погашення застосовують три теорії: гіпотеза сподівань; теорія сегментних ринків; теорія домінантного середовища. Перші дві з цих теорій не дуже добре узгоджуються з емпіричними даними, але вони є підґрунтям для третьої - теорії домінантного середовища.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Гіпотеза сподівань полягає в тому, що покупці цінних паперів зазвичай не віддають переваги цінним паперам одного строку погашення над іншими. Тому прогнозують, що процентна ставка за довгостроковими цінними паперами в середньому дорівнюватиме майбутнім процентним ставкам за короткостроковими цінними паперами.</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82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9956"/>
            <a:ext cx="10793408" cy="5459240"/>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Теорія сегментних ринків </a:t>
            </a:r>
            <a:r>
              <a:rPr lang="uk-UA" sz="2200" dirty="0" smtClean="0">
                <a:solidFill>
                  <a:srgbClr val="000000"/>
                </a:solidFill>
                <a:latin typeface="Times New Roman" panose="02020603050405020304" pitchFamily="18" charset="0"/>
                <a:cs typeface="Times New Roman" panose="02020603050405020304" pitchFamily="18" charset="0"/>
              </a:rPr>
              <a:t>з метою опису структури процентних ставок за строками погашення розглядає цінні папери з різними строками погашення як повністю відокремлені та сегментні. Процентна ставка на кожен окремий цінний папір визначається попитом незалежно від процентних ставок на цінні папери з іншими строками погашення. Інвестор виходячи зі своїх можливостей та наявної в нього інформації віддає перевагу цінним паперам з тим строком погашення, який його цікавить, незалежно від рівня процентної ставки за цінними паперами з іншими строками.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Теорія домінантного середовища</a:t>
            </a:r>
            <a:r>
              <a:rPr lang="uk-UA" sz="2200" dirty="0" smtClean="0">
                <a:solidFill>
                  <a:srgbClr val="000000"/>
                </a:solidFill>
                <a:latin typeface="Times New Roman" panose="02020603050405020304" pitchFamily="18" charset="0"/>
                <a:cs typeface="Times New Roman" panose="02020603050405020304" pitchFamily="18" charset="0"/>
              </a:rPr>
              <a:t>, яка використовується для опису строкової структури процентних ставок, доводить, що процентна ставка за довгостроковим цінним папером у середньому дорівнюватиме короткостроковим процентним ставкам, які будуть застосовуватись для нарахування доходу протягом терміну існування довгострокового цінного папера, плюс строкова премія, яка відповідає попиту і пропозиції на цей цінний папір. Виходячи з цієї теорії цінні папери з різними строками погашення насправді є замінниками один одного, бо очікуваний дохід на один із них впливає на рівень доходу на цінні папери з іншими строками погашення.</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85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06582"/>
            <a:ext cx="10838675" cy="5558827"/>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У найбільш узагальненому абстрактному виразі процент - це ціна грошей як позичкового капіталу, яку вони набувають на грошовому ринку.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Позичковий процент існував не завжди. Він виник тоді, коли товарне виробництво уже досягло певного рівня розвитку, на якому склався регулярний грошовий обіг та виникли більш-менш розвинуті кредитні відносини. Процент взагалі неможливий без існування кредиту, хоч останній іноді, як виняток, може надаватись на безпроцентній основі.</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Проте існування товарного виробництва та пов’язаних з ним кредитних відносин як основи виникнення процента не може достатньо повно пояснити природу позичкового процента.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Виробничі відносини визначають соціально-економічну природу процента. В умовах ринкової економіки його сутність полягає в тому, що позичковий процент є платою за користування позичковим капіталом, його ціною. При цьому між кредитором і позичальником з приводу величини процента, його видів, методів сплати виникають певні економічні відносини, які визначають важливість процента в ринковій економіці.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2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51438"/>
            <a:ext cx="10748140" cy="5359652"/>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5</a:t>
            </a:r>
            <a:r>
              <a:rPr lang="uk-UA" sz="2400" b="1" dirty="0">
                <a:latin typeface="Times New Roman" panose="02020603050405020304" pitchFamily="18" charset="0"/>
                <a:cs typeface="Times New Roman" panose="02020603050405020304" pitchFamily="18" charset="0"/>
              </a:rPr>
              <a:t>. Способи нарахування </a:t>
            </a:r>
            <a:r>
              <a:rPr lang="uk-UA" sz="2400" b="1" dirty="0" smtClean="0">
                <a:latin typeface="Times New Roman" panose="02020603050405020304" pitchFamily="18" charset="0"/>
                <a:cs typeface="Times New Roman" panose="02020603050405020304" pitchFamily="18" charset="0"/>
              </a:rPr>
              <a:t>процента.</a:t>
            </a:r>
          </a:p>
          <a:p>
            <a:pPr marL="0" indent="0" algn="just">
              <a:spcBef>
                <a:spcPts val="0"/>
              </a:spcBef>
              <a:buNone/>
            </a:pPr>
            <a:endParaRPr lang="en-US" sz="2200" i="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200" i="1" dirty="0">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Простий відсоток </a:t>
            </a:r>
            <a:r>
              <a:rPr lang="uk-UA" sz="2200" dirty="0">
                <a:solidFill>
                  <a:srgbClr val="000000"/>
                </a:solidFill>
                <a:latin typeface="Times New Roman" panose="02020603050405020304" pitchFamily="18" charset="0"/>
                <a:cs typeface="Times New Roman" panose="02020603050405020304" pitchFamily="18" charset="0"/>
              </a:rPr>
              <a:t>– це нарахування відсотку лише на початково інвестовану суму. Наприклад, на початку року інвестор розміщує на рахунку в банку суму Р під відсоток </a:t>
            </a:r>
            <a:r>
              <a:rPr lang="en-US" sz="2200" dirty="0">
                <a:solidFill>
                  <a:srgbClr val="000000"/>
                </a:solidFill>
                <a:latin typeface="Times New Roman" panose="02020603050405020304" pitchFamily="18" charset="0"/>
                <a:cs typeface="Times New Roman" panose="02020603050405020304" pitchFamily="18" charset="0"/>
              </a:rPr>
              <a:t>r. </a:t>
            </a:r>
            <a:r>
              <a:rPr lang="uk-UA" sz="2200" dirty="0">
                <a:solidFill>
                  <a:srgbClr val="000000"/>
                </a:solidFill>
                <a:latin typeface="Times New Roman" panose="02020603050405020304" pitchFamily="18" charset="0"/>
                <a:cs typeface="Times New Roman" panose="02020603050405020304" pitchFamily="18" charset="0"/>
              </a:rPr>
              <a:t>Через рік він одержить суму Р1, яка дорівнює початково інвестованим коштам плюс нараховані відсотки, або</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Р1 </a:t>
            </a:r>
            <a:r>
              <a:rPr lang="uk-UA" sz="2200" dirty="0">
                <a:solidFill>
                  <a:srgbClr val="000000"/>
                </a:solidFill>
                <a:latin typeface="Times New Roman" panose="02020603050405020304" pitchFamily="18" charset="0"/>
                <a:cs typeface="Times New Roman" panose="02020603050405020304" pitchFamily="18" charset="0"/>
              </a:rPr>
              <a:t>= Р + Р</a:t>
            </a:r>
            <a:r>
              <a:rPr lang="en-US" sz="2200" dirty="0">
                <a:solidFill>
                  <a:srgbClr val="000000"/>
                </a:solidFill>
                <a:latin typeface="Times New Roman" panose="02020603050405020304" pitchFamily="18" charset="0"/>
                <a:cs typeface="Times New Roman" panose="02020603050405020304" pitchFamily="18" charset="0"/>
              </a:rPr>
              <a:t>r = </a:t>
            </a:r>
            <a:r>
              <a:rPr lang="uk-UA" sz="2200" dirty="0">
                <a:solidFill>
                  <a:srgbClr val="000000"/>
                </a:solidFill>
                <a:latin typeface="Times New Roman" panose="02020603050405020304" pitchFamily="18" charset="0"/>
                <a:cs typeface="Times New Roman" panose="02020603050405020304" pitchFamily="18" charset="0"/>
              </a:rPr>
              <a:t>Р (1 + </a:t>
            </a:r>
            <a:r>
              <a:rPr lang="en-US" sz="2200" dirty="0">
                <a:solidFill>
                  <a:srgbClr val="000000"/>
                </a:solidFill>
                <a:latin typeface="Times New Roman" panose="02020603050405020304" pitchFamily="18" charset="0"/>
                <a:cs typeface="Times New Roman" panose="02020603050405020304" pitchFamily="18" charset="0"/>
              </a:rPr>
              <a:t>r)</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Через два роки сума на рахунку складатиме: Р2 = Р + Р</a:t>
            </a:r>
            <a:r>
              <a:rPr lang="en-US" sz="2200" dirty="0">
                <a:solidFill>
                  <a:srgbClr val="000000"/>
                </a:solidFill>
                <a:latin typeface="Times New Roman" panose="02020603050405020304" pitchFamily="18" charset="0"/>
                <a:cs typeface="Times New Roman" panose="02020603050405020304" pitchFamily="18" charset="0"/>
              </a:rPr>
              <a:t>r + </a:t>
            </a:r>
            <a:r>
              <a:rPr lang="uk-UA" sz="2200" dirty="0">
                <a:solidFill>
                  <a:srgbClr val="000000"/>
                </a:solidFill>
                <a:latin typeface="Times New Roman" panose="02020603050405020304" pitchFamily="18" charset="0"/>
                <a:cs typeface="Times New Roman" panose="02020603050405020304" pitchFamily="18" charset="0"/>
              </a:rPr>
              <a:t>Р</a:t>
            </a:r>
            <a:r>
              <a:rPr lang="en-US" sz="2200" dirty="0">
                <a:solidFill>
                  <a:srgbClr val="000000"/>
                </a:solidFill>
                <a:latin typeface="Times New Roman" panose="02020603050405020304" pitchFamily="18" charset="0"/>
                <a:cs typeface="Times New Roman" panose="02020603050405020304" pitchFamily="18" charset="0"/>
              </a:rPr>
              <a:t>r= </a:t>
            </a:r>
            <a:r>
              <a:rPr lang="uk-UA" sz="2200" dirty="0">
                <a:solidFill>
                  <a:srgbClr val="000000"/>
                </a:solidFill>
                <a:latin typeface="Times New Roman" panose="02020603050405020304" pitchFamily="18" charset="0"/>
                <a:cs typeface="Times New Roman" panose="02020603050405020304" pitchFamily="18" charset="0"/>
              </a:rPr>
              <a:t>Р (1 + 2</a:t>
            </a:r>
            <a:r>
              <a:rPr lang="en-US" sz="2200" dirty="0">
                <a:solidFill>
                  <a:srgbClr val="000000"/>
                </a:solidFill>
                <a:latin typeface="Times New Roman" panose="02020603050405020304" pitchFamily="18" charset="0"/>
                <a:cs typeface="Times New Roman" panose="02020603050405020304" pitchFamily="18" charset="0"/>
              </a:rPr>
              <a:t>r)</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Аналогічно можна представити суму Р</a:t>
            </a:r>
            <a:r>
              <a:rPr lang="en-US" sz="2200" dirty="0">
                <a:solidFill>
                  <a:srgbClr val="000000"/>
                </a:solidFill>
                <a:latin typeface="Times New Roman" panose="02020603050405020304" pitchFamily="18" charset="0"/>
                <a:cs typeface="Times New Roman" panose="02020603050405020304" pitchFamily="18" charset="0"/>
              </a:rPr>
              <a:t>n, </a:t>
            </a:r>
            <a:r>
              <a:rPr lang="uk-UA" sz="2200" dirty="0">
                <a:solidFill>
                  <a:srgbClr val="000000"/>
                </a:solidFill>
                <a:latin typeface="Times New Roman" panose="02020603050405020304" pitchFamily="18" charset="0"/>
                <a:cs typeface="Times New Roman" panose="02020603050405020304" pitchFamily="18" charset="0"/>
              </a:rPr>
              <a:t>яку вкладник одержить через </a:t>
            </a:r>
            <a:r>
              <a:rPr lang="en-US" sz="2200" dirty="0">
                <a:solidFill>
                  <a:srgbClr val="000000"/>
                </a:solidFill>
                <a:latin typeface="Times New Roman" panose="02020603050405020304" pitchFamily="18" charset="0"/>
                <a:cs typeface="Times New Roman" panose="02020603050405020304" pitchFamily="18" charset="0"/>
              </a:rPr>
              <a:t>n </a:t>
            </a:r>
            <a:r>
              <a:rPr lang="uk-UA" sz="2200" dirty="0">
                <a:solidFill>
                  <a:srgbClr val="000000"/>
                </a:solidFill>
                <a:latin typeface="Times New Roman" panose="02020603050405020304" pitchFamily="18" charset="0"/>
                <a:cs typeface="Times New Roman" panose="02020603050405020304" pitchFamily="18" charset="0"/>
              </a:rPr>
              <a:t>років: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Р</a:t>
            </a:r>
            <a:r>
              <a:rPr lang="en-US" sz="2200" dirty="0">
                <a:solidFill>
                  <a:srgbClr val="000000"/>
                </a:solidFill>
                <a:latin typeface="Times New Roman" panose="02020603050405020304" pitchFamily="18" charset="0"/>
                <a:cs typeface="Times New Roman" panose="02020603050405020304" pitchFamily="18" charset="0"/>
              </a:rPr>
              <a:t>n = </a:t>
            </a:r>
            <a:r>
              <a:rPr lang="uk-UA" sz="2200" dirty="0">
                <a:solidFill>
                  <a:srgbClr val="000000"/>
                </a:solidFill>
                <a:latin typeface="Times New Roman" panose="02020603050405020304" pitchFamily="18" charset="0"/>
                <a:cs typeface="Times New Roman" panose="02020603050405020304" pitchFamily="18" charset="0"/>
              </a:rPr>
              <a:t>Р (1 + </a:t>
            </a:r>
            <a:r>
              <a:rPr lang="en-US" sz="2200" dirty="0">
                <a:solidFill>
                  <a:srgbClr val="000000"/>
                </a:solidFill>
                <a:latin typeface="Times New Roman" panose="02020603050405020304" pitchFamily="18" charset="0"/>
                <a:cs typeface="Times New Roman" panose="02020603050405020304" pitchFamily="18" charset="0"/>
              </a:rPr>
              <a:t>r n),</a:t>
            </a:r>
            <a:r>
              <a:rPr lang="uk-UA" sz="2200" dirty="0">
                <a:solidFill>
                  <a:srgbClr val="000000"/>
                </a:solidFill>
                <a:latin typeface="Times New Roman" panose="02020603050405020304" pitchFamily="18" charset="0"/>
                <a:cs typeface="Times New Roman" panose="02020603050405020304" pitchFamily="18" charset="0"/>
              </a:rPr>
              <a:t> де: Р</a:t>
            </a:r>
            <a:r>
              <a:rPr lang="en-US" sz="2200" dirty="0">
                <a:solidFill>
                  <a:srgbClr val="000000"/>
                </a:solidFill>
                <a:latin typeface="Times New Roman" panose="02020603050405020304" pitchFamily="18" charset="0"/>
                <a:cs typeface="Times New Roman" panose="02020603050405020304" pitchFamily="18" charset="0"/>
              </a:rPr>
              <a:t>n – </a:t>
            </a:r>
            <a:r>
              <a:rPr lang="uk-UA" sz="2200" dirty="0">
                <a:solidFill>
                  <a:srgbClr val="000000"/>
                </a:solidFill>
                <a:latin typeface="Times New Roman" panose="02020603050405020304" pitchFamily="18" charset="0"/>
                <a:cs typeface="Times New Roman" panose="02020603050405020304" pitchFamily="18" charset="0"/>
              </a:rPr>
              <a:t>майбутня вартість; Р – сьогоднішня вартість.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Приклад: Розрахуйте нарощену суму з вихідної суми в 20000 грн. при розміщенні її в банку на умовах нарахування простих відсотків, якщо річна ставка 15 %, а період нарахування – 10 років.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Нарощена </a:t>
            </a:r>
            <a:r>
              <a:rPr lang="uk-UA" sz="2200" dirty="0">
                <a:solidFill>
                  <a:srgbClr val="000000"/>
                </a:solidFill>
                <a:latin typeface="Times New Roman" panose="02020603050405020304" pitchFamily="18" charset="0"/>
                <a:cs typeface="Times New Roman" panose="02020603050405020304" pitchFamily="18" charset="0"/>
              </a:rPr>
              <a:t>сума складає: 20000 (1 + 0,15 х 10) = 50000 грн.</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12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42384"/>
            <a:ext cx="10739087" cy="5332491"/>
          </a:xfrm>
        </p:spPr>
        <p:txBody>
          <a:bodyPr>
            <a:noAutofit/>
          </a:bodyPr>
          <a:lstStyle/>
          <a:p>
            <a:pPr marL="0" indent="0" algn="just">
              <a:spcBef>
                <a:spcPts val="0"/>
              </a:spcBef>
              <a:buNone/>
            </a:pPr>
            <a:r>
              <a:rPr lang="ru-RU" sz="2200" i="1" dirty="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довгострокових фінансово-кредитних угодах частіше використовують нарахування складних відсотків. При нарахуванні складних відсотків їх нараховують не тільки на основну суму, а й на суму, що включає як основну суму, так і нараховані раніше відсотки. У цьому випадку кажуть, що відбувається капіталізація відсотків в міру їх нарахування.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Відповідно до ідеології нарахування складних відсотків за перший період нарахування відсотків базою для нарахування є основна сума: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Р1 = Р (1 + r)</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Відмінність результатів для складного і простого відсотків виникає, починаючи з другого періоду нарахування, оскільки в кінці другого року його капітал зросте до:</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Р2 = Р (1 + r) + Р(1 + r) r = Р (1 + r) (1 + r) = Р (1 + r)2</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 кінці третього року він складе:</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Р3 = Р (1 + r)2 + Р(1 + r)2 r = Р (1 + r)2 (1 + r) = Р (1 + r)3</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Аналогічно можна показати, що через n років сума на рахунку зросте до величини: </a:t>
            </a:r>
            <a:r>
              <a:rPr lang="uk-UA" sz="2200" dirty="0" err="1" smtClean="0">
                <a:solidFill>
                  <a:srgbClr val="000000"/>
                </a:solidFill>
                <a:latin typeface="Times New Roman" panose="02020603050405020304" pitchFamily="18" charset="0"/>
                <a:cs typeface="Times New Roman" panose="02020603050405020304" pitchFamily="18" charset="0"/>
              </a:rPr>
              <a:t>Рn</a:t>
            </a:r>
            <a:r>
              <a:rPr lang="uk-UA" sz="2200" dirty="0" smtClean="0">
                <a:solidFill>
                  <a:srgbClr val="000000"/>
                </a:solidFill>
                <a:latin typeface="Times New Roman" panose="02020603050405020304" pitchFamily="18" charset="0"/>
                <a:cs typeface="Times New Roman" panose="02020603050405020304" pitchFamily="18" charset="0"/>
              </a:rPr>
              <a:t> = Р (1 + r)n</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48000" y="2413338"/>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322197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2"/>
            <a:ext cx="10730033" cy="5758004"/>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Приклад:</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250000 грн. інвестовані на 4 роки під 6 % річних. Яку суму одержить інвестор в кінці строку?</a:t>
            </a: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Складний відсоток може нараховуватись дуже часто. Якщо тривалість інтервалу нарахування наближається до нуля, а періодичність нарахування відсотків – до нескінченності (m → ∞), ми одержимо безперервне нарахування відсотків, яке нерідко використовується в світовій практиці. Іншими словами, безперервне нарахування відсотків називається нескінченним </a:t>
            </a:r>
            <a:r>
              <a:rPr lang="uk-UA" sz="2200" dirty="0" err="1" smtClean="0">
                <a:solidFill>
                  <a:srgbClr val="000000"/>
                </a:solidFill>
                <a:latin typeface="Times New Roman" panose="02020603050405020304" pitchFamily="18" charset="0"/>
                <a:cs typeface="Times New Roman" panose="02020603050405020304" pitchFamily="18" charset="0"/>
              </a:rPr>
              <a:t>компаундингом</a:t>
            </a:r>
            <a:r>
              <a:rPr lang="uk-UA" sz="2200" dirty="0" smtClean="0">
                <a:solidFill>
                  <a:srgbClr val="000000"/>
                </a:solidFill>
                <a:latin typeface="Times New Roman" panose="02020603050405020304" pitchFamily="18" charset="0"/>
                <a:cs typeface="Times New Roman" panose="02020603050405020304" pitchFamily="18" charset="0"/>
              </a:rPr>
              <a:t>. Не дивлячись на те, що непросто уявити частоту нарахування відсотків, яка дорівнює нескінченності, математично можливо визначити ту суму коштів, яку одержить інвестор, якщо розмістить гроші на умовах відсотку, що нараховується безперервно. Формула для нескінченно </a:t>
            </a:r>
            <a:r>
              <a:rPr lang="uk-UA" sz="2200" dirty="0" err="1" smtClean="0">
                <a:solidFill>
                  <a:srgbClr val="000000"/>
                </a:solidFill>
                <a:latin typeface="Times New Roman" panose="02020603050405020304" pitchFamily="18" charset="0"/>
                <a:cs typeface="Times New Roman" panose="02020603050405020304" pitchFamily="18" charset="0"/>
              </a:rPr>
              <a:t>нараховуваного</a:t>
            </a:r>
            <a:r>
              <a:rPr lang="uk-UA" sz="2200" dirty="0" smtClean="0">
                <a:solidFill>
                  <a:srgbClr val="000000"/>
                </a:solidFill>
                <a:latin typeface="Times New Roman" panose="02020603050405020304" pitchFamily="18" charset="0"/>
                <a:cs typeface="Times New Roman" panose="02020603050405020304" pitchFamily="18" charset="0"/>
              </a:rPr>
              <a:t> відсотку має наступний вигляд: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де: </a:t>
            </a:r>
            <a:r>
              <a:rPr lang="uk-UA" sz="2200" dirty="0" err="1" smtClean="0">
                <a:solidFill>
                  <a:srgbClr val="000000"/>
                </a:solidFill>
                <a:latin typeface="Times New Roman" panose="02020603050405020304" pitchFamily="18" charset="0"/>
                <a:cs typeface="Times New Roman" panose="02020603050405020304" pitchFamily="18" charset="0"/>
              </a:rPr>
              <a:t>rn</a:t>
            </a:r>
            <a:r>
              <a:rPr lang="uk-UA" sz="2200" dirty="0" smtClean="0">
                <a:solidFill>
                  <a:srgbClr val="000000"/>
                </a:solidFill>
                <a:latin typeface="Times New Roman" panose="02020603050405020304" pitchFamily="18" charset="0"/>
                <a:cs typeface="Times New Roman" panose="02020603050405020304" pitchFamily="18" charset="0"/>
              </a:rPr>
              <a:t> – відсоток, що нараховується безперервно;</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n – період часу нарахування відсотку;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е – 2,71828...</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75974" y="1457607"/>
            <a:ext cx="7595719" cy="547060"/>
          </a:xfrm>
          <a:prstGeom prst="rect">
            <a:avLst/>
          </a:prstGeom>
        </p:spPr>
      </p:pic>
      <p:pic>
        <p:nvPicPr>
          <p:cNvPr id="4" name="Рисунок 3"/>
          <p:cNvPicPr>
            <a:picLocks noChangeAspect="1"/>
          </p:cNvPicPr>
          <p:nvPr/>
        </p:nvPicPr>
        <p:blipFill>
          <a:blip r:embed="rId3"/>
          <a:stretch>
            <a:fillRect/>
          </a:stretch>
        </p:blipFill>
        <p:spPr>
          <a:xfrm>
            <a:off x="7423841" y="4888872"/>
            <a:ext cx="2163777" cy="742132"/>
          </a:xfrm>
          <a:prstGeom prst="rect">
            <a:avLst/>
          </a:prstGeom>
        </p:spPr>
      </p:pic>
    </p:spTree>
    <p:extLst>
      <p:ext uri="{BB962C8B-B14F-4D97-AF65-F5344CB8AC3E}">
        <p14:creationId xmlns:p14="http://schemas.microsoft.com/office/powerpoint/2010/main" val="1683222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34154"/>
            <a:ext cx="10621392" cy="5767058"/>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81137" y="760491"/>
            <a:ext cx="8587460" cy="1674892"/>
          </a:xfrm>
          <a:prstGeom prst="rect">
            <a:avLst/>
          </a:prstGeom>
        </p:spPr>
      </p:pic>
      <p:pic>
        <p:nvPicPr>
          <p:cNvPr id="4" name="Рисунок 3"/>
          <p:cNvPicPr>
            <a:picLocks noChangeAspect="1"/>
          </p:cNvPicPr>
          <p:nvPr/>
        </p:nvPicPr>
        <p:blipFill>
          <a:blip r:embed="rId3"/>
          <a:stretch>
            <a:fillRect/>
          </a:stretch>
        </p:blipFill>
        <p:spPr>
          <a:xfrm>
            <a:off x="1086303" y="2996697"/>
            <a:ext cx="8482294" cy="3073495"/>
          </a:xfrm>
          <a:prstGeom prst="rect">
            <a:avLst/>
          </a:prstGeom>
        </p:spPr>
      </p:pic>
    </p:spTree>
    <p:extLst>
      <p:ext uri="{BB962C8B-B14F-4D97-AF65-F5344CB8AC3E}">
        <p14:creationId xmlns:p14="http://schemas.microsoft.com/office/powerpoint/2010/main" val="2002017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6083929"/>
          </a:xfrm>
        </p:spPr>
        <p:txBody>
          <a:bodyPr>
            <a:noAutofit/>
          </a:bodyPr>
          <a:lstStyle/>
          <a:p>
            <a:pPr marL="0" indent="0" algn="just">
              <a:spcBef>
                <a:spcPts val="0"/>
              </a:spcBef>
              <a:buNone/>
            </a:pPr>
            <a:r>
              <a:rPr lang="uk-UA" sz="2400" b="1" dirty="0" smtClean="0">
                <a:latin typeface="Times New Roman" panose="02020603050405020304" pitchFamily="18" charset="0"/>
                <a:cs typeface="Times New Roman" panose="02020603050405020304" pitchFamily="18" charset="0"/>
              </a:rPr>
              <a:t>Рекомендована література:</a:t>
            </a: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1. </a:t>
            </a:r>
            <a:r>
              <a:rPr lang="uk-UA" sz="2200" dirty="0" smtClean="0">
                <a:solidFill>
                  <a:srgbClr val="000000"/>
                </a:solidFill>
                <a:latin typeface="Times New Roman" panose="02020603050405020304" pitchFamily="18" charset="0"/>
                <a:cs typeface="Times New Roman" panose="02020603050405020304" pitchFamily="18" charset="0"/>
              </a:rPr>
              <a:t>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marL="0" lv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Гроші та кредит: підручник / [М.І. </a:t>
            </a:r>
            <a:r>
              <a:rPr lang="uk-UA" sz="2200" dirty="0" err="1" smtClean="0">
                <a:solidFill>
                  <a:srgbClr val="000000"/>
                </a:solidFill>
                <a:latin typeface="Times New Roman" panose="02020603050405020304" pitchFamily="18" charset="0"/>
                <a:cs typeface="Times New Roman" panose="02020603050405020304" pitchFamily="18" charset="0"/>
              </a:rPr>
              <a:t>Савлук</a:t>
            </a:r>
            <a:r>
              <a:rPr lang="uk-UA" sz="2200" dirty="0" smtClean="0">
                <a:solidFill>
                  <a:srgbClr val="000000"/>
                </a:solidFill>
                <a:latin typeface="Times New Roman" panose="02020603050405020304" pitchFamily="18" charset="0"/>
                <a:cs typeface="Times New Roman" panose="02020603050405020304" pitchFamily="18" charset="0"/>
              </a:rPr>
              <a:t>, А.М. Мороз, І.М. </a:t>
            </a:r>
            <a:r>
              <a:rPr lang="uk-UA" sz="2200" dirty="0" err="1" smtClean="0">
                <a:solidFill>
                  <a:srgbClr val="000000"/>
                </a:solidFill>
                <a:latin typeface="Times New Roman" panose="02020603050405020304" pitchFamily="18" charset="0"/>
                <a:cs typeface="Times New Roman" panose="02020603050405020304" pitchFamily="18" charset="0"/>
              </a:rPr>
              <a:t>Лазепко</a:t>
            </a:r>
            <a:r>
              <a:rPr lang="uk-UA" sz="2200" dirty="0" smtClean="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smtClean="0">
                <a:solidFill>
                  <a:srgbClr val="000000"/>
                </a:solidFill>
                <a:latin typeface="Times New Roman" panose="02020603050405020304" pitchFamily="18" charset="0"/>
                <a:cs typeface="Times New Roman" panose="02020603050405020304" pitchFamily="18" charset="0"/>
              </a:rPr>
              <a:t>Савлука</a:t>
            </a:r>
            <a:r>
              <a:rPr lang="uk-UA" sz="2200" dirty="0" smtClean="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smtClean="0">
                <a:solidFill>
                  <a:srgbClr val="000000"/>
                </a:solidFill>
                <a:latin typeface="Times New Roman" panose="02020603050405020304" pitchFamily="18" charset="0"/>
                <a:cs typeface="Times New Roman" panose="02020603050405020304" pitchFamily="18" charset="0"/>
              </a:rPr>
              <a:t>доп</a:t>
            </a:r>
            <a:r>
              <a:rPr lang="uk-UA" sz="2200" dirty="0" smtClean="0">
                <a:solidFill>
                  <a:srgbClr val="000000"/>
                </a:solidFill>
                <a:latin typeface="Times New Roman" panose="02020603050405020304" pitchFamily="18" charset="0"/>
                <a:cs typeface="Times New Roman" panose="02020603050405020304" pitchFamily="18" charset="0"/>
              </a:rPr>
              <a:t>. К.: КНЕУ, 2011. 589, [3]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3.</a:t>
            </a:r>
            <a:r>
              <a:rPr lang="uk-UA" sz="2200" dirty="0">
                <a:solidFill>
                  <a:srgbClr val="000000"/>
                </a:solidFill>
                <a:latin typeface="Times New Roman" panose="02020603050405020304" pitchFamily="18" charset="0"/>
                <a:cs typeface="Times New Roman" panose="02020603050405020304" pitchFamily="18" charset="0"/>
              </a:rPr>
              <a:t>	Волкова В.В., Волкова Н.І. Гроші і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Вінниця: </a:t>
            </a:r>
            <a:r>
              <a:rPr lang="uk-UA" sz="2200" dirty="0" err="1">
                <a:solidFill>
                  <a:srgbClr val="000000"/>
                </a:solidFill>
                <a:latin typeface="Times New Roman" panose="02020603050405020304" pitchFamily="18" charset="0"/>
                <a:cs typeface="Times New Roman" panose="02020603050405020304" pitchFamily="18" charset="0"/>
              </a:rPr>
              <a:t>ДонНУ</a:t>
            </a:r>
            <a:r>
              <a:rPr lang="uk-UA" sz="2200" dirty="0">
                <a:solidFill>
                  <a:srgbClr val="000000"/>
                </a:solidFill>
                <a:latin typeface="Times New Roman" panose="02020603050405020304" pitchFamily="18" charset="0"/>
                <a:cs typeface="Times New Roman" panose="02020603050405020304" pitchFamily="18" charset="0"/>
              </a:rPr>
              <a:t> імені Василя Стуса, 2021. 300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4.</a:t>
            </a:r>
            <a:r>
              <a:rPr lang="uk-UA" sz="2200" dirty="0">
                <a:solidFill>
                  <a:srgbClr val="000000"/>
                </a:solidFill>
                <a:latin typeface="Times New Roman" panose="02020603050405020304" pitchFamily="18" charset="0"/>
                <a:cs typeface="Times New Roman" panose="02020603050405020304" pitchFamily="18" charset="0"/>
              </a:rPr>
              <a:t>	Іванчук Н.В. Гроші і кредит: навчальний посібник. Острог: Видавництво Національного університету «Острозька академія», 2021. 332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5.</a:t>
            </a:r>
            <a:r>
              <a:rPr lang="uk-UA" sz="2200" dirty="0">
                <a:solidFill>
                  <a:srgbClr val="000000"/>
                </a:solidFill>
                <a:latin typeface="Times New Roman" panose="02020603050405020304" pitchFamily="18" charset="0"/>
                <a:cs typeface="Times New Roman" panose="02020603050405020304" pitchFamily="18" charset="0"/>
              </a:rPr>
              <a:t>	Коваленко Д.І. Гроші та кредит: теорія та практика: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посібник 3-є вид. </a:t>
            </a:r>
            <a:r>
              <a:rPr lang="uk-UA" sz="2200" dirty="0" err="1">
                <a:solidFill>
                  <a:srgbClr val="000000"/>
                </a:solidFill>
                <a:latin typeface="Times New Roman" panose="02020603050405020304" pitchFamily="18" charset="0"/>
                <a:cs typeface="Times New Roman" panose="02020603050405020304" pitchFamily="18" charset="0"/>
              </a:rPr>
              <a:t>допов</a:t>
            </a:r>
            <a:r>
              <a:rPr lang="uk-UA" sz="2200" dirty="0">
                <a:solidFill>
                  <a:srgbClr val="000000"/>
                </a:solidFill>
                <a:latin typeface="Times New Roman" panose="02020603050405020304" pitchFamily="18" charset="0"/>
                <a:cs typeface="Times New Roman" panose="02020603050405020304" pitchFamily="18" charset="0"/>
              </a:rPr>
              <a:t>. та перероб. К.: Центр учбової літератури, 2021. 352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6.</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Круш</a:t>
            </a:r>
            <a:r>
              <a:rPr lang="uk-UA" sz="2200" dirty="0">
                <a:solidFill>
                  <a:srgbClr val="000000"/>
                </a:solidFill>
                <a:latin typeface="Times New Roman" panose="02020603050405020304" pitchFamily="18" charset="0"/>
                <a:cs typeface="Times New Roman" panose="02020603050405020304" pitchFamily="18" charset="0"/>
              </a:rPr>
              <a:t> П.В., Алексєєв В.Б. Гроші та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К.: Центр учбової літератури, 2024. 216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7. Петрук </a:t>
            </a:r>
            <a:r>
              <a:rPr lang="uk-UA" sz="2200" dirty="0" smtClean="0">
                <a:solidFill>
                  <a:srgbClr val="000000"/>
                </a:solidFill>
                <a:latin typeface="Times New Roman" panose="02020603050405020304" pitchFamily="18" charset="0"/>
                <a:cs typeface="Times New Roman" panose="02020603050405020304" pitchFamily="18" charset="0"/>
              </a:rPr>
              <a:t>О.М. Банківські операції: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посібн</a:t>
            </a:r>
            <a:r>
              <a:rPr lang="uk-UA" sz="2200" dirty="0" smtClean="0">
                <a:solidFill>
                  <a:srgbClr val="000000"/>
                </a:solidFill>
                <a:latin typeface="Times New Roman" panose="02020603050405020304" pitchFamily="18" charset="0"/>
                <a:cs typeface="Times New Roman" panose="02020603050405020304" pitchFamily="18" charset="0"/>
              </a:rPr>
              <a:t>. / О.М. Петрук, С.З. </a:t>
            </a:r>
            <a:r>
              <a:rPr lang="uk-UA" sz="2200" dirty="0" err="1" smtClean="0">
                <a:solidFill>
                  <a:srgbClr val="000000"/>
                </a:solidFill>
                <a:latin typeface="Times New Roman" panose="02020603050405020304" pitchFamily="18" charset="0"/>
                <a:cs typeface="Times New Roman" panose="02020603050405020304" pitchFamily="18" charset="0"/>
              </a:rPr>
              <a:t>Мошенський</a:t>
            </a:r>
            <a:r>
              <a:rPr lang="uk-UA" sz="2200" dirty="0" smtClean="0">
                <a:solidFill>
                  <a:srgbClr val="000000"/>
                </a:solidFill>
                <a:latin typeface="Times New Roman" panose="02020603050405020304" pitchFamily="18" charset="0"/>
                <a:cs typeface="Times New Roman" panose="02020603050405020304" pitchFamily="18" charset="0"/>
              </a:rPr>
              <a:t>, О.С. Новак. Житомир : ЖДТУ, 2011. 568 с</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655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6083929"/>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8. </a:t>
            </a:r>
            <a:r>
              <a:rPr lang="uk-UA" sz="2200" dirty="0" err="1">
                <a:solidFill>
                  <a:srgbClr val="000000"/>
                </a:solidFill>
                <a:latin typeface="Times New Roman" panose="02020603050405020304" pitchFamily="18" charset="0"/>
                <a:cs typeface="Times New Roman" panose="02020603050405020304" pitchFamily="18" charset="0"/>
              </a:rPr>
              <a:t>Мошенський</a:t>
            </a:r>
            <a:r>
              <a:rPr lang="uk-UA" sz="2200" dirty="0">
                <a:solidFill>
                  <a:srgbClr val="000000"/>
                </a:solidFill>
                <a:latin typeface="Times New Roman" panose="02020603050405020304" pitchFamily="18" charset="0"/>
                <a:cs typeface="Times New Roman" panose="02020603050405020304" pitchFamily="18" charset="0"/>
              </a:rPr>
              <a:t> С.З., Новак О.С., Петрук О.М. Гроші та кредит: Навчально-методичний посібник для самостійного вивчення дисципліни. Житомир: ЖДТУ, 2016. 276 с.</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9. </a:t>
            </a:r>
            <a:r>
              <a:rPr lang="uk-UA" sz="2200" dirty="0">
                <a:solidFill>
                  <a:srgbClr val="000000"/>
                </a:solidFill>
                <a:latin typeface="Times New Roman" panose="02020603050405020304" pitchFamily="18" charset="0"/>
                <a:cs typeface="Times New Roman" panose="02020603050405020304" pitchFamily="18" charset="0"/>
              </a:rPr>
              <a:t>	Положення про визначення банками України розміру кредитного ризику за активними банківськими операціями Правління НБУ 30.06.2016 № 351.</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10. </a:t>
            </a:r>
            <a:r>
              <a:rPr lang="uk-UA" sz="2200" dirty="0">
                <a:solidFill>
                  <a:srgbClr val="000000"/>
                </a:solidFill>
                <a:latin typeface="Times New Roman" panose="02020603050405020304" pitchFamily="18" charset="0"/>
                <a:cs typeface="Times New Roman" panose="02020603050405020304" pitchFamily="18" charset="0"/>
              </a:rPr>
              <a:t>Закон України «Про споживче кредитування» від 15.11.2016 № 1734-VIII</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11. 	</a:t>
            </a:r>
            <a:r>
              <a:rPr lang="uk-UA" sz="2200" dirty="0" err="1">
                <a:solidFill>
                  <a:srgbClr val="000000"/>
                </a:solidFill>
                <a:latin typeface="Times New Roman" panose="02020603050405020304" pitchFamily="18" charset="0"/>
                <a:cs typeface="Times New Roman" panose="02020603050405020304" pitchFamily="18" charset="0"/>
              </a:rPr>
              <a:t>Мещеряков</a:t>
            </a:r>
            <a:r>
              <a:rPr lang="uk-UA" sz="2200" dirty="0">
                <a:solidFill>
                  <a:srgbClr val="000000"/>
                </a:solidFill>
                <a:latin typeface="Times New Roman" panose="02020603050405020304" pitchFamily="18" charset="0"/>
                <a:cs typeface="Times New Roman" panose="02020603050405020304" pitchFamily="18" charset="0"/>
              </a:rPr>
              <a:t> А. А. Гроші та кредит (практикум): навчальний посібник / А.А. </a:t>
            </a:r>
            <a:r>
              <a:rPr lang="uk-UA" sz="2200" dirty="0" err="1">
                <a:solidFill>
                  <a:srgbClr val="000000"/>
                </a:solidFill>
                <a:latin typeface="Times New Roman" panose="02020603050405020304" pitchFamily="18" charset="0"/>
                <a:cs typeface="Times New Roman" panose="02020603050405020304" pitchFamily="18" charset="0"/>
              </a:rPr>
              <a:t>Мещеряков</a:t>
            </a:r>
            <a:r>
              <a:rPr lang="uk-UA" sz="2200" dirty="0">
                <a:solidFill>
                  <a:srgbClr val="000000"/>
                </a:solidFill>
                <a:latin typeface="Times New Roman" panose="02020603050405020304" pitchFamily="18" charset="0"/>
                <a:cs typeface="Times New Roman" panose="02020603050405020304" pitchFamily="18" charset="0"/>
              </a:rPr>
              <a:t>, Н.В. </a:t>
            </a:r>
            <a:r>
              <a:rPr lang="uk-UA" sz="2200" dirty="0" err="1">
                <a:solidFill>
                  <a:srgbClr val="000000"/>
                </a:solidFill>
                <a:latin typeface="Times New Roman" panose="02020603050405020304" pitchFamily="18" charset="0"/>
                <a:cs typeface="Times New Roman" panose="02020603050405020304" pitchFamily="18" charset="0"/>
              </a:rPr>
              <a:t>Архірейська</a:t>
            </a:r>
            <a:r>
              <a:rPr lang="uk-UA" sz="2200" dirty="0">
                <a:solidFill>
                  <a:srgbClr val="000000"/>
                </a:solidFill>
                <a:latin typeface="Times New Roman" panose="02020603050405020304" pitchFamily="18" charset="0"/>
                <a:cs typeface="Times New Roman" panose="02020603050405020304" pitchFamily="18" charset="0"/>
              </a:rPr>
              <a:t>. Дніпро: УМСФ, 2022. 171 с.</a:t>
            </a:r>
          </a:p>
          <a:p>
            <a:pPr marL="0" indent="0" algn="just">
              <a:spcBef>
                <a:spcPts val="0"/>
              </a:spcBef>
              <a:buNone/>
            </a:pPr>
            <a:r>
              <a:rPr lang="uk-UA" sz="2200" smtClean="0">
                <a:solidFill>
                  <a:srgbClr val="000000"/>
                </a:solidFill>
                <a:latin typeface="Times New Roman" panose="02020603050405020304" pitchFamily="18" charset="0"/>
                <a:cs typeface="Times New Roman" panose="02020603050405020304" pitchFamily="18" charset="0"/>
              </a:rPr>
              <a:t>12.</a:t>
            </a:r>
            <a:r>
              <a:rPr lang="uk-UA" sz="2200" dirty="0">
                <a:solidFill>
                  <a:srgbClr val="000000"/>
                </a:solidFill>
                <a:latin typeface="Times New Roman" panose="02020603050405020304" pitchFamily="18" charset="0"/>
                <a:cs typeface="Times New Roman" panose="02020603050405020304" pitchFamily="18" charset="0"/>
              </a:rPr>
              <a:t>	Освітній курс з фінансової грамотності. ФГВФО. </a:t>
            </a:r>
            <a:r>
              <a:rPr lang="en-US" sz="2200" dirty="0">
                <a:solidFill>
                  <a:srgbClr val="000000"/>
                </a:solidFill>
                <a:latin typeface="Times New Roman" panose="02020603050405020304" pitchFamily="18" charset="0"/>
                <a:cs typeface="Times New Roman" panose="02020603050405020304" pitchFamily="18" charset="0"/>
              </a:rPr>
              <a:t>https://</a:t>
            </a:r>
            <a:r>
              <a:rPr lang="en-US" sz="2200" dirty="0" smtClean="0">
                <a:solidFill>
                  <a:srgbClr val="000000"/>
                </a:solidFill>
                <a:latin typeface="Times New Roman" panose="02020603050405020304" pitchFamily="18" charset="0"/>
                <a:cs typeface="Times New Roman" panose="02020603050405020304" pitchFamily="18" charset="0"/>
              </a:rPr>
              <a:t>www.fg.gov.ua/storage/files/rev-module1-ebook.pdf</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77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677333" y="588475"/>
            <a:ext cx="10820567" cy="5576935"/>
          </a:xfrm>
        </p:spPr>
        <p:txBody>
          <a:bodyPr>
            <a:normAutofit fontScale="925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dirty="0" smtClean="0">
                <a:solidFill>
                  <a:srgbClr val="000000"/>
                </a:solidFill>
                <a:latin typeface="Times New Roman" panose="02020603050405020304" pitchFamily="18" charset="0"/>
                <a:cs typeface="Times New Roman" panose="02020603050405020304" pitchFamily="18" charset="0"/>
              </a:rPr>
              <a:t>Він є другою (після валютного курсу) економічною змінною, за якою ведуться найпильніші спостереження в економіці. Адже процентна ставка є вартістю позички для позичальника і винагородою позикодавця за інвестицію. Вона є тією ланкою, яка не тільки зв’язує грошовий ринок з реальною економікою країни. Процентна ставка впливає на стан останньої та на рішення суб’єктів підприємницької діяльності щодо інвестицій чи зберігання своїх коштів у фінансових активах, а також на повсякденне життя її громадян, на їхні особисті рішення щодо споживання та заощадження.</a:t>
            </a:r>
          </a:p>
          <a:p>
            <a:pPr marL="0" indent="0" algn="just">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Для процента характерно те, що він відображає єдність відносин щодо його сплати та отримання. Сплата процента за використання споживної вартості позичкового капіталу є переданням певної частини вартості без одержання еквівалента. Процентна сума повністю переходить від позичальника до кредитора.</a:t>
            </a:r>
          </a:p>
          <a:p>
            <a:pPr marL="0" indent="0" algn="just">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Цей перехід вартості за напрямом протилежний рухові кредиту, що надається, але збігається з рухом кредиту, котрий повертається. Проте сплата процента, як правило, не збігається в часі з поверненням кредиту. Вона може здійснюватися раніше, одночасно чи пізніше від повернення кредиту.</a:t>
            </a:r>
            <a:endParaRPr lang="uk-UA"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40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06582"/>
            <a:ext cx="10693819" cy="5558827"/>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Джерелом сплати процента є прибуток підприємця, що створюється із застосуванням позичкового капіталу у процесі виробництва, чи дохід фізичної особи або держави. Його кількісним визначенням є ставка, або норма, процента.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Норма позичкового процента (процентна ставка) - це відношення суми річного доходу, одержаного на позичковий капітал, до суми капіталу, наданого в позичку, помножене на 100. Наприклад, якщо позичковий капітал дорівнює 200 тис. грн, а отриманий на нього річний дохід кредитора - 30 тис. грн, то норма процента становитиме 15 % річних:</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практиці норма позичкового процента має форму процентної ставки, тобто відношення доходу (процентних грошей) до суми боргу за одиницю часу.</a:t>
            </a:r>
            <a:endParaRPr lang="uk-UA" sz="2200" dirty="0" smtClean="0">
              <a:latin typeface="Times New Roman" panose="02020603050405020304" pitchFamily="18" charset="0"/>
              <a:cs typeface="Times New Roman" panose="02020603050405020304" pitchFamily="18" charset="0"/>
            </a:endParaRPr>
          </a:p>
          <a:p>
            <a:pPr marL="0" indent="0">
              <a:buNone/>
            </a:pPr>
            <a:endParaRPr lang="uk-UA" dirty="0"/>
          </a:p>
        </p:txBody>
      </p:sp>
      <p:pic>
        <p:nvPicPr>
          <p:cNvPr id="4" name="Рисунок 3"/>
          <p:cNvPicPr>
            <a:picLocks noChangeAspect="1"/>
          </p:cNvPicPr>
          <p:nvPr/>
        </p:nvPicPr>
        <p:blipFill>
          <a:blip r:embed="rId2"/>
          <a:stretch>
            <a:fillRect/>
          </a:stretch>
        </p:blipFill>
        <p:spPr>
          <a:xfrm>
            <a:off x="3509795" y="3757187"/>
            <a:ext cx="3111870" cy="1095469"/>
          </a:xfrm>
          <a:prstGeom prst="rect">
            <a:avLst/>
          </a:prstGeom>
        </p:spPr>
      </p:pic>
    </p:spTree>
    <p:extLst>
      <p:ext uri="{BB962C8B-B14F-4D97-AF65-F5344CB8AC3E}">
        <p14:creationId xmlns:p14="http://schemas.microsoft.com/office/powerpoint/2010/main" val="160257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0297" y="425513"/>
            <a:ext cx="10521802"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Визначена таким способом процентна ставка називається простою. Тобто якщо у наведеному вище прикладі позичальник користувався кредитом протягом дня, то він мусить сплатити проценти на суму:</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Процентна ставка визначається в процентах і у вигляді десяткового чи звичайного дробу. В останньому випадку вона фіксується у договорах позички з точністю до 1/16 чи 1/32.</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Інтервал часу, до якого застосовується процентна ставка, називається періодом нарахування процентів. За такий період беруть рік, півріччя, квартал, місяць або день. Щоб визначитися з величиною процентної ставки, потрібно її привести до річної ставки, помноживши ставку за півріччя, квартал, місяць чи день відповідно на 2, 4, 12 чи 365.</a:t>
            </a:r>
          </a:p>
          <a:p>
            <a:pPr marL="0" indent="0" algn="just">
              <a:spcBef>
                <a:spcPts val="0"/>
              </a:spcBef>
              <a:buNone/>
            </a:pPr>
            <a:r>
              <a:rPr lang="en-US" sz="2200" dirty="0" smtClean="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Норма </a:t>
            </a:r>
            <a:r>
              <a:rPr lang="ru-RU" sz="2200" dirty="0" err="1">
                <a:solidFill>
                  <a:srgbClr val="000000"/>
                </a:solidFill>
                <a:latin typeface="Times New Roman" panose="02020603050405020304" pitchFamily="18" charset="0"/>
                <a:cs typeface="Times New Roman" panose="02020603050405020304" pitchFamily="18" charset="0"/>
              </a:rPr>
              <a:t>позичкового</a:t>
            </a:r>
            <a:r>
              <a:rPr lang="ru-RU" sz="2200" dirty="0">
                <a:solidFill>
                  <a:srgbClr val="000000"/>
                </a:solidFill>
                <a:latin typeface="Times New Roman" panose="02020603050405020304" pitchFamily="18" charset="0"/>
                <a:cs typeface="Times New Roman" panose="02020603050405020304" pitchFamily="18" charset="0"/>
              </a:rPr>
              <a:t> процента </a:t>
            </a:r>
            <a:r>
              <a:rPr lang="ru-RU" sz="2200" dirty="0" err="1">
                <a:solidFill>
                  <a:srgbClr val="000000"/>
                </a:solidFill>
                <a:latin typeface="Times New Roman" panose="02020603050405020304" pitchFamily="18" charset="0"/>
                <a:cs typeface="Times New Roman" panose="02020603050405020304" pitchFamily="18" charset="0"/>
              </a:rPr>
              <a:t>перебуває</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певній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залежності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прибутку</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звичайних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середня</a:t>
            </a:r>
            <a:r>
              <a:rPr lang="ru-RU" sz="2200" dirty="0">
                <a:solidFill>
                  <a:srgbClr val="000000"/>
                </a:solidFill>
                <a:latin typeface="Times New Roman" panose="02020603050405020304" pitchFamily="18" charset="0"/>
                <a:cs typeface="Times New Roman" panose="02020603050405020304" pitchFamily="18" charset="0"/>
              </a:rPr>
              <a:t> норма </a:t>
            </a:r>
            <a:r>
              <a:rPr lang="ru-RU" sz="2200" dirty="0" err="1">
                <a:solidFill>
                  <a:srgbClr val="000000"/>
                </a:solidFill>
                <a:latin typeface="Times New Roman" panose="02020603050405020304" pitchFamily="18" charset="0"/>
                <a:cs typeface="Times New Roman" panose="02020603050405020304" pitchFamily="18" charset="0"/>
              </a:rPr>
              <a:t>прибутку</a:t>
            </a:r>
            <a:r>
              <a:rPr lang="ru-RU" sz="2200" dirty="0">
                <a:solidFill>
                  <a:srgbClr val="000000"/>
                </a:solidFill>
                <a:latin typeface="Times New Roman" panose="02020603050405020304" pitchFamily="18" charset="0"/>
                <a:cs typeface="Times New Roman" panose="02020603050405020304" pitchFamily="18" charset="0"/>
              </a:rPr>
              <a:t> є максимальною </a:t>
            </a:r>
            <a:r>
              <a:rPr lang="ru-RU" sz="2200" dirty="0" err="1">
                <a:solidFill>
                  <a:srgbClr val="000000"/>
                </a:solidFill>
                <a:latin typeface="Times New Roman" panose="02020603050405020304" pitchFamily="18" charset="0"/>
                <a:cs typeface="Times New Roman" panose="02020603050405020304" pitchFamily="18" charset="0"/>
              </a:rPr>
              <a:t>межею</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процента. </a:t>
            </a:r>
            <a:r>
              <a:rPr lang="ru-RU" sz="2200" dirty="0" err="1">
                <a:solidFill>
                  <a:srgbClr val="000000"/>
                </a:solidFill>
                <a:latin typeface="Times New Roman" panose="02020603050405020304" pitchFamily="18" charset="0"/>
                <a:cs typeface="Times New Roman" panose="02020603050405020304" pitchFamily="18" charset="0"/>
              </a:rPr>
              <a:t>Нижню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мінімальну</a:t>
            </a:r>
            <a:r>
              <a:rPr lang="ru-RU" sz="2200" dirty="0">
                <a:solidFill>
                  <a:srgbClr val="000000"/>
                </a:solidFill>
                <a:latin typeface="Times New Roman" panose="02020603050405020304" pitchFamily="18" charset="0"/>
                <a:cs typeface="Times New Roman" panose="02020603050405020304" pitchFamily="18" charset="0"/>
              </a:rPr>
              <a:t>) межу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процента точно </a:t>
            </a:r>
            <a:r>
              <a:rPr lang="ru-RU" sz="2200" dirty="0" err="1">
                <a:solidFill>
                  <a:srgbClr val="000000"/>
                </a:solidFill>
                <a:latin typeface="Times New Roman" panose="02020603050405020304" pitchFamily="18" charset="0"/>
                <a:cs typeface="Times New Roman" panose="02020603050405020304" pitchFamily="18" charset="0"/>
              </a:rPr>
              <a:t>визначити</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можна</a:t>
            </a:r>
            <a:r>
              <a:rPr lang="ru-RU" sz="2200" dirty="0">
                <a:solidFill>
                  <a:srgbClr val="000000"/>
                </a:solidFill>
                <a:latin typeface="Times New Roman" panose="02020603050405020304" pitchFamily="18" charset="0"/>
                <a:cs typeface="Times New Roman" panose="02020603050405020304" pitchFamily="18" charset="0"/>
              </a:rPr>
              <a:t>. </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019535" y="1783534"/>
            <a:ext cx="5809750" cy="841971"/>
          </a:xfrm>
          <a:prstGeom prst="rect">
            <a:avLst/>
          </a:prstGeom>
        </p:spPr>
      </p:pic>
    </p:spTree>
    <p:extLst>
      <p:ext uri="{BB962C8B-B14F-4D97-AF65-F5344CB8AC3E}">
        <p14:creationId xmlns:p14="http://schemas.microsoft.com/office/powerpoint/2010/main" val="361243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70780"/>
            <a:ext cx="10865835" cy="5794217"/>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Однак вона, як правило, не повинна дорівнювати нулю, бо інакше надання кредиту втрачає будь-який сенс для кредитора. Відомо, що прибуток поділяється на процент та підприємницький дохід. Перший привласнює кредитор, а другий - позичальник.	Оскільки позичковий капітал переважно концентрується в банках, які є фінансовими посередниками між кредиторами і позичальниками, то розрізняють проценти на вклади і проценти за кредитами. Зазвичай норма позичкового процента за кредитами вища від норми позичкового процента на вклади і депозити. Унаслідок цього виникає маржа, яка є одним з основних джерел доходів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Маржа - різниця між процентними ставками за наданий кредит і за залучені ресурси. Розмір маржі залежить від фінансового стану позичальника, строку кредиту, темпів інфляції, процентної ставки, яка сплачена за залучені кредитні ресурси, тощо, і може бути постійним або змінним протягом терміну існування кредитних відносин між сторонами кредитної угоди. Інколи її розмір може обмежуватись центральним банком країни.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Розрізняють </a:t>
            </a:r>
            <a:r>
              <a:rPr lang="uk-UA" sz="2200" dirty="0">
                <a:solidFill>
                  <a:srgbClr val="000000"/>
                </a:solidFill>
                <a:latin typeface="Times New Roman" panose="02020603050405020304" pitchFamily="18" charset="0"/>
                <a:cs typeface="Times New Roman" panose="02020603050405020304" pitchFamily="18" charset="0"/>
              </a:rPr>
              <a:t>реальні й номінальні процентні ставки. Реальними називають процентні ставки, скориговані відповідно до зміни рівня цін (на рівень інфляції). Номінальними є процентні ставки, які не скориговані на зміну рівня цін</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2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8"/>
            <a:ext cx="10711925" cy="5694629"/>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Існує багато варіантів надання і погашення позичок та сплати процентів за користування ними. Тому </a:t>
            </a:r>
            <a:r>
              <a:rPr lang="uk-UA" sz="2200" dirty="0" err="1" smtClean="0">
                <a:solidFill>
                  <a:srgbClr val="000000"/>
                </a:solidFill>
                <a:latin typeface="Times New Roman" panose="02020603050405020304" pitchFamily="18" charset="0"/>
                <a:cs typeface="Times New Roman" panose="02020603050405020304" pitchFamily="18" charset="0"/>
              </a:rPr>
              <a:t>заощаджувальники</a:t>
            </a:r>
            <a:r>
              <a:rPr lang="uk-UA" sz="2200" dirty="0" smtClean="0">
                <a:solidFill>
                  <a:srgbClr val="000000"/>
                </a:solidFill>
                <a:latin typeface="Times New Roman" panose="02020603050405020304" pitchFamily="18" charset="0"/>
                <a:cs typeface="Times New Roman" panose="02020603050405020304" pitchFamily="18" charset="0"/>
              </a:rPr>
              <a:t> (кредитори, інвестори) завжди стоять перед вибором, який із варіантів обрати. Ці самі проблеми вирішують і позичальники. Адже кожен із них має різні потреби.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 економічній теорії розглядають кілька способів вимірювання процентних ставок та сплати процентних доходів. Найточнішим вимірником процентних ставок вважається дохід на момент погашення боргу. Проте є й альтернативні, менш точні, способи, за допомогою яких з практичною метою визначаються процентні ставки.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Залежно від термінів платежів за процентами Фредерік С. Мишкін і Р. </a:t>
            </a:r>
            <a:r>
              <a:rPr lang="uk-UA" sz="2200" dirty="0" err="1" smtClean="0">
                <a:solidFill>
                  <a:srgbClr val="000000"/>
                </a:solidFill>
                <a:latin typeface="Times New Roman" panose="02020603050405020304" pitchFamily="18" charset="0"/>
                <a:cs typeface="Times New Roman" panose="02020603050405020304" pitchFamily="18" charset="0"/>
              </a:rPr>
              <a:t>Глен</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Габбард</a:t>
            </a:r>
            <a:r>
              <a:rPr lang="uk-UA" sz="2200" dirty="0" smtClean="0">
                <a:solidFill>
                  <a:srgbClr val="000000"/>
                </a:solidFill>
                <a:latin typeface="Times New Roman" panose="02020603050405020304" pitchFamily="18" charset="0"/>
                <a:cs typeface="Times New Roman" panose="02020603050405020304" pitchFamily="18" charset="0"/>
              </a:rPr>
              <a:t> у своїх підручниках наводять і детально пояснюють чотири види фінансових інструментів: 1) проста позичка; 2) позичка з незмінним платежем; 3) купонна облігація; 4) дисконтна облігація.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За простої позички позичальник отримує у кредитора певну суму коштів, яку називають основним боргом, і повертає її одночасно зі сплатою процентів після закінчення терміну користування позичкою. Наприклад, якщо позичка на суму 5000 грн надана на один рік під 10 % річних, то після закінчення терміну позички позичальник</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73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06994"/>
            <a:ext cx="10594231" cy="5730843"/>
          </a:xfrm>
        </p:spPr>
        <p:txBody>
          <a:bodyPr>
            <a:normAutofit/>
          </a:bodyPr>
          <a:lstStyle/>
          <a:p>
            <a:pPr marL="0" indent="0" algn="just">
              <a:spcBef>
                <a:spcPts val="0"/>
              </a:spcBef>
              <a:buNone/>
            </a:pPr>
            <a:r>
              <a:rPr lang="ru-RU" sz="2200" dirty="0" err="1">
                <a:solidFill>
                  <a:srgbClr val="000000"/>
                </a:solidFill>
                <a:latin typeface="Times New Roman" panose="02020603050405020304" pitchFamily="18" charset="0"/>
                <a:cs typeface="Times New Roman" panose="02020603050405020304" pitchFamily="18" charset="0"/>
              </a:rPr>
              <a:t>сплатить</a:t>
            </a:r>
            <a:r>
              <a:rPr lang="ru-RU" sz="2200" dirty="0">
                <a:solidFill>
                  <a:srgbClr val="000000"/>
                </a:solidFill>
                <a:latin typeface="Times New Roman" panose="02020603050405020304" pitchFamily="18" charset="0"/>
                <a:cs typeface="Times New Roman" panose="02020603050405020304" pitchFamily="18" charset="0"/>
              </a:rPr>
              <a:t>, а кредитор </a:t>
            </a:r>
            <a:r>
              <a:rPr lang="ru-RU" sz="2200" dirty="0" err="1">
                <a:solidFill>
                  <a:srgbClr val="000000"/>
                </a:solidFill>
                <a:latin typeface="Times New Roman" panose="02020603050405020304" pitchFamily="18" charset="0"/>
                <a:cs typeface="Times New Roman" panose="02020603050405020304" pitchFamily="18" charset="0"/>
              </a:rPr>
              <a:t>отримає</a:t>
            </a:r>
            <a:r>
              <a:rPr lang="ru-RU" sz="2200" dirty="0">
                <a:solidFill>
                  <a:srgbClr val="000000"/>
                </a:solidFill>
                <a:latin typeface="Times New Roman" panose="02020603050405020304" pitchFamily="18" charset="0"/>
                <a:cs typeface="Times New Roman" panose="02020603050405020304" pitchFamily="18" charset="0"/>
              </a:rPr>
              <a:t> 5500 </a:t>
            </a:r>
            <a:r>
              <a:rPr lang="ru-RU" sz="2200" dirty="0" err="1">
                <a:solidFill>
                  <a:srgbClr val="000000"/>
                </a:solidFill>
                <a:latin typeface="Times New Roman" panose="02020603050405020304" pitchFamily="18" charset="0"/>
                <a:cs typeface="Times New Roman" panose="02020603050405020304" pitchFamily="18" charset="0"/>
              </a:rPr>
              <a:t>грн</a:t>
            </a:r>
            <a:r>
              <a:rPr lang="ru-RU"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ru-RU"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solidFill>
                  <a:srgbClr val="000000"/>
                </a:solidFill>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796222" y="398353"/>
            <a:ext cx="3416521" cy="805758"/>
          </a:xfrm>
          <a:prstGeom prst="rect">
            <a:avLst/>
          </a:prstGeom>
        </p:spPr>
      </p:pic>
      <p:pic>
        <p:nvPicPr>
          <p:cNvPr id="2" name="Рисунок 1"/>
          <p:cNvPicPr>
            <a:picLocks noChangeAspect="1"/>
          </p:cNvPicPr>
          <p:nvPr/>
        </p:nvPicPr>
        <p:blipFill>
          <a:blip r:embed="rId3"/>
          <a:stretch>
            <a:fillRect/>
          </a:stretch>
        </p:blipFill>
        <p:spPr>
          <a:xfrm>
            <a:off x="977775" y="1312752"/>
            <a:ext cx="9042564" cy="5059876"/>
          </a:xfrm>
          <a:prstGeom prst="rect">
            <a:avLst/>
          </a:prstGeom>
        </p:spPr>
      </p:pic>
    </p:spTree>
    <p:extLst>
      <p:ext uri="{BB962C8B-B14F-4D97-AF65-F5344CB8AC3E}">
        <p14:creationId xmlns:p14="http://schemas.microsoft.com/office/powerpoint/2010/main" val="156618548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2004</TotalTime>
  <Words>509</Words>
  <Application>Microsoft Office PowerPoint</Application>
  <PresentationFormat>Широкоэкранный</PresentationFormat>
  <Paragraphs>186</Paragraphs>
  <Slides>35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Times New Roman</vt:lpstr>
      <vt:lpstr>Trebuchet MS</vt:lpstr>
      <vt:lpstr>Wingdings 3</vt:lpstr>
      <vt:lpstr>Грань</vt:lpstr>
      <vt:lpstr>Тема 12. Теоретичні основи процента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218</cp:revision>
  <dcterms:created xsi:type="dcterms:W3CDTF">2022-02-07T14:59:41Z</dcterms:created>
  <dcterms:modified xsi:type="dcterms:W3CDTF">2026-02-03T10:29:07Z</dcterms:modified>
</cp:coreProperties>
</file>