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0" r:id="rId1"/>
  </p:sldMasterIdLst>
  <p:sldIdLst>
    <p:sldId id="256" r:id="rId2"/>
    <p:sldId id="257" r:id="rId3"/>
    <p:sldId id="282" r:id="rId4"/>
    <p:sldId id="258" r:id="rId5"/>
    <p:sldId id="259" r:id="rId6"/>
    <p:sldId id="260" r:id="rId7"/>
    <p:sldId id="262" r:id="rId8"/>
    <p:sldId id="263" r:id="rId9"/>
    <p:sldId id="265" r:id="rId10"/>
    <p:sldId id="266" r:id="rId11"/>
    <p:sldId id="267" r:id="rId12"/>
    <p:sldId id="268" r:id="rId13"/>
    <p:sldId id="269" r:id="rId14"/>
    <p:sldId id="270" r:id="rId15"/>
    <p:sldId id="271" r:id="rId16"/>
    <p:sldId id="272" r:id="rId17"/>
    <p:sldId id="274" r:id="rId18"/>
    <p:sldId id="275" r:id="rId19"/>
    <p:sldId id="277" r:id="rId20"/>
    <p:sldId id="280" r:id="rId21"/>
    <p:sldId id="281" r:id="rId22"/>
    <p:sldId id="276"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2681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457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0383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930977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8284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1889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89821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64407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09974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0096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514D21-26B9-4DE5-8051-EAF4C6F39A4C}"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80285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514D21-26B9-4DE5-8051-EAF4C6F39A4C}" type="datetimeFigureOut">
              <a:rPr lang="ru-RU" smtClean="0"/>
              <a:t>03.02.2026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12506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514D21-26B9-4DE5-8051-EAF4C6F39A4C}" type="datetimeFigureOut">
              <a:rPr lang="ru-RU" smtClean="0"/>
              <a:t>03.02.2026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7373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14D21-26B9-4DE5-8051-EAF4C6F39A4C}" type="datetimeFigureOut">
              <a:rPr lang="ru-RU" smtClean="0"/>
              <a:t>03.02.2026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93033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6966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68935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514D21-26B9-4DE5-8051-EAF4C6F39A4C}" type="datetimeFigureOut">
              <a:rPr lang="ru-RU" smtClean="0"/>
              <a:t>03.02.2026</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486F48-BCFD-4577-9587-B3B04C7FB16D}" type="slidenum">
              <a:rPr lang="ru-RU" smtClean="0"/>
              <a:t>‹#›</a:t>
            </a:fld>
            <a:endParaRPr lang="ru-RU"/>
          </a:p>
        </p:txBody>
      </p:sp>
    </p:spTree>
    <p:extLst>
      <p:ext uri="{BB962C8B-B14F-4D97-AF65-F5344CB8AC3E}">
        <p14:creationId xmlns:p14="http://schemas.microsoft.com/office/powerpoint/2010/main" val="386282557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470781"/>
            <a:ext cx="9521880" cy="764462"/>
          </a:xfrm>
        </p:spPr>
        <p:txBody>
          <a:bodyPr/>
          <a:lstStyle/>
          <a:p>
            <a:pPr algn="just"/>
            <a:r>
              <a:rPr lang="uk-UA" sz="3700" b="1" dirty="0" smtClean="0">
                <a:solidFill>
                  <a:srgbClr val="000000"/>
                </a:solidFill>
                <a:latin typeface="Times New Roman" panose="02020603050405020304" pitchFamily="18" charset="0"/>
                <a:ea typeface="+mn-ea"/>
                <a:cs typeface="Times New Roman" panose="02020603050405020304" pitchFamily="18" charset="0"/>
              </a:rPr>
              <a:t>Тема</a:t>
            </a:r>
            <a:r>
              <a:rPr lang="en-US" sz="3700" b="1" smtClean="0">
                <a:solidFill>
                  <a:srgbClr val="000000"/>
                </a:solidFill>
                <a:latin typeface="Times New Roman" panose="02020603050405020304" pitchFamily="18" charset="0"/>
                <a:ea typeface="+mn-ea"/>
                <a:cs typeface="Times New Roman" panose="02020603050405020304" pitchFamily="18" charset="0"/>
              </a:rPr>
              <a:t> 10</a:t>
            </a:r>
            <a:r>
              <a:rPr lang="uk-UA" sz="3700" b="1" smtClean="0">
                <a:solidFill>
                  <a:srgbClr val="000000"/>
                </a:solidFill>
                <a:latin typeface="Times New Roman" panose="02020603050405020304" pitchFamily="18" charset="0"/>
                <a:ea typeface="+mn-ea"/>
                <a:cs typeface="Times New Roman" panose="02020603050405020304" pitchFamily="18" charset="0"/>
              </a:rPr>
              <a:t>. </a:t>
            </a:r>
            <a:r>
              <a:rPr lang="uk-UA" sz="3700" b="1" dirty="0">
                <a:solidFill>
                  <a:srgbClr val="000000"/>
                </a:solidFill>
                <a:latin typeface="Times New Roman" panose="02020603050405020304" pitchFamily="18" charset="0"/>
                <a:ea typeface="+mn-ea"/>
                <a:cs typeface="Times New Roman" panose="02020603050405020304" pitchFamily="18" charset="0"/>
              </a:rPr>
              <a:t>Сутність</a:t>
            </a:r>
            <a:r>
              <a:rPr lang="ru-RU" sz="3700" b="1" dirty="0">
                <a:solidFill>
                  <a:srgbClr val="000000"/>
                </a:solidFill>
                <a:latin typeface="Times New Roman" panose="02020603050405020304" pitchFamily="18" charset="0"/>
                <a:ea typeface="+mn-ea"/>
                <a:cs typeface="Times New Roman" panose="02020603050405020304" pitchFamily="18" charset="0"/>
              </a:rPr>
              <a:t> та </a:t>
            </a:r>
            <a:r>
              <a:rPr lang="uk-UA" sz="3700" b="1" dirty="0">
                <a:solidFill>
                  <a:srgbClr val="000000"/>
                </a:solidFill>
                <a:latin typeface="Times New Roman" panose="02020603050405020304" pitchFamily="18" charset="0"/>
                <a:ea typeface="+mn-ea"/>
                <a:cs typeface="Times New Roman" panose="02020603050405020304" pitchFamily="18" charset="0"/>
              </a:rPr>
              <a:t>функції</a:t>
            </a:r>
            <a:r>
              <a:rPr lang="ru-RU" sz="3700" b="1" dirty="0">
                <a:solidFill>
                  <a:srgbClr val="000000"/>
                </a:solidFill>
                <a:latin typeface="Times New Roman" panose="02020603050405020304" pitchFamily="18" charset="0"/>
                <a:ea typeface="+mn-ea"/>
                <a:cs typeface="Times New Roman" panose="02020603050405020304" pitchFamily="18" charset="0"/>
              </a:rPr>
              <a:t> кредиту</a:t>
            </a:r>
          </a:p>
        </p:txBody>
      </p:sp>
      <p:sp>
        <p:nvSpPr>
          <p:cNvPr id="3" name="Подзаголовок 2"/>
          <p:cNvSpPr>
            <a:spLocks noGrp="1"/>
          </p:cNvSpPr>
          <p:nvPr>
            <p:ph type="subTitle" idx="1"/>
          </p:nvPr>
        </p:nvSpPr>
        <p:spPr>
          <a:xfrm>
            <a:off x="1013988" y="1564105"/>
            <a:ext cx="10319759" cy="4537931"/>
          </a:xfrm>
        </p:spPr>
        <p:txBody>
          <a:bodyPr>
            <a:normAutofit lnSpcReduction="10000"/>
          </a:bodyPr>
          <a:lstStyle/>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1. Сутність та структура кредиту</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2. Загальні передумови та економічні чинники необхідності кредиту </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3. Функції кредиту</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4.Єдність кредиту з іншими економічними категоріями та відмінності між ними</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5. Стадії та закономірності руху кредиту</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6. Принципи кредитування</a:t>
            </a:r>
          </a:p>
          <a:p>
            <a:endParaRPr lang="ru-RU" dirty="0"/>
          </a:p>
        </p:txBody>
      </p:sp>
    </p:spTree>
    <p:extLst>
      <p:ext uri="{BB962C8B-B14F-4D97-AF65-F5344CB8AC3E}">
        <p14:creationId xmlns:p14="http://schemas.microsoft.com/office/powerpoint/2010/main" val="393756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57606" cy="5993394"/>
          </a:xfrm>
        </p:spPr>
        <p:txBody>
          <a:bodyPr>
            <a:no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Таким чином, можна зробити висновок, що передумовами існування кредиту є розвиток товарно-грошових відносин, функціонування економічних агентів на засадах комерційного чи господарського розрахунку, наявність у них поточних або майбутніх доходів. А конкретними причинами, що обумовлюють необхідність кредиту, є коливання потреби в коштах і джерелах їх формування у юридичних та у фізичних осіб. Коли в одних із них кошти вивільняються, іншим їх не вистачає. Ця суперечність розв’язується за допомогою кредиту.</a:t>
            </a:r>
          </a:p>
          <a:p>
            <a:pPr marL="0" indent="0" algn="just">
              <a:spcBef>
                <a:spcPts val="0"/>
              </a:spcBef>
              <a:buNone/>
            </a:pPr>
            <a:endParaRPr lang="en-US"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endParaRPr lang="en-US" sz="2200" dirty="0" smtClean="0">
              <a:solidFill>
                <a:srgbClr val="000000"/>
              </a:solidFill>
              <a:latin typeface="Times New Roman" panose="02020603050405020304" pitchFamily="18" charset="0"/>
              <a:cs typeface="Times New Roman" panose="02020603050405020304" pitchFamily="18" charset="0"/>
            </a:endParaRPr>
          </a:p>
          <a:p>
            <a:pPr marL="0" indent="0" algn="ctr">
              <a:spcBef>
                <a:spcPts val="0"/>
              </a:spcBef>
              <a:buNone/>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Функції</a:t>
            </a:r>
            <a:r>
              <a:rPr lang="ru-RU" sz="2400" b="1" dirty="0">
                <a:solidFill>
                  <a:srgbClr val="000000"/>
                </a:solidFill>
                <a:latin typeface="Times New Roman" panose="02020603050405020304" pitchFamily="18" charset="0"/>
                <a:cs typeface="Times New Roman" panose="02020603050405020304" pitchFamily="18" charset="0"/>
              </a:rPr>
              <a:t> кредиту</a:t>
            </a:r>
          </a:p>
          <a:p>
            <a:pPr marL="0" indent="0" algn="just">
              <a:spcBef>
                <a:spcPts val="0"/>
              </a:spcBef>
              <a:buNone/>
            </a:pPr>
            <a:endParaRPr lang="en-US"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en-US"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Кредит </a:t>
            </a:r>
            <a:r>
              <a:rPr lang="uk-UA" sz="2200" dirty="0">
                <a:solidFill>
                  <a:srgbClr val="000000"/>
                </a:solidFill>
                <a:latin typeface="Times New Roman" panose="02020603050405020304" pitchFamily="18" charset="0"/>
                <a:cs typeface="Times New Roman" panose="02020603050405020304" pitchFamily="18" charset="0"/>
              </a:rPr>
              <a:t>як економічна категорія не тільки має внутрішню сутність, а й активно взаємодіє із зовнішнім середовищем, з іншими (некредитними) процесами в економіці і соціальній сфері та помітно впливає на них. Основні напрями та механізми цього впливу визначають окремі його функції</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734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9888060" cy="5993394"/>
          </a:xfrm>
        </p:spPr>
        <p:txBody>
          <a:bodyPr>
            <a:noAutofit/>
          </a:bodyPr>
          <a:lstStyle/>
          <a:p>
            <a:pPr marL="0" indent="0" algn="just">
              <a:spcBef>
                <a:spcPts val="0"/>
              </a:spcBef>
              <a:buNone/>
            </a:pPr>
            <a:endParaRPr lang="ru-RU" sz="2200"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677334" y="423800"/>
            <a:ext cx="9888060" cy="5995107"/>
          </a:xfrm>
          <a:prstGeom prst="rect">
            <a:avLst/>
          </a:prstGeom>
        </p:spPr>
      </p:pic>
    </p:spTree>
    <p:extLst>
      <p:ext uri="{BB962C8B-B14F-4D97-AF65-F5344CB8AC3E}">
        <p14:creationId xmlns:p14="http://schemas.microsoft.com/office/powerpoint/2010/main" val="1566185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630444" cy="5993394"/>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Перерозподільна функція</a:t>
            </a:r>
            <a:r>
              <a:rPr lang="uk-UA" sz="2200" dirty="0" smtClean="0">
                <a:solidFill>
                  <a:srgbClr val="000000"/>
                </a:solidFill>
                <a:latin typeface="Times New Roman" panose="02020603050405020304" pitchFamily="18" charset="0"/>
                <a:cs typeface="Times New Roman" panose="02020603050405020304" pitchFamily="18" charset="0"/>
              </a:rPr>
              <a:t> полягає в тому, що матеріальні та грошові ресурси, які були вже розподілені і передані у власність економічним суб’єктам, через кредит перерозподіляються і спрямовуються у тимчасове користування іншим суб’єктам, не змінюючи їх первинного права власності. Такий перерозподіл не є суто механічним явищем, він має велике економічне значення, а саме:</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кошти, вивільнені в одних ланках процесу відтворення, спрямовуються в інші ланки, що прискорює оборот капіталу, сприяє розширенню виробництва;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вільні кошти через кредит спрямовують у ті ланки суспільного виробництва, на продукцію яких передбачається зростання попиту, а отже й одержання вищих прибутків. Це створює можливості для запровадження новітньої техніки, прогресивного коригування всієї структури виробництва, підвищення його ефективності.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Друга функція кредиту пов’язана з забезпеченням потреб обороту в платіжних засобах. Функція кредиту, що реалізується в грошовій сфері, полягає в тому, що кредит забезпечує сприятливі умови для ефективного регулювання обороту грошей. Кредитний механізм дає можливість </a:t>
            </a:r>
            <a:r>
              <a:rPr lang="uk-UA" sz="2200" dirty="0" err="1">
                <a:solidFill>
                  <a:srgbClr val="000000"/>
                </a:solidFill>
                <a:latin typeface="Times New Roman" panose="02020603050405020304" pitchFamily="18" charset="0"/>
                <a:cs typeface="Times New Roman" panose="02020603050405020304" pitchFamily="18" charset="0"/>
              </a:rPr>
              <a:t>гнучко</a:t>
            </a:r>
            <a:r>
              <a:rPr lang="uk-UA" sz="2200" dirty="0">
                <a:solidFill>
                  <a:srgbClr val="000000"/>
                </a:solidFill>
                <a:latin typeface="Times New Roman" panose="02020603050405020304" pitchFamily="18" charset="0"/>
                <a:cs typeface="Times New Roman" panose="02020603050405020304" pitchFamily="18" charset="0"/>
              </a:rPr>
              <a:t> розширити масу платіжних засобів в обороті, коли потреба в них зростає</a:t>
            </a:r>
            <a:r>
              <a:rPr lang="uk-UA" sz="2200" dirty="0" smtClean="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86945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02873" cy="5993394"/>
          </a:xfrm>
        </p:spPr>
        <p:txBody>
          <a:bodyPr>
            <a:no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через збільшення маси комерційних векселів та маси банківських депозитів, завдяки прискоренню грошово-кредитного мультиплікатора, розширенню рефінансування комерційних банків центральним банком. При скороченні потреб обороту всі ці складові маси платіжних засобів можна також зменшити.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Контрольна складова кредиту</a:t>
            </a:r>
            <a:r>
              <a:rPr lang="uk-UA" sz="2200" dirty="0" smtClean="0">
                <a:solidFill>
                  <a:srgbClr val="000000"/>
                </a:solidFill>
                <a:latin typeface="Times New Roman" panose="02020603050405020304" pitchFamily="18" charset="0"/>
                <a:cs typeface="Times New Roman" panose="02020603050405020304" pitchFamily="18" charset="0"/>
              </a:rPr>
              <a:t> відзначається високим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стимулювальним</a:t>
            </a:r>
            <a:r>
              <a:rPr lang="uk-UA" sz="2200" dirty="0" smtClean="0">
                <a:solidFill>
                  <a:srgbClr val="000000"/>
                </a:solidFill>
                <a:latin typeface="Times New Roman" panose="02020603050405020304" pitchFamily="18" charset="0"/>
                <a:cs typeface="Times New Roman" panose="02020603050405020304" pitchFamily="18" charset="0"/>
              </a:rPr>
              <a:t> ефектом і обмеженістю адміністративно-вольового впливу на контрагента, тоді як у контрольній складовій інших економічних інструментів (фінансів, податків, страхування тощо) переважає адміністративно-вольовий, а не економічний вплив. Більше того, сам кредитний контроль не зводиться до перевірки дотримання контрагентами умов угоди, як це </a:t>
            </a:r>
            <a:r>
              <a:rPr lang="uk-UA" sz="2200" dirty="0" err="1" smtClean="0">
                <a:solidFill>
                  <a:srgbClr val="000000"/>
                </a:solidFill>
                <a:latin typeface="Times New Roman" panose="02020603050405020304" pitchFamily="18" charset="0"/>
                <a:cs typeface="Times New Roman" panose="02020603050405020304" pitchFamily="18" charset="0"/>
              </a:rPr>
              <a:t>загальноприйнято</a:t>
            </a:r>
            <a:r>
              <a:rPr lang="uk-UA" sz="2200" dirty="0" smtClean="0">
                <a:solidFill>
                  <a:srgbClr val="000000"/>
                </a:solidFill>
                <a:latin typeface="Times New Roman" panose="02020603050405020304" pitchFamily="18" charset="0"/>
                <a:cs typeface="Times New Roman" panose="02020603050405020304" pitchFamily="18" charset="0"/>
              </a:rPr>
              <a:t>, а включає ґрунтовний економічний аналіз та оцінювання стану контрагентів, передусім кредитоспроможності позичальника, прогнозування можливого ризику напередодні укладення угоди. На цьому ґрунті визначаються відповідні умови кредитування, що включаються в угоду, які самі по собі стимулюють економну поведінку суб’єктів кредиту - як позичальників, так і кредиторів.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5423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25513"/>
            <a:ext cx="10630444" cy="5993394"/>
          </a:xfrm>
        </p:spPr>
        <p:txBody>
          <a:bodyPr>
            <a:noAutofit/>
          </a:bodyPr>
          <a:lstStyle/>
          <a:p>
            <a:pPr marL="0" indent="0" algn="just">
              <a:lnSpc>
                <a:spcPct val="110000"/>
              </a:lnSpc>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Контрольно-</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стимулювальна</a:t>
            </a:r>
            <a:r>
              <a:rPr lang="uk-UA" sz="2200" dirty="0" smtClean="0">
                <a:solidFill>
                  <a:srgbClr val="000000"/>
                </a:solidFill>
                <a:latin typeface="Times New Roman" panose="02020603050405020304" pitchFamily="18" charset="0"/>
                <a:cs typeface="Times New Roman" panose="02020603050405020304" pitchFamily="18" charset="0"/>
              </a:rPr>
              <a:t> функція кредиту не обмежується відповідними заходами кредитора стосовно позичальника. Контрольно-</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вплив відчуває на собі і кредитор. Можливість вивільнити з обороту кошти і вкласти їх у надійні дохідні позички стимулює кредитора до прискорення обороту свого капіталу, нарощування вільних ресурсів, більш економного їх витрачання, підвищення своєї кваліфікації щодо розміщення вільних ресурсів тощо.</a:t>
            </a: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Функція капіталізації вільних грошових доходів </a:t>
            </a:r>
            <a:r>
              <a:rPr lang="uk-UA" sz="2200" dirty="0" smtClean="0">
                <a:solidFill>
                  <a:srgbClr val="000000"/>
                </a:solidFill>
                <a:latin typeface="Times New Roman" panose="02020603050405020304" pitchFamily="18" charset="0"/>
                <a:cs typeface="Times New Roman" panose="02020603050405020304" pitchFamily="18" charset="0"/>
              </a:rPr>
              <a:t>полягає у трансформації завдяки кредиту грошових нагромаджень та заощаджень юридичних і фізичних осіб у вартість, що дає дохід, тобто в позичковий капітал. Така трансформація забезпечується через зворотний рух та платність кредиту. Будь-яка маса вільної вартості, будучи переданою в позичку, не змінюючи власника, приносить йому дохід, тобто набуває форми позичкового капіталу. Цей напрям зв’язку кредиту з економічним оточенням має родові ознаки функції: поширюється на кредит у цілому, на всі його види; притаманний переважно лише кредиту; виражає сутнісні ознаки кредиту - повернення і платність.</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1528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77333" y="534154"/>
            <a:ext cx="10252605" cy="5395159"/>
          </a:xfrm>
        </p:spPr>
        <p:txBody>
          <a:bodyPr/>
          <a:lstStyle/>
          <a:p>
            <a:pPr marL="0" indent="0" algn="ctr">
              <a:buNone/>
            </a:pPr>
            <a:r>
              <a:rPr lang="uk-UA" sz="2400" b="1" dirty="0" smtClean="0">
                <a:solidFill>
                  <a:srgbClr val="000000"/>
                </a:solidFill>
                <a:latin typeface="Times New Roman" panose="02020603050405020304" pitchFamily="18" charset="0"/>
                <a:cs typeface="Times New Roman" panose="02020603050405020304" pitchFamily="18" charset="0"/>
              </a:rPr>
              <a:t>4.Єдність кредиту з іншими економічними категоріями та відмінності між ними</a:t>
            </a:r>
          </a:p>
          <a:p>
            <a:pPr marL="0" indent="0">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ими </a:t>
            </a: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759812" y="1394234"/>
            <a:ext cx="10066935" cy="4390930"/>
          </a:xfrm>
          <a:prstGeom prst="rect">
            <a:avLst/>
          </a:prstGeom>
        </p:spPr>
      </p:pic>
    </p:spTree>
    <p:extLst>
      <p:ext uri="{BB962C8B-B14F-4D97-AF65-F5344CB8AC3E}">
        <p14:creationId xmlns:p14="http://schemas.microsoft.com/office/powerpoint/2010/main" val="398265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415141" y="534153"/>
            <a:ext cx="10231734" cy="5649363"/>
          </a:xfrm>
          <a:prstGeom prst="rect">
            <a:avLst/>
          </a:prstGeom>
        </p:spPr>
      </p:pic>
    </p:spTree>
    <p:extLst>
      <p:ext uri="{BB962C8B-B14F-4D97-AF65-F5344CB8AC3E}">
        <p14:creationId xmlns:p14="http://schemas.microsoft.com/office/powerpoint/2010/main" val="7989507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807683" y="588476"/>
            <a:ext cx="9689981" cy="5567880"/>
          </a:xfrm>
          <a:prstGeom prst="rect">
            <a:avLst/>
          </a:prstGeom>
        </p:spPr>
      </p:pic>
    </p:spTree>
    <p:extLst>
      <p:ext uri="{BB962C8B-B14F-4D97-AF65-F5344CB8AC3E}">
        <p14:creationId xmlns:p14="http://schemas.microsoft.com/office/powerpoint/2010/main" val="13428924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66955" cy="5993394"/>
          </a:xfrm>
        </p:spPr>
        <p:txBody>
          <a:bodyPr>
            <a:normAutofit/>
          </a:bodyPr>
          <a:lstStyle/>
          <a:p>
            <a:pPr marL="0" indent="0" algn="ctr">
              <a:spcBef>
                <a:spcPts val="0"/>
              </a:spcBef>
              <a:buNone/>
            </a:pPr>
            <a:r>
              <a:rPr lang="en-US" sz="2000" b="1" dirty="0" smtClean="0">
                <a:solidFill>
                  <a:srgbClr val="000000"/>
                </a:solidFill>
                <a:latin typeface="Times New Roman" panose="02020603050405020304" pitchFamily="18" charset="0"/>
                <a:cs typeface="Times New Roman" panose="02020603050405020304" pitchFamily="18" charset="0"/>
              </a:rPr>
              <a:t>	</a:t>
            </a:r>
            <a:r>
              <a:rPr lang="uk-UA" sz="2400" b="1" dirty="0" smtClean="0">
                <a:solidFill>
                  <a:srgbClr val="000000"/>
                </a:solidFill>
                <a:latin typeface="Times New Roman" panose="02020603050405020304" pitchFamily="18" charset="0"/>
                <a:cs typeface="Times New Roman" panose="02020603050405020304" pitchFamily="18" charset="0"/>
              </a:rPr>
              <a:t>5</a:t>
            </a:r>
            <a:r>
              <a:rPr lang="uk-UA" sz="2400" b="1" dirty="0">
                <a:solidFill>
                  <a:srgbClr val="000000"/>
                </a:solidFill>
                <a:latin typeface="Times New Roman" panose="02020603050405020304" pitchFamily="18" charset="0"/>
                <a:cs typeface="Times New Roman" panose="02020603050405020304" pitchFamily="18" charset="0"/>
              </a:rPr>
              <a:t>. Стадії та закономірності руху кредиту</a:t>
            </a: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Економічною основою руху кредиту, виділення його окремих стадій є </a:t>
            </a:r>
            <a:r>
              <a:rPr lang="uk-UA" sz="2200" dirty="0" err="1" smtClean="0">
                <a:solidFill>
                  <a:srgbClr val="000000"/>
                </a:solidFill>
                <a:latin typeface="Times New Roman" panose="02020603050405020304" pitchFamily="18" charset="0"/>
                <a:cs typeface="Times New Roman" panose="02020603050405020304" pitchFamily="18" charset="0"/>
              </a:rPr>
              <a:t>кругооборот</a:t>
            </a:r>
            <a:r>
              <a:rPr lang="uk-UA" sz="2200" dirty="0" smtClean="0">
                <a:solidFill>
                  <a:srgbClr val="000000"/>
                </a:solidFill>
                <a:latin typeface="Times New Roman" panose="02020603050405020304" pitchFamily="18" charset="0"/>
                <a:cs typeface="Times New Roman" panose="02020603050405020304" pitchFamily="18" charset="0"/>
              </a:rPr>
              <a:t> капіталу в процесі розширеного відтворення. Рух капіталу в процесі відтворення на засадах </a:t>
            </a:r>
            <a:r>
              <a:rPr lang="uk-UA" sz="2200" dirty="0" err="1" smtClean="0">
                <a:solidFill>
                  <a:srgbClr val="000000"/>
                </a:solidFill>
                <a:latin typeface="Times New Roman" panose="02020603050405020304" pitchFamily="18" charset="0"/>
                <a:cs typeface="Times New Roman" panose="02020603050405020304" pitchFamily="18" charset="0"/>
              </a:rPr>
              <a:t>кругообороту</a:t>
            </a:r>
            <a:r>
              <a:rPr lang="uk-UA" sz="2200" dirty="0" smtClean="0">
                <a:solidFill>
                  <a:srgbClr val="000000"/>
                </a:solidFill>
                <a:latin typeface="Times New Roman" panose="02020603050405020304" pitchFamily="18" charset="0"/>
                <a:cs typeface="Times New Roman" panose="02020603050405020304" pitchFamily="18" charset="0"/>
              </a:rPr>
              <a:t>, що виражається формулою Г—Т...В...Т′—Г′, забезпечує послідовне проходження позиченою цінністю всіх його стадій і повернення на висхідні позиції — до свого власника-кредитора. Цей рух позиченої цінності можна назвати відтворювальним і виразити формулою:</a:t>
            </a:r>
          </a:p>
          <a:p>
            <a:pPr marL="0" indent="0" algn="ctr">
              <a:spcBef>
                <a:spcPts val="0"/>
              </a:spcBef>
              <a:buNone/>
            </a:pPr>
            <a:endParaRPr lang="en-US" sz="2000" dirty="0" smtClean="0">
              <a:latin typeface="Times New Roman" panose="02020603050405020304" pitchFamily="18" charset="0"/>
              <a:cs typeface="Times New Roman" panose="02020603050405020304" pitchFamily="18" charset="0"/>
            </a:endParaRPr>
          </a:p>
          <a:p>
            <a:pPr marL="0" indent="0" algn="ctr">
              <a:spcBef>
                <a:spcPts val="0"/>
              </a:spcBef>
              <a:buNone/>
            </a:pPr>
            <a:r>
              <a:rPr lang="uk-UA" sz="2000" dirty="0" smtClean="0">
                <a:latin typeface="Times New Roman" panose="02020603050405020304" pitchFamily="18" charset="0"/>
                <a:cs typeface="Times New Roman" panose="02020603050405020304" pitchFamily="18" charset="0"/>
              </a:rPr>
              <a:t>ВЦ—РП—ОП...ВП...ВК—ПК—ОК,</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де ВЦ — формування вільної цінності у кредиторів;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РП — розміщення вільних коштів у позички;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ОП — одержання додаткових коштів позичальником;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ВП — використання позичальником одержаних коштів на свої потреби;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ВК — вивільнення коштів з обороту позичальника;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ПК — повернення позичальником коштів кредиторові;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ОК — одержання кредитором коштів, наданих у позичку.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7969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4494" y="362140"/>
            <a:ext cx="10725505" cy="6219730"/>
          </a:xfrm>
        </p:spPr>
        <p:txBody>
          <a:bodyPr>
            <a:normAutofit fontScale="92500"/>
          </a:bodyPr>
          <a:lstStyle/>
          <a:p>
            <a:pPr marL="0" indent="0" algn="just">
              <a:lnSpc>
                <a:spcPct val="120000"/>
              </a:lnSpc>
              <a:spcBef>
                <a:spcPts val="0"/>
              </a:spcBef>
              <a:buNone/>
            </a:pPr>
            <a:r>
              <a:rPr lang="uk-UA" sz="2000" dirty="0" smtClean="0">
                <a:latin typeface="Times New Roman" panose="02020603050405020304" pitchFamily="18" charset="0"/>
                <a:cs typeface="Times New Roman" panose="02020603050405020304" pitchFamily="18" charset="0"/>
              </a:rPr>
              <a:t>Виходячи з цієї формули можна виділити такі етапи відтворювального руху кредиту:</a:t>
            </a: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endParaRPr lang="uk-UA" sz="2000" dirty="0" smtClean="0">
              <a:latin typeface="Times New Roman" panose="02020603050405020304" pitchFamily="18" charset="0"/>
              <a:cs typeface="Times New Roman" panose="02020603050405020304" pitchFamily="18" charset="0"/>
            </a:endParaRPr>
          </a:p>
          <a:p>
            <a:pPr marL="0" indent="0" algn="just">
              <a:lnSpc>
                <a:spcPct val="110000"/>
              </a:lnSpc>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Рух у п’ять стадій здійснює лише кредит, що бере участь у формуванні капіталу позичальника. У цьому випадку позичена цінність може тривалий час затримуватися на 3-ій та 4-ій стадіях руху залежно від тривалості процесів виробництва та реалізації. Якщо ж кредит не бере участі у формуванні капіталу позичальника, а використовується ним лише як гроші, то 3-тя та 4-та стадії випадають і рух його здійснюється значно швидше. Прикладом такого кредиту є міжбанківський кредит на підкріплення ліквідності. У цьому разі банку потрібна позичка лише на момент визначення його ліквідності, і тому вона може надаватися лише на дуже короткий строк.</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774479" y="733826"/>
            <a:ext cx="7532483" cy="3684760"/>
          </a:xfrm>
          <a:prstGeom prst="rect">
            <a:avLst/>
          </a:prstGeom>
        </p:spPr>
      </p:pic>
    </p:spTree>
    <p:extLst>
      <p:ext uri="{BB962C8B-B14F-4D97-AF65-F5344CB8AC3E}">
        <p14:creationId xmlns:p14="http://schemas.microsoft.com/office/powerpoint/2010/main" val="1490167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1946496" y="316871"/>
            <a:ext cx="6618082" cy="6210678"/>
          </a:xfrm>
          <a:prstGeom prst="rect">
            <a:avLst/>
          </a:prstGeom>
        </p:spPr>
      </p:pic>
    </p:spTree>
    <p:extLst>
      <p:ext uri="{BB962C8B-B14F-4D97-AF65-F5344CB8AC3E}">
        <p14:creationId xmlns:p14="http://schemas.microsoft.com/office/powerpoint/2010/main" val="2638275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498788" y="715224"/>
            <a:ext cx="9804056" cy="5314384"/>
          </a:xfrm>
          <a:prstGeom prst="rect">
            <a:avLst/>
          </a:prstGeom>
        </p:spPr>
      </p:pic>
    </p:spTree>
    <p:extLst>
      <p:ext uri="{BB962C8B-B14F-4D97-AF65-F5344CB8AC3E}">
        <p14:creationId xmlns:p14="http://schemas.microsoft.com/office/powerpoint/2010/main" val="18412079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826418" y="688063"/>
            <a:ext cx="9485479" cy="5406127"/>
          </a:xfrm>
          <a:prstGeom prst="rect">
            <a:avLst/>
          </a:prstGeom>
        </p:spPr>
      </p:pic>
    </p:spTree>
    <p:extLst>
      <p:ext uri="{BB962C8B-B14F-4D97-AF65-F5344CB8AC3E}">
        <p14:creationId xmlns:p14="http://schemas.microsoft.com/office/powerpoint/2010/main" val="1522543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stretch>
            <a:fillRect/>
          </a:stretch>
        </p:blipFill>
        <p:spPr>
          <a:xfrm>
            <a:off x="669309" y="588475"/>
            <a:ext cx="9407197" cy="5748951"/>
          </a:xfrm>
          <a:prstGeom prst="rect">
            <a:avLst/>
          </a:prstGeom>
        </p:spPr>
      </p:pic>
    </p:spTree>
    <p:extLst>
      <p:ext uri="{BB962C8B-B14F-4D97-AF65-F5344CB8AC3E}">
        <p14:creationId xmlns:p14="http://schemas.microsoft.com/office/powerpoint/2010/main" val="89939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992584" cy="6083929"/>
          </a:xfrm>
        </p:spPr>
        <p:txBody>
          <a:bodyPr>
            <a:noAutofit/>
          </a:bodyPr>
          <a:lstStyle/>
          <a:p>
            <a:pPr marL="0" indent="0" algn="just">
              <a:spcBef>
                <a:spcPts val="0"/>
              </a:spcBef>
              <a:buNone/>
            </a:pPr>
            <a:r>
              <a:rPr lang="uk-UA" sz="2400" b="1" dirty="0" smtClean="0">
                <a:latin typeface="Times New Roman" panose="02020603050405020304" pitchFamily="18" charset="0"/>
                <a:cs typeface="Times New Roman" panose="02020603050405020304" pitchFamily="18" charset="0"/>
              </a:rPr>
              <a:t>Рекомендована література</a:t>
            </a:r>
            <a:r>
              <a:rPr lang="uk-UA" sz="2400" b="1" dirty="0" smtClean="0">
                <a:latin typeface="Times New Roman" panose="02020603050405020304" pitchFamily="18" charset="0"/>
                <a:cs typeface="Times New Roman" panose="02020603050405020304" pitchFamily="18" charset="0"/>
              </a:rPr>
              <a:t>:</a:t>
            </a: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Волкова </a:t>
            </a:r>
            <a:r>
              <a:rPr lang="ru-RU" sz="2200" dirty="0">
                <a:solidFill>
                  <a:srgbClr val="000000"/>
                </a:solidFill>
                <a:latin typeface="Times New Roman" panose="02020603050405020304" pitchFamily="18" charset="0"/>
                <a:cs typeface="Times New Roman" panose="02020603050405020304" pitchFamily="18" charset="0"/>
              </a:rPr>
              <a:t>В.В., Волкова Н.І.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Вінниця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ДонНУ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імені</a:t>
            </a:r>
            <a:r>
              <a:rPr lang="ru-RU" sz="2200" dirty="0">
                <a:solidFill>
                  <a:srgbClr val="000000"/>
                </a:solidFill>
                <a:latin typeface="Times New Roman" panose="02020603050405020304" pitchFamily="18" charset="0"/>
                <a:cs typeface="Times New Roman" panose="02020603050405020304" pitchFamily="18" charset="0"/>
              </a:rPr>
              <a:t> Василя </a:t>
            </a:r>
            <a:r>
              <a:rPr lang="ru-RU" sz="2200" dirty="0" err="1">
                <a:solidFill>
                  <a:srgbClr val="000000"/>
                </a:solidFill>
                <a:latin typeface="Times New Roman" panose="02020603050405020304" pitchFamily="18" charset="0"/>
                <a:cs typeface="Times New Roman" panose="02020603050405020304" pitchFamily="18" charset="0"/>
              </a:rPr>
              <a:t>Стуса</a:t>
            </a:r>
            <a:r>
              <a:rPr lang="ru-RU" sz="2200" dirty="0">
                <a:solidFill>
                  <a:srgbClr val="000000"/>
                </a:solidFill>
                <a:latin typeface="Times New Roman" panose="02020603050405020304" pitchFamily="18" charset="0"/>
                <a:cs typeface="Times New Roman" panose="02020603050405020304" pitchFamily="18" charset="0"/>
              </a:rPr>
              <a:t>, 2021. 300 с.</a:t>
            </a:r>
          </a:p>
          <a:p>
            <a:pPr marL="0" lv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2.</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Гроші та кредит: підручник / [М.І. </a:t>
            </a:r>
            <a:r>
              <a:rPr lang="uk-UA" sz="2200" dirty="0" err="1">
                <a:solidFill>
                  <a:srgbClr val="000000"/>
                </a:solidFill>
                <a:latin typeface="Times New Roman" panose="02020603050405020304" pitchFamily="18" charset="0"/>
                <a:cs typeface="Times New Roman" panose="02020603050405020304" pitchFamily="18" charset="0"/>
              </a:rPr>
              <a:t>Савлук</a:t>
            </a:r>
            <a:r>
              <a:rPr lang="uk-UA" sz="2200" dirty="0">
                <a:solidFill>
                  <a:srgbClr val="000000"/>
                </a:solidFill>
                <a:latin typeface="Times New Roman" panose="02020603050405020304" pitchFamily="18" charset="0"/>
                <a:cs typeface="Times New Roman" panose="02020603050405020304" pitchFamily="18" charset="0"/>
              </a:rPr>
              <a:t>, А.М. Мороз, І.М. </a:t>
            </a:r>
            <a:r>
              <a:rPr lang="uk-UA" sz="2200" dirty="0" err="1">
                <a:solidFill>
                  <a:srgbClr val="000000"/>
                </a:solidFill>
                <a:latin typeface="Times New Roman" panose="02020603050405020304" pitchFamily="18" charset="0"/>
                <a:cs typeface="Times New Roman" panose="02020603050405020304" pitchFamily="18" charset="0"/>
              </a:rPr>
              <a:t>Лазепко</a:t>
            </a:r>
            <a:r>
              <a:rPr lang="uk-UA" sz="2200" dirty="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a:solidFill>
                  <a:srgbClr val="000000"/>
                </a:solidFill>
                <a:latin typeface="Times New Roman" panose="02020603050405020304" pitchFamily="18" charset="0"/>
                <a:cs typeface="Times New Roman" panose="02020603050405020304" pitchFamily="18" charset="0"/>
              </a:rPr>
              <a:t>Савлука</a:t>
            </a:r>
            <a:r>
              <a:rPr lang="uk-UA" sz="2200" dirty="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a:solidFill>
                  <a:srgbClr val="000000"/>
                </a:solidFill>
                <a:latin typeface="Times New Roman" panose="02020603050405020304" pitchFamily="18" charset="0"/>
                <a:cs typeface="Times New Roman" panose="02020603050405020304" pitchFamily="18" charset="0"/>
              </a:rPr>
              <a:t>доп</a:t>
            </a:r>
            <a:r>
              <a:rPr lang="uk-UA" sz="2200" dirty="0">
                <a:solidFill>
                  <a:srgbClr val="000000"/>
                </a:solidFill>
                <a:latin typeface="Times New Roman" panose="02020603050405020304" pitchFamily="18" charset="0"/>
                <a:cs typeface="Times New Roman" panose="02020603050405020304" pitchFamily="18" charset="0"/>
              </a:rPr>
              <a:t>. К.: КНЕУ, 2011. 589, [3] с.</a:t>
            </a:r>
            <a:endParaRPr lang="ru-RU"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3. </a:t>
            </a:r>
            <a:r>
              <a:rPr lang="ru-RU" sz="2200" dirty="0" err="1" smtClean="0">
                <a:solidFill>
                  <a:srgbClr val="000000"/>
                </a:solidFill>
                <a:latin typeface="Times New Roman" panose="02020603050405020304" pitchFamily="18" charset="0"/>
                <a:cs typeface="Times New Roman" panose="02020603050405020304" pitchFamily="18" charset="0"/>
              </a:rPr>
              <a:t>Іванчук</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Н.В.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і кредит: </a:t>
            </a:r>
            <a:r>
              <a:rPr lang="ru-RU" sz="2200" dirty="0" err="1">
                <a:solidFill>
                  <a:srgbClr val="000000"/>
                </a:solidFill>
                <a:latin typeface="Times New Roman" panose="02020603050405020304" pitchFamily="18" charset="0"/>
                <a:cs typeface="Times New Roman" panose="02020603050405020304" pitchFamily="18" charset="0"/>
              </a:rPr>
              <a:t>навчальний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Острог: </a:t>
            </a:r>
            <a:r>
              <a:rPr lang="ru-RU" sz="2200" dirty="0" err="1">
                <a:solidFill>
                  <a:srgbClr val="000000"/>
                </a:solidFill>
                <a:latin typeface="Times New Roman" panose="02020603050405020304" pitchFamily="18" charset="0"/>
                <a:cs typeface="Times New Roman" panose="02020603050405020304" pitchFamily="18" charset="0"/>
              </a:rPr>
              <a:t>Видавництво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університету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Острозька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академія</a:t>
            </a:r>
            <a:r>
              <a:rPr lang="ru-RU" sz="2200" dirty="0">
                <a:solidFill>
                  <a:srgbClr val="000000"/>
                </a:solidFill>
                <a:latin typeface="Times New Roman" panose="02020603050405020304" pitchFamily="18" charset="0"/>
                <a:cs typeface="Times New Roman" panose="02020603050405020304" pitchFamily="18" charset="0"/>
              </a:rPr>
              <a:t>», 2021. 332 с.</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4</a:t>
            </a:r>
            <a:r>
              <a:rPr lang="ru-RU" sz="2200" dirty="0" smtClean="0">
                <a:solidFill>
                  <a:srgbClr val="000000"/>
                </a:solidFill>
                <a:latin typeface="Times New Roman" panose="02020603050405020304" pitchFamily="18" charset="0"/>
                <a:cs typeface="Times New Roman" panose="02020603050405020304" pitchFamily="18" charset="0"/>
              </a:rPr>
              <a:t>.</a:t>
            </a:r>
            <a:r>
              <a:rPr lang="ru-RU" sz="2200" dirty="0">
                <a:solidFill>
                  <a:srgbClr val="000000"/>
                </a:solidFill>
                <a:latin typeface="Times New Roman" panose="02020603050405020304" pitchFamily="18" charset="0"/>
                <a:cs typeface="Times New Roman" panose="02020603050405020304" pitchFamily="18" charset="0"/>
              </a:rPr>
              <a:t>	Коваленко Д.І.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та кредит: </a:t>
            </a:r>
            <a:r>
              <a:rPr lang="ru-RU" sz="2200" dirty="0" err="1">
                <a:solidFill>
                  <a:srgbClr val="000000"/>
                </a:solidFill>
                <a:latin typeface="Times New Roman" panose="02020603050405020304" pitchFamily="18" charset="0"/>
                <a:cs typeface="Times New Roman" panose="02020603050405020304" pitchFamily="18" charset="0"/>
              </a:rPr>
              <a:t>теорія</a:t>
            </a:r>
            <a:r>
              <a:rPr lang="ru-RU" sz="2200" dirty="0">
                <a:solidFill>
                  <a:srgbClr val="000000"/>
                </a:solidFill>
                <a:latin typeface="Times New Roman" panose="02020603050405020304" pitchFamily="18" charset="0"/>
                <a:cs typeface="Times New Roman" panose="02020603050405020304" pitchFamily="18" charset="0"/>
              </a:rPr>
              <a:t> та практика: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посібник</a:t>
            </a:r>
            <a:r>
              <a:rPr lang="ru-RU" sz="2200" dirty="0">
                <a:solidFill>
                  <a:srgbClr val="000000"/>
                </a:solidFill>
                <a:latin typeface="Times New Roman" panose="02020603050405020304" pitchFamily="18" charset="0"/>
                <a:cs typeface="Times New Roman" panose="02020603050405020304" pitchFamily="18" charset="0"/>
              </a:rPr>
              <a:t> 3-є вид. </a:t>
            </a:r>
            <a:r>
              <a:rPr lang="ru-RU" sz="2200" dirty="0" err="1">
                <a:solidFill>
                  <a:srgbClr val="000000"/>
                </a:solidFill>
                <a:latin typeface="Times New Roman" panose="02020603050405020304" pitchFamily="18" charset="0"/>
                <a:cs typeface="Times New Roman" panose="02020603050405020304" pitchFamily="18" charset="0"/>
              </a:rPr>
              <a:t>допов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перероб</a:t>
            </a:r>
            <a:r>
              <a:rPr lang="ru-RU" sz="2200" dirty="0">
                <a:solidFill>
                  <a:srgbClr val="000000"/>
                </a:solidFill>
                <a:latin typeface="Times New Roman" panose="02020603050405020304" pitchFamily="18" charset="0"/>
                <a:cs typeface="Times New Roman" panose="02020603050405020304" pitchFamily="18" charset="0"/>
              </a:rPr>
              <a:t>. К.: Центр </a:t>
            </a:r>
            <a:r>
              <a:rPr lang="ru-RU" sz="2200" dirty="0" err="1">
                <a:solidFill>
                  <a:srgbClr val="000000"/>
                </a:solidFill>
                <a:latin typeface="Times New Roman" panose="02020603050405020304" pitchFamily="18" charset="0"/>
                <a:cs typeface="Times New Roman" panose="02020603050405020304" pitchFamily="18" charset="0"/>
              </a:rPr>
              <a:t>учбової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літератури</a:t>
            </a:r>
            <a:r>
              <a:rPr lang="ru-RU" sz="2200" dirty="0">
                <a:solidFill>
                  <a:srgbClr val="000000"/>
                </a:solidFill>
                <a:latin typeface="Times New Roman" panose="02020603050405020304" pitchFamily="18" charset="0"/>
                <a:cs typeface="Times New Roman" panose="02020603050405020304" pitchFamily="18" charset="0"/>
              </a:rPr>
              <a:t>, 2021. 352 с.</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5</a:t>
            </a:r>
            <a:r>
              <a:rPr lang="ru-RU" sz="2200" dirty="0" smtClean="0">
                <a:solidFill>
                  <a:srgbClr val="000000"/>
                </a:solidFill>
                <a:latin typeface="Times New Roman" panose="02020603050405020304" pitchFamily="18" charset="0"/>
                <a:cs typeface="Times New Roman" panose="02020603050405020304" pitchFamily="18" charset="0"/>
              </a:rPr>
              <a:t>.</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Круш</a:t>
            </a:r>
            <a:r>
              <a:rPr lang="ru-RU" sz="2200" dirty="0">
                <a:solidFill>
                  <a:srgbClr val="000000"/>
                </a:solidFill>
                <a:latin typeface="Times New Roman" panose="02020603050405020304" pitchFamily="18" charset="0"/>
                <a:cs typeface="Times New Roman" panose="02020603050405020304" pitchFamily="18" charset="0"/>
              </a:rPr>
              <a:t> П.В., </a:t>
            </a:r>
            <a:r>
              <a:rPr lang="ru-RU" sz="2200" dirty="0" err="1">
                <a:solidFill>
                  <a:srgbClr val="000000"/>
                </a:solidFill>
                <a:latin typeface="Times New Roman" panose="02020603050405020304" pitchFamily="18" charset="0"/>
                <a:cs typeface="Times New Roman" panose="02020603050405020304" pitchFamily="18" charset="0"/>
              </a:rPr>
              <a:t>Алексєєв</a:t>
            </a:r>
            <a:r>
              <a:rPr lang="ru-RU" sz="2200" dirty="0">
                <a:solidFill>
                  <a:srgbClr val="000000"/>
                </a:solidFill>
                <a:latin typeface="Times New Roman" panose="02020603050405020304" pitchFamily="18" charset="0"/>
                <a:cs typeface="Times New Roman" panose="02020603050405020304" pitchFamily="18" charset="0"/>
              </a:rPr>
              <a:t> В.Б. </a:t>
            </a:r>
            <a:r>
              <a:rPr lang="ru-RU" sz="2200" dirty="0" err="1">
                <a:solidFill>
                  <a:srgbClr val="000000"/>
                </a:solidFill>
                <a:latin typeface="Times New Roman" panose="02020603050405020304" pitchFamily="18" charset="0"/>
                <a:cs typeface="Times New Roman" panose="02020603050405020304" pitchFamily="18" charset="0"/>
              </a:rPr>
              <a:t>Гроші</a:t>
            </a:r>
            <a:r>
              <a:rPr lang="ru-RU" sz="2200" dirty="0">
                <a:solidFill>
                  <a:srgbClr val="000000"/>
                </a:solidFill>
                <a:latin typeface="Times New Roman" panose="02020603050405020304" pitchFamily="18" charset="0"/>
                <a:cs typeface="Times New Roman" panose="02020603050405020304" pitchFamily="18" charset="0"/>
              </a:rPr>
              <a:t> та кредит: </a:t>
            </a:r>
            <a:r>
              <a:rPr lang="ru-RU" sz="2200" dirty="0" err="1">
                <a:solidFill>
                  <a:srgbClr val="000000"/>
                </a:solidFill>
                <a:latin typeface="Times New Roman" panose="02020603050405020304" pitchFamily="18" charset="0"/>
                <a:cs typeface="Times New Roman" panose="02020603050405020304" pitchFamily="18" charset="0"/>
              </a:rPr>
              <a:t>Навч</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посіб</a:t>
            </a:r>
            <a:r>
              <a:rPr lang="ru-RU" sz="2200" dirty="0">
                <a:solidFill>
                  <a:srgbClr val="000000"/>
                </a:solidFill>
                <a:latin typeface="Times New Roman" panose="02020603050405020304" pitchFamily="18" charset="0"/>
                <a:cs typeface="Times New Roman" panose="02020603050405020304" pitchFamily="18" charset="0"/>
              </a:rPr>
              <a:t>. К.: Центр </a:t>
            </a:r>
            <a:r>
              <a:rPr lang="ru-RU" sz="2200" dirty="0" err="1">
                <a:solidFill>
                  <a:srgbClr val="000000"/>
                </a:solidFill>
                <a:latin typeface="Times New Roman" panose="02020603050405020304" pitchFamily="18" charset="0"/>
                <a:cs typeface="Times New Roman" panose="02020603050405020304" pitchFamily="18" charset="0"/>
              </a:rPr>
              <a:t>учбової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літератури</a:t>
            </a:r>
            <a:r>
              <a:rPr lang="ru-RU" sz="2200" dirty="0">
                <a:solidFill>
                  <a:srgbClr val="000000"/>
                </a:solidFill>
                <a:latin typeface="Times New Roman" panose="02020603050405020304" pitchFamily="18" charset="0"/>
                <a:cs typeface="Times New Roman" panose="02020603050405020304" pitchFamily="18" charset="0"/>
              </a:rPr>
              <a:t>, 2024. 216 с.</a:t>
            </a:r>
          </a:p>
          <a:p>
            <a:pPr marL="0" lv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6</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Мошенський</a:t>
            </a:r>
            <a:r>
              <a:rPr lang="uk-UA" sz="2200" dirty="0">
                <a:solidFill>
                  <a:srgbClr val="000000"/>
                </a:solidFill>
                <a:latin typeface="Times New Roman" panose="02020603050405020304" pitchFamily="18" charset="0"/>
                <a:cs typeface="Times New Roman" panose="02020603050405020304" pitchFamily="18" charset="0"/>
              </a:rPr>
              <a:t> С.З., Новак О.С., Петрук О.М. Гроші та кредит: Навчально-методичний посібник для самостійного вивчення дисципліни. Житомир: ЖДТУ, 201</a:t>
            </a:r>
            <a:r>
              <a:rPr lang="ru-RU" sz="2200" dirty="0">
                <a:solidFill>
                  <a:srgbClr val="000000"/>
                </a:solidFill>
                <a:latin typeface="Times New Roman" panose="02020603050405020304" pitchFamily="18" charset="0"/>
                <a:cs typeface="Times New Roman" panose="02020603050405020304" pitchFamily="18" charset="0"/>
              </a:rPr>
              <a:t>6</a:t>
            </a:r>
            <a:r>
              <a:rPr lang="uk-UA" sz="2200" dirty="0">
                <a:solidFill>
                  <a:srgbClr val="000000"/>
                </a:solidFill>
                <a:latin typeface="Times New Roman" panose="02020603050405020304" pitchFamily="18" charset="0"/>
                <a:cs typeface="Times New Roman" panose="02020603050405020304" pitchFamily="18" charset="0"/>
              </a:rPr>
              <a:t>. 276 с</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smtClean="0">
                <a:solidFill>
                  <a:srgbClr val="000000"/>
                </a:solidFill>
                <a:latin typeface="Times New Roman" panose="02020603050405020304" pitchFamily="18" charset="0"/>
                <a:cs typeface="Times New Roman" panose="02020603050405020304" pitchFamily="18" charset="0"/>
              </a:rPr>
              <a:t>7</a:t>
            </a:r>
            <a:r>
              <a:rPr lang="en-US" sz="2200" smtClean="0">
                <a:solidFill>
                  <a:srgbClr val="000000"/>
                </a:solidFill>
                <a:latin typeface="Times New Roman" panose="02020603050405020304" pitchFamily="18" charset="0"/>
                <a:cs typeface="Times New Roman" panose="02020603050405020304" pitchFamily="18" charset="0"/>
              </a:rPr>
              <a:t>.</a:t>
            </a:r>
            <a:r>
              <a:rPr lang="en-US" sz="2200" dirty="0">
                <a:solidFill>
                  <a:srgbClr val="000000"/>
                </a:solidFill>
                <a:latin typeface="Times New Roman" panose="02020603050405020304" pitchFamily="18" charset="0"/>
                <a:cs typeface="Times New Roman" panose="02020603050405020304" pitchFamily="18" charset="0"/>
              </a:rPr>
              <a:t>	Frederic S. </a:t>
            </a:r>
            <a:r>
              <a:rPr lang="en-US" sz="2200" dirty="0" err="1">
                <a:solidFill>
                  <a:srgbClr val="000000"/>
                </a:solidFill>
                <a:latin typeface="Times New Roman" panose="02020603050405020304" pitchFamily="18" charset="0"/>
                <a:cs typeface="Times New Roman" panose="02020603050405020304" pitchFamily="18" charset="0"/>
              </a:rPr>
              <a:t>Mishkin</a:t>
            </a:r>
            <a:r>
              <a:rPr lang="en-US" sz="2200" dirty="0">
                <a:solidFill>
                  <a:srgbClr val="000000"/>
                </a:solidFill>
                <a:latin typeface="Times New Roman" panose="02020603050405020304" pitchFamily="18" charset="0"/>
                <a:cs typeface="Times New Roman" panose="02020603050405020304" pitchFamily="18" charset="0"/>
              </a:rPr>
              <a:t>. The Economics of Money, Banking, and Financial Markets, 13th. Edition. Pearson Education, 2022. P. 720. ISBN 978-0-13-689435-3. URL: https://studylib.net/doc/27027352/the-economics-of-money-banking-and-financial-markets-13th.</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6222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657605" cy="5993394"/>
          </a:xfrm>
        </p:spPr>
        <p:txBody>
          <a:bodyPr>
            <a:no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Кредит </a:t>
            </a:r>
            <a:r>
              <a:rPr lang="uk-UA" sz="2200" dirty="0" smtClean="0">
                <a:solidFill>
                  <a:srgbClr val="000000"/>
                </a:solidFill>
                <a:latin typeface="Times New Roman" panose="02020603050405020304" pitchFamily="18" charset="0"/>
                <a:cs typeface="Times New Roman" panose="02020603050405020304" pitchFamily="18" charset="0"/>
              </a:rPr>
              <a:t>- це суспільні відносини, що виникають між економічними суб’єктами у зв’язку з переданням один одному в тимчасове користування вільних коштів на засадах зворотності, платності та добровільності. Основними ознаками відносин, що становлять сутність кредиту, є такі: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учасники кредитних відносин мають бути економічно самостійними: бути власниками певної маси вартості і вільно нею розпоряджатися; функціонувати на основі самодостатності та самоокупності; нести економічну відповідальність за своїми зобов’язаннями. Без цього вони не зможуть набути статусу ні кредитора, ні позичальника; - кредитні відносини є добровільними та рівноправними. Тільки за цих умов вони будуть взаємовигідними і зможуть розвиватися по висхідній. Інакше ці відносини будуть згасати і розриватися, тобто втратять здатність до розвитку;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кредитні відносини не змінюють власника цінностей, з приводу яких вони виникають. Кредитор залишається власником переданої в борг цінності, а позичальник одержує її лише у тимчасове розпорядження, після чого повинен повернути власникові. Незмінність власника в кредитних відносинах вимагає особливо чіткого і дійового правового їх оформлення, щоб захистити його інтереси. Якщо такий захист не забезпечується правовими засобами, то кредитні відносини втрачають свої визначальні ознаки; щоб уникнути цього, вони повинні мати договірний характер;</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2569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79422"/>
            <a:ext cx="10902048" cy="5703684"/>
          </a:xfrm>
        </p:spPr>
        <p:txBody>
          <a:bodyPr>
            <a:no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кредитні відносини є ціннісними, оскільки виникають у зв’язку з рухом цінності (грошей чи матеріальних цінностей). Проте вони не є еквівалентними, тому що кожне переміщення цінності не супроводжується зустрічним рухом відповідного еквівалента. Однак цінність переміщується на зворотних засадах, тобто після певного періоду ці кошти повертаються назад у висхідне положення. Можливість їх неповернення робить позицію кредитора досить вразливою, ризикованою. Для захисту своїх позицій кредитори повинні мати переважні права при визначенні доцільності кредитування та розміру плати за кредит;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нееквівалентність кредитних відносин значно посилює в механізмі їх реалізації роль чинника платності, за яким позичальник повертає власникові більше коштів, ніж сам одержує від нього.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Кредитні відносини виходять за межі відносин двох економічних суб’єктів і мають характер загальносуспільних. Безперервність та платність кредитних відносин визначають ще одну характерну їх рису - здатність забезпечувати зростання вільної цінності, тобто її капіталізацію. Отже, формується особлива самостійна форма капіталу - позичковий капітал.</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123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677333" y="461727"/>
            <a:ext cx="10811515" cy="5776111"/>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Для конкретизації сутності кредиту потрібно розглянути окремі елементи кредитних відносин. Ними є об’єкти та суб’єкти кредиту. Об’єктом кредиту є та цінність, яка передається в позичку одним суб’єктом іншому. Суб’єкти кредиту - це кредитори і позичальники. Взяті разом, ці елементи створюють структуру кредиту:</a:t>
            </a:r>
          </a:p>
          <a:p>
            <a:pPr marL="0" indent="0" algn="just">
              <a:spcBef>
                <a:spcPts val="0"/>
              </a:spcBef>
              <a:buNone/>
            </a:pPr>
            <a:endParaRPr lang="uk-UA" dirty="0">
              <a:latin typeface="Times New Roman" panose="02020603050405020304" pitchFamily="18" charset="0"/>
              <a:cs typeface="Times New Roman" panose="02020603050405020304" pitchFamily="18" charset="0"/>
            </a:endParaRPr>
          </a:p>
          <a:p>
            <a:pPr marL="0" indent="0" algn="just">
              <a:spcBef>
                <a:spcPts val="0"/>
              </a:spcBef>
              <a:buNone/>
            </a:pPr>
            <a:endParaRPr lang="uk-UA"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dirty="0">
              <a:latin typeface="Times New Roman" panose="02020603050405020304" pitchFamily="18" charset="0"/>
              <a:cs typeface="Times New Roman" panose="02020603050405020304" pitchFamily="18" charset="0"/>
            </a:endParaRPr>
          </a:p>
          <a:p>
            <a:pPr marL="0" indent="0" algn="just">
              <a:spcBef>
                <a:spcPts val="0"/>
              </a:spcBef>
              <a:buNone/>
            </a:pPr>
            <a:endParaRPr lang="uk-UA"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dirty="0">
              <a:latin typeface="Times New Roman" panose="02020603050405020304" pitchFamily="18" charset="0"/>
              <a:cs typeface="Times New Roman" panose="02020603050405020304" pitchFamily="18" charset="0"/>
            </a:endParaRPr>
          </a:p>
          <a:p>
            <a:pPr marL="0" indent="0" algn="just">
              <a:spcBef>
                <a:spcPts val="0"/>
              </a:spcBef>
              <a:buNone/>
            </a:pPr>
            <a:endParaRPr lang="uk-UA" dirty="0">
              <a:latin typeface="Times New Roman" panose="02020603050405020304" pitchFamily="18" charset="0"/>
              <a:cs typeface="Times New Roman" panose="02020603050405020304" pitchFamily="18" charset="0"/>
            </a:endParaRPr>
          </a:p>
          <a:p>
            <a:pPr marL="0" indent="0" algn="just">
              <a:spcBef>
                <a:spcPts val="0"/>
              </a:spcBef>
              <a:buNone/>
            </a:pPr>
            <a:endParaRPr lang="ru-RU"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dirty="0">
              <a:latin typeface="Times New Roman" panose="02020603050405020304" pitchFamily="18" charset="0"/>
              <a:cs typeface="Times New Roman" panose="02020603050405020304" pitchFamily="18" charset="0"/>
            </a:endParaRPr>
          </a:p>
          <a:p>
            <a:pPr marL="0" indent="0" algn="just">
              <a:spcBef>
                <a:spcPts val="0"/>
              </a:spcBef>
              <a:buNone/>
            </a:pPr>
            <a:endParaRPr lang="ru-RU"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Позичена цінність як об’єкт кредиту є реальною, тобто має бути наявною і фактично переданою кредитором позичальникові. Позичена цінність може бути в грошовій формі, у формі товарів, виконаних робіт, наданих послуг. Незалежно від форми позичена цінність є реальною і має бути збережена в процесі кредитних відносин, але не у своїй первісній формі, а за своїм обсягом.</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8" name="Рисунок 7"/>
          <p:cNvPicPr>
            <a:picLocks noChangeAspect="1"/>
          </p:cNvPicPr>
          <p:nvPr/>
        </p:nvPicPr>
        <p:blipFill>
          <a:blip r:embed="rId2"/>
          <a:stretch>
            <a:fillRect/>
          </a:stretch>
        </p:blipFill>
        <p:spPr>
          <a:xfrm>
            <a:off x="2379288" y="1902334"/>
            <a:ext cx="6230652" cy="2347163"/>
          </a:xfrm>
          <a:prstGeom prst="rect">
            <a:avLst/>
          </a:prstGeom>
        </p:spPr>
      </p:pic>
    </p:spTree>
    <p:extLst>
      <p:ext uri="{BB962C8B-B14F-4D97-AF65-F5344CB8AC3E}">
        <p14:creationId xmlns:p14="http://schemas.microsoft.com/office/powerpoint/2010/main" val="1756405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77333" y="561315"/>
            <a:ext cx="10739087" cy="5604095"/>
          </a:xfrm>
        </p:spPr>
        <p:txBody>
          <a:bodyPr>
            <a:no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Кредитори</a:t>
            </a:r>
            <a:r>
              <a:rPr lang="uk-UA" sz="2200" dirty="0" smtClean="0">
                <a:solidFill>
                  <a:srgbClr val="000000"/>
                </a:solidFill>
                <a:latin typeface="Times New Roman" panose="02020603050405020304" pitchFamily="18" charset="0"/>
                <a:cs typeface="Times New Roman" panose="02020603050405020304" pitchFamily="18" charset="0"/>
              </a:rPr>
              <a:t> - це учасники кредитних відносин, які мають у своїй власності (чи розпорядженні) вільні кошти і передають їх у тимчасове користування іншим суб’єктам. Кредиторами можуть бути фізичні особи, юридичні особи (підприємства, організації, установи, урядові структури тощо), уряд (держава). Особливе місце серед кредиторів займають банки. Вони спочатку мобілізують кошти в інших суб’єктів, у тому числі і на засадах позичання, а потім самі надають їх у позички своїм клієнтам.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Позичальники</a:t>
            </a:r>
            <a:r>
              <a:rPr lang="uk-UA" sz="2200" dirty="0" smtClean="0">
                <a:solidFill>
                  <a:srgbClr val="000000"/>
                </a:solidFill>
                <a:latin typeface="Times New Roman" panose="02020603050405020304" pitchFamily="18" charset="0"/>
                <a:cs typeface="Times New Roman" panose="02020603050405020304" pitchFamily="18" charset="0"/>
              </a:rPr>
              <a:t> - це учасники кредитних відносин, які мають потребу в додаткових коштах і одержують їх у позичку від кредиторів. Характерною ознакою позичальника є те, що він не стає власником позичених коштів, а лише тимчасовим розпорядником.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Позичальниками можуть бути всі ті особи, що й кредиторами: фізичні особи, всі юридичні особи, уряд (держава). Особливу роль серед позичальників виконують банки - вони позичають гроші одночасно у великої кількості кредиторів, у великих обсягах і безперервно.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Кредитори і позичальники набувають цього статусу добровільно, на договірних засадах. Це дає їм можливість найповніше задовольнити свої потреби і захистити свої інтереси, які у кожної зі сторін кредиту відмінні.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257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7516" y="425513"/>
            <a:ext cx="11156570" cy="5993394"/>
          </a:xfrm>
        </p:spPr>
        <p:txBody>
          <a:bodyPr>
            <a:noAutofit/>
          </a:bodyPr>
          <a:lstStyle/>
          <a:p>
            <a:pPr marL="0" indent="0" algn="ctr">
              <a:spcBef>
                <a:spcPts val="0"/>
              </a:spcBef>
              <a:buNone/>
            </a:pPr>
            <a:r>
              <a:rPr lang="ru-RU" sz="2400" b="1" dirty="0" smtClean="0">
                <a:solidFill>
                  <a:srgbClr val="000000"/>
                </a:solidFill>
                <a:latin typeface="Times New Roman" panose="02020603050405020304" pitchFamily="18" charset="0"/>
                <a:cs typeface="Times New Roman" panose="02020603050405020304" pitchFamily="18" charset="0"/>
              </a:rPr>
              <a:t>2</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Загальні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передумови</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економічні</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чинники</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необхідності</a:t>
            </a:r>
            <a:r>
              <a:rPr lang="ru-RU" sz="2400" b="1" dirty="0">
                <a:solidFill>
                  <a:srgbClr val="000000"/>
                </a:solidFill>
                <a:latin typeface="Times New Roman" panose="02020603050405020304" pitchFamily="18" charset="0"/>
                <a:cs typeface="Times New Roman" panose="02020603050405020304" pitchFamily="18" charset="0"/>
              </a:rPr>
              <a:t> кредиту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 виник у зв’язку з потребами реалізації товарів. Тобто протиріччя руху вартості у сфері товарного обігу, пов’язані з труднощами еквівалентного обміну між економічно відособленими товаровиробниками, були первинною, загальною передумовою появи кредиту.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Окрім цих загальних передумов існування кредиту, є ряд специфічних чинників, які їх конкретизують. Для виникнення кредитних відносин потрібно також, щоб той, хто надає кредит, довіряв тому, хто хоче його отримати. Проте нині самої довіри замало, бо майже завжди існує ризик несвоєчасного чи неповного повернення кредиту. А тому кредиторові, як правило, потрібні ще певні гарантії його повернення, отримані чи від самого позичальника (наприклад, у вигляді застави), чи від того, хто має певний капітал або майно, чи від страхової компанії тощо.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угода передбачає матеріальну відповідальність її учасників за виконання взятих на себе зобов’язань. Тому учасники угоди мають бути юридично самостійними особами. Фізичні ж особи можуть стати суб’єктами кредитних відносин за умови їх дієздатності з правового погляду. Це також є одним із чинників виникнення кредитних відносин.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2435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3" y="425513"/>
            <a:ext cx="10784354" cy="5993394"/>
          </a:xfrm>
        </p:spPr>
        <p:txBody>
          <a:bodyPr>
            <a:no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Ще однією передумовою кредитних відносин є отримання позичальником регулярних доходів, за рахунок яких він зможе погасити кредит. Ними можуть бути виручка від реалізації товарів, отримувані заробітна плата, пенсія тощо, надходження соціальної допомоги та ін. Як правило, за відсутності цієї передумови кредит не надається.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Для юридичних осіб - суб’єктів господарювання ще однією передумовою виникнення кредитних відносин є їх функціонування на засадах комерційного чи господарського розрахунку. У першому випадку діяльність підприємницької структури здійснюється, як кажуть, на свій страх і ризик. У другому випадку є можливість, у разі необхідності, отримати допомогу від свого вищого органу управління (міністерства, відомства тощо).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Під впливом різних чинників потреба підприємств у капіталі коливається як протягом одного циклу, так і в різних циклах </a:t>
            </a:r>
            <a:r>
              <a:rPr lang="uk-UA" sz="2200" dirty="0" err="1" smtClean="0">
                <a:solidFill>
                  <a:srgbClr val="000000"/>
                </a:solidFill>
                <a:latin typeface="Times New Roman" panose="02020603050405020304" pitchFamily="18" charset="0"/>
                <a:cs typeface="Times New Roman" panose="02020603050405020304" pitchFamily="18" charset="0"/>
              </a:rPr>
              <a:t>кругообороту</a:t>
            </a:r>
            <a:r>
              <a:rPr lang="uk-UA" sz="2200" dirty="0" smtClean="0">
                <a:solidFill>
                  <a:srgbClr val="000000"/>
                </a:solidFill>
                <a:latin typeface="Times New Roman" panose="02020603050405020304" pitchFamily="18" charset="0"/>
                <a:cs typeface="Times New Roman" panose="02020603050405020304" pitchFamily="18" charset="0"/>
              </a:rPr>
              <a:t>. Ці коливання бувають двох видів - сезонні та постійні. Сезонні коливання переважно викликані природними чинниками, а постійні - в основному різними випадковими причинами. З метою забезпечення безперервності індивідуального </a:t>
            </a:r>
            <a:r>
              <a:rPr lang="uk-UA" sz="2200" dirty="0" err="1" smtClean="0">
                <a:solidFill>
                  <a:srgbClr val="000000"/>
                </a:solidFill>
                <a:latin typeface="Times New Roman" panose="02020603050405020304" pitchFamily="18" charset="0"/>
                <a:cs typeface="Times New Roman" panose="02020603050405020304" pitchFamily="18" charset="0"/>
              </a:rPr>
              <a:t>кругообороту</a:t>
            </a:r>
            <a:r>
              <a:rPr lang="uk-UA" sz="2200" dirty="0" smtClean="0">
                <a:solidFill>
                  <a:srgbClr val="000000"/>
                </a:solidFill>
                <a:latin typeface="Times New Roman" panose="02020603050405020304" pitchFamily="18" charset="0"/>
                <a:cs typeface="Times New Roman" panose="02020603050405020304" pitchFamily="18" charset="0"/>
              </a:rPr>
              <a:t> капіталу обидва види цих коливань зумовлюють необхідність кредиту. За характером та обсягами ці коливання істотно різняться: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7221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702873"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Коливання потреби в оборотному капіталі підприємств із сезонним характером виробництва (ліворуч) та несезонним характером виробництва (праворуч):</a:t>
            </a: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buNone/>
            </a:pPr>
            <a:endParaRPr lang="ru-RU" dirty="0"/>
          </a:p>
        </p:txBody>
      </p:sp>
      <p:pic>
        <p:nvPicPr>
          <p:cNvPr id="2" name="Рисунок 1"/>
          <p:cNvPicPr>
            <a:picLocks noChangeAspect="1"/>
          </p:cNvPicPr>
          <p:nvPr/>
        </p:nvPicPr>
        <p:blipFill>
          <a:blip r:embed="rId2"/>
          <a:stretch>
            <a:fillRect/>
          </a:stretch>
        </p:blipFill>
        <p:spPr>
          <a:xfrm>
            <a:off x="658424" y="1439500"/>
            <a:ext cx="9873003" cy="3612333"/>
          </a:xfrm>
          <a:prstGeom prst="rect">
            <a:avLst/>
          </a:prstGeom>
        </p:spPr>
      </p:pic>
    </p:spTree>
    <p:extLst>
      <p:ext uri="{BB962C8B-B14F-4D97-AF65-F5344CB8AC3E}">
        <p14:creationId xmlns:p14="http://schemas.microsoft.com/office/powerpoint/2010/main" val="249111257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1294</TotalTime>
  <Words>472</Words>
  <Application>Microsoft Office PowerPoint</Application>
  <PresentationFormat>Широкоэкранный</PresentationFormat>
  <Paragraphs>86</Paragraphs>
  <Slides>23</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23</vt:i4>
      </vt:variant>
    </vt:vector>
  </HeadingPairs>
  <TitlesOfParts>
    <vt:vector size="28" baseType="lpstr">
      <vt:lpstr>Arial</vt:lpstr>
      <vt:lpstr>Times New Roman</vt:lpstr>
      <vt:lpstr>Trebuchet MS</vt:lpstr>
      <vt:lpstr>Wingdings 3</vt:lpstr>
      <vt:lpstr>Грань</vt:lpstr>
      <vt:lpstr>Тема 10. Сутність та функції кредиту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106</cp:revision>
  <dcterms:created xsi:type="dcterms:W3CDTF">2022-02-07T14:59:41Z</dcterms:created>
  <dcterms:modified xsi:type="dcterms:W3CDTF">2026-02-03T10:43:50Z</dcterms:modified>
</cp:coreProperties>
</file>