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57" r:id="rId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56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uk-UA"/>
              <a:t>Клацніть, щоб редагувати стиль зразка підзаголовка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270C4C3C-5897-46CF-B0B7-54A085A45D10}" type="datetimeFigureOut">
              <a:rPr lang="uk-UA" smtClean="0"/>
              <a:t>03.03.2025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1B4C3806-F286-4716-9157-70F9EE9AD8C6}" type="slidenum">
              <a:rPr lang="uk-UA" smtClean="0"/>
              <a:t>‹#›</a:t>
            </a:fld>
            <a:endParaRPr lang="uk-UA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21414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 фотографі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uk-UA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0C4C3C-5897-46CF-B0B7-54A085A45D10}" type="datetimeFigureOut">
              <a:rPr lang="uk-UA" smtClean="0"/>
              <a:t>03.03.2025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4C3806-F286-4716-9157-70F9EE9AD8C6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2569888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Назва та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0C4C3C-5897-46CF-B0B7-54A085A45D10}" type="datetimeFigureOut">
              <a:rPr lang="uk-UA" smtClean="0"/>
              <a:t>03.03.2025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4C3806-F286-4716-9157-70F9EE9AD8C6}" type="slidenum">
              <a:rPr lang="uk-UA" smtClean="0"/>
              <a:t>‹#›</a:t>
            </a:fld>
            <a:endParaRPr lang="uk-UA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183318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0C4C3C-5897-46CF-B0B7-54A085A45D10}" type="datetimeFigureOut">
              <a:rPr lang="uk-UA" smtClean="0"/>
              <a:t>03.03.2025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4C3806-F286-4716-9157-70F9EE9AD8C6}" type="slidenum">
              <a:rPr lang="uk-UA" smtClean="0"/>
              <a:t>‹#›</a:t>
            </a:fld>
            <a:endParaRPr lang="uk-UA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5556047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ка назв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0C4C3C-5897-46CF-B0B7-54A085A45D10}" type="datetimeFigureOut">
              <a:rPr lang="uk-UA" smtClean="0"/>
              <a:t>03.03.2025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4C3806-F286-4716-9157-70F9EE9AD8C6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60897783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ка назви цита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0C4C3C-5897-46CF-B0B7-54A085A45D10}" type="datetimeFigureOut">
              <a:rPr lang="uk-UA" smtClean="0"/>
              <a:t>03.03.2025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4C3806-F286-4716-9157-70F9EE9AD8C6}" type="slidenum">
              <a:rPr lang="uk-UA" smtClean="0"/>
              <a:t>‹#›</a:t>
            </a:fld>
            <a:endParaRPr lang="uk-UA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0116509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Істина/хибніст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0C4C3C-5897-46CF-B0B7-54A085A45D10}" type="datetimeFigureOut">
              <a:rPr lang="uk-UA" smtClean="0"/>
              <a:t>03.03.2025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4C3806-F286-4716-9157-70F9EE9AD8C6}" type="slidenum">
              <a:rPr lang="uk-UA" smtClean="0"/>
              <a:t>‹#›</a:t>
            </a:fld>
            <a:endParaRPr lang="uk-UA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2132961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0C4C3C-5897-46CF-B0B7-54A085A45D10}" type="datetimeFigureOut">
              <a:rPr lang="uk-UA" smtClean="0"/>
              <a:t>03.03.2025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4C3806-F286-4716-9157-70F9EE9AD8C6}" type="slidenum">
              <a:rPr lang="uk-UA" smtClean="0"/>
              <a:t>‹#›</a:t>
            </a:fld>
            <a:endParaRPr lang="uk-UA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3829358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0C4C3C-5897-46CF-B0B7-54A085A45D10}" type="datetimeFigureOut">
              <a:rPr lang="uk-UA" smtClean="0"/>
              <a:t>03.03.2025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4C3806-F286-4716-9157-70F9EE9AD8C6}" type="slidenum">
              <a:rPr lang="uk-UA" smtClean="0"/>
              <a:t>‹#›</a:t>
            </a:fld>
            <a:endParaRPr lang="uk-UA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967637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Назва та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0C4C3C-5897-46CF-B0B7-54A085A45D10}" type="datetimeFigureOut">
              <a:rPr lang="uk-UA" smtClean="0"/>
              <a:t>03.03.2025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4C3806-F286-4716-9157-70F9EE9AD8C6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6049852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Назва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0C4C3C-5897-46CF-B0B7-54A085A45D10}" type="datetimeFigureOut">
              <a:rPr lang="uk-UA" smtClean="0"/>
              <a:t>03.03.2025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4C3806-F286-4716-9157-70F9EE9AD8C6}" type="slidenum">
              <a:rPr lang="uk-UA" smtClean="0"/>
              <a:t>‹#›</a:t>
            </a:fld>
            <a:endParaRPr lang="uk-UA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061068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0C4C3C-5897-46CF-B0B7-54A085A45D10}" type="datetimeFigureOut">
              <a:rPr lang="uk-UA" smtClean="0"/>
              <a:t>03.03.2025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4C3806-F286-4716-9157-70F9EE9AD8C6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4374972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0C4C3C-5897-46CF-B0B7-54A085A45D10}" type="datetimeFigureOut">
              <a:rPr lang="uk-UA" smtClean="0"/>
              <a:t>03.03.2025</a:t>
            </a:fld>
            <a:endParaRPr lang="uk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4C3806-F286-4716-9157-70F9EE9AD8C6}" type="slidenum">
              <a:rPr lang="uk-UA" smtClean="0"/>
              <a:t>‹#›</a:t>
            </a:fld>
            <a:endParaRPr lang="uk-UA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987472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0C4C3C-5897-46CF-B0B7-54A085A45D10}" type="datetimeFigureOut">
              <a:rPr lang="uk-UA" smtClean="0"/>
              <a:t>03.03.2025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4C3806-F286-4716-9157-70F9EE9AD8C6}" type="slidenum">
              <a:rPr lang="uk-UA" smtClean="0"/>
              <a:t>‹#›</a:t>
            </a:fld>
            <a:endParaRPr lang="uk-UA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946094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0C4C3C-5897-46CF-B0B7-54A085A45D10}" type="datetimeFigureOut">
              <a:rPr lang="uk-UA" smtClean="0"/>
              <a:t>03.03.2025</a:t>
            </a:fld>
            <a:endParaRPr lang="uk-U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4C3806-F286-4716-9157-70F9EE9AD8C6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0250938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0C4C3C-5897-46CF-B0B7-54A085A45D10}" type="datetimeFigureOut">
              <a:rPr lang="uk-UA" smtClean="0"/>
              <a:t>03.03.2025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4C3806-F286-4716-9157-70F9EE9AD8C6}" type="slidenum">
              <a:rPr lang="uk-UA" smtClean="0"/>
              <a:t>‹#›</a:t>
            </a:fld>
            <a:endParaRPr lang="uk-UA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831253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uk-UA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0C4C3C-5897-46CF-B0B7-54A085A45D10}" type="datetimeFigureOut">
              <a:rPr lang="uk-UA" smtClean="0"/>
              <a:t>03.03.2025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4C3806-F286-4716-9157-70F9EE9AD8C6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4111157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270C4C3C-5897-46CF-B0B7-54A085A45D10}" type="datetimeFigureOut">
              <a:rPr lang="uk-UA" smtClean="0"/>
              <a:t>03.03.2025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1B4C3806-F286-4716-9157-70F9EE9AD8C6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789999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B395446-F87F-4FC9-B21D-33A98345F9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70264"/>
            <a:ext cx="10515600" cy="696895"/>
          </a:xfrm>
        </p:spPr>
        <p:txBody>
          <a:bodyPr>
            <a:normAutofit fontScale="90000"/>
          </a:bodyPr>
          <a:lstStyle/>
          <a:p>
            <a:r>
              <a:rPr lang="en-US" dirty="0"/>
              <a:t>Reading </a:t>
            </a:r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0487B1F8-F226-4B91-87D8-DAA05331DF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67160"/>
            <a:ext cx="10515600" cy="4820575"/>
          </a:xfrm>
        </p:spPr>
        <p:txBody>
          <a:bodyPr>
            <a:normAutofit fontScale="92500" lnSpcReduction="20000"/>
          </a:bodyPr>
          <a:lstStyle/>
          <a:p>
            <a:pPr marL="342900" lvl="0" indent="-342900" algn="just">
              <a:lnSpc>
                <a:spcPct val="150000"/>
              </a:lnSpc>
              <a:buFont typeface="Symbol" panose="05050102010706020507" pitchFamily="18" charset="2"/>
              <a:buChar char=""/>
              <a:tabLst>
                <a:tab pos="678815" algn="l"/>
              </a:tabLst>
            </a:pP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Symbol" panose="05050102010706020507" pitchFamily="18" charset="2"/>
              </a:rPr>
              <a:t>In what way is reading important in human life / your life?</a:t>
            </a:r>
            <a:endParaRPr lang="uk-UA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Symbol" panose="05050102010706020507" pitchFamily="18" charset="2"/>
            </a:endParaRPr>
          </a:p>
          <a:p>
            <a:pPr marL="342900" lvl="0" indent="-342900" algn="just">
              <a:lnSpc>
                <a:spcPct val="150000"/>
              </a:lnSpc>
              <a:buFont typeface="Symbol" panose="05050102010706020507" pitchFamily="18" charset="2"/>
              <a:buChar char=""/>
              <a:tabLst>
                <a:tab pos="678815" algn="l"/>
              </a:tabLst>
            </a:pP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Symbol" panose="05050102010706020507" pitchFamily="18" charset="2"/>
              </a:rPr>
              <a:t>Do people read nowadays as much as they did a decade ago? Why?</a:t>
            </a:r>
            <a:endParaRPr lang="uk-UA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Symbol" panose="05050102010706020507" pitchFamily="18" charset="2"/>
            </a:endParaRPr>
          </a:p>
          <a:p>
            <a:pPr marL="342900" lvl="0" indent="-342900" algn="just">
              <a:lnSpc>
                <a:spcPct val="150000"/>
              </a:lnSpc>
              <a:buFont typeface="Symbol" panose="05050102010706020507" pitchFamily="18" charset="2"/>
              <a:buChar char=""/>
              <a:tabLst>
                <a:tab pos="678815" algn="l"/>
              </a:tabLst>
            </a:pP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Symbol" panose="05050102010706020507" pitchFamily="18" charset="2"/>
              </a:rPr>
              <a:t>Do you have a favorite book / poem / author? Why do you like it / him? Discuss the genres you prefer.</a:t>
            </a:r>
            <a:endParaRPr lang="uk-UA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Symbol" panose="05050102010706020507" pitchFamily="18" charset="2"/>
            </a:endParaRPr>
          </a:p>
          <a:p>
            <a:pPr marL="342900" lvl="0" indent="-342900" algn="just">
              <a:lnSpc>
                <a:spcPct val="150000"/>
              </a:lnSpc>
              <a:buFont typeface="Symbol" panose="05050102010706020507" pitchFamily="18" charset="2"/>
              <a:buChar char=""/>
              <a:tabLst>
                <a:tab pos="678815" algn="l"/>
              </a:tabLst>
            </a:pP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Symbol" panose="05050102010706020507" pitchFamily="18" charset="2"/>
              </a:rPr>
              <a:t>Compare and discuss reading for pleasure vs reading for work, fiction vs academic literature.</a:t>
            </a:r>
            <a:endParaRPr lang="uk-UA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Symbol" panose="05050102010706020507" pitchFamily="18" charset="2"/>
            </a:endParaRPr>
          </a:p>
          <a:p>
            <a:pPr marL="342900" lvl="0" indent="-342900" algn="just">
              <a:lnSpc>
                <a:spcPct val="150000"/>
              </a:lnSpc>
              <a:buFont typeface="Symbol" panose="05050102010706020507" pitchFamily="18" charset="2"/>
              <a:buChar char=""/>
              <a:tabLst>
                <a:tab pos="678815" algn="l"/>
              </a:tabLst>
            </a:pP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Symbol" panose="05050102010706020507" pitchFamily="18" charset="2"/>
              </a:rPr>
              <a:t>If you want to read something for pleasure, how do you choose a book? What are the criteria? Imagine you are in the library or in a bookstore. How do you choose? What is important?</a:t>
            </a:r>
            <a:endParaRPr lang="uk-UA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Symbol" panose="05050102010706020507" pitchFamily="18" charset="2"/>
            </a:endParaRP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1261870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CC8B029-8689-4235-B4A8-C55BECED13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False friends (ex.9, p. 25)</a:t>
            </a:r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D973624B-5A36-45B2-8E89-7E8EA0D5936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40000" lnSpcReduction="20000"/>
          </a:bodyPr>
          <a:lstStyle/>
          <a:p>
            <a:pPr marL="0" indent="0">
              <a:buNone/>
            </a:pPr>
            <a:r>
              <a:rPr lang="en-US" dirty="0"/>
              <a:t>                 </a:t>
            </a:r>
            <a:r>
              <a:rPr lang="en-US" sz="7000" dirty="0"/>
              <a:t>Intelligent           actuality          examine          </a:t>
            </a:r>
            <a:r>
              <a:rPr lang="en-US" sz="7000" dirty="0" err="1"/>
              <a:t>sklep</a:t>
            </a:r>
            <a:r>
              <a:rPr lang="en-US" sz="7000" dirty="0"/>
              <a:t> (Pl)</a:t>
            </a:r>
          </a:p>
          <a:p>
            <a:pPr marL="0" indent="0">
              <a:buNone/>
            </a:pPr>
            <a:r>
              <a:rPr lang="en-US" sz="7000" dirty="0"/>
              <a:t>  </a:t>
            </a:r>
          </a:p>
          <a:p>
            <a:pPr marL="0" indent="0">
              <a:buNone/>
            </a:pPr>
            <a:r>
              <a:rPr lang="en-US" sz="7000" dirty="0"/>
              <a:t>                     accurate         magazine         cabinet       </a:t>
            </a:r>
            <a:r>
              <a:rPr lang="en-US" sz="7000" dirty="0" err="1"/>
              <a:t>pozor</a:t>
            </a:r>
            <a:r>
              <a:rPr lang="en-US" sz="7000"/>
              <a:t> (</a:t>
            </a:r>
            <a:r>
              <a:rPr lang="en-US" sz="7000" dirty="0" err="1"/>
              <a:t>Cz</a:t>
            </a:r>
            <a:r>
              <a:rPr lang="en-US" sz="7000" dirty="0"/>
              <a:t>)</a:t>
            </a:r>
          </a:p>
          <a:p>
            <a:pPr marL="0" indent="0">
              <a:buNone/>
            </a:pPr>
            <a:endParaRPr lang="en-US" sz="7000" dirty="0"/>
          </a:p>
          <a:p>
            <a:pPr marL="0" indent="0">
              <a:buNone/>
            </a:pPr>
            <a:r>
              <a:rPr lang="en-US" sz="7000" dirty="0"/>
              <a:t>               How do you do? 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   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9916777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8A52606-292C-4E2C-8117-4D3FBD0DAC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/>
              <a:t>How to decide if </a:t>
            </a:r>
            <a:br>
              <a:rPr lang="en-US" dirty="0"/>
            </a:br>
            <a:r>
              <a:rPr lang="en-US" dirty="0"/>
              <a:t>an article or a book is worth reading</a:t>
            </a:r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54C16FAC-1890-4E56-B93B-CAADC5416E1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sz="3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Read the title</a:t>
            </a:r>
          </a:p>
          <a:p>
            <a:r>
              <a:rPr lang="en-US" sz="3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Read </a:t>
            </a:r>
            <a:r>
              <a:rPr lang="en-US" sz="4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the</a:t>
            </a:r>
            <a:r>
              <a:rPr lang="en-US" sz="3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opening paragraph</a:t>
            </a:r>
          </a:p>
          <a:p>
            <a:r>
              <a:rPr lang="en-US" sz="3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Read the closing paragraph</a:t>
            </a:r>
          </a:p>
          <a:p>
            <a:r>
              <a:rPr lang="en-US" sz="3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Skim and scan the selection</a:t>
            </a:r>
          </a:p>
          <a:p>
            <a:r>
              <a:rPr lang="en-US" sz="3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Grasp paragraph sense (the topic sentence)</a:t>
            </a:r>
            <a:endParaRPr lang="uk-UA" sz="4800" dirty="0"/>
          </a:p>
        </p:txBody>
      </p:sp>
    </p:spTree>
    <p:extLst>
      <p:ext uri="{BB962C8B-B14F-4D97-AF65-F5344CB8AC3E}">
        <p14:creationId xmlns:p14="http://schemas.microsoft.com/office/powerpoint/2010/main" val="294480979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рирода">
  <a:themeElements>
    <a:clrScheme name="Природа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Природа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Природа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39</TotalTime>
  <Words>181</Words>
  <Application>Microsoft Office PowerPoint</Application>
  <PresentationFormat>Широкоэкранный</PresentationFormat>
  <Paragraphs>21</Paragraphs>
  <Slides>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8" baseType="lpstr">
      <vt:lpstr>Arial</vt:lpstr>
      <vt:lpstr>Garamond</vt:lpstr>
      <vt:lpstr>Symbol</vt:lpstr>
      <vt:lpstr>Times New Roman</vt:lpstr>
      <vt:lpstr>Природа</vt:lpstr>
      <vt:lpstr>Reading </vt:lpstr>
      <vt:lpstr>False friends (ex.9, p. 25)</vt:lpstr>
      <vt:lpstr>How to decide if  an article or a book is worth reading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Презентація PowerPoint</dc:title>
  <dc:creator>ДАША</dc:creator>
  <cp:lastModifiedBy>ЛЮДМИЛА</cp:lastModifiedBy>
  <cp:revision>5</cp:revision>
  <dcterms:created xsi:type="dcterms:W3CDTF">2020-10-30T20:31:28Z</dcterms:created>
  <dcterms:modified xsi:type="dcterms:W3CDTF">2025-03-03T14:13:50Z</dcterms:modified>
</cp:coreProperties>
</file>