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22"/>
  </p:notesMasterIdLst>
  <p:handoutMasterIdLst>
    <p:handoutMasterId r:id="rId23"/>
  </p:handoutMasterIdLst>
  <p:sldIdLst>
    <p:sldId id="257" r:id="rId2"/>
    <p:sldId id="262" r:id="rId3"/>
    <p:sldId id="269" r:id="rId4"/>
    <p:sldId id="271" r:id="rId5"/>
    <p:sldId id="263" r:id="rId6"/>
    <p:sldId id="264" r:id="rId7"/>
    <p:sldId id="265" r:id="rId8"/>
    <p:sldId id="266" r:id="rId9"/>
    <p:sldId id="267" r:id="rId10"/>
    <p:sldId id="268" r:id="rId11"/>
    <p:sldId id="274" r:id="rId12"/>
    <p:sldId id="270" r:id="rId13"/>
    <p:sldId id="272" r:id="rId14"/>
    <p:sldId id="275" r:id="rId15"/>
    <p:sldId id="273" r:id="rId16"/>
    <p:sldId id="276" r:id="rId17"/>
    <p:sldId id="277" r:id="rId18"/>
    <p:sldId id="278" r:id="rId19"/>
    <p:sldId id="279" r:id="rId20"/>
    <p:sldId id="280" r:id="rId21"/>
  </p:sldIdLst>
  <p:sldSz cx="12192000" cy="6858000"/>
  <p:notesSz cx="6858000" cy="9144000"/>
  <p:defaultTextStyle>
    <a:defPPr rtl="0">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4529"/>
    <a:srgbClr val="2B3922"/>
    <a:srgbClr val="2E3722"/>
    <a:srgbClr val="FCF7F1"/>
    <a:srgbClr val="B8D233"/>
    <a:srgbClr val="5CC6D6"/>
    <a:srgbClr val="F8D22F"/>
    <a:srgbClr val="F03F2B"/>
    <a:srgbClr val="3488A0"/>
    <a:srgbClr val="5790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3" d="100"/>
          <a:sy n="83" d="100"/>
        </p:scale>
        <p:origin x="614" y="62"/>
      </p:cViewPr>
      <p:guideLst/>
    </p:cSldViewPr>
  </p:slideViewPr>
  <p:notesTextViewPr>
    <p:cViewPr>
      <p:scale>
        <a:sx n="1" d="1"/>
        <a:sy n="1" d="1"/>
      </p:scale>
      <p:origin x="0" y="0"/>
    </p:cViewPr>
  </p:notesTextViewPr>
  <p:notesViewPr>
    <p:cSldViewPr snapToGrid="0">
      <p:cViewPr varScale="1">
        <p:scale>
          <a:sx n="120" d="100"/>
          <a:sy n="120" d="100"/>
        </p:scale>
        <p:origin x="5040"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dirty="0">
              <a:latin typeface="Times New Roman" panose="02020603050405020304" pitchFamily="18" charset="0"/>
            </a:endParaRPr>
          </a:p>
        </p:txBody>
      </p:sp>
      <p:sp>
        <p:nvSpPr>
          <p:cNvPr id="3" name="Місце для дати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D475212C-D326-47A9-A42F-37B2E18EAA9B}" type="datetime1">
              <a:rPr lang="uk-UA" smtClean="0">
                <a:latin typeface="Times New Roman" panose="02020603050405020304" pitchFamily="18" charset="0"/>
              </a:rPr>
              <a:t>23.09.2025</a:t>
            </a:fld>
            <a:endParaRPr lang="en-US" dirty="0">
              <a:latin typeface="Times New Roman" panose="02020603050405020304" pitchFamily="18" charset="0"/>
            </a:endParaRPr>
          </a:p>
        </p:txBody>
      </p:sp>
      <p:sp>
        <p:nvSpPr>
          <p:cNvPr id="4" name="Місце для нижнього колонтитула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dirty="0">
              <a:latin typeface="Times New Roman" panose="02020603050405020304" pitchFamily="18" charset="0"/>
            </a:endParaRPr>
          </a:p>
        </p:txBody>
      </p:sp>
      <p:sp>
        <p:nvSpPr>
          <p:cNvPr id="5" name="Місце для номера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7ACF5E7-ACB0-497B-A8C6-F2E617B4631D}" type="slidenum">
              <a:rPr lang="en-US" smtClean="0">
                <a:latin typeface="Times New Roman" panose="02020603050405020304" pitchFamily="18" charset="0"/>
              </a:rPr>
              <a:t>‹№›</a:t>
            </a:fld>
            <a:endParaRPr lang="en-US" dirty="0">
              <a:latin typeface="Times New Roman" panose="02020603050405020304" pitchFamily="18" charset="0"/>
            </a:endParaRPr>
          </a:p>
        </p:txBody>
      </p:sp>
    </p:spTree>
    <p:extLst>
      <p:ext uri="{BB962C8B-B14F-4D97-AF65-F5344CB8AC3E}">
        <p14:creationId xmlns:p14="http://schemas.microsoft.com/office/powerpoint/2010/main" val="193853396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Times New Roman" panose="02020603050405020304" pitchFamily="18" charset="0"/>
              </a:defRPr>
            </a:lvl1pPr>
          </a:lstStyle>
          <a:p>
            <a:endParaRPr lang="en-US" dirty="0"/>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Times New Roman" panose="02020603050405020304" pitchFamily="18" charset="0"/>
              </a:defRPr>
            </a:lvl1pPr>
          </a:lstStyle>
          <a:p>
            <a:fld id="{AC10DE40-20EE-449A-800B-125B09D73A32}" type="datetime1">
              <a:rPr lang="uk-UA" smtClean="0"/>
              <a:pPr/>
              <a:t>23.09.2025</a:t>
            </a:fld>
            <a:endParaRPr lang="en-US" dirty="0"/>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dirty="0"/>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uk" dirty="0"/>
              <a:t>Зразки заголовків</a:t>
            </a:r>
            <a:endParaRPr lang="en-US" dirty="0"/>
          </a:p>
          <a:p>
            <a:pPr lvl="1" rtl="0"/>
            <a:r>
              <a:rPr lang="uk" dirty="0"/>
              <a:t>Другий рівень</a:t>
            </a:r>
          </a:p>
          <a:p>
            <a:pPr lvl="2" rtl="0"/>
            <a:r>
              <a:rPr lang="uk" dirty="0"/>
              <a:t>Третій рівень</a:t>
            </a:r>
          </a:p>
          <a:p>
            <a:pPr lvl="3" rtl="0"/>
            <a:r>
              <a:rPr lang="uk" dirty="0"/>
              <a:t>Четвертий рівень</a:t>
            </a:r>
          </a:p>
          <a:p>
            <a:pPr lvl="4" rtl="0"/>
            <a:r>
              <a:rPr lang="uk" dirty="0"/>
              <a:t>П’ятий рівень</a:t>
            </a:r>
            <a:endParaRPr lang="en-US" dirty="0"/>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Times New Roman" panose="02020603050405020304" pitchFamily="18" charset="0"/>
              </a:defRPr>
            </a:lvl1pPr>
          </a:lstStyle>
          <a:p>
            <a:endParaRPr lang="en-US" dirty="0"/>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Times New Roman" panose="02020603050405020304" pitchFamily="18" charset="0"/>
              </a:defRPr>
            </a:lvl1pPr>
          </a:lstStyle>
          <a:p>
            <a:fld id="{37A705E3-E620-489D-9973-6221209A4B3B}" type="slidenum">
              <a:rPr lang="en-US" smtClean="0"/>
              <a:pPr/>
              <a:t>‹№›</a:t>
            </a:fld>
            <a:endParaRPr lang="en-US" dirty="0"/>
          </a:p>
        </p:txBody>
      </p:sp>
    </p:spTree>
    <p:extLst>
      <p:ext uri="{BB962C8B-B14F-4D97-AF65-F5344CB8AC3E}">
        <p14:creationId xmlns:p14="http://schemas.microsoft.com/office/powerpoint/2010/main" val="3889581830"/>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Times New Roman" panose="02020603050405020304" pitchFamily="18" charset="0"/>
        <a:ea typeface="+mn-ea"/>
        <a:cs typeface="+mn-cs"/>
      </a:defRPr>
    </a:lvl1pPr>
    <a:lvl2pPr marL="457200" algn="l" defTabSz="914400" rtl="0" eaLnBrk="1" latinLnBrk="0" hangingPunct="1">
      <a:defRPr sz="1200" kern="1200">
        <a:solidFill>
          <a:schemeClr val="tx1"/>
        </a:solidFill>
        <a:latin typeface="Times New Roman" panose="02020603050405020304" pitchFamily="18" charset="0"/>
        <a:ea typeface="+mn-ea"/>
        <a:cs typeface="+mn-cs"/>
      </a:defRPr>
    </a:lvl2pPr>
    <a:lvl3pPr marL="914400" algn="l" defTabSz="914400" rtl="0" eaLnBrk="1" latinLnBrk="0" hangingPunct="1">
      <a:defRPr sz="1200" kern="1200">
        <a:solidFill>
          <a:schemeClr val="tx1"/>
        </a:solidFill>
        <a:latin typeface="Times New Roman" panose="02020603050405020304" pitchFamily="18" charset="0"/>
        <a:ea typeface="+mn-ea"/>
        <a:cs typeface="+mn-cs"/>
      </a:defRPr>
    </a:lvl3pPr>
    <a:lvl4pPr marL="1371600" algn="l" defTabSz="914400" rtl="0" eaLnBrk="1" latinLnBrk="0" hangingPunct="1">
      <a:defRPr sz="1200" kern="1200">
        <a:solidFill>
          <a:schemeClr val="tx1"/>
        </a:solidFill>
        <a:latin typeface="Times New Roman" panose="02020603050405020304" pitchFamily="18" charset="0"/>
        <a:ea typeface="+mn-ea"/>
        <a:cs typeface="+mn-cs"/>
      </a:defRPr>
    </a:lvl4pPr>
    <a:lvl5pPr marL="1828800" algn="l" defTabSz="914400" rtl="0" eaLnBrk="1" latinLnBrk="0" hangingPunct="1">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sp>
        <p:nvSpPr>
          <p:cNvPr id="5" name="Прямокутник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Times New Roman" panose="02020603050405020304" pitchFamily="18" charset="0"/>
            </a:endParaRPr>
          </a:p>
        </p:txBody>
      </p:sp>
      <p:sp useBgFill="1">
        <p:nvSpPr>
          <p:cNvPr id="10" name="Прямокутник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Прямокутник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Прямокутник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Група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Пряма сполучна лінія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Пряма сполучна лінія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Пряма сполучна лінія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Заголовок 1"/>
          <p:cNvSpPr>
            <a:spLocks noGrp="1"/>
          </p:cNvSpPr>
          <p:nvPr>
            <p:ph type="ctrTitle"/>
          </p:nvPr>
        </p:nvSpPr>
        <p:spPr>
          <a:xfrm>
            <a:off x="1629103" y="2244830"/>
            <a:ext cx="8933796" cy="2437232"/>
          </a:xfrm>
        </p:spPr>
        <p:txBody>
          <a:bodyPr tIns="45720" bIns="45720" rtlCol="0" anchor="ctr">
            <a:normAutofit/>
          </a:bodyPr>
          <a:lstStyle>
            <a:lvl1pPr algn="ctr">
              <a:lnSpc>
                <a:spcPct val="83000"/>
              </a:lnSpc>
              <a:defRPr lang="en-US" sz="6800" b="0" kern="1200" cap="all" spc="-100" baseline="0" dirty="0">
                <a:solidFill>
                  <a:schemeClr val="tx1">
                    <a:lumMod val="85000"/>
                    <a:lumOff val="15000"/>
                  </a:schemeClr>
                </a:solidFill>
                <a:effectLst/>
                <a:latin typeface="Times New Roman" panose="02020603050405020304" pitchFamily="18" charset="0"/>
                <a:ea typeface="+mn-ea"/>
                <a:cs typeface="+mn-cs"/>
              </a:defRPr>
            </a:lvl1pPr>
          </a:lstStyle>
          <a:p>
            <a:pPr rtl="0"/>
            <a:r>
              <a:rPr lang="uk-UA" dirty="0"/>
              <a:t>Клацніть, щоб редагувати стиль зразка заголовка</a:t>
            </a:r>
            <a:endParaRPr lang="en-US" dirty="0"/>
          </a:p>
        </p:txBody>
      </p:sp>
      <p:sp>
        <p:nvSpPr>
          <p:cNvPr id="3" name="Підзаголовок 2"/>
          <p:cNvSpPr>
            <a:spLocks noGrp="1"/>
          </p:cNvSpPr>
          <p:nvPr>
            <p:ph type="subTitle" idx="1"/>
          </p:nvPr>
        </p:nvSpPr>
        <p:spPr>
          <a:xfrm>
            <a:off x="1629101" y="4682062"/>
            <a:ext cx="8936846" cy="457201"/>
          </a:xfrm>
        </p:spPr>
        <p:txBody>
          <a:bodyPr rtlCol="0">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uk-UA"/>
              <a:t>Клацніть, щоб редагувати стиль зразка підзаголовка</a:t>
            </a:r>
            <a:endParaRPr lang="en-US" dirty="0"/>
          </a:p>
        </p:txBody>
      </p:sp>
      <p:sp>
        <p:nvSpPr>
          <p:cNvPr id="20" name="Місце для дати 19"/>
          <p:cNvSpPr>
            <a:spLocks noGrp="1"/>
          </p:cNvSpPr>
          <p:nvPr>
            <p:ph type="dt" sz="half" idx="10"/>
          </p:nvPr>
        </p:nvSpPr>
        <p:spPr>
          <a:xfrm>
            <a:off x="5318760" y="1341256"/>
            <a:ext cx="1554480" cy="485546"/>
          </a:xfrm>
        </p:spPr>
        <p:txBody>
          <a:bodyPr rtlCol="0"/>
          <a:lstStyle>
            <a:lvl1pPr algn="ctr">
              <a:defRPr sz="1300" spc="0" baseline="0">
                <a:solidFill>
                  <a:srgbClr val="FFFFFF"/>
                </a:solidFill>
                <a:latin typeface="Times New Roman" panose="02020603050405020304" pitchFamily="18" charset="0"/>
              </a:defRPr>
            </a:lvl1pPr>
          </a:lstStyle>
          <a:p>
            <a:fld id="{7402D1E9-D399-49CD-B386-F1FD11620384}" type="datetime1">
              <a:rPr lang="uk-UA" smtClean="0"/>
              <a:pPr/>
              <a:t>23.09.2025</a:t>
            </a:fld>
            <a:endParaRPr lang="en-US" dirty="0"/>
          </a:p>
        </p:txBody>
      </p:sp>
      <p:sp>
        <p:nvSpPr>
          <p:cNvPr id="21" name="Місце для нижнього колонтитула 20"/>
          <p:cNvSpPr>
            <a:spLocks noGrp="1"/>
          </p:cNvSpPr>
          <p:nvPr>
            <p:ph type="ftr" sz="quarter" idx="11"/>
          </p:nvPr>
        </p:nvSpPr>
        <p:spPr>
          <a:xfrm>
            <a:off x="1629100" y="5177408"/>
            <a:ext cx="5730295" cy="228600"/>
          </a:xfrm>
        </p:spPr>
        <p:txBody>
          <a:bodyPr rtlCol="0"/>
          <a:lstStyle>
            <a:lvl1pPr algn="l">
              <a:defRPr>
                <a:solidFill>
                  <a:schemeClr val="tx1">
                    <a:lumMod val="85000"/>
                    <a:lumOff val="15000"/>
                  </a:schemeClr>
                </a:solidFill>
              </a:defRPr>
            </a:lvl1pPr>
          </a:lstStyle>
          <a:p>
            <a:pPr rtl="0"/>
            <a:endParaRPr lang="en-US" dirty="0"/>
          </a:p>
        </p:txBody>
      </p:sp>
      <p:sp>
        <p:nvSpPr>
          <p:cNvPr id="22" name="Місце для номера слайда 21"/>
          <p:cNvSpPr>
            <a:spLocks noGrp="1"/>
          </p:cNvSpPr>
          <p:nvPr>
            <p:ph type="sldNum" sz="quarter" idx="12"/>
          </p:nvPr>
        </p:nvSpPr>
        <p:spPr>
          <a:xfrm>
            <a:off x="8606920" y="5177408"/>
            <a:ext cx="1955980" cy="228600"/>
          </a:xfrm>
        </p:spPr>
        <p:txBody>
          <a:bodyPr rtlCol="0"/>
          <a:lstStyle>
            <a:lvl1pPr>
              <a:defRPr>
                <a:solidFill>
                  <a:schemeClr val="tx1">
                    <a:lumMod val="85000"/>
                    <a:lumOff val="15000"/>
                  </a:schemeClr>
                </a:solidFill>
              </a:defRPr>
            </a:lvl1pPr>
          </a:lstStyle>
          <a:p>
            <a:pPr rtl="0"/>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uk-UA"/>
              <a:t>Клацніть, щоб редагувати стиль зразка заголовка</a:t>
            </a:r>
            <a:endParaRPr lang="en-US" dirty="0"/>
          </a:p>
        </p:txBody>
      </p:sp>
      <p:sp>
        <p:nvSpPr>
          <p:cNvPr id="3" name="Місце для вертикального тексту 2"/>
          <p:cNvSpPr>
            <a:spLocks noGrp="1"/>
          </p:cNvSpPr>
          <p:nvPr>
            <p:ph type="body" orient="vert" idx="1"/>
          </p:nvPr>
        </p:nvSpPr>
        <p:spPr/>
        <p:txBody>
          <a:bodyPr vert="eaVert" rtlCol="0"/>
          <a:lstStyle/>
          <a:p>
            <a:pPr lvl="0" rtl="0"/>
            <a:r>
              <a:rPr lang="uk-UA"/>
              <a:t>Клацніть, щоб відредагувати стилі зразків тексту</a:t>
            </a:r>
          </a:p>
          <a:p>
            <a:pPr lvl="1" rtl="0"/>
            <a:r>
              <a:rPr lang="uk-UA"/>
              <a:t>Другий рівень</a:t>
            </a:r>
          </a:p>
          <a:p>
            <a:pPr lvl="2" rtl="0"/>
            <a:r>
              <a:rPr lang="uk-UA"/>
              <a:t>Третій рівень</a:t>
            </a:r>
          </a:p>
          <a:p>
            <a:pPr lvl="3" rtl="0"/>
            <a:r>
              <a:rPr lang="uk-UA"/>
              <a:t>Четвертий рівень</a:t>
            </a:r>
          </a:p>
          <a:p>
            <a:pPr lvl="4" rtl="0"/>
            <a:r>
              <a:rPr lang="uk-UA"/>
              <a:t>П’ятий рівень</a:t>
            </a:r>
            <a:endParaRPr lang="en-US" dirty="0"/>
          </a:p>
        </p:txBody>
      </p:sp>
      <p:sp>
        <p:nvSpPr>
          <p:cNvPr id="4" name="Місце для дати 3"/>
          <p:cNvSpPr>
            <a:spLocks noGrp="1"/>
          </p:cNvSpPr>
          <p:nvPr>
            <p:ph type="dt" sz="half" idx="10"/>
          </p:nvPr>
        </p:nvSpPr>
        <p:spPr/>
        <p:txBody>
          <a:bodyPr rtlCol="0"/>
          <a:lstStyle/>
          <a:p>
            <a:pPr rtl="0"/>
            <a:fld id="{A08F8C48-C91C-42E1-AD62-2569CB65BF1D}" type="datetime1">
              <a:rPr lang="uk-UA" smtClean="0"/>
              <a:t>23.09.2025</a:t>
            </a:fld>
            <a:endParaRPr lang="en-US"/>
          </a:p>
        </p:txBody>
      </p:sp>
      <p:sp>
        <p:nvSpPr>
          <p:cNvPr id="5" name="Місце для нижнього колонтитула 4"/>
          <p:cNvSpPr>
            <a:spLocks noGrp="1"/>
          </p:cNvSpPr>
          <p:nvPr>
            <p:ph type="ftr" sz="quarter" idx="11"/>
          </p:nvPr>
        </p:nvSpPr>
        <p:spPr/>
        <p:txBody>
          <a:bodyPr rtlCol="0"/>
          <a:lstStyle/>
          <a:p>
            <a:pPr rtl="0"/>
            <a:endParaRPr lang="en-US"/>
          </a:p>
        </p:txBody>
      </p:sp>
      <p:sp>
        <p:nvSpPr>
          <p:cNvPr id="6" name="Місце для номера слайда 5"/>
          <p:cNvSpPr>
            <a:spLocks noGrp="1"/>
          </p:cNvSpPr>
          <p:nvPr>
            <p:ph type="sldNum" sz="quarter" idx="12"/>
          </p:nvPr>
        </p:nvSpPr>
        <p:spPr/>
        <p:txBody>
          <a:bodyPr rtlCol="0"/>
          <a:lstStyle/>
          <a:p>
            <a:pPr rtl="0"/>
            <a:fld id="{34B7E4EF-A1BD-40F4-AB7B-04F084DD991D}" type="slidenum">
              <a:rPr lang="en-US" smtClean="0"/>
              <a:t>‹№›</a:t>
            </a:fld>
            <a:endParaRPr lang="en-US"/>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8991600" y="762000"/>
            <a:ext cx="2362200" cy="5257800"/>
          </a:xfrm>
        </p:spPr>
        <p:txBody>
          <a:bodyPr vert="eaVert" rtlCol="0"/>
          <a:lstStyle/>
          <a:p>
            <a:pPr rtl="0"/>
            <a:r>
              <a:rPr lang="uk-UA"/>
              <a:t>Клацніть, щоб редагувати стиль зразка заголовка</a:t>
            </a:r>
            <a:endParaRPr lang="en-US" dirty="0"/>
          </a:p>
        </p:txBody>
      </p:sp>
      <p:sp>
        <p:nvSpPr>
          <p:cNvPr id="3" name="Місце для вертикального тексту 2"/>
          <p:cNvSpPr>
            <a:spLocks noGrp="1"/>
          </p:cNvSpPr>
          <p:nvPr>
            <p:ph type="body" orient="vert" idx="1"/>
          </p:nvPr>
        </p:nvSpPr>
        <p:spPr>
          <a:xfrm>
            <a:off x="838200" y="762000"/>
            <a:ext cx="8077200" cy="5257800"/>
          </a:xfrm>
        </p:spPr>
        <p:txBody>
          <a:bodyPr vert="eaVert" rtlCol="0"/>
          <a:lstStyle/>
          <a:p>
            <a:pPr lvl="0" rtl="0"/>
            <a:r>
              <a:rPr lang="uk-UA"/>
              <a:t>Клацніть, щоб відредагувати стилі зразків тексту</a:t>
            </a:r>
          </a:p>
          <a:p>
            <a:pPr lvl="1" rtl="0"/>
            <a:r>
              <a:rPr lang="uk-UA"/>
              <a:t>Другий рівень</a:t>
            </a:r>
          </a:p>
          <a:p>
            <a:pPr lvl="2" rtl="0"/>
            <a:r>
              <a:rPr lang="uk-UA"/>
              <a:t>Третій рівень</a:t>
            </a:r>
          </a:p>
          <a:p>
            <a:pPr lvl="3" rtl="0"/>
            <a:r>
              <a:rPr lang="uk-UA"/>
              <a:t>Четвертий рівень</a:t>
            </a:r>
          </a:p>
          <a:p>
            <a:pPr lvl="4" rtl="0"/>
            <a:r>
              <a:rPr lang="uk-UA"/>
              <a:t>П’ятий рівень</a:t>
            </a:r>
            <a:endParaRPr lang="en-US" dirty="0"/>
          </a:p>
        </p:txBody>
      </p:sp>
      <p:sp>
        <p:nvSpPr>
          <p:cNvPr id="4" name="Місце для дати 3"/>
          <p:cNvSpPr>
            <a:spLocks noGrp="1"/>
          </p:cNvSpPr>
          <p:nvPr>
            <p:ph type="dt" sz="half" idx="10"/>
          </p:nvPr>
        </p:nvSpPr>
        <p:spPr/>
        <p:txBody>
          <a:bodyPr rtlCol="0"/>
          <a:lstStyle/>
          <a:p>
            <a:pPr rtl="0"/>
            <a:fld id="{D0C7737D-8B34-4514-8F75-8EEEC204175B}" type="datetime1">
              <a:rPr lang="uk-UA" smtClean="0"/>
              <a:t>23.09.2025</a:t>
            </a:fld>
            <a:endParaRPr lang="en-US"/>
          </a:p>
        </p:txBody>
      </p:sp>
      <p:sp>
        <p:nvSpPr>
          <p:cNvPr id="5" name="Місце для нижнього колонтитула 4"/>
          <p:cNvSpPr>
            <a:spLocks noGrp="1"/>
          </p:cNvSpPr>
          <p:nvPr>
            <p:ph type="ftr" sz="quarter" idx="11"/>
          </p:nvPr>
        </p:nvSpPr>
        <p:spPr/>
        <p:txBody>
          <a:bodyPr rtlCol="0"/>
          <a:lstStyle/>
          <a:p>
            <a:pPr rtl="0"/>
            <a:endParaRPr lang="en-US"/>
          </a:p>
        </p:txBody>
      </p:sp>
      <p:sp>
        <p:nvSpPr>
          <p:cNvPr id="6" name="Місце для номера слайда 5"/>
          <p:cNvSpPr>
            <a:spLocks noGrp="1"/>
          </p:cNvSpPr>
          <p:nvPr>
            <p:ph type="sldNum" sz="quarter" idx="12"/>
          </p:nvPr>
        </p:nvSpPr>
        <p:spPr/>
        <p:txBody>
          <a:bodyPr rtlCol="0"/>
          <a:lstStyle/>
          <a:p>
            <a:pPr rtl="0"/>
            <a:fld id="{34B7E4EF-A1BD-40F4-AB7B-04F084DD991D}" type="slidenum">
              <a:rPr lang="en-US" smtClean="0"/>
              <a:t>‹№›</a:t>
            </a:fld>
            <a:endParaRPr lang="en-US"/>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uk-UA"/>
              <a:t>Клацніть, щоб редагувати стиль зразка заголовка</a:t>
            </a:r>
            <a:endParaRPr lang="en-US" dirty="0"/>
          </a:p>
        </p:txBody>
      </p:sp>
      <p:sp>
        <p:nvSpPr>
          <p:cNvPr id="3" name="Місце для вмісту 2"/>
          <p:cNvSpPr>
            <a:spLocks noGrp="1"/>
          </p:cNvSpPr>
          <p:nvPr>
            <p:ph idx="1"/>
          </p:nvPr>
        </p:nvSpPr>
        <p:spPr/>
        <p:txBody>
          <a:bodyPr rtlCol="0"/>
          <a:lstStyle/>
          <a:p>
            <a:pPr lvl="0" rtl="0"/>
            <a:r>
              <a:rPr lang="uk-UA"/>
              <a:t>Клацніть, щоб відредагувати стилі зразків тексту</a:t>
            </a:r>
          </a:p>
          <a:p>
            <a:pPr lvl="1" rtl="0"/>
            <a:r>
              <a:rPr lang="uk-UA"/>
              <a:t>Другий рівень</a:t>
            </a:r>
          </a:p>
          <a:p>
            <a:pPr lvl="2" rtl="0"/>
            <a:r>
              <a:rPr lang="uk-UA"/>
              <a:t>Третій рівень</a:t>
            </a:r>
          </a:p>
          <a:p>
            <a:pPr lvl="3" rtl="0"/>
            <a:r>
              <a:rPr lang="uk-UA"/>
              <a:t>Четвертий рівень</a:t>
            </a:r>
          </a:p>
          <a:p>
            <a:pPr lvl="4" rtl="0"/>
            <a:r>
              <a:rPr lang="uk-UA"/>
              <a:t>П’ятий рівень</a:t>
            </a:r>
            <a:endParaRPr lang="en-US" dirty="0"/>
          </a:p>
        </p:txBody>
      </p:sp>
      <p:sp>
        <p:nvSpPr>
          <p:cNvPr id="4" name="Місце для дати 3"/>
          <p:cNvSpPr>
            <a:spLocks noGrp="1"/>
          </p:cNvSpPr>
          <p:nvPr>
            <p:ph type="dt" sz="half" idx="10"/>
          </p:nvPr>
        </p:nvSpPr>
        <p:spPr/>
        <p:txBody>
          <a:bodyPr rtlCol="0"/>
          <a:lstStyle/>
          <a:p>
            <a:pPr rtl="0"/>
            <a:fld id="{EC408064-2FEA-490B-97A7-9D4C20B22D0E}" type="datetime1">
              <a:rPr lang="uk-UA" smtClean="0"/>
              <a:t>23.09.2025</a:t>
            </a:fld>
            <a:endParaRPr lang="en-US"/>
          </a:p>
        </p:txBody>
      </p:sp>
      <p:sp>
        <p:nvSpPr>
          <p:cNvPr id="5" name="Місце для нижнього колонтитула 4"/>
          <p:cNvSpPr>
            <a:spLocks noGrp="1"/>
          </p:cNvSpPr>
          <p:nvPr>
            <p:ph type="ftr" sz="quarter" idx="11"/>
          </p:nvPr>
        </p:nvSpPr>
        <p:spPr/>
        <p:txBody>
          <a:bodyPr rtlCol="0"/>
          <a:lstStyle/>
          <a:p>
            <a:pPr rtl="0"/>
            <a:endParaRPr lang="en-US"/>
          </a:p>
        </p:txBody>
      </p:sp>
      <p:sp>
        <p:nvSpPr>
          <p:cNvPr id="6" name="Місце для номера слайда 5"/>
          <p:cNvSpPr>
            <a:spLocks noGrp="1"/>
          </p:cNvSpPr>
          <p:nvPr>
            <p:ph type="sldNum" sz="quarter" idx="12"/>
          </p:nvPr>
        </p:nvSpPr>
        <p:spPr/>
        <p:txBody>
          <a:bodyPr rtlCol="0"/>
          <a:lstStyle/>
          <a:p>
            <a:pPr rtl="0"/>
            <a:fld id="{34B7E4EF-A1BD-40F4-AB7B-04F084DD991D}" type="slidenum">
              <a:rPr lang="en-US" smtClean="0"/>
              <a:t>‹№›</a:t>
            </a:fld>
            <a:endParaRPr lang="en-US"/>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озділу">
    <p:spTree>
      <p:nvGrpSpPr>
        <p:cNvPr id="1" name=""/>
        <p:cNvGrpSpPr/>
        <p:nvPr/>
      </p:nvGrpSpPr>
      <p:grpSpPr>
        <a:xfrm>
          <a:off x="0" y="0"/>
          <a:ext cx="0" cy="0"/>
          <a:chOff x="0" y="0"/>
          <a:chExt cx="0" cy="0"/>
        </a:xfrm>
      </p:grpSpPr>
      <p:sp>
        <p:nvSpPr>
          <p:cNvPr id="15" name="Прямокутник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Times New Roman" panose="02020603050405020304" pitchFamily="18" charset="0"/>
            </a:endParaRPr>
          </a:p>
        </p:txBody>
      </p:sp>
      <p:sp useBgFill="1">
        <p:nvSpPr>
          <p:cNvPr id="23" name="Прямокутник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Прямокутник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Прямокутник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Заголовок 1"/>
          <p:cNvSpPr>
            <a:spLocks noGrp="1"/>
          </p:cNvSpPr>
          <p:nvPr>
            <p:ph type="title"/>
          </p:nvPr>
        </p:nvSpPr>
        <p:spPr>
          <a:xfrm>
            <a:off x="1629156" y="2275165"/>
            <a:ext cx="8933688" cy="2406895"/>
          </a:xfrm>
        </p:spPr>
        <p:txBody>
          <a:bodyPr rtlCol="0" anchor="ctr">
            <a:normAutofit/>
          </a:bodyPr>
          <a:lstStyle>
            <a:lvl1pPr algn="ctr">
              <a:lnSpc>
                <a:spcPct val="83000"/>
              </a:lnSpc>
              <a:defRPr lang="en-US" sz="6800" kern="1200" cap="all" spc="-100" baseline="0" dirty="0">
                <a:solidFill>
                  <a:schemeClr val="tx1">
                    <a:lumMod val="85000"/>
                    <a:lumOff val="15000"/>
                  </a:schemeClr>
                </a:solidFill>
                <a:effectLst/>
                <a:latin typeface="Times New Roman" panose="02020603050405020304" pitchFamily="18" charset="0"/>
                <a:ea typeface="+mn-ea"/>
                <a:cs typeface="+mn-cs"/>
              </a:defRPr>
            </a:lvl1pPr>
          </a:lstStyle>
          <a:p>
            <a:pPr rtl="0"/>
            <a:r>
              <a:rPr lang="uk-UA" dirty="0"/>
              <a:t>Клацніть, щоб редагувати стиль зразка заголовка</a:t>
            </a:r>
            <a:endParaRPr lang="en-US" dirty="0"/>
          </a:p>
        </p:txBody>
      </p:sp>
      <p:grpSp>
        <p:nvGrpSpPr>
          <p:cNvPr id="16" name="Група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Пряма сполучна лінія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Пряма сполучна лінія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Пряма сполучна лінія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Місце для тексту 2"/>
          <p:cNvSpPr>
            <a:spLocks noGrp="1"/>
          </p:cNvSpPr>
          <p:nvPr>
            <p:ph type="body" idx="1"/>
          </p:nvPr>
        </p:nvSpPr>
        <p:spPr>
          <a:xfrm>
            <a:off x="1629156" y="4682062"/>
            <a:ext cx="8939784" cy="457200"/>
          </a:xfrm>
        </p:spPr>
        <p:txBody>
          <a:bodyPr rtlCol="0"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uk-UA"/>
              <a:t>Клацніть, щоб відредагувати стилі зразків тексту</a:t>
            </a:r>
          </a:p>
        </p:txBody>
      </p:sp>
      <p:sp>
        <p:nvSpPr>
          <p:cNvPr id="4" name="Місце для дати 3"/>
          <p:cNvSpPr>
            <a:spLocks noGrp="1"/>
          </p:cNvSpPr>
          <p:nvPr>
            <p:ph type="dt" sz="half" idx="10"/>
          </p:nvPr>
        </p:nvSpPr>
        <p:spPr>
          <a:xfrm>
            <a:off x="5318760" y="1344502"/>
            <a:ext cx="1554480" cy="498781"/>
          </a:xfrm>
        </p:spPr>
        <p:txBody>
          <a:bodyPr rtlCol="0"/>
          <a:lstStyle>
            <a:lvl1pPr algn="ctr">
              <a:defRPr lang="en-US" sz="1300" kern="1200" spc="0" baseline="0">
                <a:solidFill>
                  <a:srgbClr val="FFFFFF"/>
                </a:solidFill>
                <a:latin typeface="Times New Roman" panose="02020603050405020304" pitchFamily="18" charset="0"/>
                <a:ea typeface="+mn-ea"/>
                <a:cs typeface="+mn-cs"/>
              </a:defRPr>
            </a:lvl1pPr>
          </a:lstStyle>
          <a:p>
            <a:fld id="{4EAB6B80-B1BD-4B6C-8C4E-091D121672E7}" type="datetime1">
              <a:rPr lang="uk-UA" smtClean="0"/>
              <a:pPr/>
              <a:t>23.09.2025</a:t>
            </a:fld>
            <a:endParaRPr lang="uk-UA" dirty="0"/>
          </a:p>
        </p:txBody>
      </p:sp>
      <p:sp>
        <p:nvSpPr>
          <p:cNvPr id="5" name="Місце для нижнього колонтитула 4"/>
          <p:cNvSpPr>
            <a:spLocks noGrp="1"/>
          </p:cNvSpPr>
          <p:nvPr>
            <p:ph type="ftr" sz="quarter" idx="11"/>
          </p:nvPr>
        </p:nvSpPr>
        <p:spPr>
          <a:xfrm>
            <a:off x="1629157" y="5177408"/>
            <a:ext cx="5660134" cy="228600"/>
          </a:xfrm>
        </p:spPr>
        <p:txBody>
          <a:bodyPr rtlCol="0"/>
          <a:lstStyle>
            <a:lvl1pPr algn="l">
              <a:defRPr>
                <a:solidFill>
                  <a:schemeClr val="tx1">
                    <a:lumMod val="85000"/>
                    <a:lumOff val="15000"/>
                  </a:schemeClr>
                </a:solidFill>
              </a:defRPr>
            </a:lvl1pPr>
          </a:lstStyle>
          <a:p>
            <a:pPr rtl="0"/>
            <a:endParaRPr lang="en-US" dirty="0"/>
          </a:p>
        </p:txBody>
      </p:sp>
      <p:sp>
        <p:nvSpPr>
          <p:cNvPr id="6" name="Місце для номера слайда 5"/>
          <p:cNvSpPr>
            <a:spLocks noGrp="1"/>
          </p:cNvSpPr>
          <p:nvPr>
            <p:ph type="sldNum" sz="quarter" idx="12"/>
          </p:nvPr>
        </p:nvSpPr>
        <p:spPr>
          <a:xfrm>
            <a:off x="8604504" y="5177408"/>
            <a:ext cx="1958339" cy="228600"/>
          </a:xfrm>
        </p:spPr>
        <p:txBody>
          <a:bodyPr rtlCol="0"/>
          <a:lstStyle>
            <a:lvl1pPr>
              <a:defRPr>
                <a:solidFill>
                  <a:schemeClr val="tx1">
                    <a:lumMod val="85000"/>
                    <a:lumOff val="15000"/>
                  </a:schemeClr>
                </a:solidFill>
              </a:defRPr>
            </a:lvl1pPr>
          </a:lstStyle>
          <a:p>
            <a:pPr rtl="0"/>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елементи вмісту">
    <p:spTree>
      <p:nvGrpSpPr>
        <p:cNvPr id="1" name=""/>
        <p:cNvGrpSpPr/>
        <p:nvPr/>
      </p:nvGrpSpPr>
      <p:grpSpPr>
        <a:xfrm>
          <a:off x="0" y="0"/>
          <a:ext cx="0" cy="0"/>
          <a:chOff x="0" y="0"/>
          <a:chExt cx="0" cy="0"/>
        </a:xfrm>
      </p:grpSpPr>
      <p:sp>
        <p:nvSpPr>
          <p:cNvPr id="8" name="Заголовок 7"/>
          <p:cNvSpPr>
            <a:spLocks noGrp="1"/>
          </p:cNvSpPr>
          <p:nvPr>
            <p:ph type="title"/>
          </p:nvPr>
        </p:nvSpPr>
        <p:spPr/>
        <p:txBody>
          <a:bodyPr rtlCol="0"/>
          <a:lstStyle/>
          <a:p>
            <a:pPr rtl="0"/>
            <a:r>
              <a:rPr lang="uk-UA"/>
              <a:t>Клацніть, щоб редагувати стиль зразка заголовка</a:t>
            </a:r>
            <a:endParaRPr lang="en-US" dirty="0"/>
          </a:p>
        </p:txBody>
      </p:sp>
      <p:sp>
        <p:nvSpPr>
          <p:cNvPr id="3" name="Місце для вмісту 2"/>
          <p:cNvSpPr>
            <a:spLocks noGrp="1"/>
          </p:cNvSpPr>
          <p:nvPr>
            <p:ph sz="half" idx="1"/>
          </p:nvPr>
        </p:nvSpPr>
        <p:spPr>
          <a:xfrm>
            <a:off x="1066800" y="2103120"/>
            <a:ext cx="4663440" cy="3749040"/>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uk-UA"/>
              <a:t>Клацніть, щоб відредагувати стилі зразків тексту</a:t>
            </a:r>
          </a:p>
          <a:p>
            <a:pPr lvl="1" rtl="0"/>
            <a:r>
              <a:rPr lang="uk-UA"/>
              <a:t>Другий рівень</a:t>
            </a:r>
          </a:p>
          <a:p>
            <a:pPr lvl="2" rtl="0"/>
            <a:r>
              <a:rPr lang="uk-UA"/>
              <a:t>Третій рівень</a:t>
            </a:r>
          </a:p>
          <a:p>
            <a:pPr lvl="3" rtl="0"/>
            <a:r>
              <a:rPr lang="uk-UA"/>
              <a:t>Четвертий рівень</a:t>
            </a:r>
          </a:p>
          <a:p>
            <a:pPr lvl="4" rtl="0"/>
            <a:r>
              <a:rPr lang="uk-UA"/>
              <a:t>П’ятий рівень</a:t>
            </a:r>
            <a:endParaRPr lang="en-US" dirty="0"/>
          </a:p>
        </p:txBody>
      </p:sp>
      <p:sp>
        <p:nvSpPr>
          <p:cNvPr id="4" name="Місце для вмісту 3"/>
          <p:cNvSpPr>
            <a:spLocks noGrp="1"/>
          </p:cNvSpPr>
          <p:nvPr>
            <p:ph sz="half" idx="2"/>
          </p:nvPr>
        </p:nvSpPr>
        <p:spPr>
          <a:xfrm>
            <a:off x="6461760" y="2103120"/>
            <a:ext cx="4663440" cy="3749040"/>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uk-UA"/>
              <a:t>Клацніть, щоб відредагувати стилі зразків тексту</a:t>
            </a:r>
          </a:p>
          <a:p>
            <a:pPr lvl="1" rtl="0"/>
            <a:r>
              <a:rPr lang="uk-UA"/>
              <a:t>Другий рівень</a:t>
            </a:r>
          </a:p>
          <a:p>
            <a:pPr lvl="2" rtl="0"/>
            <a:r>
              <a:rPr lang="uk-UA"/>
              <a:t>Третій рівень</a:t>
            </a:r>
          </a:p>
          <a:p>
            <a:pPr lvl="3" rtl="0"/>
            <a:r>
              <a:rPr lang="uk-UA"/>
              <a:t>Четвертий рівень</a:t>
            </a:r>
          </a:p>
          <a:p>
            <a:pPr lvl="4" rtl="0"/>
            <a:r>
              <a:rPr lang="uk-UA"/>
              <a:t>П’ятий рівень</a:t>
            </a:r>
            <a:endParaRPr lang="en-US" dirty="0"/>
          </a:p>
        </p:txBody>
      </p:sp>
      <p:sp>
        <p:nvSpPr>
          <p:cNvPr id="5" name="Місце для дати 4"/>
          <p:cNvSpPr>
            <a:spLocks noGrp="1"/>
          </p:cNvSpPr>
          <p:nvPr>
            <p:ph type="dt" sz="half" idx="10"/>
          </p:nvPr>
        </p:nvSpPr>
        <p:spPr/>
        <p:txBody>
          <a:bodyPr rtlCol="0"/>
          <a:lstStyle/>
          <a:p>
            <a:pPr rtl="0"/>
            <a:fld id="{22125E7A-BF40-4096-B528-5F20498A6621}" type="datetime1">
              <a:rPr lang="uk-UA" smtClean="0"/>
              <a:t>23.09.2025</a:t>
            </a:fld>
            <a:endParaRPr lang="en-US"/>
          </a:p>
        </p:txBody>
      </p:sp>
      <p:sp>
        <p:nvSpPr>
          <p:cNvPr id="6" name="Місце для нижнього колонтитула 5"/>
          <p:cNvSpPr>
            <a:spLocks noGrp="1"/>
          </p:cNvSpPr>
          <p:nvPr>
            <p:ph type="ftr" sz="quarter" idx="11"/>
          </p:nvPr>
        </p:nvSpPr>
        <p:spPr/>
        <p:txBody>
          <a:bodyPr rtlCol="0"/>
          <a:lstStyle/>
          <a:p>
            <a:pPr rtl="0"/>
            <a:endParaRPr lang="en-US"/>
          </a:p>
        </p:txBody>
      </p:sp>
      <p:sp>
        <p:nvSpPr>
          <p:cNvPr id="7" name="Місце для номера слайда 6"/>
          <p:cNvSpPr>
            <a:spLocks noGrp="1"/>
          </p:cNvSpPr>
          <p:nvPr>
            <p:ph type="sldNum" sz="quarter" idx="12"/>
          </p:nvPr>
        </p:nvSpPr>
        <p:spPr/>
        <p:txBody>
          <a:bodyPr rtlCol="0"/>
          <a:lstStyle/>
          <a:p>
            <a:pPr rtl="0"/>
            <a:fld id="{34B7E4EF-A1BD-40F4-AB7B-04F084DD991D}" type="slidenum">
              <a:rPr lang="en-US" smtClean="0"/>
              <a:t>‹№›</a:t>
            </a:fld>
            <a:endParaRPr lang="en-US"/>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uk-UA"/>
              <a:t>Клацніть, щоб редагувати стиль зразка заголовка</a:t>
            </a:r>
            <a:endParaRPr lang="en-US" dirty="0"/>
          </a:p>
        </p:txBody>
      </p:sp>
      <p:sp>
        <p:nvSpPr>
          <p:cNvPr id="3" name="Місце для тексту 2"/>
          <p:cNvSpPr>
            <a:spLocks noGrp="1"/>
          </p:cNvSpPr>
          <p:nvPr>
            <p:ph type="body" idx="1"/>
          </p:nvPr>
        </p:nvSpPr>
        <p:spPr>
          <a:xfrm>
            <a:off x="1069848" y="2074334"/>
            <a:ext cx="4663440" cy="640080"/>
          </a:xfrm>
        </p:spPr>
        <p:txBody>
          <a:bodyPr rtlCol="0" anchor="ctr">
            <a:normAutofit/>
          </a:bodyPr>
          <a:lstStyle>
            <a:lvl1pPr marL="0" indent="0" algn="l">
              <a:spcBef>
                <a:spcPts val="0"/>
              </a:spcBef>
              <a:buNone/>
              <a:defRPr sz="1900" b="1" i="0">
                <a:solidFill>
                  <a:schemeClr val="tx1"/>
                </a:solidFill>
                <a:latin typeface="Times New Roman" panose="02020603050405020304" pitchFamily="18" charset="0"/>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dirty="0"/>
              <a:t>Клацніть, щоб відредагувати стилі зразків тексту</a:t>
            </a:r>
          </a:p>
        </p:txBody>
      </p:sp>
      <p:sp>
        <p:nvSpPr>
          <p:cNvPr id="4" name="Місце для вмісту 3"/>
          <p:cNvSpPr>
            <a:spLocks noGrp="1"/>
          </p:cNvSpPr>
          <p:nvPr>
            <p:ph sz="half" idx="2"/>
          </p:nvPr>
        </p:nvSpPr>
        <p:spPr>
          <a:xfrm>
            <a:off x="1069848" y="2792472"/>
            <a:ext cx="4663440" cy="3163825"/>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uk-UA"/>
              <a:t>Клацніть, щоб відредагувати стилі зразків тексту</a:t>
            </a:r>
          </a:p>
          <a:p>
            <a:pPr lvl="1" rtl="0"/>
            <a:r>
              <a:rPr lang="uk-UA"/>
              <a:t>Другий рівень</a:t>
            </a:r>
          </a:p>
          <a:p>
            <a:pPr lvl="2" rtl="0"/>
            <a:r>
              <a:rPr lang="uk-UA"/>
              <a:t>Третій рівень</a:t>
            </a:r>
          </a:p>
          <a:p>
            <a:pPr lvl="3" rtl="0"/>
            <a:r>
              <a:rPr lang="uk-UA"/>
              <a:t>Четвертий рівень</a:t>
            </a:r>
          </a:p>
          <a:p>
            <a:pPr lvl="4" rtl="0"/>
            <a:r>
              <a:rPr lang="uk-UA"/>
              <a:t>П’ятий рівень</a:t>
            </a:r>
            <a:endParaRPr lang="uk"/>
          </a:p>
        </p:txBody>
      </p:sp>
      <p:sp>
        <p:nvSpPr>
          <p:cNvPr id="5" name="Місце для тексту 4"/>
          <p:cNvSpPr>
            <a:spLocks noGrp="1"/>
          </p:cNvSpPr>
          <p:nvPr>
            <p:ph type="body" sz="quarter" idx="3"/>
          </p:nvPr>
        </p:nvSpPr>
        <p:spPr>
          <a:xfrm>
            <a:off x="6458712" y="2074334"/>
            <a:ext cx="4663440" cy="640080"/>
          </a:xfrm>
        </p:spPr>
        <p:txBody>
          <a:bodyPr rtlCol="0"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a:t>Клацніть, щоб відредагувати стилі зразків тексту</a:t>
            </a:r>
          </a:p>
        </p:txBody>
      </p:sp>
      <p:sp>
        <p:nvSpPr>
          <p:cNvPr id="6" name="Місце для вмісту 5"/>
          <p:cNvSpPr>
            <a:spLocks noGrp="1"/>
          </p:cNvSpPr>
          <p:nvPr>
            <p:ph sz="quarter" idx="4"/>
          </p:nvPr>
        </p:nvSpPr>
        <p:spPr>
          <a:xfrm>
            <a:off x="6458712" y="2792471"/>
            <a:ext cx="4663440" cy="3164509"/>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uk-UA"/>
              <a:t>Клацніть, щоб відредагувати стилі зразків тексту</a:t>
            </a:r>
          </a:p>
          <a:p>
            <a:pPr lvl="1" rtl="0"/>
            <a:r>
              <a:rPr lang="uk-UA"/>
              <a:t>Другий рівень</a:t>
            </a:r>
          </a:p>
          <a:p>
            <a:pPr lvl="2" rtl="0"/>
            <a:r>
              <a:rPr lang="uk-UA"/>
              <a:t>Третій рівень</a:t>
            </a:r>
          </a:p>
          <a:p>
            <a:pPr lvl="3" rtl="0"/>
            <a:r>
              <a:rPr lang="uk-UA"/>
              <a:t>Четвертий рівень</a:t>
            </a:r>
          </a:p>
          <a:p>
            <a:pPr lvl="4" rtl="0"/>
            <a:r>
              <a:rPr lang="uk-UA"/>
              <a:t>П’ятий рівень</a:t>
            </a:r>
            <a:endParaRPr lang="uk"/>
          </a:p>
        </p:txBody>
      </p:sp>
      <p:sp>
        <p:nvSpPr>
          <p:cNvPr id="7" name="Місце для дати 6"/>
          <p:cNvSpPr>
            <a:spLocks noGrp="1"/>
          </p:cNvSpPr>
          <p:nvPr>
            <p:ph type="dt" sz="half" idx="10"/>
          </p:nvPr>
        </p:nvSpPr>
        <p:spPr/>
        <p:txBody>
          <a:bodyPr rtlCol="0"/>
          <a:lstStyle/>
          <a:p>
            <a:pPr rtl="0"/>
            <a:fld id="{AC17F8AF-83B7-4677-BCE2-C13096DE08D2}" type="datetime1">
              <a:rPr lang="uk-UA" smtClean="0"/>
              <a:t>23.09.2025</a:t>
            </a:fld>
            <a:endParaRPr lang="en-US"/>
          </a:p>
        </p:txBody>
      </p:sp>
      <p:sp>
        <p:nvSpPr>
          <p:cNvPr id="8" name="Місце для нижнього колонтитула 7"/>
          <p:cNvSpPr>
            <a:spLocks noGrp="1"/>
          </p:cNvSpPr>
          <p:nvPr>
            <p:ph type="ftr" sz="quarter" idx="11"/>
          </p:nvPr>
        </p:nvSpPr>
        <p:spPr/>
        <p:txBody>
          <a:bodyPr rtlCol="0"/>
          <a:lstStyle/>
          <a:p>
            <a:pPr rtl="0"/>
            <a:endParaRPr lang="en-US"/>
          </a:p>
        </p:txBody>
      </p:sp>
      <p:sp>
        <p:nvSpPr>
          <p:cNvPr id="9" name="Місце для номера слайда 8"/>
          <p:cNvSpPr>
            <a:spLocks noGrp="1"/>
          </p:cNvSpPr>
          <p:nvPr>
            <p:ph type="sldNum" sz="quarter" idx="12"/>
          </p:nvPr>
        </p:nvSpPr>
        <p:spPr/>
        <p:txBody>
          <a:bodyPr rtlCol="0"/>
          <a:lstStyle/>
          <a:p>
            <a:pPr rtl="0"/>
            <a:fld id="{34B7E4EF-A1BD-40F4-AB7B-04F084DD991D}" type="slidenum">
              <a:rPr lang="en-US" smtClean="0"/>
              <a:t>‹№›</a:t>
            </a:fld>
            <a:endParaRPr lang="en-US"/>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uk-UA"/>
              <a:t>Клацніть, щоб редагувати стиль зразка заголовка</a:t>
            </a:r>
            <a:endParaRPr lang="en-US" dirty="0"/>
          </a:p>
        </p:txBody>
      </p:sp>
      <p:sp>
        <p:nvSpPr>
          <p:cNvPr id="3" name="Місце для дати 2"/>
          <p:cNvSpPr>
            <a:spLocks noGrp="1"/>
          </p:cNvSpPr>
          <p:nvPr>
            <p:ph type="dt" sz="half" idx="10"/>
          </p:nvPr>
        </p:nvSpPr>
        <p:spPr/>
        <p:txBody>
          <a:bodyPr rtlCol="0"/>
          <a:lstStyle/>
          <a:p>
            <a:pPr rtl="0"/>
            <a:fld id="{0CDE57C4-310E-4C2F-BC93-FBA33A14DB0D}" type="datetime1">
              <a:rPr lang="uk-UA" smtClean="0"/>
              <a:t>23.09.2025</a:t>
            </a:fld>
            <a:endParaRPr lang="en-US"/>
          </a:p>
        </p:txBody>
      </p:sp>
      <p:sp>
        <p:nvSpPr>
          <p:cNvPr id="4" name="Місце для нижнього колонтитула 3"/>
          <p:cNvSpPr>
            <a:spLocks noGrp="1"/>
          </p:cNvSpPr>
          <p:nvPr>
            <p:ph type="ftr" sz="quarter" idx="11"/>
          </p:nvPr>
        </p:nvSpPr>
        <p:spPr/>
        <p:txBody>
          <a:bodyPr rtlCol="0"/>
          <a:lstStyle/>
          <a:p>
            <a:pPr rtl="0"/>
            <a:endParaRPr lang="en-US"/>
          </a:p>
        </p:txBody>
      </p:sp>
      <p:sp>
        <p:nvSpPr>
          <p:cNvPr id="5" name="Місце для номера слайда 4"/>
          <p:cNvSpPr>
            <a:spLocks noGrp="1"/>
          </p:cNvSpPr>
          <p:nvPr>
            <p:ph type="sldNum" sz="quarter" idx="12"/>
          </p:nvPr>
        </p:nvSpPr>
        <p:spPr/>
        <p:txBody>
          <a:bodyPr rtlCol="0"/>
          <a:lstStyle/>
          <a:p>
            <a:pPr rtl="0"/>
            <a:fld id="{34B7E4EF-A1BD-40F4-AB7B-04F084DD991D}" type="slidenum">
              <a:rPr lang="en-US" smtClean="0"/>
              <a:t>‹№›</a:t>
            </a:fld>
            <a:endParaRPr lang="en-US"/>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
    <p:spTree>
      <p:nvGrpSpPr>
        <p:cNvPr id="1" name=""/>
        <p:cNvGrpSpPr/>
        <p:nvPr/>
      </p:nvGrpSpPr>
      <p:grpSpPr>
        <a:xfrm>
          <a:off x="0" y="0"/>
          <a:ext cx="0" cy="0"/>
          <a:chOff x="0" y="0"/>
          <a:chExt cx="0" cy="0"/>
        </a:xfrm>
      </p:grpSpPr>
      <p:sp>
        <p:nvSpPr>
          <p:cNvPr id="2" name="Місце для дати 1"/>
          <p:cNvSpPr>
            <a:spLocks noGrp="1"/>
          </p:cNvSpPr>
          <p:nvPr>
            <p:ph type="dt" sz="half" idx="10"/>
          </p:nvPr>
        </p:nvSpPr>
        <p:spPr/>
        <p:txBody>
          <a:bodyPr rtlCol="0"/>
          <a:lstStyle/>
          <a:p>
            <a:pPr rtl="0"/>
            <a:fld id="{5EECCEEB-50B8-4F63-8D67-07B036021270}" type="datetime1">
              <a:rPr lang="uk-UA" smtClean="0"/>
              <a:t>23.09.2025</a:t>
            </a:fld>
            <a:endParaRPr lang="en-US"/>
          </a:p>
        </p:txBody>
      </p:sp>
      <p:sp>
        <p:nvSpPr>
          <p:cNvPr id="3" name="Місце для нижнього колонтитула 2"/>
          <p:cNvSpPr>
            <a:spLocks noGrp="1"/>
          </p:cNvSpPr>
          <p:nvPr>
            <p:ph type="ftr" sz="quarter" idx="11"/>
          </p:nvPr>
        </p:nvSpPr>
        <p:spPr/>
        <p:txBody>
          <a:bodyPr rtlCol="0"/>
          <a:lstStyle/>
          <a:p>
            <a:pPr rtl="0"/>
            <a:endParaRPr lang="en-US"/>
          </a:p>
        </p:txBody>
      </p:sp>
      <p:sp>
        <p:nvSpPr>
          <p:cNvPr id="4" name="Місце для номера слайда 3"/>
          <p:cNvSpPr>
            <a:spLocks noGrp="1"/>
          </p:cNvSpPr>
          <p:nvPr>
            <p:ph type="sldNum" sz="quarter" idx="12"/>
          </p:nvPr>
        </p:nvSpPr>
        <p:spPr/>
        <p:txBody>
          <a:bodyPr rtlCol="0"/>
          <a:lstStyle/>
          <a:p>
            <a:pPr rtl="0"/>
            <a:fld id="{34B7E4EF-A1BD-40F4-AB7B-04F084DD991D}" type="slidenum">
              <a:rPr lang="en-US" smtClean="0"/>
              <a:t>‹№›</a:t>
            </a:fld>
            <a:endParaRPr lang="en-US"/>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Вміст із підписом">
    <p:spTree>
      <p:nvGrpSpPr>
        <p:cNvPr id="1" name=""/>
        <p:cNvGrpSpPr/>
        <p:nvPr/>
      </p:nvGrpSpPr>
      <p:grpSpPr>
        <a:xfrm>
          <a:off x="0" y="0"/>
          <a:ext cx="0" cy="0"/>
          <a:chOff x="0" y="0"/>
          <a:chExt cx="0" cy="0"/>
        </a:xfrm>
      </p:grpSpPr>
      <p:sp>
        <p:nvSpPr>
          <p:cNvPr id="10" name="Прямокутник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Прямокутник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Заголовок 1"/>
          <p:cNvSpPr>
            <a:spLocks noGrp="1"/>
          </p:cNvSpPr>
          <p:nvPr>
            <p:ph type="title"/>
          </p:nvPr>
        </p:nvSpPr>
        <p:spPr>
          <a:xfrm>
            <a:off x="8458200" y="607392"/>
            <a:ext cx="3161963" cy="1645920"/>
          </a:xfrm>
        </p:spPr>
        <p:txBody>
          <a:bodyPr rtlCol="0"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Times New Roman" panose="02020603050405020304" pitchFamily="18" charset="0"/>
                <a:ea typeface="+mn-ea"/>
                <a:cs typeface="+mn-cs"/>
              </a:defRPr>
            </a:lvl1pPr>
          </a:lstStyle>
          <a:p>
            <a:pPr rtl="0"/>
            <a:r>
              <a:rPr lang="uk-UA" dirty="0"/>
              <a:t>Клацніть, щоб редагувати стиль зразка заголовка</a:t>
            </a:r>
            <a:endParaRPr lang="en-US" dirty="0"/>
          </a:p>
        </p:txBody>
      </p:sp>
      <p:sp>
        <p:nvSpPr>
          <p:cNvPr id="3" name="Місце для вмісту 2"/>
          <p:cNvSpPr>
            <a:spLocks noGrp="1"/>
          </p:cNvSpPr>
          <p:nvPr>
            <p:ph idx="1"/>
          </p:nvPr>
        </p:nvSpPr>
        <p:spPr>
          <a:xfrm>
            <a:off x="685800" y="609600"/>
            <a:ext cx="6858000" cy="5334000"/>
          </a:xfrm>
        </p:spPr>
        <p:txBody>
          <a:bodyPr rtlCol="0"/>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uk-UA"/>
              <a:t>Клацніть, щоб відредагувати стилі зразків тексту</a:t>
            </a:r>
          </a:p>
          <a:p>
            <a:pPr lvl="1" rtl="0"/>
            <a:r>
              <a:rPr lang="uk-UA"/>
              <a:t>Другий рівень</a:t>
            </a:r>
          </a:p>
          <a:p>
            <a:pPr lvl="2" rtl="0"/>
            <a:r>
              <a:rPr lang="uk-UA"/>
              <a:t>Третій рівень</a:t>
            </a:r>
          </a:p>
          <a:p>
            <a:pPr lvl="3" rtl="0"/>
            <a:r>
              <a:rPr lang="uk-UA"/>
              <a:t>Четвертий рівень</a:t>
            </a:r>
          </a:p>
          <a:p>
            <a:pPr lvl="4" rtl="0"/>
            <a:r>
              <a:rPr lang="uk-UA"/>
              <a:t>П’ятий рівень</a:t>
            </a:r>
            <a:endParaRPr lang="en-US" dirty="0"/>
          </a:p>
        </p:txBody>
      </p:sp>
      <p:sp>
        <p:nvSpPr>
          <p:cNvPr id="4" name="Місце для тексту 3"/>
          <p:cNvSpPr>
            <a:spLocks noGrp="1"/>
          </p:cNvSpPr>
          <p:nvPr>
            <p:ph type="body" sz="half" idx="2"/>
          </p:nvPr>
        </p:nvSpPr>
        <p:spPr>
          <a:xfrm>
            <a:off x="8458200" y="2336800"/>
            <a:ext cx="3161963" cy="3606800"/>
          </a:xfrm>
        </p:spPr>
        <p:txBody>
          <a:bodyPr rtlCol="0">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uk-UA"/>
              <a:t>Клацніть, щоб відредагувати стилі зразків тексту</a:t>
            </a:r>
          </a:p>
        </p:txBody>
      </p:sp>
      <p:sp>
        <p:nvSpPr>
          <p:cNvPr id="8" name="Місце для дати 7"/>
          <p:cNvSpPr>
            <a:spLocks noGrp="1"/>
          </p:cNvSpPr>
          <p:nvPr>
            <p:ph type="dt" sz="half" idx="10"/>
          </p:nvPr>
        </p:nvSpPr>
        <p:spPr>
          <a:xfrm>
            <a:off x="5588000" y="6035040"/>
            <a:ext cx="1955800" cy="365760"/>
          </a:xfrm>
        </p:spPr>
        <p:txBody>
          <a:bodyPr rtlCol="0"/>
          <a:lstStyle>
            <a:lvl1pPr>
              <a:defRPr>
                <a:solidFill>
                  <a:schemeClr val="tx1">
                    <a:lumMod val="85000"/>
                    <a:lumOff val="15000"/>
                  </a:schemeClr>
                </a:solidFill>
              </a:defRPr>
            </a:lvl1pPr>
          </a:lstStyle>
          <a:p>
            <a:pPr rtl="0"/>
            <a:fld id="{35A1BB29-AB33-4629-A938-7F5B67EE4F99}" type="datetime1">
              <a:rPr lang="uk-UA" smtClean="0"/>
              <a:t>23.09.2025</a:t>
            </a:fld>
            <a:endParaRPr lang="en-US"/>
          </a:p>
        </p:txBody>
      </p:sp>
      <p:sp>
        <p:nvSpPr>
          <p:cNvPr id="9" name="Місце для нижнього колонтитула 8"/>
          <p:cNvSpPr>
            <a:spLocks noGrp="1"/>
          </p:cNvSpPr>
          <p:nvPr>
            <p:ph type="ftr" sz="quarter" idx="11"/>
          </p:nvPr>
        </p:nvSpPr>
        <p:spPr>
          <a:xfrm>
            <a:off x="685801" y="6035040"/>
            <a:ext cx="4584700" cy="365760"/>
          </a:xfrm>
        </p:spPr>
        <p:txBody>
          <a:bodyPr rtlCol="0"/>
          <a:lstStyle>
            <a:lvl1pPr algn="l">
              <a:defRPr/>
            </a:lvl1pPr>
          </a:lstStyle>
          <a:p>
            <a:pPr rtl="0"/>
            <a:endParaRPr lang="en-US"/>
          </a:p>
        </p:txBody>
      </p:sp>
      <p:sp>
        <p:nvSpPr>
          <p:cNvPr id="11" name="Місце для номера слайда 10"/>
          <p:cNvSpPr>
            <a:spLocks noGrp="1"/>
          </p:cNvSpPr>
          <p:nvPr>
            <p:ph type="sldNum" sz="quarter" idx="12"/>
          </p:nvPr>
        </p:nvSpPr>
        <p:spPr>
          <a:xfrm>
            <a:off x="10396728" y="6035040"/>
            <a:ext cx="1223435" cy="365760"/>
          </a:xfrm>
        </p:spPr>
        <p:txBody>
          <a:bodyPr rtlCol="0"/>
          <a:lstStyle>
            <a:lvl1pPr>
              <a:defRPr>
                <a:solidFill>
                  <a:schemeClr val="tx1">
                    <a:lumMod val="85000"/>
                    <a:lumOff val="15000"/>
                  </a:schemeClr>
                </a:solidFill>
              </a:defRPr>
            </a:lvl1pPr>
          </a:lstStyle>
          <a:p>
            <a:pPr rtl="0"/>
            <a:fld id="{34B7E4EF-A1BD-40F4-AB7B-04F084DD991D}" type="slidenum">
              <a:rPr lang="en-US" smtClean="0"/>
              <a:t>‹№›</a:t>
            </a:fld>
            <a:endParaRPr lang="en-US"/>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Зображення з підписом">
    <p:spTree>
      <p:nvGrpSpPr>
        <p:cNvPr id="1" name=""/>
        <p:cNvGrpSpPr/>
        <p:nvPr/>
      </p:nvGrpSpPr>
      <p:grpSpPr>
        <a:xfrm>
          <a:off x="0" y="0"/>
          <a:ext cx="0" cy="0"/>
          <a:chOff x="0" y="0"/>
          <a:chExt cx="0" cy="0"/>
        </a:xfrm>
      </p:grpSpPr>
      <p:sp>
        <p:nvSpPr>
          <p:cNvPr id="11" name="Прямокутник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Місце для зображення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uk-UA"/>
              <a:t>Клацніть піктограму, щоб додати зображення</a:t>
            </a:r>
            <a:endParaRPr lang="en-US" dirty="0"/>
          </a:p>
        </p:txBody>
      </p:sp>
      <p:sp>
        <p:nvSpPr>
          <p:cNvPr id="5" name="Місце для дати 4"/>
          <p:cNvSpPr>
            <a:spLocks noGrp="1"/>
          </p:cNvSpPr>
          <p:nvPr>
            <p:ph type="dt" sz="half" idx="10"/>
          </p:nvPr>
        </p:nvSpPr>
        <p:spPr>
          <a:xfrm>
            <a:off x="5662337" y="6035040"/>
            <a:ext cx="2071963" cy="365760"/>
          </a:xfrm>
        </p:spPr>
        <p:txBody>
          <a:bodyPr rtlCol="0"/>
          <a:lstStyle>
            <a:lvl1pPr>
              <a:defRPr b="1">
                <a:solidFill>
                  <a:srgbClr val="FFFFFF"/>
                </a:solidFill>
                <a:effectLst>
                  <a:outerShdw blurRad="19050" dist="6350" dir="2700000" algn="tl" rotWithShape="0">
                    <a:prstClr val="black">
                      <a:alpha val="40000"/>
                    </a:prstClr>
                  </a:outerShdw>
                </a:effectLst>
              </a:defRPr>
            </a:lvl1pPr>
          </a:lstStyle>
          <a:p>
            <a:pPr rtl="0"/>
            <a:fld id="{04D9FD46-936B-42B5-B66D-4C29255ED353}" type="datetime1">
              <a:rPr lang="uk-UA" smtClean="0"/>
              <a:t>23.09.2025</a:t>
            </a:fld>
            <a:endParaRPr lang="en-US" dirty="0"/>
          </a:p>
        </p:txBody>
      </p:sp>
      <p:sp>
        <p:nvSpPr>
          <p:cNvPr id="6" name="Місце для нижнього колонтитула 5"/>
          <p:cNvSpPr>
            <a:spLocks noGrp="1"/>
          </p:cNvSpPr>
          <p:nvPr>
            <p:ph type="ftr" sz="quarter" idx="11"/>
          </p:nvPr>
        </p:nvSpPr>
        <p:spPr>
          <a:xfrm>
            <a:off x="612648" y="6035040"/>
            <a:ext cx="4588002" cy="365760"/>
          </a:xfrm>
        </p:spPr>
        <p:txBody>
          <a:bodyPr rtlCol="0"/>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Times New Roman" panose="02020603050405020304" pitchFamily="18" charset="0"/>
                <a:ea typeface="+mn-ea"/>
                <a:cs typeface="+mn-cs"/>
              </a:defRPr>
            </a:lvl1pPr>
          </a:lstStyle>
          <a:p>
            <a:pPr algn="l"/>
            <a:endParaRPr lang="uk-UA" dirty="0"/>
          </a:p>
        </p:txBody>
      </p:sp>
      <p:sp>
        <p:nvSpPr>
          <p:cNvPr id="7" name="Місце для номера слайда 6"/>
          <p:cNvSpPr>
            <a:spLocks noGrp="1"/>
          </p:cNvSpPr>
          <p:nvPr>
            <p:ph type="sldNum" sz="quarter" idx="12"/>
          </p:nvPr>
        </p:nvSpPr>
        <p:spPr>
          <a:xfrm>
            <a:off x="10396728" y="6035040"/>
            <a:ext cx="1225296" cy="365760"/>
          </a:xfrm>
        </p:spPr>
        <p:txBody>
          <a:bodyPr rtlCol="0"/>
          <a:lstStyle/>
          <a:p>
            <a:pPr rtl="0"/>
            <a:fld id="{34B7E4EF-A1BD-40F4-AB7B-04F084DD991D}" type="slidenum">
              <a:rPr lang="en-US" smtClean="0"/>
              <a:t>‹№›</a:t>
            </a:fld>
            <a:endParaRPr lang="en-US"/>
          </a:p>
        </p:txBody>
      </p:sp>
      <p:sp>
        <p:nvSpPr>
          <p:cNvPr id="12" name="Прямокутник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Заголовок 1"/>
          <p:cNvSpPr>
            <a:spLocks noGrp="1"/>
          </p:cNvSpPr>
          <p:nvPr>
            <p:ph type="title"/>
          </p:nvPr>
        </p:nvSpPr>
        <p:spPr>
          <a:xfrm>
            <a:off x="8477250" y="603504"/>
            <a:ext cx="3144774" cy="1645920"/>
          </a:xfrm>
        </p:spPr>
        <p:txBody>
          <a:bodyPr rtlCol="0" anchor="b">
            <a:noAutofit/>
          </a:bodyPr>
          <a:lstStyle>
            <a:lvl1pPr algn="l">
              <a:lnSpc>
                <a:spcPct val="100000"/>
              </a:lnSpc>
              <a:defRPr sz="3200" b="0">
                <a:solidFill>
                  <a:schemeClr val="tx1"/>
                </a:solidFill>
                <a:latin typeface="Times New Roman" panose="02020603050405020304" pitchFamily="18" charset="0"/>
              </a:defRPr>
            </a:lvl1pPr>
          </a:lstStyle>
          <a:p>
            <a:pPr rtl="0"/>
            <a:r>
              <a:rPr lang="uk-UA" dirty="0"/>
              <a:t>Клацніть, щоб редагувати стиль зразка заголовка</a:t>
            </a:r>
            <a:endParaRPr lang="en-US" dirty="0"/>
          </a:p>
        </p:txBody>
      </p:sp>
      <p:sp>
        <p:nvSpPr>
          <p:cNvPr id="4" name="Місце для тексту 3"/>
          <p:cNvSpPr>
            <a:spLocks noGrp="1"/>
          </p:cNvSpPr>
          <p:nvPr>
            <p:ph type="body" sz="half" idx="2"/>
          </p:nvPr>
        </p:nvSpPr>
        <p:spPr>
          <a:xfrm>
            <a:off x="8477250" y="2386584"/>
            <a:ext cx="3144774" cy="3511296"/>
          </a:xfrm>
        </p:spPr>
        <p:txBody>
          <a:bodyPr rtlCol="0">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uk-UA"/>
              <a:t>Клацніть, щоб відредагувати стилі зразків тексту</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Прямокутник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Times New Roman" panose="02020603050405020304" pitchFamily="18" charset="0"/>
            </a:endParaRPr>
          </a:p>
        </p:txBody>
      </p:sp>
      <p:sp>
        <p:nvSpPr>
          <p:cNvPr id="7" name="Прямокутник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Прямокутник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Місце для заголовка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pPr rtl="0"/>
            <a:r>
              <a:rPr lang="uk" dirty="0"/>
              <a:t>Зразок заголовка</a:t>
            </a:r>
            <a:endParaRPr lang="en-US" dirty="0"/>
          </a:p>
        </p:txBody>
      </p:sp>
      <p:sp>
        <p:nvSpPr>
          <p:cNvPr id="3" name="Місце для тексту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rtl="0"/>
            <a:r>
              <a:rPr lang="uk" dirty="0"/>
              <a:t>Зразки заголовків</a:t>
            </a:r>
          </a:p>
          <a:p>
            <a:pPr lvl="1" rtl="0"/>
            <a:r>
              <a:rPr lang="uk" dirty="0"/>
              <a:t>Другий рівень</a:t>
            </a:r>
          </a:p>
          <a:p>
            <a:pPr lvl="2" rtl="0"/>
            <a:r>
              <a:rPr lang="uk" dirty="0"/>
              <a:t>Третій рівень</a:t>
            </a:r>
          </a:p>
          <a:p>
            <a:pPr lvl="3" rtl="0"/>
            <a:r>
              <a:rPr lang="uk" dirty="0"/>
              <a:t>Четвертий рівень</a:t>
            </a:r>
          </a:p>
          <a:p>
            <a:pPr lvl="4" rtl="0"/>
            <a:r>
              <a:rPr lang="uk" dirty="0"/>
              <a:t>П’ятий рівень</a:t>
            </a:r>
            <a:endParaRPr lang="en-US" dirty="0"/>
          </a:p>
        </p:txBody>
      </p:sp>
      <p:sp>
        <p:nvSpPr>
          <p:cNvPr id="4" name="Місце для дати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latin typeface="Times New Roman" panose="02020603050405020304" pitchFamily="18" charset="0"/>
              </a:defRPr>
            </a:lvl1pPr>
          </a:lstStyle>
          <a:p>
            <a:fld id="{E3BF96F5-5ECC-498F-8E10-41B665E6E9EF}" type="datetime1">
              <a:rPr lang="uk-UA" smtClean="0"/>
              <a:pPr/>
              <a:t>23.09.2025</a:t>
            </a:fld>
            <a:endParaRPr lang="en-US" dirty="0"/>
          </a:p>
        </p:txBody>
      </p:sp>
      <p:sp>
        <p:nvSpPr>
          <p:cNvPr id="5" name="Місце для нижнього колонтитула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latin typeface="Times New Roman" panose="02020603050405020304" pitchFamily="18" charset="0"/>
              </a:defRPr>
            </a:lvl1pPr>
          </a:lstStyle>
          <a:p>
            <a:endParaRPr lang="en-US" dirty="0"/>
          </a:p>
        </p:txBody>
      </p:sp>
      <p:sp>
        <p:nvSpPr>
          <p:cNvPr id="6" name="Місце для номера слайда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latin typeface="Times New Roman" panose="02020603050405020304" pitchFamily="18" charset="0"/>
              </a:defRPr>
            </a:lvl1pPr>
          </a:lstStyle>
          <a:p>
            <a:fld id="{34B7E4EF-A1BD-40F4-AB7B-04F084DD991D}" type="slidenum">
              <a:rPr lang="en-US" smtClean="0"/>
              <a:pPr/>
              <a:t>‹№›</a:t>
            </a:fld>
            <a:endParaRPr lang="en-US" dirty="0"/>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Times New Roman" panose="02020603050405020304" pitchFamily="18" charset="0"/>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Times New Roman" panose="02020603050405020304" pitchFamily="18" charset="0"/>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Times New Roman" panose="02020603050405020304" pitchFamily="18" charset="0"/>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Times New Roman" panose="02020603050405020304" pitchFamily="18" charset="0"/>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Times New Roman" panose="02020603050405020304" pitchFamily="18" charset="0"/>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Times New Roman" panose="02020603050405020304" pitchFamily="18" charset="0"/>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hyperlink" Target="https://www.microsoft.com/uk-ua/microsoft-365/excel"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Рисунок 5" descr="Емблема зблизька&#10;&#10;Автоматично створений опис">
            <a:extLst>
              <a:ext uri="{FF2B5EF4-FFF2-40B4-BE49-F238E27FC236}">
                <a16:creationId xmlns:a16="http://schemas.microsoft.com/office/drawing/2014/main" id="{8045422F-7258-40AC-BD2E-2469AA448922}"/>
              </a:ext>
            </a:extLst>
          </p:cNvPr>
          <p:cNvPicPr>
            <a:picLocks noChangeAspect="1"/>
          </p:cNvPicPr>
          <p:nvPr/>
        </p:nvPicPr>
        <p:blipFill rotWithShape="1">
          <a:blip r:embed="rId2">
            <a:extLst>
              <a:ext uri="{28A0092B-C50C-407E-A947-70E740481C1C}">
                <a14:useLocalDpi xmlns:a14="http://schemas.microsoft.com/office/drawing/2010/main" val="0"/>
              </a:ext>
            </a:extLst>
          </a:blip>
          <a:srcRect r="-1"/>
          <a:stretch/>
        </p:blipFill>
        <p:spPr>
          <a:xfrm>
            <a:off x="20" y="10"/>
            <a:ext cx="12191979" cy="6857990"/>
          </a:xfrm>
          <a:prstGeom prst="rect">
            <a:avLst/>
          </a:prstGeom>
        </p:spPr>
      </p:pic>
      <p:sp>
        <p:nvSpPr>
          <p:cNvPr id="82" name="Прямокутник 8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5067"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84" name="Прямокутник 83">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61010" y="1975104"/>
            <a:ext cx="5120640" cy="2907792"/>
          </a:xfrm>
          <a:prstGeom prst="rect">
            <a:avLst/>
          </a:prstGeom>
          <a:noFill/>
          <a:ln w="6350" cap="sq" cmpd="sng" algn="ctr">
            <a:solidFill>
              <a:schemeClr val="tx1"/>
            </a:solidFill>
            <a:prstDash val="solid"/>
            <a:miter lim="800000"/>
          </a:ln>
          <a:effectLst>
            <a:softEdge rad="0"/>
          </a:effectLst>
        </p:spPr>
      </p:sp>
      <p:sp>
        <p:nvSpPr>
          <p:cNvPr id="2" name="Заголовок 1">
            <a:extLst>
              <a:ext uri="{FF2B5EF4-FFF2-40B4-BE49-F238E27FC236}">
                <a16:creationId xmlns:a16="http://schemas.microsoft.com/office/drawing/2014/main" id="{18C3B467-088C-4F3D-A9A7-105C4E1E20CD}"/>
              </a:ext>
            </a:extLst>
          </p:cNvPr>
          <p:cNvSpPr>
            <a:spLocks noGrp="1"/>
          </p:cNvSpPr>
          <p:nvPr>
            <p:ph type="ctrTitle"/>
          </p:nvPr>
        </p:nvSpPr>
        <p:spPr>
          <a:xfrm>
            <a:off x="6033793" y="2355458"/>
            <a:ext cx="4775075" cy="1630907"/>
          </a:xfrm>
        </p:spPr>
        <p:txBody>
          <a:bodyPr rtlCol="0">
            <a:normAutofit/>
          </a:bodyPr>
          <a:lstStyle/>
          <a:p>
            <a:pPr rtl="0"/>
            <a:r>
              <a:rPr lang="uk-UA" sz="4400" dirty="0">
                <a:solidFill>
                  <a:schemeClr val="tx1"/>
                </a:solidFill>
              </a:rPr>
              <a:t>Аналіз даних</a:t>
            </a:r>
            <a:endParaRPr lang="uk" sz="4400" dirty="0">
              <a:solidFill>
                <a:schemeClr val="tx1"/>
              </a:solidFill>
            </a:endParaRPr>
          </a:p>
        </p:txBody>
      </p:sp>
      <p:sp>
        <p:nvSpPr>
          <p:cNvPr id="3" name="Підзаголовок 2">
            <a:extLst>
              <a:ext uri="{FF2B5EF4-FFF2-40B4-BE49-F238E27FC236}">
                <a16:creationId xmlns:a16="http://schemas.microsoft.com/office/drawing/2014/main" id="{C8722DDC-8EEE-4A06-8DFE-B44871EAA2CF}"/>
              </a:ext>
            </a:extLst>
          </p:cNvPr>
          <p:cNvSpPr>
            <a:spLocks noGrp="1"/>
          </p:cNvSpPr>
          <p:nvPr>
            <p:ph type="subTitle" idx="1"/>
          </p:nvPr>
        </p:nvSpPr>
        <p:spPr>
          <a:xfrm>
            <a:off x="6033793" y="3995988"/>
            <a:ext cx="4775075" cy="559656"/>
          </a:xfrm>
        </p:spPr>
        <p:txBody>
          <a:bodyPr rtlCol="0">
            <a:normAutofit/>
          </a:bodyPr>
          <a:lstStyle/>
          <a:p>
            <a:pPr rtl="0">
              <a:spcAft>
                <a:spcPts val="600"/>
              </a:spcAft>
            </a:pPr>
            <a:r>
              <a:rPr lang="uk-UA" dirty="0">
                <a:solidFill>
                  <a:schemeClr val="tx1"/>
                </a:solidFill>
              </a:rPr>
              <a:t>Лекція 4</a:t>
            </a:r>
            <a:endParaRPr lang="uk" dirty="0">
              <a:solidFill>
                <a:schemeClr val="tx1"/>
              </a:solidFill>
            </a:endParaRPr>
          </a:p>
        </p:txBody>
      </p:sp>
    </p:spTree>
    <p:extLst>
      <p:ext uri="{BB962C8B-B14F-4D97-AF65-F5344CB8AC3E}">
        <p14:creationId xmlns:p14="http://schemas.microsoft.com/office/powerpoint/2010/main" val="258428075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63C9BDC-E495-47CB-86E6-0D31D1875042}"/>
              </a:ext>
            </a:extLst>
          </p:cNvPr>
          <p:cNvSpPr>
            <a:spLocks noGrp="1"/>
          </p:cNvSpPr>
          <p:nvPr>
            <p:ph type="title"/>
          </p:nvPr>
        </p:nvSpPr>
        <p:spPr>
          <a:xfrm>
            <a:off x="1066800" y="642594"/>
            <a:ext cx="10058400" cy="724388"/>
          </a:xfrm>
        </p:spPr>
        <p:txBody>
          <a:bodyPr>
            <a:normAutofit fontScale="90000"/>
          </a:bodyPr>
          <a:lstStyle/>
          <a:p>
            <a:pPr algn="ctr"/>
            <a:br>
              <a:rPr lang="uk-UA" b="1" dirty="0"/>
            </a:br>
            <a:r>
              <a:rPr lang="uk-UA" sz="3100" b="1" dirty="0"/>
              <a:t>Основні методи аналізу даних</a:t>
            </a:r>
            <a:br>
              <a:rPr lang="uk-UA" b="1" dirty="0"/>
            </a:br>
            <a:endParaRPr lang="uk-UA" dirty="0"/>
          </a:p>
        </p:txBody>
      </p:sp>
      <p:sp>
        <p:nvSpPr>
          <p:cNvPr id="5" name="Місце для вмісту 4">
            <a:extLst>
              <a:ext uri="{FF2B5EF4-FFF2-40B4-BE49-F238E27FC236}">
                <a16:creationId xmlns:a16="http://schemas.microsoft.com/office/drawing/2014/main" id="{D4F1769E-0497-4C84-A4E7-C391DC4952D4}"/>
              </a:ext>
            </a:extLst>
          </p:cNvPr>
          <p:cNvSpPr>
            <a:spLocks noGrp="1"/>
          </p:cNvSpPr>
          <p:nvPr>
            <p:ph sz="half" idx="1"/>
          </p:nvPr>
        </p:nvSpPr>
        <p:spPr>
          <a:xfrm>
            <a:off x="1066800" y="1349176"/>
            <a:ext cx="4663440" cy="4774533"/>
          </a:xfrm>
        </p:spPr>
        <p:txBody>
          <a:bodyPr/>
          <a:lstStyle/>
          <a:p>
            <a:pPr marL="0" indent="0">
              <a:buNone/>
            </a:pPr>
            <a:r>
              <a:rPr lang="uk-UA" b="1" dirty="0"/>
              <a:t>Кількісний аналіз</a:t>
            </a:r>
          </a:p>
          <a:p>
            <a:pPr marL="0" indent="457200" algn="just">
              <a:buNone/>
            </a:pPr>
            <a:r>
              <a:rPr lang="uk-UA" dirty="0"/>
              <a:t>Кількісний аналіз передбачає роботу з числами та вимірюваннями (наприклад, аналіз результатів опитування, отриманих за допомогою оцінок). Під час кількісного аналізу застосовуються лише математичні й статистичні методи. Цей аналіз відповідає на запитання типу "скільки". </a:t>
            </a:r>
          </a:p>
          <a:p>
            <a:endParaRPr lang="uk-UA" dirty="0"/>
          </a:p>
        </p:txBody>
      </p:sp>
      <p:sp>
        <p:nvSpPr>
          <p:cNvPr id="6" name="Місце для вмісту 5">
            <a:extLst>
              <a:ext uri="{FF2B5EF4-FFF2-40B4-BE49-F238E27FC236}">
                <a16:creationId xmlns:a16="http://schemas.microsoft.com/office/drawing/2014/main" id="{14744FE7-9672-4CAA-A543-FA56EC170AEA}"/>
              </a:ext>
            </a:extLst>
          </p:cNvPr>
          <p:cNvSpPr>
            <a:spLocks noGrp="1"/>
          </p:cNvSpPr>
          <p:nvPr>
            <p:ph sz="half" idx="2"/>
          </p:nvPr>
        </p:nvSpPr>
        <p:spPr>
          <a:xfrm>
            <a:off x="6461760" y="1440873"/>
            <a:ext cx="4663440" cy="4774533"/>
          </a:xfrm>
        </p:spPr>
        <p:txBody>
          <a:bodyPr/>
          <a:lstStyle/>
          <a:p>
            <a:pPr marL="0" indent="0">
              <a:buNone/>
            </a:pPr>
            <a:r>
              <a:rPr lang="uk-UA" sz="1600" b="1" dirty="0"/>
              <a:t>Якісний аналіз</a:t>
            </a:r>
          </a:p>
          <a:p>
            <a:pPr marL="0" indent="457200" algn="just">
              <a:buNone/>
            </a:pPr>
            <a:r>
              <a:rPr lang="uk-UA" sz="1600" dirty="0"/>
              <a:t>Якісний аналіз передбачає розуміння суб’єктивного значення нечислових даних. Наприклад, він </a:t>
            </a:r>
            <a:r>
              <a:rPr lang="uk-UA" sz="1600" dirty="0" err="1"/>
              <a:t>підійде</a:t>
            </a:r>
            <a:r>
              <a:rPr lang="uk-UA" sz="1600" dirty="0"/>
              <a:t> для аналізу відповідей під час співбесіди чи розпізнавання емоцій на фотографіях. Під час якісного аналізу виявляються закономірності, теми й інша корисна інформація, і його головна мета – отримати точну та детальну інформацію</a:t>
            </a:r>
            <a:r>
              <a:rPr lang="uk-UA" dirty="0"/>
              <a:t>.</a:t>
            </a:r>
          </a:p>
          <a:p>
            <a:endParaRPr lang="uk-UA" dirty="0"/>
          </a:p>
        </p:txBody>
      </p:sp>
      <p:sp>
        <p:nvSpPr>
          <p:cNvPr id="4" name="Місце для дати 3">
            <a:extLst>
              <a:ext uri="{FF2B5EF4-FFF2-40B4-BE49-F238E27FC236}">
                <a16:creationId xmlns:a16="http://schemas.microsoft.com/office/drawing/2014/main" id="{A57CEB7D-9620-42DA-9B21-820AB128AC30}"/>
              </a:ext>
            </a:extLst>
          </p:cNvPr>
          <p:cNvSpPr>
            <a:spLocks noGrp="1"/>
          </p:cNvSpPr>
          <p:nvPr>
            <p:ph type="dt" sz="half" idx="10"/>
          </p:nvPr>
        </p:nvSpPr>
        <p:spPr/>
        <p:txBody>
          <a:bodyPr/>
          <a:lstStyle/>
          <a:p>
            <a:pPr rtl="0"/>
            <a:fld id="{EC408064-2FEA-490B-97A7-9D4C20B22D0E}" type="datetime1">
              <a:rPr lang="uk-UA" smtClean="0"/>
              <a:t>23.09.2025</a:t>
            </a:fld>
            <a:endParaRPr lang="en-US"/>
          </a:p>
        </p:txBody>
      </p:sp>
      <p:pic>
        <p:nvPicPr>
          <p:cNvPr id="7" name="Рисунок 6">
            <a:extLst>
              <a:ext uri="{FF2B5EF4-FFF2-40B4-BE49-F238E27FC236}">
                <a16:creationId xmlns:a16="http://schemas.microsoft.com/office/drawing/2014/main" id="{AC6DA606-084D-4243-BF8C-DEAD23031BCC}"/>
              </a:ext>
            </a:extLst>
          </p:cNvPr>
          <p:cNvPicPr>
            <a:picLocks noChangeAspect="1"/>
          </p:cNvPicPr>
          <p:nvPr/>
        </p:nvPicPr>
        <p:blipFill>
          <a:blip r:embed="rId2"/>
          <a:stretch>
            <a:fillRect/>
          </a:stretch>
        </p:blipFill>
        <p:spPr>
          <a:xfrm>
            <a:off x="1440240" y="4202546"/>
            <a:ext cx="3686251" cy="2124364"/>
          </a:xfrm>
          <a:prstGeom prst="rect">
            <a:avLst/>
          </a:prstGeom>
        </p:spPr>
      </p:pic>
      <p:pic>
        <p:nvPicPr>
          <p:cNvPr id="8" name="Рисунок 7">
            <a:extLst>
              <a:ext uri="{FF2B5EF4-FFF2-40B4-BE49-F238E27FC236}">
                <a16:creationId xmlns:a16="http://schemas.microsoft.com/office/drawing/2014/main" id="{2C399743-D5D6-402D-B42C-4FA91AED14BE}"/>
              </a:ext>
            </a:extLst>
          </p:cNvPr>
          <p:cNvPicPr>
            <a:picLocks noChangeAspect="1"/>
          </p:cNvPicPr>
          <p:nvPr/>
        </p:nvPicPr>
        <p:blipFill>
          <a:blip r:embed="rId3"/>
          <a:stretch>
            <a:fillRect/>
          </a:stretch>
        </p:blipFill>
        <p:spPr>
          <a:xfrm>
            <a:off x="6964181" y="4305721"/>
            <a:ext cx="3787579" cy="2124365"/>
          </a:xfrm>
          <a:prstGeom prst="rect">
            <a:avLst/>
          </a:prstGeom>
        </p:spPr>
      </p:pic>
    </p:spTree>
    <p:extLst>
      <p:ext uri="{BB962C8B-B14F-4D97-AF65-F5344CB8AC3E}">
        <p14:creationId xmlns:p14="http://schemas.microsoft.com/office/powerpoint/2010/main" val="8884388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Місце для вмісту 7">
            <a:extLst>
              <a:ext uri="{FF2B5EF4-FFF2-40B4-BE49-F238E27FC236}">
                <a16:creationId xmlns:a16="http://schemas.microsoft.com/office/drawing/2014/main" id="{250E3B9F-A6BE-4C01-9295-4D61B13E44C7}"/>
              </a:ext>
            </a:extLst>
          </p:cNvPr>
          <p:cNvPicPr>
            <a:picLocks noGrp="1" noChangeAspect="1"/>
          </p:cNvPicPr>
          <p:nvPr>
            <p:ph idx="1"/>
          </p:nvPr>
        </p:nvPicPr>
        <p:blipFill>
          <a:blip r:embed="rId2"/>
          <a:stretch>
            <a:fillRect/>
          </a:stretch>
        </p:blipFill>
        <p:spPr>
          <a:xfrm>
            <a:off x="441948" y="457201"/>
            <a:ext cx="5312307" cy="3255818"/>
          </a:xfrm>
          <a:prstGeom prst="rect">
            <a:avLst/>
          </a:prstGeom>
        </p:spPr>
      </p:pic>
      <p:sp>
        <p:nvSpPr>
          <p:cNvPr id="5" name="Місце для дати 4">
            <a:extLst>
              <a:ext uri="{FF2B5EF4-FFF2-40B4-BE49-F238E27FC236}">
                <a16:creationId xmlns:a16="http://schemas.microsoft.com/office/drawing/2014/main" id="{99013FA2-8A59-4F31-B28D-4F687AE6051A}"/>
              </a:ext>
            </a:extLst>
          </p:cNvPr>
          <p:cNvSpPr>
            <a:spLocks noGrp="1"/>
          </p:cNvSpPr>
          <p:nvPr>
            <p:ph type="dt" sz="half" idx="10"/>
          </p:nvPr>
        </p:nvSpPr>
        <p:spPr/>
        <p:txBody>
          <a:bodyPr/>
          <a:lstStyle/>
          <a:p>
            <a:pPr rtl="0"/>
            <a:fld id="{22125E7A-BF40-4096-B528-5F20498A6621}" type="datetime1">
              <a:rPr lang="uk-UA" smtClean="0"/>
              <a:t>23.09.2025</a:t>
            </a:fld>
            <a:endParaRPr lang="en-US"/>
          </a:p>
        </p:txBody>
      </p:sp>
      <p:pic>
        <p:nvPicPr>
          <p:cNvPr id="9" name="Рисунок 8">
            <a:extLst>
              <a:ext uri="{FF2B5EF4-FFF2-40B4-BE49-F238E27FC236}">
                <a16:creationId xmlns:a16="http://schemas.microsoft.com/office/drawing/2014/main" id="{6B8CB0CC-9568-429F-8780-E59FE067CD58}"/>
              </a:ext>
            </a:extLst>
          </p:cNvPr>
          <p:cNvPicPr>
            <a:picLocks noChangeAspect="1"/>
          </p:cNvPicPr>
          <p:nvPr/>
        </p:nvPicPr>
        <p:blipFill>
          <a:blip r:embed="rId3"/>
          <a:stretch>
            <a:fillRect/>
          </a:stretch>
        </p:blipFill>
        <p:spPr>
          <a:xfrm>
            <a:off x="1066364" y="2743140"/>
            <a:ext cx="10059272" cy="1371719"/>
          </a:xfrm>
          <a:prstGeom prst="rect">
            <a:avLst/>
          </a:prstGeom>
        </p:spPr>
      </p:pic>
      <p:pic>
        <p:nvPicPr>
          <p:cNvPr id="10" name="Рисунок 9">
            <a:extLst>
              <a:ext uri="{FF2B5EF4-FFF2-40B4-BE49-F238E27FC236}">
                <a16:creationId xmlns:a16="http://schemas.microsoft.com/office/drawing/2014/main" id="{DA15042D-70E1-442B-8309-F6B06FB45629}"/>
              </a:ext>
            </a:extLst>
          </p:cNvPr>
          <p:cNvPicPr>
            <a:picLocks noChangeAspect="1"/>
          </p:cNvPicPr>
          <p:nvPr/>
        </p:nvPicPr>
        <p:blipFill rotWithShape="1">
          <a:blip r:embed="rId4"/>
          <a:srcRect b="12226"/>
          <a:stretch/>
        </p:blipFill>
        <p:spPr>
          <a:xfrm>
            <a:off x="7056446" y="457200"/>
            <a:ext cx="3939881" cy="5966523"/>
          </a:xfrm>
          <a:prstGeom prst="rect">
            <a:avLst/>
          </a:prstGeom>
        </p:spPr>
      </p:pic>
      <p:pic>
        <p:nvPicPr>
          <p:cNvPr id="11" name="Рисунок 10">
            <a:extLst>
              <a:ext uri="{FF2B5EF4-FFF2-40B4-BE49-F238E27FC236}">
                <a16:creationId xmlns:a16="http://schemas.microsoft.com/office/drawing/2014/main" id="{316F11FF-492D-4811-BD5F-086CC04636FA}"/>
              </a:ext>
            </a:extLst>
          </p:cNvPr>
          <p:cNvPicPr>
            <a:picLocks noChangeAspect="1"/>
          </p:cNvPicPr>
          <p:nvPr/>
        </p:nvPicPr>
        <p:blipFill>
          <a:blip r:embed="rId5"/>
          <a:stretch>
            <a:fillRect/>
          </a:stretch>
        </p:blipFill>
        <p:spPr>
          <a:xfrm>
            <a:off x="1593859" y="3813730"/>
            <a:ext cx="3901778" cy="2522439"/>
          </a:xfrm>
          <a:prstGeom prst="rect">
            <a:avLst/>
          </a:prstGeom>
        </p:spPr>
      </p:pic>
    </p:spTree>
    <p:extLst>
      <p:ext uri="{BB962C8B-B14F-4D97-AF65-F5344CB8AC3E}">
        <p14:creationId xmlns:p14="http://schemas.microsoft.com/office/powerpoint/2010/main" val="42887331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8CDB1EBB-8158-4E81-8C01-F76EC2D35369}"/>
              </a:ext>
            </a:extLst>
          </p:cNvPr>
          <p:cNvSpPr>
            <a:spLocks noGrp="1"/>
          </p:cNvSpPr>
          <p:nvPr>
            <p:ph type="title"/>
          </p:nvPr>
        </p:nvSpPr>
        <p:spPr>
          <a:xfrm>
            <a:off x="1066800" y="642594"/>
            <a:ext cx="10058400" cy="576606"/>
          </a:xfrm>
        </p:spPr>
        <p:txBody>
          <a:bodyPr>
            <a:normAutofit fontScale="90000"/>
          </a:bodyPr>
          <a:lstStyle/>
          <a:p>
            <a:pPr algn="ctr"/>
            <a:br>
              <a:rPr lang="uk-UA" dirty="0"/>
            </a:br>
            <a:r>
              <a:rPr lang="uk-UA" dirty="0"/>
              <a:t>Процес аналізу даних</a:t>
            </a:r>
            <a:br>
              <a:rPr lang="uk-UA" dirty="0"/>
            </a:br>
            <a:endParaRPr lang="uk-UA" dirty="0"/>
          </a:p>
        </p:txBody>
      </p:sp>
      <p:sp>
        <p:nvSpPr>
          <p:cNvPr id="7" name="Місце для вмісту 6">
            <a:extLst>
              <a:ext uri="{FF2B5EF4-FFF2-40B4-BE49-F238E27FC236}">
                <a16:creationId xmlns:a16="http://schemas.microsoft.com/office/drawing/2014/main" id="{7C3A1B7C-644D-4B9F-80F8-34F78F31F40C}"/>
              </a:ext>
            </a:extLst>
          </p:cNvPr>
          <p:cNvSpPr>
            <a:spLocks noGrp="1"/>
          </p:cNvSpPr>
          <p:nvPr>
            <p:ph idx="1"/>
          </p:nvPr>
        </p:nvSpPr>
        <p:spPr>
          <a:xfrm>
            <a:off x="1066799" y="1219200"/>
            <a:ext cx="10746509" cy="4733544"/>
          </a:xfrm>
        </p:spPr>
        <p:txBody>
          <a:bodyPr>
            <a:normAutofit/>
          </a:bodyPr>
          <a:lstStyle/>
          <a:p>
            <a:pPr marL="0" indent="0">
              <a:buNone/>
            </a:pPr>
            <a:r>
              <a:rPr lang="uk-UA" dirty="0"/>
              <a:t>Команда Процес аналізу даних це не що інше, як збір інформації за допомогою відповідної програми чи інструменту, який дозволяє вам досліджувати дані та знаходити в них закономірності. На основі цієї інформації та даних ви можете приймати рішення або робити остаточні висновки.</a:t>
            </a:r>
          </a:p>
          <a:p>
            <a:pPr marL="0" indent="0">
              <a:buNone/>
            </a:pPr>
            <a:endParaRPr lang="uk-UA" dirty="0"/>
          </a:p>
          <a:p>
            <a:pPr marL="0" indent="0">
              <a:buNone/>
            </a:pPr>
            <a:r>
              <a:rPr lang="uk-UA" sz="1800" dirty="0"/>
              <a:t>Аналіз даних складається з наступних етапів:</a:t>
            </a:r>
          </a:p>
          <a:p>
            <a:endParaRPr lang="uk-UA" dirty="0"/>
          </a:p>
          <a:p>
            <a:pPr marL="823912" indent="-285750">
              <a:buFont typeface="Wingdings" panose="05000000000000000000" pitchFamily="2" charset="2"/>
              <a:buChar char="§"/>
            </a:pPr>
            <a:r>
              <a:rPr lang="uk-UA" sz="1600" b="1" dirty="0"/>
              <a:t>Збір вимог до даних</a:t>
            </a:r>
          </a:p>
          <a:p>
            <a:pPr marL="823912" indent="-285750">
              <a:buFont typeface="Wingdings" panose="05000000000000000000" pitchFamily="2" charset="2"/>
              <a:buChar char="§"/>
            </a:pPr>
            <a:r>
              <a:rPr lang="uk-UA" sz="1600" b="1" dirty="0"/>
              <a:t>Збір даних</a:t>
            </a:r>
          </a:p>
          <a:p>
            <a:pPr marL="823912" indent="-285750">
              <a:buFont typeface="Wingdings" panose="05000000000000000000" pitchFamily="2" charset="2"/>
              <a:buChar char="§"/>
            </a:pPr>
            <a:r>
              <a:rPr lang="uk-UA" sz="1600" b="1" dirty="0"/>
              <a:t>Очищення даних</a:t>
            </a:r>
          </a:p>
          <a:p>
            <a:pPr marL="823912" indent="-285750">
              <a:buFont typeface="Wingdings" panose="05000000000000000000" pitchFamily="2" charset="2"/>
              <a:buChar char="§"/>
            </a:pPr>
            <a:r>
              <a:rPr lang="uk-UA" sz="1600" b="1" dirty="0"/>
              <a:t>Аналіз даних</a:t>
            </a:r>
          </a:p>
          <a:p>
            <a:pPr marL="823912" indent="-285750">
              <a:buFont typeface="Wingdings" panose="05000000000000000000" pitchFamily="2" charset="2"/>
              <a:buChar char="§"/>
            </a:pPr>
            <a:r>
              <a:rPr lang="uk-UA" sz="1600" b="1" dirty="0"/>
              <a:t>Інтерпретація даних</a:t>
            </a:r>
          </a:p>
          <a:p>
            <a:pPr marL="823912" indent="-285750">
              <a:buFont typeface="Wingdings" panose="05000000000000000000" pitchFamily="2" charset="2"/>
              <a:buChar char="§"/>
            </a:pPr>
            <a:r>
              <a:rPr lang="uk-UA" sz="1600" b="1" dirty="0"/>
              <a:t>Візуалізація даних</a:t>
            </a:r>
          </a:p>
        </p:txBody>
      </p:sp>
      <p:sp>
        <p:nvSpPr>
          <p:cNvPr id="5" name="Місце для дати 4">
            <a:extLst>
              <a:ext uri="{FF2B5EF4-FFF2-40B4-BE49-F238E27FC236}">
                <a16:creationId xmlns:a16="http://schemas.microsoft.com/office/drawing/2014/main" id="{21F6A91A-B2D7-4814-9342-C0DFEAC6DAAF}"/>
              </a:ext>
            </a:extLst>
          </p:cNvPr>
          <p:cNvSpPr>
            <a:spLocks noGrp="1"/>
          </p:cNvSpPr>
          <p:nvPr>
            <p:ph type="dt" sz="half" idx="10"/>
          </p:nvPr>
        </p:nvSpPr>
        <p:spPr/>
        <p:txBody>
          <a:bodyPr/>
          <a:lstStyle/>
          <a:p>
            <a:pPr rtl="0"/>
            <a:fld id="{22125E7A-BF40-4096-B528-5F20498A6621}" type="datetime1">
              <a:rPr lang="uk-UA" smtClean="0"/>
              <a:t>23.09.2025</a:t>
            </a:fld>
            <a:endParaRPr lang="en-US"/>
          </a:p>
        </p:txBody>
      </p:sp>
      <p:pic>
        <p:nvPicPr>
          <p:cNvPr id="8" name="Рисунок 7">
            <a:extLst>
              <a:ext uri="{FF2B5EF4-FFF2-40B4-BE49-F238E27FC236}">
                <a16:creationId xmlns:a16="http://schemas.microsoft.com/office/drawing/2014/main" id="{1976AA4F-9883-4E09-8D87-23DEA2A39B1E}"/>
              </a:ext>
            </a:extLst>
          </p:cNvPr>
          <p:cNvPicPr>
            <a:picLocks noChangeAspect="1"/>
          </p:cNvPicPr>
          <p:nvPr/>
        </p:nvPicPr>
        <p:blipFill>
          <a:blip r:embed="rId2"/>
          <a:stretch>
            <a:fillRect/>
          </a:stretch>
        </p:blipFill>
        <p:spPr>
          <a:xfrm>
            <a:off x="5024582" y="2863273"/>
            <a:ext cx="6668654" cy="3171767"/>
          </a:xfrm>
          <a:prstGeom prst="rect">
            <a:avLst/>
          </a:prstGeom>
        </p:spPr>
      </p:pic>
    </p:spTree>
    <p:extLst>
      <p:ext uri="{BB962C8B-B14F-4D97-AF65-F5344CB8AC3E}">
        <p14:creationId xmlns:p14="http://schemas.microsoft.com/office/powerpoint/2010/main" val="33919922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a:extLst>
              <a:ext uri="{FF2B5EF4-FFF2-40B4-BE49-F238E27FC236}">
                <a16:creationId xmlns:a16="http://schemas.microsoft.com/office/drawing/2014/main" id="{6D226ACB-1B15-4704-95EB-7BA9903108E6}"/>
              </a:ext>
            </a:extLst>
          </p:cNvPr>
          <p:cNvSpPr>
            <a:spLocks noGrp="1"/>
          </p:cNvSpPr>
          <p:nvPr>
            <p:ph type="title"/>
          </p:nvPr>
        </p:nvSpPr>
        <p:spPr>
          <a:xfrm>
            <a:off x="1066800" y="642594"/>
            <a:ext cx="10058400" cy="521188"/>
          </a:xfrm>
        </p:spPr>
        <p:txBody>
          <a:bodyPr>
            <a:noAutofit/>
          </a:bodyPr>
          <a:lstStyle/>
          <a:p>
            <a:pPr algn="ctr"/>
            <a:r>
              <a:rPr lang="uk-UA" sz="3200" dirty="0"/>
              <a:t>Результати аналізу даних</a:t>
            </a:r>
          </a:p>
        </p:txBody>
      </p:sp>
      <p:pic>
        <p:nvPicPr>
          <p:cNvPr id="5" name="Місце для вмісту 4">
            <a:extLst>
              <a:ext uri="{FF2B5EF4-FFF2-40B4-BE49-F238E27FC236}">
                <a16:creationId xmlns:a16="http://schemas.microsoft.com/office/drawing/2014/main" id="{AA98E036-62A9-445C-BA7C-418876F4840A}"/>
              </a:ext>
            </a:extLst>
          </p:cNvPr>
          <p:cNvPicPr>
            <a:picLocks noGrp="1" noChangeAspect="1"/>
          </p:cNvPicPr>
          <p:nvPr>
            <p:ph idx="1"/>
          </p:nvPr>
        </p:nvPicPr>
        <p:blipFill>
          <a:blip r:embed="rId2"/>
          <a:stretch>
            <a:fillRect/>
          </a:stretch>
        </p:blipFill>
        <p:spPr>
          <a:xfrm>
            <a:off x="419856" y="1255126"/>
            <a:ext cx="5502117" cy="2705334"/>
          </a:xfrm>
          <a:prstGeom prst="rect">
            <a:avLst/>
          </a:prstGeom>
        </p:spPr>
      </p:pic>
      <p:sp>
        <p:nvSpPr>
          <p:cNvPr id="4" name="Місце для дати 3">
            <a:extLst>
              <a:ext uri="{FF2B5EF4-FFF2-40B4-BE49-F238E27FC236}">
                <a16:creationId xmlns:a16="http://schemas.microsoft.com/office/drawing/2014/main" id="{ECB63861-E7B7-42A4-9FC6-AFA8C9617006}"/>
              </a:ext>
            </a:extLst>
          </p:cNvPr>
          <p:cNvSpPr>
            <a:spLocks noGrp="1"/>
          </p:cNvSpPr>
          <p:nvPr>
            <p:ph type="dt" sz="half" idx="10"/>
          </p:nvPr>
        </p:nvSpPr>
        <p:spPr/>
        <p:txBody>
          <a:bodyPr/>
          <a:lstStyle/>
          <a:p>
            <a:pPr rtl="0"/>
            <a:fld id="{EC408064-2FEA-490B-97A7-9D4C20B22D0E}" type="datetime1">
              <a:rPr lang="uk-UA" smtClean="0"/>
              <a:t>23.09.2025</a:t>
            </a:fld>
            <a:endParaRPr lang="en-US"/>
          </a:p>
        </p:txBody>
      </p:sp>
      <p:pic>
        <p:nvPicPr>
          <p:cNvPr id="6" name="Рисунок 5">
            <a:extLst>
              <a:ext uri="{FF2B5EF4-FFF2-40B4-BE49-F238E27FC236}">
                <a16:creationId xmlns:a16="http://schemas.microsoft.com/office/drawing/2014/main" id="{60B03A91-DA8B-442E-8C11-12DEC91D7026}"/>
              </a:ext>
            </a:extLst>
          </p:cNvPr>
          <p:cNvPicPr>
            <a:picLocks noChangeAspect="1"/>
          </p:cNvPicPr>
          <p:nvPr/>
        </p:nvPicPr>
        <p:blipFill>
          <a:blip r:embed="rId3"/>
          <a:stretch>
            <a:fillRect/>
          </a:stretch>
        </p:blipFill>
        <p:spPr>
          <a:xfrm>
            <a:off x="5921973" y="1255126"/>
            <a:ext cx="5624047" cy="2758679"/>
          </a:xfrm>
          <a:prstGeom prst="rect">
            <a:avLst/>
          </a:prstGeom>
        </p:spPr>
      </p:pic>
      <p:pic>
        <p:nvPicPr>
          <p:cNvPr id="7" name="Рисунок 6">
            <a:extLst>
              <a:ext uri="{FF2B5EF4-FFF2-40B4-BE49-F238E27FC236}">
                <a16:creationId xmlns:a16="http://schemas.microsoft.com/office/drawing/2014/main" id="{EEC943F1-6934-4C45-864D-59B8DE7A03E5}"/>
              </a:ext>
            </a:extLst>
          </p:cNvPr>
          <p:cNvPicPr>
            <a:picLocks noChangeAspect="1"/>
          </p:cNvPicPr>
          <p:nvPr/>
        </p:nvPicPr>
        <p:blipFill>
          <a:blip r:embed="rId4"/>
          <a:stretch>
            <a:fillRect/>
          </a:stretch>
        </p:blipFill>
        <p:spPr>
          <a:xfrm>
            <a:off x="816131" y="4340750"/>
            <a:ext cx="5105842" cy="1569856"/>
          </a:xfrm>
          <a:prstGeom prst="rect">
            <a:avLst/>
          </a:prstGeom>
        </p:spPr>
      </p:pic>
      <p:pic>
        <p:nvPicPr>
          <p:cNvPr id="8" name="Рисунок 7">
            <a:extLst>
              <a:ext uri="{FF2B5EF4-FFF2-40B4-BE49-F238E27FC236}">
                <a16:creationId xmlns:a16="http://schemas.microsoft.com/office/drawing/2014/main" id="{408C4C31-CA77-4D95-ADCD-768731DE6329}"/>
              </a:ext>
            </a:extLst>
          </p:cNvPr>
          <p:cNvPicPr>
            <a:picLocks noChangeAspect="1"/>
          </p:cNvPicPr>
          <p:nvPr/>
        </p:nvPicPr>
        <p:blipFill>
          <a:blip r:embed="rId5"/>
          <a:stretch>
            <a:fillRect/>
          </a:stretch>
        </p:blipFill>
        <p:spPr>
          <a:xfrm>
            <a:off x="6270028" y="4113488"/>
            <a:ext cx="4855172" cy="2024380"/>
          </a:xfrm>
          <a:prstGeom prst="rect">
            <a:avLst/>
          </a:prstGeom>
        </p:spPr>
      </p:pic>
    </p:spTree>
    <p:extLst>
      <p:ext uri="{BB962C8B-B14F-4D97-AF65-F5344CB8AC3E}">
        <p14:creationId xmlns:p14="http://schemas.microsoft.com/office/powerpoint/2010/main" val="32478830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7352B2-AEF5-4AC7-9589-4AF84FB04730}"/>
              </a:ext>
            </a:extLst>
          </p:cNvPr>
          <p:cNvSpPr>
            <a:spLocks noGrp="1"/>
          </p:cNvSpPr>
          <p:nvPr>
            <p:ph type="title"/>
          </p:nvPr>
        </p:nvSpPr>
        <p:spPr>
          <a:xfrm>
            <a:off x="1066800" y="642594"/>
            <a:ext cx="10058400" cy="604315"/>
          </a:xfrm>
        </p:spPr>
        <p:txBody>
          <a:bodyPr>
            <a:normAutofit fontScale="90000"/>
          </a:bodyPr>
          <a:lstStyle/>
          <a:p>
            <a:pPr algn="ctr"/>
            <a:r>
              <a:rPr lang="uk-UA" sz="3200" b="1" dirty="0"/>
              <a:t>Основні техніки бізнес-аналізу</a:t>
            </a:r>
            <a:br>
              <a:rPr lang="uk-UA" sz="3200" b="1" dirty="0"/>
            </a:br>
            <a:endParaRPr lang="uk-UA" sz="3200" dirty="0"/>
          </a:p>
        </p:txBody>
      </p:sp>
      <p:sp>
        <p:nvSpPr>
          <p:cNvPr id="3" name="Місце для вмісту 2">
            <a:extLst>
              <a:ext uri="{FF2B5EF4-FFF2-40B4-BE49-F238E27FC236}">
                <a16:creationId xmlns:a16="http://schemas.microsoft.com/office/drawing/2014/main" id="{2B829D9C-41AA-41E4-BF4E-244692C0A0AF}"/>
              </a:ext>
            </a:extLst>
          </p:cNvPr>
          <p:cNvSpPr>
            <a:spLocks noGrp="1"/>
          </p:cNvSpPr>
          <p:nvPr>
            <p:ph idx="1"/>
          </p:nvPr>
        </p:nvSpPr>
        <p:spPr>
          <a:xfrm>
            <a:off x="1066800" y="1246909"/>
            <a:ext cx="10058400" cy="4705835"/>
          </a:xfrm>
        </p:spPr>
        <p:txBody>
          <a:bodyPr/>
          <a:lstStyle/>
          <a:p>
            <a:pPr marL="0" indent="457200" algn="just">
              <a:lnSpc>
                <a:spcPct val="100000"/>
              </a:lnSpc>
              <a:buNone/>
            </a:pPr>
            <a:r>
              <a:rPr lang="uk-UA" sz="1600" b="1" dirty="0"/>
              <a:t>Бізнес-аналіз</a:t>
            </a:r>
            <a:r>
              <a:rPr lang="uk-UA" sz="1600" dirty="0"/>
              <a:t> – це важливий процес, який допомагає організаціям визначати можливості, приймати обґрунтовані рішення та досягати своїх стратегічних цілей. </a:t>
            </a:r>
          </a:p>
          <a:p>
            <a:pPr marL="0" indent="457200" algn="just">
              <a:lnSpc>
                <a:spcPct val="100000"/>
              </a:lnSpc>
              <a:buNone/>
            </a:pPr>
            <a:r>
              <a:rPr lang="uk-UA" sz="1600" dirty="0"/>
              <a:t>Використовуючи різні аналітичні техніки, аналітики можуть оцінити внутрішні та зовнішні фактори, що впливають на ефективність бізнесу. До найпопулярніших  потужних методів бізнес-аналізу належать: </a:t>
            </a:r>
            <a:r>
              <a:rPr lang="en-US" sz="1600" b="1" i="1" dirty="0"/>
              <a:t>SWOT-</a:t>
            </a:r>
            <a:r>
              <a:rPr lang="uk-UA" sz="1600" b="1" i="1" dirty="0"/>
              <a:t>аналіз, </a:t>
            </a:r>
            <a:r>
              <a:rPr lang="en-US" sz="1600" b="1" i="1" dirty="0"/>
              <a:t>MOST-</a:t>
            </a:r>
            <a:r>
              <a:rPr lang="uk-UA" sz="1600" b="1" i="1" dirty="0"/>
              <a:t>аналіз, Моделювання Бізнес-Процесів, </a:t>
            </a:r>
            <a:r>
              <a:rPr lang="en-US" sz="1600" b="1" i="1" dirty="0"/>
              <a:t>PESTEL-</a:t>
            </a:r>
            <a:r>
              <a:rPr lang="uk-UA" sz="1600" b="1" i="1" dirty="0"/>
              <a:t>аналіз та </a:t>
            </a:r>
            <a:r>
              <a:rPr lang="en-US" sz="1600" b="1" i="1" dirty="0"/>
              <a:t>CATWOE. </a:t>
            </a:r>
            <a:endParaRPr lang="uk-UA" sz="1600" b="1" i="1" dirty="0"/>
          </a:p>
          <a:p>
            <a:pPr marL="0" indent="457200" algn="just">
              <a:lnSpc>
                <a:spcPct val="100000"/>
              </a:lnSpc>
              <a:buNone/>
            </a:pPr>
            <a:r>
              <a:rPr lang="uk-UA" sz="1600" dirty="0"/>
              <a:t>Розуміння цих методів забезпечить бізнес-аналітиків необхідними інструментами для ефективної оцінки та покращення ефективності організації.</a:t>
            </a:r>
            <a:endParaRPr lang="uk-UA" sz="1600" b="1" dirty="0"/>
          </a:p>
          <a:p>
            <a:pPr marL="0" indent="0">
              <a:buNone/>
            </a:pPr>
            <a:endParaRPr lang="uk-UA" b="1" dirty="0"/>
          </a:p>
          <a:p>
            <a:pPr marL="0" indent="0">
              <a:buNone/>
            </a:pPr>
            <a:r>
              <a:rPr lang="en-US" sz="2000" b="1" dirty="0"/>
              <a:t>1.SWOT-</a:t>
            </a:r>
            <a:r>
              <a:rPr lang="uk-UA" sz="2000" b="1" dirty="0"/>
              <a:t>Аналіз: Оцінка сильних і слабких сторін, можливостей і загроз</a:t>
            </a:r>
            <a:endParaRPr lang="uk-UA" sz="2000" dirty="0"/>
          </a:p>
          <a:p>
            <a:pPr marL="0" indent="457200" algn="just">
              <a:buNone/>
            </a:pPr>
            <a:r>
              <a:rPr lang="en-US" sz="1600" dirty="0"/>
              <a:t>SWOT-</a:t>
            </a:r>
            <a:r>
              <a:rPr lang="uk-UA" sz="1600" dirty="0"/>
              <a:t>Аналіз – це широко розповсюджена методика оцінки поточної ситуації в бізнесі. Аналіз передбачає визначення внутрішніх сильних і слабких сторін, таких як унікальні можливості або операційна неефективність, а також зовнішніх можливостей і загроз, таких як ринкові тенденції або конкуренція. Аналізуючи ці фактори, компанії отримують уявлення про свої конкурентні переваги та сфери, які потребують вдосконалення, що дозволяє їм розробляти ефективні стратегії.</a:t>
            </a:r>
          </a:p>
          <a:p>
            <a:pPr marL="0" indent="457200">
              <a:buNone/>
            </a:pPr>
            <a:r>
              <a:rPr lang="en-US" sz="1600" dirty="0"/>
              <a:t>https://www.ba.in.ua/2023/06/30/shho-take-swot-analiz-ta-yak-jogo-korrektno-provodyty/</a:t>
            </a:r>
            <a:endParaRPr lang="uk-UA" sz="1600" dirty="0"/>
          </a:p>
          <a:p>
            <a:pPr marL="0" indent="0">
              <a:buNone/>
            </a:pPr>
            <a:endParaRPr lang="uk-UA" dirty="0"/>
          </a:p>
        </p:txBody>
      </p:sp>
      <p:sp>
        <p:nvSpPr>
          <p:cNvPr id="4" name="Місце для дати 3">
            <a:extLst>
              <a:ext uri="{FF2B5EF4-FFF2-40B4-BE49-F238E27FC236}">
                <a16:creationId xmlns:a16="http://schemas.microsoft.com/office/drawing/2014/main" id="{4507F840-ED5D-481F-B102-9A7969F1B5C2}"/>
              </a:ext>
            </a:extLst>
          </p:cNvPr>
          <p:cNvSpPr>
            <a:spLocks noGrp="1"/>
          </p:cNvSpPr>
          <p:nvPr>
            <p:ph type="dt" sz="half" idx="10"/>
          </p:nvPr>
        </p:nvSpPr>
        <p:spPr/>
        <p:txBody>
          <a:bodyPr/>
          <a:lstStyle/>
          <a:p>
            <a:pPr rtl="0"/>
            <a:fld id="{EC408064-2FEA-490B-97A7-9D4C20B22D0E}" type="datetime1">
              <a:rPr lang="uk-UA" smtClean="0"/>
              <a:t>23.09.2025</a:t>
            </a:fld>
            <a:endParaRPr lang="en-US"/>
          </a:p>
        </p:txBody>
      </p:sp>
    </p:spTree>
    <p:extLst>
      <p:ext uri="{BB962C8B-B14F-4D97-AF65-F5344CB8AC3E}">
        <p14:creationId xmlns:p14="http://schemas.microsoft.com/office/powerpoint/2010/main" val="18510824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Місце для вмісту 5">
            <a:extLst>
              <a:ext uri="{FF2B5EF4-FFF2-40B4-BE49-F238E27FC236}">
                <a16:creationId xmlns:a16="http://schemas.microsoft.com/office/drawing/2014/main" id="{47BE4DCB-B880-46CD-B313-35877AAA3BF9}"/>
              </a:ext>
            </a:extLst>
          </p:cNvPr>
          <p:cNvSpPr>
            <a:spLocks noGrp="1"/>
          </p:cNvSpPr>
          <p:nvPr>
            <p:ph sz="half" idx="1"/>
          </p:nvPr>
        </p:nvSpPr>
        <p:spPr>
          <a:xfrm>
            <a:off x="1066800" y="674255"/>
            <a:ext cx="4663440" cy="5449454"/>
          </a:xfrm>
        </p:spPr>
        <p:txBody>
          <a:bodyPr>
            <a:normAutofit/>
          </a:bodyPr>
          <a:lstStyle/>
          <a:p>
            <a:pPr marL="0" indent="0">
              <a:buNone/>
            </a:pPr>
            <a:r>
              <a:rPr lang="en-US" b="1" dirty="0"/>
              <a:t>2.MOST-</a:t>
            </a:r>
            <a:r>
              <a:rPr lang="uk-UA" b="1" dirty="0"/>
              <a:t>Аналіз: Зосередження на місії, цілях, стратегіях і тактиці</a:t>
            </a:r>
            <a:endParaRPr lang="uk-UA" dirty="0"/>
          </a:p>
          <a:p>
            <a:pPr marL="0" indent="457200" algn="just">
              <a:buNone/>
            </a:pPr>
            <a:r>
              <a:rPr lang="uk-UA" dirty="0"/>
              <a:t>Аналіз </a:t>
            </a:r>
            <a:r>
              <a:rPr lang="en-US" dirty="0"/>
              <a:t>MOST (Mission, Objectives, Strategies, Tactics) </a:t>
            </a:r>
            <a:r>
              <a:rPr lang="uk-UA" dirty="0"/>
              <a:t>забезпечує основу для узгодження бізнес-діяльності з місією та стратегічними цілями організації. Це передбачає вивчення місії, щоб зрозуміти основну мету бізнесу. Потім визначаються цілі, щоб окреслити конкретні завдання, які підтримують місію. Для досягнення цих цілей розробляються стратегії і тактики. </a:t>
            </a:r>
          </a:p>
          <a:p>
            <a:pPr marL="0" indent="457200" algn="just">
              <a:buNone/>
            </a:pPr>
            <a:r>
              <a:rPr lang="uk-UA" dirty="0"/>
              <a:t>Використовуючи аналіз </a:t>
            </a:r>
            <a:r>
              <a:rPr lang="en-US" dirty="0"/>
              <a:t>MOST, </a:t>
            </a:r>
            <a:r>
              <a:rPr lang="uk-UA" dirty="0"/>
              <a:t>компанії можуть переконатися, що їхня діяльність безпосередньо пов’язана з їх головною місією та цілями.</a:t>
            </a:r>
          </a:p>
          <a:p>
            <a:pPr marL="0" indent="0">
              <a:buNone/>
            </a:pPr>
            <a:endParaRPr lang="uk-UA" dirty="0"/>
          </a:p>
        </p:txBody>
      </p:sp>
      <p:sp>
        <p:nvSpPr>
          <p:cNvPr id="7" name="Місце для вмісту 6">
            <a:extLst>
              <a:ext uri="{FF2B5EF4-FFF2-40B4-BE49-F238E27FC236}">
                <a16:creationId xmlns:a16="http://schemas.microsoft.com/office/drawing/2014/main" id="{35275083-1CD2-4A89-AF50-9B6BB8200E54}"/>
              </a:ext>
            </a:extLst>
          </p:cNvPr>
          <p:cNvSpPr>
            <a:spLocks noGrp="1"/>
          </p:cNvSpPr>
          <p:nvPr>
            <p:ph sz="half" idx="2"/>
          </p:nvPr>
        </p:nvSpPr>
        <p:spPr>
          <a:xfrm>
            <a:off x="6461760" y="674255"/>
            <a:ext cx="4663440" cy="5094778"/>
          </a:xfrm>
        </p:spPr>
        <p:txBody>
          <a:bodyPr>
            <a:normAutofit/>
          </a:bodyPr>
          <a:lstStyle/>
          <a:p>
            <a:pPr marL="0" indent="0">
              <a:buNone/>
            </a:pPr>
            <a:r>
              <a:rPr lang="uk-UA" b="1" dirty="0"/>
              <a:t>3.Моделювання Бізнес-Процесів: підвищення ефективності та виявлення прогалин</a:t>
            </a:r>
            <a:endParaRPr lang="uk-UA" dirty="0"/>
          </a:p>
          <a:p>
            <a:pPr marL="0" indent="457200" algn="just">
              <a:buNone/>
            </a:pPr>
            <a:r>
              <a:rPr lang="uk-UA" dirty="0"/>
              <a:t>Моделювання бізнес-процесів (</a:t>
            </a:r>
            <a:r>
              <a:rPr lang="en-US" dirty="0"/>
              <a:t>Business Process Modelling) — </a:t>
            </a:r>
            <a:r>
              <a:rPr lang="uk-UA" dirty="0"/>
              <a:t>це техніка, яка передбачає відображення та аналіз процесів організації для підвищення ефективності та результативності. Це допомагає виявити вузькі місця, надмірності та прогалини в робочих процесах. </a:t>
            </a:r>
            <a:r>
              <a:rPr lang="en-US" dirty="0"/>
              <a:t>BPM </a:t>
            </a:r>
            <a:r>
              <a:rPr lang="uk-UA" dirty="0"/>
              <a:t>дозволяє компаніям візуалізувати свої процеси, оцінити потік інформації та ресурсів, а також визначити області для оптимізації. Спрощуючи процеси, організації можуть підвищити продуктивність, зменшити витрати та забезпечити кращий досвід клієнтів.</a:t>
            </a:r>
          </a:p>
          <a:p>
            <a:pPr marL="0" indent="0">
              <a:buNone/>
            </a:pPr>
            <a:endParaRPr lang="uk-UA" dirty="0"/>
          </a:p>
        </p:txBody>
      </p:sp>
      <p:sp>
        <p:nvSpPr>
          <p:cNvPr id="4" name="Місце для дати 3">
            <a:extLst>
              <a:ext uri="{FF2B5EF4-FFF2-40B4-BE49-F238E27FC236}">
                <a16:creationId xmlns:a16="http://schemas.microsoft.com/office/drawing/2014/main" id="{0098BCA3-7EF1-41D9-9E7C-FDDABFE15B15}"/>
              </a:ext>
            </a:extLst>
          </p:cNvPr>
          <p:cNvSpPr>
            <a:spLocks noGrp="1"/>
          </p:cNvSpPr>
          <p:nvPr>
            <p:ph type="dt" sz="half" idx="10"/>
          </p:nvPr>
        </p:nvSpPr>
        <p:spPr/>
        <p:txBody>
          <a:bodyPr/>
          <a:lstStyle/>
          <a:p>
            <a:pPr rtl="0"/>
            <a:fld id="{EC408064-2FEA-490B-97A7-9D4C20B22D0E}" type="datetime1">
              <a:rPr lang="uk-UA" smtClean="0"/>
              <a:t>23.09.2025</a:t>
            </a:fld>
            <a:endParaRPr lang="en-US"/>
          </a:p>
        </p:txBody>
      </p:sp>
    </p:spTree>
    <p:extLst>
      <p:ext uri="{BB962C8B-B14F-4D97-AF65-F5344CB8AC3E}">
        <p14:creationId xmlns:p14="http://schemas.microsoft.com/office/powerpoint/2010/main" val="15717933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C53C6603-7973-4A37-B9FD-181BAB1FC3A3}"/>
              </a:ext>
            </a:extLst>
          </p:cNvPr>
          <p:cNvSpPr>
            <a:spLocks noGrp="1"/>
          </p:cNvSpPr>
          <p:nvPr>
            <p:ph sz="half" idx="1"/>
          </p:nvPr>
        </p:nvSpPr>
        <p:spPr>
          <a:xfrm>
            <a:off x="1066800" y="822036"/>
            <a:ext cx="4663440" cy="5030124"/>
          </a:xfrm>
        </p:spPr>
        <p:txBody>
          <a:bodyPr>
            <a:normAutofit fontScale="92500" lnSpcReduction="10000"/>
          </a:bodyPr>
          <a:lstStyle/>
          <a:p>
            <a:pPr marL="0" indent="0">
              <a:buNone/>
            </a:pPr>
            <a:r>
              <a:rPr lang="en-US" b="1" dirty="0"/>
              <a:t>4.PESTEL-</a:t>
            </a:r>
            <a:r>
              <a:rPr lang="uk-UA" b="1" dirty="0"/>
              <a:t>Аналіз: Оцінка зовнішніх факторів</a:t>
            </a:r>
            <a:endParaRPr lang="uk-UA" dirty="0"/>
          </a:p>
          <a:p>
            <a:pPr marL="0" indent="457200" algn="just">
              <a:buNone/>
            </a:pPr>
            <a:r>
              <a:rPr lang="uk-UA" dirty="0"/>
              <a:t>Аналіз </a:t>
            </a:r>
            <a:r>
              <a:rPr lang="en-US" dirty="0"/>
              <a:t>PESTEL </a:t>
            </a:r>
            <a:r>
              <a:rPr lang="uk-UA" dirty="0"/>
              <a:t>є основою для розуміння зовнішніх факторів, які впливають на ефективність бізнесу. Він розглядає Політичні (</a:t>
            </a:r>
            <a:r>
              <a:rPr lang="en-US" dirty="0"/>
              <a:t>Political), </a:t>
            </a:r>
            <a:r>
              <a:rPr lang="uk-UA" dirty="0"/>
              <a:t>Економічні (</a:t>
            </a:r>
            <a:r>
              <a:rPr lang="en-US" dirty="0"/>
              <a:t>Economic), </a:t>
            </a:r>
            <a:r>
              <a:rPr lang="uk-UA" dirty="0"/>
              <a:t>Соціальні (</a:t>
            </a:r>
            <a:r>
              <a:rPr lang="en-US" dirty="0"/>
              <a:t>Social), </a:t>
            </a:r>
            <a:r>
              <a:rPr lang="uk-UA" dirty="0"/>
              <a:t>Технологічні ( </a:t>
            </a:r>
            <a:r>
              <a:rPr lang="en-US" dirty="0"/>
              <a:t>Technological), </a:t>
            </a:r>
            <a:r>
              <a:rPr lang="uk-UA" dirty="0"/>
              <a:t>Екологічні (</a:t>
            </a:r>
            <a:r>
              <a:rPr lang="en-US" dirty="0"/>
              <a:t>Environmental) </a:t>
            </a:r>
            <a:r>
              <a:rPr lang="uk-UA" dirty="0"/>
              <a:t>та Правові (</a:t>
            </a:r>
            <a:r>
              <a:rPr lang="en-US" dirty="0"/>
              <a:t>Legal) </a:t>
            </a:r>
            <a:r>
              <a:rPr lang="uk-UA" dirty="0"/>
              <a:t>фактори. </a:t>
            </a:r>
          </a:p>
          <a:p>
            <a:pPr marL="0" indent="457200" algn="just">
              <a:buNone/>
            </a:pPr>
            <a:r>
              <a:rPr lang="uk-UA" dirty="0"/>
              <a:t>Проводячи аналіз </a:t>
            </a:r>
            <a:r>
              <a:rPr lang="en-US" dirty="0"/>
              <a:t>PESTEL, </a:t>
            </a:r>
            <a:r>
              <a:rPr lang="uk-UA" dirty="0"/>
              <a:t>підприємства можуть визначати можливості та загрози, що виникають через зміни зовнішнього середовища. Цей аналіз допомагає організаціям адаптувати свої стратегії до мінливих ринкових умов, нормативних змін, технологічного прогресу та суспільних тенденцій.</a:t>
            </a:r>
          </a:p>
          <a:p>
            <a:endParaRPr lang="uk-UA" dirty="0"/>
          </a:p>
        </p:txBody>
      </p:sp>
      <p:sp>
        <p:nvSpPr>
          <p:cNvPr id="4" name="Місце для вмісту 3">
            <a:extLst>
              <a:ext uri="{FF2B5EF4-FFF2-40B4-BE49-F238E27FC236}">
                <a16:creationId xmlns:a16="http://schemas.microsoft.com/office/drawing/2014/main" id="{7144E452-31D2-43B7-8DDE-38813DCAC7A0}"/>
              </a:ext>
            </a:extLst>
          </p:cNvPr>
          <p:cNvSpPr>
            <a:spLocks noGrp="1"/>
          </p:cNvSpPr>
          <p:nvPr>
            <p:ph sz="half" idx="2"/>
          </p:nvPr>
        </p:nvSpPr>
        <p:spPr>
          <a:xfrm>
            <a:off x="6461760" y="822036"/>
            <a:ext cx="4663440" cy="5030124"/>
          </a:xfrm>
        </p:spPr>
        <p:txBody>
          <a:bodyPr>
            <a:normAutofit fontScale="92500" lnSpcReduction="10000"/>
          </a:bodyPr>
          <a:lstStyle/>
          <a:p>
            <a:pPr marL="0" indent="0">
              <a:buNone/>
            </a:pPr>
            <a:r>
              <a:rPr lang="uk-UA" b="1" dirty="0"/>
              <a:t>5.</a:t>
            </a:r>
            <a:r>
              <a:rPr lang="en-US" b="1" dirty="0"/>
              <a:t>CATWOE: </a:t>
            </a:r>
            <a:r>
              <a:rPr lang="uk-UA" b="1" dirty="0"/>
              <a:t>аналіз зацікавлених сторін та їхніх перспектив</a:t>
            </a:r>
            <a:endParaRPr lang="uk-UA" dirty="0"/>
          </a:p>
          <a:p>
            <a:pPr marL="0" indent="457200" algn="just">
              <a:buNone/>
            </a:pPr>
            <a:r>
              <a:rPr lang="en-US" dirty="0"/>
              <a:t>CATWOE — </a:t>
            </a:r>
            <a:r>
              <a:rPr lang="uk-UA" dirty="0"/>
              <a:t>це абревіатура, що означає Клієнти (</a:t>
            </a:r>
            <a:r>
              <a:rPr lang="en-US" dirty="0"/>
              <a:t>Customers), </a:t>
            </a:r>
            <a:r>
              <a:rPr lang="uk-UA" dirty="0"/>
              <a:t>Актори (</a:t>
            </a:r>
            <a:r>
              <a:rPr lang="en-US" dirty="0"/>
              <a:t>Actors), </a:t>
            </a:r>
            <a:r>
              <a:rPr lang="uk-UA" dirty="0"/>
              <a:t>Процес Трансформації (</a:t>
            </a:r>
            <a:r>
              <a:rPr lang="en-US" dirty="0"/>
              <a:t>Transformation Process), </a:t>
            </a:r>
            <a:r>
              <a:rPr lang="uk-UA" dirty="0"/>
              <a:t>Світогляд (</a:t>
            </a:r>
            <a:r>
              <a:rPr lang="en-US" dirty="0"/>
              <a:t>Worldview), </a:t>
            </a:r>
            <a:r>
              <a:rPr lang="uk-UA" dirty="0"/>
              <a:t>Власники (</a:t>
            </a:r>
            <a:r>
              <a:rPr lang="en-US" dirty="0"/>
              <a:t>Owners) </a:t>
            </a:r>
            <a:r>
              <a:rPr lang="uk-UA" dirty="0"/>
              <a:t>та Обмеження Навколишнього Середовища (</a:t>
            </a:r>
            <a:r>
              <a:rPr lang="en-US" dirty="0"/>
              <a:t>Environmental Constraints). </a:t>
            </a:r>
            <a:r>
              <a:rPr lang="uk-UA" dirty="0"/>
              <a:t>Це техніка, яка використовується для аналізу зацікавлених сторін та їхніх точок зору в бізнес-контексті.</a:t>
            </a:r>
          </a:p>
          <a:p>
            <a:pPr marL="0" indent="457200" algn="just">
              <a:buNone/>
            </a:pPr>
            <a:r>
              <a:rPr lang="uk-UA" dirty="0"/>
              <a:t> </a:t>
            </a:r>
            <a:r>
              <a:rPr lang="en-US" dirty="0"/>
              <a:t>CATWOE </a:t>
            </a:r>
            <a:r>
              <a:rPr lang="uk-UA" dirty="0"/>
              <a:t>допомагає визначити, хто бере участь у процесі чи прийнятті рішення, які їхні інтереси та як вони сприймають ситуацію. Розуміючи точки зору різних зацікавлених сторін, організації можуть розробити більш інклюзивні та ефективні стратегії, які враховують різні точки зору.</a:t>
            </a:r>
          </a:p>
          <a:p>
            <a:endParaRPr lang="uk-UA" dirty="0"/>
          </a:p>
        </p:txBody>
      </p:sp>
      <p:sp>
        <p:nvSpPr>
          <p:cNvPr id="5" name="Місце для дати 4">
            <a:extLst>
              <a:ext uri="{FF2B5EF4-FFF2-40B4-BE49-F238E27FC236}">
                <a16:creationId xmlns:a16="http://schemas.microsoft.com/office/drawing/2014/main" id="{28540503-41BF-44C6-8100-62B15F6DF1F9}"/>
              </a:ext>
            </a:extLst>
          </p:cNvPr>
          <p:cNvSpPr>
            <a:spLocks noGrp="1"/>
          </p:cNvSpPr>
          <p:nvPr>
            <p:ph type="dt" sz="half" idx="10"/>
          </p:nvPr>
        </p:nvSpPr>
        <p:spPr/>
        <p:txBody>
          <a:bodyPr/>
          <a:lstStyle/>
          <a:p>
            <a:pPr rtl="0"/>
            <a:fld id="{22125E7A-BF40-4096-B528-5F20498A6621}" type="datetime1">
              <a:rPr lang="uk-UA" smtClean="0"/>
              <a:t>23.09.2025</a:t>
            </a:fld>
            <a:endParaRPr lang="en-US"/>
          </a:p>
        </p:txBody>
      </p:sp>
    </p:spTree>
    <p:extLst>
      <p:ext uri="{BB962C8B-B14F-4D97-AF65-F5344CB8AC3E}">
        <p14:creationId xmlns:p14="http://schemas.microsoft.com/office/powerpoint/2010/main" val="10139379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Місце для вмісту 6">
            <a:extLst>
              <a:ext uri="{FF2B5EF4-FFF2-40B4-BE49-F238E27FC236}">
                <a16:creationId xmlns:a16="http://schemas.microsoft.com/office/drawing/2014/main" id="{48B5F196-F346-4C79-BB6A-FE086F5819C1}"/>
              </a:ext>
            </a:extLst>
          </p:cNvPr>
          <p:cNvSpPr>
            <a:spLocks noGrp="1"/>
          </p:cNvSpPr>
          <p:nvPr>
            <p:ph idx="1"/>
          </p:nvPr>
        </p:nvSpPr>
        <p:spPr>
          <a:xfrm>
            <a:off x="1066800" y="812800"/>
            <a:ext cx="10058400" cy="5139944"/>
          </a:xfrm>
        </p:spPr>
        <p:txBody>
          <a:bodyPr>
            <a:normAutofit/>
          </a:bodyPr>
          <a:lstStyle/>
          <a:p>
            <a:pPr marL="0" indent="0">
              <a:buNone/>
            </a:pPr>
            <a:r>
              <a:rPr lang="uk-UA" dirty="0"/>
              <a:t>Аналіз даних використовується майже в кожній галузі. Наприклад, у бізнесі він допомагає прогнозувати продажі та оптимізувати маркетингові стратегії. У медицині — аналізувати результати клінічних досліджень і передбачати спалахи захворювань. У науці — обробляти експериментальні дані та виявляти нові закономірності.</a:t>
            </a:r>
          </a:p>
          <a:p>
            <a:pPr marL="0" indent="0">
              <a:buNone/>
            </a:pPr>
            <a:r>
              <a:rPr lang="uk-UA" b="1" dirty="0"/>
              <a:t>Основні етапи аналізу даних</a:t>
            </a:r>
          </a:p>
          <a:p>
            <a:pPr marL="0" indent="0">
              <a:buNone/>
            </a:pPr>
            <a:r>
              <a:rPr lang="uk-UA" dirty="0"/>
              <a:t>Процес аналізу даних зазвичай включає кілька ключових етапів:</a:t>
            </a:r>
          </a:p>
          <a:p>
            <a:pPr marL="0" indent="0">
              <a:buNone/>
            </a:pPr>
            <a:r>
              <a:rPr lang="uk-UA" b="1" dirty="0"/>
              <a:t>Збір даних (</a:t>
            </a:r>
            <a:r>
              <a:rPr lang="en-US" b="1" dirty="0"/>
              <a:t>Data Collection)</a:t>
            </a:r>
            <a:r>
              <a:rPr lang="en-US" dirty="0"/>
              <a:t>: </a:t>
            </a:r>
            <a:r>
              <a:rPr lang="uk-UA" dirty="0"/>
              <a:t>Збір інформації з різних джерел, таких як бази даних, </a:t>
            </a:r>
            <a:r>
              <a:rPr lang="uk-UA" dirty="0" err="1"/>
              <a:t>вебсайти</a:t>
            </a:r>
            <a:r>
              <a:rPr lang="uk-UA" dirty="0"/>
              <a:t>, сенсори або соціальні мережі.</a:t>
            </a:r>
          </a:p>
          <a:p>
            <a:pPr marL="0" indent="0">
              <a:buNone/>
            </a:pPr>
            <a:r>
              <a:rPr lang="uk-UA" b="1" dirty="0"/>
              <a:t>Очищення та підготовка даних (</a:t>
            </a:r>
            <a:r>
              <a:rPr lang="en-US" b="1" dirty="0"/>
              <a:t>Data Cleaning &amp; Preparation)</a:t>
            </a:r>
            <a:r>
              <a:rPr lang="en-US" dirty="0"/>
              <a:t>: </a:t>
            </a:r>
            <a:r>
              <a:rPr lang="uk-UA" dirty="0"/>
              <a:t>Видалення помилок, дублікатів і неповних даних. Цей етап є критично важливим, оскільки "брудні" дані можуть призвести до неточних результатів.</a:t>
            </a:r>
          </a:p>
          <a:p>
            <a:pPr marL="0" indent="0">
              <a:buNone/>
            </a:pPr>
            <a:r>
              <a:rPr lang="uk-UA" b="1" dirty="0"/>
              <a:t>Дослідницький аналіз даних (</a:t>
            </a:r>
            <a:r>
              <a:rPr lang="en-US" b="1" dirty="0"/>
              <a:t>Exploratory Data Analysis - EDA)</a:t>
            </a:r>
            <a:r>
              <a:rPr lang="en-US" dirty="0"/>
              <a:t>: </a:t>
            </a:r>
            <a:r>
              <a:rPr lang="uk-UA" dirty="0"/>
              <a:t>Використання візуалізації та статистичних методів для розуміння основних характеристик даних, виявлення аномалій і перевірки гіпотез.</a:t>
            </a:r>
          </a:p>
          <a:p>
            <a:pPr marL="0" indent="0">
              <a:buNone/>
            </a:pPr>
            <a:r>
              <a:rPr lang="uk-UA" b="1" dirty="0"/>
              <a:t>Моделювання та аналіз (</a:t>
            </a:r>
            <a:r>
              <a:rPr lang="en-US" b="1" dirty="0"/>
              <a:t>Modeling &amp; Analysis)</a:t>
            </a:r>
            <a:r>
              <a:rPr lang="en-US" dirty="0"/>
              <a:t>: </a:t>
            </a:r>
            <a:r>
              <a:rPr lang="uk-UA" dirty="0"/>
              <a:t>Застосування статистичних моделей і алгоритмів машинного навчання для виявлення закономірностей, прогнозування майбутніх подій або класифікації даних.</a:t>
            </a:r>
          </a:p>
          <a:p>
            <a:pPr marL="0" indent="0">
              <a:buNone/>
            </a:pPr>
            <a:r>
              <a:rPr lang="uk-UA" b="1" dirty="0"/>
              <a:t>Візуалізація даних (</a:t>
            </a:r>
            <a:r>
              <a:rPr lang="en-US" b="1" dirty="0"/>
              <a:t>Data Visualization)</a:t>
            </a:r>
            <a:r>
              <a:rPr lang="en-US" dirty="0"/>
              <a:t>: </a:t>
            </a:r>
            <a:r>
              <a:rPr lang="uk-UA" dirty="0"/>
              <a:t>Представлення результатів у графічному вигляді (діаграми, графіки), що допомагає краще зрозуміти висновки та передати їх іншим.</a:t>
            </a:r>
          </a:p>
          <a:p>
            <a:endParaRPr lang="uk-UA" dirty="0"/>
          </a:p>
        </p:txBody>
      </p:sp>
      <p:sp>
        <p:nvSpPr>
          <p:cNvPr id="5" name="Місце для дати 4">
            <a:extLst>
              <a:ext uri="{FF2B5EF4-FFF2-40B4-BE49-F238E27FC236}">
                <a16:creationId xmlns:a16="http://schemas.microsoft.com/office/drawing/2014/main" id="{252073DC-CE4A-4348-A2F9-E9645F882BEF}"/>
              </a:ext>
            </a:extLst>
          </p:cNvPr>
          <p:cNvSpPr>
            <a:spLocks noGrp="1"/>
          </p:cNvSpPr>
          <p:nvPr>
            <p:ph type="dt" sz="half" idx="10"/>
          </p:nvPr>
        </p:nvSpPr>
        <p:spPr/>
        <p:txBody>
          <a:bodyPr/>
          <a:lstStyle/>
          <a:p>
            <a:pPr rtl="0"/>
            <a:fld id="{22125E7A-BF40-4096-B528-5F20498A6621}" type="datetime1">
              <a:rPr lang="uk-UA" smtClean="0"/>
              <a:t>23.09.2025</a:t>
            </a:fld>
            <a:endParaRPr lang="en-US"/>
          </a:p>
        </p:txBody>
      </p:sp>
    </p:spTree>
    <p:extLst>
      <p:ext uri="{BB962C8B-B14F-4D97-AF65-F5344CB8AC3E}">
        <p14:creationId xmlns:p14="http://schemas.microsoft.com/office/powerpoint/2010/main" val="23688539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843BC66-8232-4115-9F90-AF4CD0417460}"/>
              </a:ext>
            </a:extLst>
          </p:cNvPr>
          <p:cNvSpPr>
            <a:spLocks noGrp="1"/>
          </p:cNvSpPr>
          <p:nvPr>
            <p:ph type="title"/>
          </p:nvPr>
        </p:nvSpPr>
        <p:spPr/>
        <p:txBody>
          <a:bodyPr/>
          <a:lstStyle/>
          <a:p>
            <a:pPr algn="ctr"/>
            <a:r>
              <a:rPr lang="uk-UA" dirty="0"/>
              <a:t>Завдання </a:t>
            </a:r>
          </a:p>
        </p:txBody>
      </p:sp>
      <p:sp>
        <p:nvSpPr>
          <p:cNvPr id="3" name="Місце для вмісту 2">
            <a:extLst>
              <a:ext uri="{FF2B5EF4-FFF2-40B4-BE49-F238E27FC236}">
                <a16:creationId xmlns:a16="http://schemas.microsoft.com/office/drawing/2014/main" id="{B4AEFCA8-F113-4264-977A-34D5D64391F7}"/>
              </a:ext>
            </a:extLst>
          </p:cNvPr>
          <p:cNvSpPr>
            <a:spLocks noGrp="1"/>
          </p:cNvSpPr>
          <p:nvPr>
            <p:ph idx="1"/>
          </p:nvPr>
        </p:nvSpPr>
        <p:spPr/>
        <p:txBody>
          <a:bodyPr/>
          <a:lstStyle/>
          <a:p>
            <a:pPr marL="0" indent="0" algn="ctr">
              <a:buNone/>
            </a:pPr>
            <a:r>
              <a:rPr lang="uk-UA" sz="3600" dirty="0"/>
              <a:t>Провести бізнес аналіз освітніх програм.</a:t>
            </a:r>
          </a:p>
          <a:p>
            <a:pPr marL="0" indent="0">
              <a:buNone/>
            </a:pPr>
            <a:endParaRPr lang="uk-UA" dirty="0"/>
          </a:p>
          <a:p>
            <a:pPr marL="0" indent="457200" algn="just">
              <a:lnSpc>
                <a:spcPct val="100000"/>
              </a:lnSpc>
              <a:buNone/>
            </a:pPr>
            <a:r>
              <a:rPr lang="uk-UA" dirty="0"/>
              <a:t>Бізнес-аналіз якості освітніх програм — це процес використання методів і технологій аналізу даних для оцінювання, покращення та оптимізації освітніх програм, щоб вони відповідали потребам ринку праці, студентів та освітніх установ. Це допомагає приймати обґрунтовані рішення, підвищувати конкурентоспроможність закладів освіти та забезпечувати високу якість навчання</a:t>
            </a:r>
          </a:p>
        </p:txBody>
      </p:sp>
      <p:sp>
        <p:nvSpPr>
          <p:cNvPr id="4" name="Місце для дати 3">
            <a:extLst>
              <a:ext uri="{FF2B5EF4-FFF2-40B4-BE49-F238E27FC236}">
                <a16:creationId xmlns:a16="http://schemas.microsoft.com/office/drawing/2014/main" id="{C14AA991-38C4-4455-A445-0296698539FF}"/>
              </a:ext>
            </a:extLst>
          </p:cNvPr>
          <p:cNvSpPr>
            <a:spLocks noGrp="1"/>
          </p:cNvSpPr>
          <p:nvPr>
            <p:ph type="dt" sz="half" idx="10"/>
          </p:nvPr>
        </p:nvSpPr>
        <p:spPr/>
        <p:txBody>
          <a:bodyPr/>
          <a:lstStyle/>
          <a:p>
            <a:pPr rtl="0"/>
            <a:fld id="{EC408064-2FEA-490B-97A7-9D4C20B22D0E}" type="datetime1">
              <a:rPr lang="uk-UA" smtClean="0"/>
              <a:t>23.09.2025</a:t>
            </a:fld>
            <a:endParaRPr lang="en-US"/>
          </a:p>
        </p:txBody>
      </p:sp>
    </p:spTree>
    <p:extLst>
      <p:ext uri="{BB962C8B-B14F-4D97-AF65-F5344CB8AC3E}">
        <p14:creationId xmlns:p14="http://schemas.microsoft.com/office/powerpoint/2010/main" val="5082149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4A2D5387-3DF4-4107-AA2E-4B1C24536D28}"/>
              </a:ext>
            </a:extLst>
          </p:cNvPr>
          <p:cNvSpPr>
            <a:spLocks noGrp="1"/>
          </p:cNvSpPr>
          <p:nvPr>
            <p:ph idx="1"/>
          </p:nvPr>
        </p:nvSpPr>
        <p:spPr>
          <a:xfrm>
            <a:off x="424873" y="457200"/>
            <a:ext cx="11222181" cy="5795818"/>
          </a:xfrm>
        </p:spPr>
        <p:txBody>
          <a:bodyPr>
            <a:normAutofit lnSpcReduction="10000"/>
          </a:bodyPr>
          <a:lstStyle/>
          <a:p>
            <a:pPr marL="0" indent="0" algn="ctr">
              <a:buNone/>
            </a:pPr>
            <a:r>
              <a:rPr lang="uk-UA" b="1" dirty="0"/>
              <a:t>Ключові аспекти аналізу</a:t>
            </a:r>
          </a:p>
          <a:p>
            <a:pPr marL="342900" indent="-342900">
              <a:buAutoNum type="arabicPeriod"/>
            </a:pPr>
            <a:r>
              <a:rPr lang="uk-UA" sz="1800" b="1" dirty="0"/>
              <a:t>Збір даних</a:t>
            </a:r>
          </a:p>
          <a:p>
            <a:pPr marL="0" indent="0">
              <a:buNone/>
            </a:pPr>
            <a:r>
              <a:rPr lang="uk-UA" sz="1800" dirty="0"/>
              <a:t>Збираються різні типи даних, щоб отримати повну картину:</a:t>
            </a:r>
          </a:p>
          <a:p>
            <a:pPr marL="0" indent="0">
              <a:buNone/>
            </a:pPr>
            <a:r>
              <a:rPr lang="uk-UA" sz="1800" b="1" i="1" dirty="0"/>
              <a:t>Академічні показники: </a:t>
            </a:r>
          </a:p>
          <a:p>
            <a:pPr marL="0" indent="0">
              <a:buNone/>
            </a:pPr>
            <a:r>
              <a:rPr lang="uk-UA" sz="1800" dirty="0"/>
              <a:t>Успішність студентів, рівень їхньої задоволеності, показники відсіву та тривалості навчання.</a:t>
            </a:r>
          </a:p>
          <a:p>
            <a:pPr marL="0" indent="0">
              <a:buNone/>
            </a:pPr>
            <a:r>
              <a:rPr lang="uk-UA" sz="1800" b="1" i="1" dirty="0"/>
              <a:t>Дані про випускників</a:t>
            </a:r>
            <a:r>
              <a:rPr lang="uk-UA" sz="1800" dirty="0"/>
              <a:t>: Рівень працевлаштування, заробітна плата, кар'єрний ріст, відгуки роботодавців. </a:t>
            </a:r>
          </a:p>
          <a:p>
            <a:pPr marL="0" indent="0">
              <a:buNone/>
            </a:pPr>
            <a:r>
              <a:rPr lang="uk-UA" sz="1800" b="1" i="1" dirty="0"/>
              <a:t>Інформація про ринок праці: </a:t>
            </a:r>
            <a:r>
              <a:rPr lang="uk-UA" sz="1800" dirty="0"/>
              <a:t> Аналіз вакансій, вимог до фахівців, дефіцитних навичок і компетенцій.</a:t>
            </a:r>
          </a:p>
          <a:p>
            <a:pPr marL="0" indent="0">
              <a:buNone/>
            </a:pPr>
            <a:r>
              <a:rPr lang="uk-UA" sz="1800" b="1" i="1" dirty="0"/>
              <a:t>Фінансові дані: </a:t>
            </a:r>
            <a:r>
              <a:rPr lang="uk-UA" sz="1800" dirty="0"/>
              <a:t>Вартість навчання, витрати на матеріали та викладачів, рентабельність програми.</a:t>
            </a:r>
          </a:p>
          <a:p>
            <a:pPr marL="0" indent="0">
              <a:buNone/>
            </a:pPr>
            <a:r>
              <a:rPr lang="uk-UA" sz="1800" b="1" dirty="0"/>
              <a:t>2. Аналіз та моделювання</a:t>
            </a:r>
          </a:p>
          <a:p>
            <a:pPr marL="0" indent="0">
              <a:buNone/>
            </a:pPr>
            <a:r>
              <a:rPr lang="uk-UA" sz="1800" dirty="0"/>
              <a:t>На цьому етапі використовуються аналітичні інструменти для виявлення закономірностей:</a:t>
            </a:r>
          </a:p>
          <a:p>
            <a:pPr marL="0" indent="0">
              <a:buNone/>
            </a:pPr>
            <a:r>
              <a:rPr lang="uk-UA" sz="1800" b="1" i="1" dirty="0"/>
              <a:t>Порівняльний аналіз</a:t>
            </a:r>
            <a:r>
              <a:rPr lang="uk-UA" sz="1800" dirty="0"/>
              <a:t>: Порівняння програми з аналогічними в інших закладах, як на національному, так і на міжнародному рівні.</a:t>
            </a:r>
          </a:p>
          <a:p>
            <a:pPr marL="0" indent="0">
              <a:buNone/>
            </a:pPr>
            <a:r>
              <a:rPr lang="uk-UA" sz="1800" b="1" i="1" dirty="0"/>
              <a:t>Прогнозне моделювання</a:t>
            </a:r>
            <a:r>
              <a:rPr lang="uk-UA" sz="1800" dirty="0"/>
              <a:t>: Прогнозування майбутніх потреб ринку праці, щоб адаптувати навчальний план.</a:t>
            </a:r>
          </a:p>
          <a:p>
            <a:pPr marL="0" indent="0">
              <a:buNone/>
            </a:pPr>
            <a:r>
              <a:rPr lang="uk-UA" sz="1800" b="1" i="1" dirty="0"/>
              <a:t>Аналіз </a:t>
            </a:r>
            <a:r>
              <a:rPr lang="uk-UA" sz="1800" b="1" i="1" dirty="0" err="1"/>
              <a:t>зв'язків</a:t>
            </a:r>
            <a:r>
              <a:rPr lang="uk-UA" sz="1800" b="1" i="1" dirty="0"/>
              <a:t>: </a:t>
            </a:r>
            <a:r>
              <a:rPr lang="uk-UA" sz="1800" dirty="0"/>
              <a:t>Визначення залежності між успішністю студентів і якістю викладання, ефективністю навчальних матеріалів.</a:t>
            </a:r>
          </a:p>
        </p:txBody>
      </p:sp>
      <p:sp>
        <p:nvSpPr>
          <p:cNvPr id="4" name="Місце для дати 3">
            <a:extLst>
              <a:ext uri="{FF2B5EF4-FFF2-40B4-BE49-F238E27FC236}">
                <a16:creationId xmlns:a16="http://schemas.microsoft.com/office/drawing/2014/main" id="{75D2D27E-3E55-44BD-A4D4-C43889AB86BC}"/>
              </a:ext>
            </a:extLst>
          </p:cNvPr>
          <p:cNvSpPr>
            <a:spLocks noGrp="1"/>
          </p:cNvSpPr>
          <p:nvPr>
            <p:ph type="dt" sz="half" idx="10"/>
          </p:nvPr>
        </p:nvSpPr>
        <p:spPr/>
        <p:txBody>
          <a:bodyPr/>
          <a:lstStyle/>
          <a:p>
            <a:pPr rtl="0"/>
            <a:fld id="{EC408064-2FEA-490B-97A7-9D4C20B22D0E}" type="datetime1">
              <a:rPr lang="uk-UA" smtClean="0"/>
              <a:t>23.09.2025</a:t>
            </a:fld>
            <a:endParaRPr lang="en-US"/>
          </a:p>
        </p:txBody>
      </p:sp>
    </p:spTree>
    <p:extLst>
      <p:ext uri="{BB962C8B-B14F-4D97-AF65-F5344CB8AC3E}">
        <p14:creationId xmlns:p14="http://schemas.microsoft.com/office/powerpoint/2010/main" val="3955009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2D9F4EE3-CB4B-459B-AF3F-0199ECAD799E}"/>
              </a:ext>
            </a:extLst>
          </p:cNvPr>
          <p:cNvSpPr>
            <a:spLocks noGrp="1"/>
          </p:cNvSpPr>
          <p:nvPr>
            <p:ph idx="1"/>
          </p:nvPr>
        </p:nvSpPr>
        <p:spPr>
          <a:xfrm>
            <a:off x="1066800" y="457200"/>
            <a:ext cx="10058400" cy="5495544"/>
          </a:xfrm>
        </p:spPr>
        <p:txBody>
          <a:bodyPr/>
          <a:lstStyle/>
          <a:p>
            <a:pPr marL="0" indent="0">
              <a:buNone/>
            </a:pPr>
            <a:r>
              <a:rPr lang="uk-UA" b="1" dirty="0"/>
              <a:t>Аналіз даних </a:t>
            </a:r>
            <a:r>
              <a:rPr lang="uk-UA" dirty="0"/>
              <a:t>– це процес збору, очищення й моделювання даних для отримання корисної інформації. На основі цих даних потім формуються звіти, які допомагають приймати стратегічні рішення.</a:t>
            </a:r>
          </a:p>
        </p:txBody>
      </p:sp>
      <p:sp>
        <p:nvSpPr>
          <p:cNvPr id="4" name="Місце для дати 3">
            <a:extLst>
              <a:ext uri="{FF2B5EF4-FFF2-40B4-BE49-F238E27FC236}">
                <a16:creationId xmlns:a16="http://schemas.microsoft.com/office/drawing/2014/main" id="{DD1BF213-DD89-41C3-8FA6-B585033CD572}"/>
              </a:ext>
            </a:extLst>
          </p:cNvPr>
          <p:cNvSpPr>
            <a:spLocks noGrp="1"/>
          </p:cNvSpPr>
          <p:nvPr>
            <p:ph type="dt" sz="half" idx="10"/>
          </p:nvPr>
        </p:nvSpPr>
        <p:spPr/>
        <p:txBody>
          <a:bodyPr/>
          <a:lstStyle/>
          <a:p>
            <a:pPr rtl="0"/>
            <a:fld id="{EC408064-2FEA-490B-97A7-9D4C20B22D0E}" type="datetime1">
              <a:rPr lang="uk-UA" smtClean="0"/>
              <a:t>23.09.2025</a:t>
            </a:fld>
            <a:endParaRPr lang="en-US" dirty="0"/>
          </a:p>
        </p:txBody>
      </p:sp>
      <p:pic>
        <p:nvPicPr>
          <p:cNvPr id="5" name="Рисунок 4">
            <a:extLst>
              <a:ext uri="{FF2B5EF4-FFF2-40B4-BE49-F238E27FC236}">
                <a16:creationId xmlns:a16="http://schemas.microsoft.com/office/drawing/2014/main" id="{F33C3CEA-354D-45FA-918B-0B0F9F0567B1}"/>
              </a:ext>
            </a:extLst>
          </p:cNvPr>
          <p:cNvPicPr>
            <a:picLocks noChangeAspect="1"/>
          </p:cNvPicPr>
          <p:nvPr/>
        </p:nvPicPr>
        <p:blipFill>
          <a:blip r:embed="rId2"/>
          <a:stretch>
            <a:fillRect/>
          </a:stretch>
        </p:blipFill>
        <p:spPr>
          <a:xfrm>
            <a:off x="800850" y="2643846"/>
            <a:ext cx="6073666" cy="3391194"/>
          </a:xfrm>
          <a:prstGeom prst="rect">
            <a:avLst/>
          </a:prstGeom>
        </p:spPr>
      </p:pic>
      <p:pic>
        <p:nvPicPr>
          <p:cNvPr id="6" name="Рисунок 5">
            <a:extLst>
              <a:ext uri="{FF2B5EF4-FFF2-40B4-BE49-F238E27FC236}">
                <a16:creationId xmlns:a16="http://schemas.microsoft.com/office/drawing/2014/main" id="{6E10767B-05A4-425E-BC91-43B92C617EEF}"/>
              </a:ext>
            </a:extLst>
          </p:cNvPr>
          <p:cNvPicPr>
            <a:picLocks noChangeAspect="1"/>
          </p:cNvPicPr>
          <p:nvPr/>
        </p:nvPicPr>
        <p:blipFill>
          <a:blip r:embed="rId3"/>
          <a:stretch>
            <a:fillRect/>
          </a:stretch>
        </p:blipFill>
        <p:spPr>
          <a:xfrm>
            <a:off x="6691762" y="1275663"/>
            <a:ext cx="4922947" cy="2514818"/>
          </a:xfrm>
          <a:prstGeom prst="rect">
            <a:avLst/>
          </a:prstGeom>
        </p:spPr>
      </p:pic>
      <p:sp>
        <p:nvSpPr>
          <p:cNvPr id="2" name="Прямокутник 1">
            <a:extLst>
              <a:ext uri="{FF2B5EF4-FFF2-40B4-BE49-F238E27FC236}">
                <a16:creationId xmlns:a16="http://schemas.microsoft.com/office/drawing/2014/main" id="{FA04D661-92CB-43A4-8BC2-F886D44382D4}"/>
              </a:ext>
            </a:extLst>
          </p:cNvPr>
          <p:cNvSpPr/>
          <p:nvPr/>
        </p:nvSpPr>
        <p:spPr>
          <a:xfrm>
            <a:off x="778516" y="1387916"/>
            <a:ext cx="6096000" cy="923330"/>
          </a:xfrm>
          <a:prstGeom prst="rect">
            <a:avLst/>
          </a:prstGeom>
        </p:spPr>
        <p:txBody>
          <a:bodyPr>
            <a:spAutoFit/>
          </a:bodyPr>
          <a:lstStyle/>
          <a:p>
            <a:r>
              <a:rPr lang="uk-UA" dirty="0"/>
              <a:t>Метою аналізу даних є отримання корисної інформації з даних і прийняття рішення на основі аналізу даних.</a:t>
            </a:r>
          </a:p>
        </p:txBody>
      </p:sp>
    </p:spTree>
    <p:extLst>
      <p:ext uri="{BB962C8B-B14F-4D97-AF65-F5344CB8AC3E}">
        <p14:creationId xmlns:p14="http://schemas.microsoft.com/office/powerpoint/2010/main" val="10111913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46C43D28-9839-4316-B836-64AC56C28C4A}"/>
              </a:ext>
            </a:extLst>
          </p:cNvPr>
          <p:cNvSpPr>
            <a:spLocks noGrp="1"/>
          </p:cNvSpPr>
          <p:nvPr>
            <p:ph idx="1"/>
          </p:nvPr>
        </p:nvSpPr>
        <p:spPr>
          <a:xfrm>
            <a:off x="1066800" y="1071418"/>
            <a:ext cx="10058400" cy="4881326"/>
          </a:xfrm>
        </p:spPr>
        <p:txBody>
          <a:bodyPr/>
          <a:lstStyle/>
          <a:p>
            <a:pPr marL="0" indent="0">
              <a:buNone/>
            </a:pPr>
            <a:r>
              <a:rPr lang="uk-UA" b="1" dirty="0"/>
              <a:t>3</a:t>
            </a:r>
            <a:r>
              <a:rPr lang="uk-UA" dirty="0"/>
              <a:t>. </a:t>
            </a:r>
            <a:r>
              <a:rPr lang="uk-UA" sz="1800" b="1" dirty="0"/>
              <a:t>Візуалізація та висновки</a:t>
            </a:r>
          </a:p>
          <a:p>
            <a:pPr marL="0" indent="0">
              <a:buNone/>
            </a:pPr>
            <a:r>
              <a:rPr lang="uk-UA" sz="1800" dirty="0"/>
              <a:t>Результати аналізу представляються у вигляді візуальних звітів та </a:t>
            </a:r>
            <a:r>
              <a:rPr lang="uk-UA" sz="1800" dirty="0" err="1"/>
              <a:t>дашбордів</a:t>
            </a:r>
            <a:r>
              <a:rPr lang="uk-UA" sz="1800" dirty="0"/>
              <a:t> для керівництва. </a:t>
            </a:r>
          </a:p>
          <a:p>
            <a:pPr marL="0" indent="0">
              <a:buNone/>
            </a:pPr>
            <a:r>
              <a:rPr lang="uk-UA" sz="1800" b="1" i="1" dirty="0"/>
              <a:t>Це допомагає:</a:t>
            </a:r>
          </a:p>
          <a:p>
            <a:pPr marL="0" indent="0">
              <a:buNone/>
            </a:pPr>
            <a:r>
              <a:rPr lang="uk-UA" sz="1800" b="1" i="1" dirty="0"/>
              <a:t>Виявити слабкі місця: </a:t>
            </a:r>
          </a:p>
          <a:p>
            <a:pPr marL="0" indent="0">
              <a:buNone/>
            </a:pPr>
            <a:r>
              <a:rPr lang="uk-UA" sz="1800" dirty="0"/>
              <a:t>Зрозуміти, які курси або компетенції потребують оновлення.</a:t>
            </a:r>
          </a:p>
          <a:p>
            <a:pPr marL="0" indent="0">
              <a:buNone/>
            </a:pPr>
            <a:r>
              <a:rPr lang="uk-UA" sz="1800" b="1" i="1" dirty="0"/>
              <a:t>Оптимізувати навчальний процес</a:t>
            </a:r>
            <a:r>
              <a:rPr lang="uk-UA" sz="1800" dirty="0"/>
              <a:t>: Впроваджувати нові методики викладання або оновлювати зміст програм.</a:t>
            </a:r>
          </a:p>
          <a:p>
            <a:pPr marL="0" indent="0">
              <a:buNone/>
            </a:pPr>
            <a:r>
              <a:rPr lang="uk-UA" sz="1800" b="1" i="1" dirty="0"/>
              <a:t>Обґрунтувати інвестиції</a:t>
            </a:r>
            <a:r>
              <a:rPr lang="uk-UA" sz="1800" dirty="0"/>
              <a:t>: Приймати рішення щодо фінансування або припинення певних програм на основі їхньої ефективності.</a:t>
            </a:r>
          </a:p>
          <a:p>
            <a:pPr marL="0" indent="0">
              <a:buNone/>
            </a:pPr>
            <a:r>
              <a:rPr lang="uk-UA" sz="1800" dirty="0"/>
              <a:t>Бізнес-аналіз якості освітніх програм дозволяє навчальним закладам бути гнучкими та адаптивними, пропонуючи студентам освіту, що є актуальною та цінною на сучасному ринку праці.</a:t>
            </a:r>
          </a:p>
          <a:p>
            <a:pPr marL="0" indent="0">
              <a:buNone/>
            </a:pPr>
            <a:endParaRPr lang="uk-UA" dirty="0"/>
          </a:p>
        </p:txBody>
      </p:sp>
      <p:sp>
        <p:nvSpPr>
          <p:cNvPr id="4" name="Місце для дати 3">
            <a:extLst>
              <a:ext uri="{FF2B5EF4-FFF2-40B4-BE49-F238E27FC236}">
                <a16:creationId xmlns:a16="http://schemas.microsoft.com/office/drawing/2014/main" id="{8B710DC8-7F9A-409A-B417-1B64A8322E8A}"/>
              </a:ext>
            </a:extLst>
          </p:cNvPr>
          <p:cNvSpPr>
            <a:spLocks noGrp="1"/>
          </p:cNvSpPr>
          <p:nvPr>
            <p:ph type="dt" sz="half" idx="10"/>
          </p:nvPr>
        </p:nvSpPr>
        <p:spPr/>
        <p:txBody>
          <a:bodyPr/>
          <a:lstStyle/>
          <a:p>
            <a:pPr rtl="0"/>
            <a:fld id="{EC408064-2FEA-490B-97A7-9D4C20B22D0E}" type="datetime1">
              <a:rPr lang="uk-UA" smtClean="0"/>
              <a:t>23.09.2025</a:t>
            </a:fld>
            <a:endParaRPr lang="en-US"/>
          </a:p>
        </p:txBody>
      </p:sp>
    </p:spTree>
    <p:extLst>
      <p:ext uri="{BB962C8B-B14F-4D97-AF65-F5344CB8AC3E}">
        <p14:creationId xmlns:p14="http://schemas.microsoft.com/office/powerpoint/2010/main" val="13073767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Місце для вмісту 8">
            <a:extLst>
              <a:ext uri="{FF2B5EF4-FFF2-40B4-BE49-F238E27FC236}">
                <a16:creationId xmlns:a16="http://schemas.microsoft.com/office/drawing/2014/main" id="{ECC6AC84-D943-41E5-8F6F-D62585E57342}"/>
              </a:ext>
            </a:extLst>
          </p:cNvPr>
          <p:cNvPicPr>
            <a:picLocks noGrp="1" noChangeAspect="1"/>
          </p:cNvPicPr>
          <p:nvPr>
            <p:ph sz="half" idx="1"/>
          </p:nvPr>
        </p:nvPicPr>
        <p:blipFill>
          <a:blip r:embed="rId2"/>
          <a:stretch>
            <a:fillRect/>
          </a:stretch>
        </p:blipFill>
        <p:spPr>
          <a:xfrm>
            <a:off x="461818" y="711199"/>
            <a:ext cx="5860184" cy="4895273"/>
          </a:xfrm>
          <a:prstGeom prst="rect">
            <a:avLst/>
          </a:prstGeom>
        </p:spPr>
      </p:pic>
      <p:pic>
        <p:nvPicPr>
          <p:cNvPr id="8" name="Місце для вмісту 7">
            <a:extLst>
              <a:ext uri="{FF2B5EF4-FFF2-40B4-BE49-F238E27FC236}">
                <a16:creationId xmlns:a16="http://schemas.microsoft.com/office/drawing/2014/main" id="{E0955FD1-167D-4A37-95D3-EDF696A33E5E}"/>
              </a:ext>
            </a:extLst>
          </p:cNvPr>
          <p:cNvPicPr>
            <a:picLocks noGrp="1" noChangeAspect="1"/>
          </p:cNvPicPr>
          <p:nvPr>
            <p:ph sz="half" idx="2"/>
          </p:nvPr>
        </p:nvPicPr>
        <p:blipFill>
          <a:blip r:embed="rId3"/>
          <a:stretch>
            <a:fillRect/>
          </a:stretch>
        </p:blipFill>
        <p:spPr>
          <a:xfrm>
            <a:off x="6461125" y="711200"/>
            <a:ext cx="5269057" cy="4895273"/>
          </a:xfrm>
          <a:prstGeom prst="rect">
            <a:avLst/>
          </a:prstGeom>
        </p:spPr>
      </p:pic>
      <p:sp>
        <p:nvSpPr>
          <p:cNvPr id="4" name="Місце для дати 3">
            <a:extLst>
              <a:ext uri="{FF2B5EF4-FFF2-40B4-BE49-F238E27FC236}">
                <a16:creationId xmlns:a16="http://schemas.microsoft.com/office/drawing/2014/main" id="{2CF29178-7BB3-49AC-8EF2-17FE601C3EE5}"/>
              </a:ext>
            </a:extLst>
          </p:cNvPr>
          <p:cNvSpPr>
            <a:spLocks noGrp="1"/>
          </p:cNvSpPr>
          <p:nvPr>
            <p:ph type="dt" sz="half" idx="10"/>
          </p:nvPr>
        </p:nvSpPr>
        <p:spPr>
          <a:xfrm>
            <a:off x="5999308" y="5781040"/>
            <a:ext cx="5860183" cy="365760"/>
          </a:xfrm>
        </p:spPr>
        <p:txBody>
          <a:bodyPr/>
          <a:lstStyle/>
          <a:p>
            <a:endParaRPr lang="uk-UA" sz="1800" dirty="0"/>
          </a:p>
          <a:p>
            <a:endParaRPr lang="uk-UA" sz="1800" dirty="0"/>
          </a:p>
          <a:p>
            <a:endParaRPr lang="uk-UA" sz="1800" dirty="0"/>
          </a:p>
          <a:p>
            <a:endParaRPr lang="uk-UA" sz="1800" dirty="0"/>
          </a:p>
          <a:p>
            <a:r>
              <a:rPr lang="en-US" sz="1800" dirty="0">
                <a:solidFill>
                  <a:schemeClr val="tx1"/>
                </a:solidFill>
              </a:rPr>
              <a:t>https://www.guru99.com/uk/big-data-analytics-tools.html</a:t>
            </a:r>
          </a:p>
        </p:txBody>
      </p:sp>
      <p:sp>
        <p:nvSpPr>
          <p:cNvPr id="10" name="Прямокутник 9">
            <a:extLst>
              <a:ext uri="{FF2B5EF4-FFF2-40B4-BE49-F238E27FC236}">
                <a16:creationId xmlns:a16="http://schemas.microsoft.com/office/drawing/2014/main" id="{43450987-D639-43B1-9D31-219A655BB9CD}"/>
              </a:ext>
            </a:extLst>
          </p:cNvPr>
          <p:cNvSpPr/>
          <p:nvPr/>
        </p:nvSpPr>
        <p:spPr>
          <a:xfrm>
            <a:off x="461818" y="5823634"/>
            <a:ext cx="5860184" cy="369332"/>
          </a:xfrm>
          <a:prstGeom prst="rect">
            <a:avLst/>
          </a:prstGeom>
        </p:spPr>
        <p:txBody>
          <a:bodyPr wrap="square">
            <a:spAutoFit/>
          </a:bodyPr>
          <a:lstStyle/>
          <a:p>
            <a:r>
              <a:rPr lang="en-US" dirty="0">
                <a:latin typeface="Times New Roman" panose="02020603050405020304" pitchFamily="18" charset="0"/>
                <a:cs typeface="Times New Roman" panose="02020603050405020304" pitchFamily="18" charset="0"/>
              </a:rPr>
              <a:t>https://www.guru99.com/uk/what-is-data-analysis.html</a:t>
            </a:r>
            <a:endParaRPr lang="uk-UA" dirty="0">
              <a:latin typeface="Times New Roman" panose="02020603050405020304" pitchFamily="18" charset="0"/>
              <a:cs typeface="Times New Roman" panose="02020603050405020304" pitchFamily="18" charset="0"/>
            </a:endParaRPr>
          </a:p>
        </p:txBody>
      </p:sp>
      <p:pic>
        <p:nvPicPr>
          <p:cNvPr id="11" name="Рисунок 10">
            <a:extLst>
              <a:ext uri="{FF2B5EF4-FFF2-40B4-BE49-F238E27FC236}">
                <a16:creationId xmlns:a16="http://schemas.microsoft.com/office/drawing/2014/main" id="{DE93A55D-F735-4655-9B46-2DF74B5D9DD4}"/>
              </a:ext>
            </a:extLst>
          </p:cNvPr>
          <p:cNvPicPr>
            <a:picLocks noChangeAspect="1"/>
          </p:cNvPicPr>
          <p:nvPr/>
        </p:nvPicPr>
        <p:blipFill>
          <a:blip r:embed="rId4"/>
          <a:stretch>
            <a:fillRect/>
          </a:stretch>
        </p:blipFill>
        <p:spPr>
          <a:xfrm>
            <a:off x="698816" y="3312785"/>
            <a:ext cx="1684166" cy="232430"/>
          </a:xfrm>
          <a:prstGeom prst="rect">
            <a:avLst/>
          </a:prstGeom>
        </p:spPr>
      </p:pic>
    </p:spTree>
    <p:extLst>
      <p:ext uri="{BB962C8B-B14F-4D97-AF65-F5344CB8AC3E}">
        <p14:creationId xmlns:p14="http://schemas.microsoft.com/office/powerpoint/2010/main" val="121785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07BB23DA-1651-4F94-89F9-B398C0D57DDC}"/>
              </a:ext>
            </a:extLst>
          </p:cNvPr>
          <p:cNvSpPr>
            <a:spLocks noGrp="1"/>
          </p:cNvSpPr>
          <p:nvPr>
            <p:ph type="title"/>
          </p:nvPr>
        </p:nvSpPr>
        <p:spPr/>
        <p:txBody>
          <a:bodyPr>
            <a:normAutofit/>
          </a:bodyPr>
          <a:lstStyle/>
          <a:p>
            <a:pPr algn="ctr"/>
            <a:r>
              <a:rPr lang="uk-UA" sz="2800" dirty="0"/>
              <a:t>Компоненти необхідні для аналізу даних</a:t>
            </a:r>
          </a:p>
        </p:txBody>
      </p:sp>
      <p:pic>
        <p:nvPicPr>
          <p:cNvPr id="8" name="Місце для вмісту 7">
            <a:extLst>
              <a:ext uri="{FF2B5EF4-FFF2-40B4-BE49-F238E27FC236}">
                <a16:creationId xmlns:a16="http://schemas.microsoft.com/office/drawing/2014/main" id="{EF94BA8C-6987-4723-A3BE-CD6EE7DC4FA3}"/>
              </a:ext>
            </a:extLst>
          </p:cNvPr>
          <p:cNvPicPr>
            <a:picLocks noGrp="1" noChangeAspect="1"/>
          </p:cNvPicPr>
          <p:nvPr>
            <p:ph idx="1"/>
          </p:nvPr>
        </p:nvPicPr>
        <p:blipFill>
          <a:blip r:embed="rId2"/>
          <a:stretch>
            <a:fillRect/>
          </a:stretch>
        </p:blipFill>
        <p:spPr>
          <a:xfrm>
            <a:off x="1958110" y="2014194"/>
            <a:ext cx="7148945" cy="4386606"/>
          </a:xfrm>
          <a:prstGeom prst="rect">
            <a:avLst/>
          </a:prstGeom>
        </p:spPr>
      </p:pic>
      <p:sp>
        <p:nvSpPr>
          <p:cNvPr id="5" name="Місце для дати 4">
            <a:extLst>
              <a:ext uri="{FF2B5EF4-FFF2-40B4-BE49-F238E27FC236}">
                <a16:creationId xmlns:a16="http://schemas.microsoft.com/office/drawing/2014/main" id="{ABEAD570-40C6-4CC2-A519-72864B02E799}"/>
              </a:ext>
            </a:extLst>
          </p:cNvPr>
          <p:cNvSpPr>
            <a:spLocks noGrp="1"/>
          </p:cNvSpPr>
          <p:nvPr>
            <p:ph type="dt" sz="half" idx="10"/>
          </p:nvPr>
        </p:nvSpPr>
        <p:spPr/>
        <p:txBody>
          <a:bodyPr/>
          <a:lstStyle/>
          <a:p>
            <a:pPr rtl="0"/>
            <a:fld id="{22125E7A-BF40-4096-B528-5F20498A6621}" type="datetime1">
              <a:rPr lang="uk-UA" smtClean="0"/>
              <a:t>23.09.2025</a:t>
            </a:fld>
            <a:endParaRPr lang="en-US"/>
          </a:p>
        </p:txBody>
      </p:sp>
    </p:spTree>
    <p:extLst>
      <p:ext uri="{BB962C8B-B14F-4D97-AF65-F5344CB8AC3E}">
        <p14:creationId xmlns:p14="http://schemas.microsoft.com/office/powerpoint/2010/main" val="29742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A68B88-3F66-470A-BF9E-1725D8B64FD3}"/>
              </a:ext>
            </a:extLst>
          </p:cNvPr>
          <p:cNvSpPr>
            <a:spLocks noGrp="1"/>
          </p:cNvSpPr>
          <p:nvPr>
            <p:ph type="title"/>
          </p:nvPr>
        </p:nvSpPr>
        <p:spPr/>
        <p:txBody>
          <a:bodyPr>
            <a:normAutofit fontScale="90000"/>
          </a:bodyPr>
          <a:lstStyle/>
          <a:p>
            <a:pPr algn="ctr"/>
            <a:r>
              <a:rPr lang="ru-RU" sz="2700" b="1" dirty="0">
                <a:latin typeface="Times New Roman" panose="02020603050405020304" pitchFamily="18" charset="0"/>
                <a:cs typeface="Times New Roman" panose="02020603050405020304" pitchFamily="18" charset="0"/>
              </a:rPr>
              <a:t>Типи </a:t>
            </a:r>
            <a:r>
              <a:rPr lang="ru-RU" sz="2700" b="1" dirty="0" err="1">
                <a:latin typeface="Times New Roman" panose="02020603050405020304" pitchFamily="18" charset="0"/>
                <a:cs typeface="Times New Roman" panose="02020603050405020304" pitchFamily="18" charset="0"/>
              </a:rPr>
              <a:t>аналізу</a:t>
            </a:r>
            <a:r>
              <a:rPr lang="ru-RU" sz="2700" b="1" dirty="0">
                <a:latin typeface="Times New Roman" panose="02020603050405020304" pitchFamily="18" charset="0"/>
                <a:cs typeface="Times New Roman" panose="02020603050405020304" pitchFamily="18" charset="0"/>
              </a:rPr>
              <a:t> </a:t>
            </a:r>
            <a:r>
              <a:rPr lang="ru-RU" sz="2700" b="1" dirty="0" err="1">
                <a:latin typeface="Times New Roman" panose="02020603050405020304" pitchFamily="18" charset="0"/>
                <a:cs typeface="Times New Roman" panose="02020603050405020304" pitchFamily="18" charset="0"/>
              </a:rPr>
              <a:t>даних</a:t>
            </a:r>
            <a:br>
              <a:rPr lang="ru-RU" sz="2700" b="1" dirty="0">
                <a:latin typeface="Times New Roman" panose="02020603050405020304" pitchFamily="18" charset="0"/>
                <a:cs typeface="Times New Roman" panose="02020603050405020304" pitchFamily="18" charset="0"/>
              </a:rPr>
            </a:br>
            <a:br>
              <a:rPr lang="ru-RU" sz="2700" b="1" dirty="0">
                <a:latin typeface="Times New Roman" panose="02020603050405020304" pitchFamily="18" charset="0"/>
                <a:cs typeface="Times New Roman" panose="02020603050405020304" pitchFamily="18" charset="0"/>
              </a:rPr>
            </a:br>
            <a:r>
              <a:rPr lang="ru-RU" sz="1800" dirty="0">
                <a:latin typeface="Times New Roman" panose="02020603050405020304" pitchFamily="18" charset="0"/>
                <a:cs typeface="Times New Roman" panose="02020603050405020304" pitchFamily="18" charset="0"/>
              </a:rPr>
              <a:t>Існує багато різних типів аналізу даних. Кожен із них застосовується для пошуку відповідей на окремі запитання.</a:t>
            </a:r>
            <a:br>
              <a:rPr lang="ru-RU" sz="1800" dirty="0"/>
            </a:br>
            <a:endParaRPr lang="uk-UA" sz="1800" dirty="0"/>
          </a:p>
        </p:txBody>
      </p:sp>
      <p:sp>
        <p:nvSpPr>
          <p:cNvPr id="5" name="Місце для вмісту 4">
            <a:extLst>
              <a:ext uri="{FF2B5EF4-FFF2-40B4-BE49-F238E27FC236}">
                <a16:creationId xmlns:a16="http://schemas.microsoft.com/office/drawing/2014/main" id="{7D6CE3EA-6DD1-431C-9981-06A2390991B7}"/>
              </a:ext>
            </a:extLst>
          </p:cNvPr>
          <p:cNvSpPr>
            <a:spLocks noGrp="1"/>
          </p:cNvSpPr>
          <p:nvPr>
            <p:ph sz="half" idx="1"/>
          </p:nvPr>
        </p:nvSpPr>
        <p:spPr/>
        <p:txBody>
          <a:bodyPr>
            <a:normAutofit lnSpcReduction="10000"/>
          </a:bodyPr>
          <a:lstStyle/>
          <a:p>
            <a:pPr marL="0" indent="0">
              <a:buNone/>
            </a:pPr>
            <a:r>
              <a:rPr lang="uk-UA" b="1" dirty="0"/>
              <a:t>Описовий аналіз</a:t>
            </a:r>
          </a:p>
          <a:p>
            <a:pPr marL="0" indent="457200" algn="just">
              <a:buNone/>
            </a:pPr>
            <a:r>
              <a:rPr lang="uk-UA" dirty="0"/>
              <a:t>Описовий аналіз – це процес аналізу історичних даних для розуміння тенденцій і закономірностей. Наприклад, можна з’ясувати, чи досягнуто заданих ключових показників продуктивності, як-от прибуток на інвестований капітал.</a:t>
            </a:r>
          </a:p>
          <a:p>
            <a:pPr marL="0" indent="457200" algn="just">
              <a:buNone/>
            </a:pPr>
            <a:r>
              <a:rPr lang="uk-UA" dirty="0"/>
              <a:t>Одним із прикладів описового аналізу є створення звітів, які надають огляд продажів і фінансових даних організації, пропонуючи корисну інформацію про минулу діяльність і результати.</a:t>
            </a:r>
          </a:p>
          <a:p>
            <a:endParaRPr lang="uk-UA" dirty="0"/>
          </a:p>
        </p:txBody>
      </p:sp>
      <p:sp>
        <p:nvSpPr>
          <p:cNvPr id="6" name="Місце для вмісту 5">
            <a:extLst>
              <a:ext uri="{FF2B5EF4-FFF2-40B4-BE49-F238E27FC236}">
                <a16:creationId xmlns:a16="http://schemas.microsoft.com/office/drawing/2014/main" id="{1A202712-19CD-4CF7-98BB-FD92E5095FDE}"/>
              </a:ext>
            </a:extLst>
          </p:cNvPr>
          <p:cNvSpPr>
            <a:spLocks noGrp="1"/>
          </p:cNvSpPr>
          <p:nvPr>
            <p:ph sz="half" idx="2"/>
          </p:nvPr>
        </p:nvSpPr>
        <p:spPr/>
        <p:txBody>
          <a:bodyPr>
            <a:normAutofit lnSpcReduction="10000"/>
          </a:bodyPr>
          <a:lstStyle/>
          <a:p>
            <a:pPr marL="0" indent="0">
              <a:buNone/>
            </a:pPr>
            <a:r>
              <a:rPr lang="uk-UA" b="1" dirty="0"/>
              <a:t>Діагностичний аналіз</a:t>
            </a:r>
          </a:p>
          <a:p>
            <a:pPr marL="0" indent="457200" algn="just">
              <a:buNone/>
            </a:pPr>
            <a:r>
              <a:rPr lang="uk-UA" dirty="0"/>
              <a:t>Діагностичний аналіз допомагає відповідати на запитання щодо причин певних подій, вивчаючи показники продуктивності. Методи цього аналізу доповнюють стандартний описовий аналіз.</a:t>
            </a:r>
          </a:p>
          <a:p>
            <a:pPr marL="0" indent="457200" algn="just">
              <a:buNone/>
            </a:pPr>
            <a:r>
              <a:rPr lang="uk-UA" dirty="0"/>
              <a:t>Зазвичай діагностичний аналіз передбачає виявлення аномалій у даних (наприклад, несподіваних змін показників), збір даних, пов’язаних із цими аномаліями, і застосування статистичних методів для пошуку можливих пояснень.</a:t>
            </a:r>
          </a:p>
          <a:p>
            <a:endParaRPr lang="uk-UA" dirty="0"/>
          </a:p>
        </p:txBody>
      </p:sp>
      <p:sp>
        <p:nvSpPr>
          <p:cNvPr id="4" name="Місце для дати 3">
            <a:extLst>
              <a:ext uri="{FF2B5EF4-FFF2-40B4-BE49-F238E27FC236}">
                <a16:creationId xmlns:a16="http://schemas.microsoft.com/office/drawing/2014/main" id="{764553F9-B564-47FF-9204-2DBD456D78F9}"/>
              </a:ext>
            </a:extLst>
          </p:cNvPr>
          <p:cNvSpPr>
            <a:spLocks noGrp="1"/>
          </p:cNvSpPr>
          <p:nvPr>
            <p:ph type="dt" sz="half" idx="10"/>
          </p:nvPr>
        </p:nvSpPr>
        <p:spPr/>
        <p:txBody>
          <a:bodyPr/>
          <a:lstStyle/>
          <a:p>
            <a:pPr rtl="0"/>
            <a:fld id="{EC408064-2FEA-490B-97A7-9D4C20B22D0E}" type="datetime1">
              <a:rPr lang="uk-UA" smtClean="0"/>
              <a:t>23.09.2025</a:t>
            </a:fld>
            <a:endParaRPr lang="en-US"/>
          </a:p>
        </p:txBody>
      </p:sp>
    </p:spTree>
    <p:extLst>
      <p:ext uri="{BB962C8B-B14F-4D97-AF65-F5344CB8AC3E}">
        <p14:creationId xmlns:p14="http://schemas.microsoft.com/office/powerpoint/2010/main" val="2518820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80965B0A-CF6F-49F2-995F-BF5E6756B209}"/>
              </a:ext>
            </a:extLst>
          </p:cNvPr>
          <p:cNvSpPr>
            <a:spLocks noGrp="1"/>
          </p:cNvSpPr>
          <p:nvPr>
            <p:ph sz="half" idx="1"/>
          </p:nvPr>
        </p:nvSpPr>
        <p:spPr>
          <a:xfrm>
            <a:off x="1159165" y="710738"/>
            <a:ext cx="4663440" cy="5307215"/>
          </a:xfrm>
        </p:spPr>
        <p:txBody>
          <a:bodyPr>
            <a:normAutofit/>
          </a:bodyPr>
          <a:lstStyle/>
          <a:p>
            <a:pPr marL="0" indent="0">
              <a:buNone/>
            </a:pPr>
            <a:r>
              <a:rPr lang="uk-UA" b="1" dirty="0" err="1"/>
              <a:t>Прескриптивний</a:t>
            </a:r>
            <a:r>
              <a:rPr lang="uk-UA" b="1" dirty="0"/>
              <a:t> аналіз</a:t>
            </a:r>
          </a:p>
          <a:p>
            <a:pPr marL="0" indent="457200" algn="just">
              <a:buNone/>
            </a:pPr>
            <a:r>
              <a:rPr lang="uk-UA" dirty="0" err="1"/>
              <a:t>Прескриптивний</a:t>
            </a:r>
            <a:r>
              <a:rPr lang="uk-UA" dirty="0"/>
              <a:t> аналіз допомагає відповісти на запитання, що потрібно зробити, щоб досягнути певної мети. Організації використовують результати такого аналізу, щоб за умов невизначеності приймати рішення, ґрунтуючись на даних.</a:t>
            </a:r>
          </a:p>
          <a:p>
            <a:pPr marL="0" indent="457200" algn="just">
              <a:buNone/>
            </a:pPr>
            <a:r>
              <a:rPr lang="uk-UA" dirty="0"/>
              <a:t>Фахівці, що виконують аналіз, часто покладаються на машинне навчання, щоб знайти закономірності у великих семантичних моделях і оцінити ймовірність різних результатів.</a:t>
            </a:r>
          </a:p>
          <a:p>
            <a:pPr marL="0" indent="0">
              <a:buNone/>
            </a:pPr>
            <a:endParaRPr lang="uk-UA" dirty="0"/>
          </a:p>
          <a:p>
            <a:endParaRPr lang="uk-UA" dirty="0"/>
          </a:p>
        </p:txBody>
      </p:sp>
      <p:sp>
        <p:nvSpPr>
          <p:cNvPr id="4" name="Місце для вмісту 3">
            <a:extLst>
              <a:ext uri="{FF2B5EF4-FFF2-40B4-BE49-F238E27FC236}">
                <a16:creationId xmlns:a16="http://schemas.microsoft.com/office/drawing/2014/main" id="{C929898E-9681-47D1-8EB6-F52A58C66D50}"/>
              </a:ext>
            </a:extLst>
          </p:cNvPr>
          <p:cNvSpPr>
            <a:spLocks noGrp="1"/>
          </p:cNvSpPr>
          <p:nvPr>
            <p:ph sz="half" idx="2"/>
          </p:nvPr>
        </p:nvSpPr>
        <p:spPr>
          <a:xfrm>
            <a:off x="6563361" y="710738"/>
            <a:ext cx="4663440" cy="5177905"/>
          </a:xfrm>
        </p:spPr>
        <p:txBody>
          <a:bodyPr>
            <a:normAutofit/>
          </a:bodyPr>
          <a:lstStyle/>
          <a:p>
            <a:pPr marL="0" indent="0">
              <a:buNone/>
            </a:pPr>
            <a:r>
              <a:rPr lang="uk-UA" b="1" dirty="0"/>
              <a:t>Аналіз передбачень</a:t>
            </a:r>
          </a:p>
          <a:p>
            <a:pPr marL="0" indent="457200" algn="just">
              <a:buNone/>
            </a:pPr>
            <a:r>
              <a:rPr lang="uk-UA" dirty="0"/>
              <a:t>Для аналізу передбачень спочатку історичні дані обробляються, а потім на основі отриманих результатів робляться припущення, що відбудеться в майбутньому. Наприклад, так можна виявити певні тенденції й оцінити ймовірність їх повторення.</a:t>
            </a:r>
          </a:p>
          <a:p>
            <a:pPr marL="0" indent="457200" algn="just">
              <a:buNone/>
            </a:pPr>
            <a:r>
              <a:rPr lang="uk-UA" dirty="0"/>
              <a:t>Для цього застосовуються різні статистичні методи й техніки машинного навчання, зокрема нейронні мережі, дерева ухвалення рішень і регресивний аналіз.</a:t>
            </a:r>
          </a:p>
          <a:p>
            <a:endParaRPr lang="uk-UA" dirty="0"/>
          </a:p>
        </p:txBody>
      </p:sp>
      <p:sp>
        <p:nvSpPr>
          <p:cNvPr id="5" name="Місце для дати 4">
            <a:extLst>
              <a:ext uri="{FF2B5EF4-FFF2-40B4-BE49-F238E27FC236}">
                <a16:creationId xmlns:a16="http://schemas.microsoft.com/office/drawing/2014/main" id="{8A5789B1-46E9-475D-B6F0-1822486E4C6F}"/>
              </a:ext>
            </a:extLst>
          </p:cNvPr>
          <p:cNvSpPr>
            <a:spLocks noGrp="1"/>
          </p:cNvSpPr>
          <p:nvPr>
            <p:ph type="dt" sz="half" idx="10"/>
          </p:nvPr>
        </p:nvSpPr>
        <p:spPr/>
        <p:txBody>
          <a:bodyPr/>
          <a:lstStyle/>
          <a:p>
            <a:pPr rtl="0"/>
            <a:fld id="{22125E7A-BF40-4096-B528-5F20498A6621}" type="datetime1">
              <a:rPr lang="uk-UA" smtClean="0"/>
              <a:t>23.09.2025</a:t>
            </a:fld>
            <a:endParaRPr lang="en-US"/>
          </a:p>
        </p:txBody>
      </p:sp>
    </p:spTree>
    <p:extLst>
      <p:ext uri="{BB962C8B-B14F-4D97-AF65-F5344CB8AC3E}">
        <p14:creationId xmlns:p14="http://schemas.microsoft.com/office/powerpoint/2010/main" val="2286857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27EF15DB-DD44-4EBB-B52B-1769F91EC490}"/>
              </a:ext>
            </a:extLst>
          </p:cNvPr>
          <p:cNvSpPr>
            <a:spLocks noGrp="1"/>
          </p:cNvSpPr>
          <p:nvPr>
            <p:ph sz="half" idx="1"/>
          </p:nvPr>
        </p:nvSpPr>
        <p:spPr>
          <a:xfrm>
            <a:off x="1066801" y="858982"/>
            <a:ext cx="4663440" cy="5076305"/>
          </a:xfrm>
        </p:spPr>
        <p:txBody>
          <a:bodyPr>
            <a:normAutofit/>
          </a:bodyPr>
          <a:lstStyle/>
          <a:p>
            <a:pPr marL="0" indent="0">
              <a:buNone/>
            </a:pPr>
            <a:r>
              <a:rPr lang="uk-UA" b="1" dirty="0"/>
              <a:t>Когнітивний аналіз</a:t>
            </a:r>
          </a:p>
          <a:p>
            <a:pPr marL="0" indent="457200" algn="just">
              <a:buNone/>
            </a:pPr>
            <a:r>
              <a:rPr lang="uk-UA" dirty="0"/>
              <a:t>Когнітивний аналіз – це складна форма аналізу даних, яка виходить за рамки традиційних методів. Під час такого аналізу застосовуються технології машинного навчання та обробки природної мови. Це дає змогу розуміти інформацію, вибудовувати логічні зв’язки та навчатися в спосіб, подібний до людського мислення.</a:t>
            </a:r>
          </a:p>
          <a:p>
            <a:pPr marL="0" indent="457200" algn="just">
              <a:buNone/>
            </a:pPr>
            <a:r>
              <a:rPr lang="uk-UA" dirty="0"/>
              <a:t>Ціль когнітивного аналізу – імітувати людський спосіб мислення, щоб отримувати глибше розуміння, виявляти закономірності й складати передбачення.</a:t>
            </a:r>
          </a:p>
          <a:p>
            <a:endParaRPr lang="uk-UA" dirty="0"/>
          </a:p>
        </p:txBody>
      </p:sp>
      <p:sp>
        <p:nvSpPr>
          <p:cNvPr id="4" name="Місце для вмісту 3">
            <a:extLst>
              <a:ext uri="{FF2B5EF4-FFF2-40B4-BE49-F238E27FC236}">
                <a16:creationId xmlns:a16="http://schemas.microsoft.com/office/drawing/2014/main" id="{87FAFF70-D989-45BF-A155-52A30284904D}"/>
              </a:ext>
            </a:extLst>
          </p:cNvPr>
          <p:cNvSpPr>
            <a:spLocks noGrp="1"/>
          </p:cNvSpPr>
          <p:nvPr>
            <p:ph sz="half" idx="2"/>
          </p:nvPr>
        </p:nvSpPr>
        <p:spPr>
          <a:xfrm>
            <a:off x="6461760" y="858982"/>
            <a:ext cx="4663440" cy="4993178"/>
          </a:xfrm>
        </p:spPr>
        <p:txBody>
          <a:bodyPr>
            <a:normAutofit/>
          </a:bodyPr>
          <a:lstStyle/>
          <a:p>
            <a:pPr marL="0" indent="0">
              <a:buNone/>
            </a:pPr>
            <a:r>
              <a:rPr lang="uk-UA" b="1" dirty="0"/>
              <a:t>Аналіз тексту</a:t>
            </a:r>
          </a:p>
          <a:p>
            <a:pPr marL="0" indent="457200" algn="just">
              <a:buNone/>
            </a:pPr>
            <a:r>
              <a:rPr lang="uk-UA" dirty="0"/>
              <a:t>Аналіз тексту – це спосіб навчити комп’ютери розуміти людську мову. Він охоплює використання алгоритмів та інших методів для отримання інформації з великого обсягу текстових даних, наприклад дописів у соцмережах чи відгуків клієнтів.</a:t>
            </a:r>
          </a:p>
          <a:p>
            <a:pPr marL="0" indent="457200" algn="just">
              <a:buNone/>
            </a:pPr>
            <a:r>
              <a:rPr lang="uk-UA" dirty="0"/>
              <a:t>Аналіз тексту допомагає фахівцям збирати інформацію про те, що говорять люди, і знаходити закономірності. Отримані дані дають змогу приймати виважені рішення у сферах бізнесу, маркетингу та досліджень.</a:t>
            </a:r>
          </a:p>
          <a:p>
            <a:endParaRPr lang="uk-UA" dirty="0"/>
          </a:p>
        </p:txBody>
      </p:sp>
      <p:sp>
        <p:nvSpPr>
          <p:cNvPr id="5" name="Місце для дати 4">
            <a:extLst>
              <a:ext uri="{FF2B5EF4-FFF2-40B4-BE49-F238E27FC236}">
                <a16:creationId xmlns:a16="http://schemas.microsoft.com/office/drawing/2014/main" id="{48DC7119-5057-48E0-BE19-D46DCD4F0191}"/>
              </a:ext>
            </a:extLst>
          </p:cNvPr>
          <p:cNvSpPr>
            <a:spLocks noGrp="1"/>
          </p:cNvSpPr>
          <p:nvPr>
            <p:ph type="dt" sz="half" idx="10"/>
          </p:nvPr>
        </p:nvSpPr>
        <p:spPr/>
        <p:txBody>
          <a:bodyPr/>
          <a:lstStyle/>
          <a:p>
            <a:pPr rtl="0"/>
            <a:fld id="{22125E7A-BF40-4096-B528-5F20498A6621}" type="datetime1">
              <a:rPr lang="uk-UA" smtClean="0"/>
              <a:t>23.09.2025</a:t>
            </a:fld>
            <a:endParaRPr lang="en-US"/>
          </a:p>
        </p:txBody>
      </p:sp>
    </p:spTree>
    <p:extLst>
      <p:ext uri="{BB962C8B-B14F-4D97-AF65-F5344CB8AC3E}">
        <p14:creationId xmlns:p14="http://schemas.microsoft.com/office/powerpoint/2010/main" val="2548694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Заголовок 10">
            <a:extLst>
              <a:ext uri="{FF2B5EF4-FFF2-40B4-BE49-F238E27FC236}">
                <a16:creationId xmlns:a16="http://schemas.microsoft.com/office/drawing/2014/main" id="{8ED43271-CC9C-4DF5-ABC7-63EC3AD19D30}"/>
              </a:ext>
            </a:extLst>
          </p:cNvPr>
          <p:cNvSpPr>
            <a:spLocks noGrp="1"/>
          </p:cNvSpPr>
          <p:nvPr>
            <p:ph type="title"/>
          </p:nvPr>
        </p:nvSpPr>
        <p:spPr>
          <a:xfrm>
            <a:off x="1066800" y="642594"/>
            <a:ext cx="10058400" cy="825988"/>
          </a:xfrm>
        </p:spPr>
        <p:txBody>
          <a:bodyPr>
            <a:noAutofit/>
          </a:bodyPr>
          <a:lstStyle/>
          <a:p>
            <a:pPr algn="ctr"/>
            <a:r>
              <a:rPr lang="uk-UA" sz="2800" b="1" dirty="0">
                <a:latin typeface="Times New Roman" panose="02020603050405020304" pitchFamily="18" charset="0"/>
                <a:cs typeface="Times New Roman" panose="02020603050405020304" pitchFamily="18" charset="0"/>
              </a:rPr>
              <a:t>Процес аналізу даних</a:t>
            </a:r>
            <a:br>
              <a:rPr lang="uk-UA" sz="2000" b="1" dirty="0">
                <a:latin typeface="Times New Roman" panose="02020603050405020304" pitchFamily="18" charset="0"/>
                <a:cs typeface="Times New Roman" panose="02020603050405020304" pitchFamily="18" charset="0"/>
              </a:rPr>
            </a:br>
            <a:r>
              <a:rPr lang="uk-UA" sz="1600" dirty="0">
                <a:latin typeface="Times New Roman" panose="02020603050405020304" pitchFamily="18" charset="0"/>
                <a:cs typeface="Times New Roman" panose="02020603050405020304" pitchFamily="18" charset="0"/>
              </a:rPr>
              <a:t>Збір та інтерпретація даних для прийняття рішень – це деталізований процес, що потребує системного підходу. Нижче наведено послідовність кроків, якої дотримуються аналітики даних.</a:t>
            </a:r>
            <a:br>
              <a:rPr lang="uk-UA" sz="1600" dirty="0">
                <a:latin typeface="Times New Roman" panose="02020603050405020304" pitchFamily="18" charset="0"/>
                <a:cs typeface="Times New Roman" panose="02020603050405020304" pitchFamily="18" charset="0"/>
              </a:rPr>
            </a:br>
            <a:endParaRPr lang="uk-UA" sz="1600" dirty="0">
              <a:latin typeface="Times New Roman" panose="02020603050405020304" pitchFamily="18" charset="0"/>
              <a:cs typeface="Times New Roman" panose="02020603050405020304" pitchFamily="18" charset="0"/>
            </a:endParaRPr>
          </a:p>
        </p:txBody>
      </p:sp>
      <p:sp>
        <p:nvSpPr>
          <p:cNvPr id="12" name="Місце для вмісту 11">
            <a:extLst>
              <a:ext uri="{FF2B5EF4-FFF2-40B4-BE49-F238E27FC236}">
                <a16:creationId xmlns:a16="http://schemas.microsoft.com/office/drawing/2014/main" id="{3A3A7D59-3C3A-4915-B0FB-3C2F11B30C90}"/>
              </a:ext>
            </a:extLst>
          </p:cNvPr>
          <p:cNvSpPr>
            <a:spLocks noGrp="1"/>
          </p:cNvSpPr>
          <p:nvPr>
            <p:ph idx="1"/>
          </p:nvPr>
        </p:nvSpPr>
        <p:spPr>
          <a:xfrm>
            <a:off x="517236" y="1468582"/>
            <a:ext cx="11157528" cy="4484162"/>
          </a:xfrm>
        </p:spPr>
        <p:txBody>
          <a:bodyPr>
            <a:normAutofit fontScale="92500" lnSpcReduction="20000"/>
          </a:bodyPr>
          <a:lstStyle/>
          <a:p>
            <a:pPr marL="0" indent="0">
              <a:spcBef>
                <a:spcPts val="0"/>
              </a:spcBef>
              <a:buNone/>
            </a:pPr>
            <a:r>
              <a:rPr lang="uk-UA" b="1" dirty="0"/>
              <a:t>1</a:t>
            </a:r>
            <a:r>
              <a:rPr lang="uk-UA" sz="2000" b="1" dirty="0"/>
              <a:t>. Визначення цілей.</a:t>
            </a:r>
            <a:endParaRPr lang="uk-UA" sz="2000" dirty="0"/>
          </a:p>
          <a:p>
            <a:pPr marL="0" indent="0">
              <a:spcBef>
                <a:spcPts val="0"/>
              </a:spcBef>
              <a:buNone/>
            </a:pPr>
            <a:r>
              <a:rPr lang="uk-UA" dirty="0"/>
              <a:t>Чітко визначте ціль аналізу. На які конкретні запитання ви намагаєтеся знайти відповідь? Яку проблему потрібно вирішити? Сформулюйте основні цілі. Саме на них ґрунтуватиметься весь подальший процес.</a:t>
            </a:r>
          </a:p>
          <a:p>
            <a:pPr marL="0" indent="0">
              <a:spcBef>
                <a:spcPts val="0"/>
              </a:spcBef>
              <a:buNone/>
            </a:pPr>
            <a:endParaRPr lang="uk-UA" dirty="0"/>
          </a:p>
          <a:p>
            <a:pPr marL="0" indent="0">
              <a:spcBef>
                <a:spcPts val="0"/>
              </a:spcBef>
              <a:buNone/>
            </a:pPr>
            <a:r>
              <a:rPr lang="uk-UA" b="1" dirty="0"/>
              <a:t>2</a:t>
            </a:r>
            <a:r>
              <a:rPr lang="uk-UA" sz="2000" b="1" dirty="0"/>
              <a:t>. Збір і консолідування даних.</a:t>
            </a:r>
            <a:br>
              <a:rPr lang="uk-UA" sz="2000" dirty="0"/>
            </a:br>
            <a:endParaRPr lang="uk-UA" sz="2000" dirty="0"/>
          </a:p>
          <a:p>
            <a:pPr marL="0" indent="0">
              <a:spcBef>
                <a:spcPts val="0"/>
              </a:spcBef>
              <a:buNone/>
            </a:pPr>
            <a:r>
              <a:rPr lang="uk-UA" dirty="0" err="1"/>
              <a:t>Зберіть</a:t>
            </a:r>
            <a:r>
              <a:rPr lang="uk-UA" dirty="0"/>
              <a:t> дані з усіх відповідних джерел за допомогою </a:t>
            </a:r>
            <a:r>
              <a:rPr lang="uk-UA" dirty="0">
                <a:hlinkClick r:id="rId2"/>
              </a:rPr>
              <a:t>програмного забезпечення для аналізу даних</a:t>
            </a:r>
            <a:r>
              <a:rPr lang="uk-UA" dirty="0"/>
              <a:t>. Переконайтеся, що дані є репрезентативними й охоплюють змінні, які потрібно проаналізувати.</a:t>
            </a:r>
          </a:p>
          <a:p>
            <a:pPr marL="0" indent="0">
              <a:spcBef>
                <a:spcPts val="0"/>
              </a:spcBef>
              <a:buNone/>
            </a:pPr>
            <a:endParaRPr lang="uk-UA" dirty="0"/>
          </a:p>
          <a:p>
            <a:pPr marL="0" indent="0">
              <a:spcBef>
                <a:spcPts val="0"/>
              </a:spcBef>
              <a:buNone/>
            </a:pPr>
            <a:r>
              <a:rPr lang="uk-UA" b="1" dirty="0"/>
              <a:t>3. </a:t>
            </a:r>
            <a:r>
              <a:rPr lang="uk-UA" sz="2000" b="1" dirty="0"/>
              <a:t>Вибір методів аналізу.</a:t>
            </a:r>
            <a:br>
              <a:rPr lang="uk-UA" sz="2000" dirty="0"/>
            </a:br>
            <a:endParaRPr lang="uk-UA" sz="2000" dirty="0"/>
          </a:p>
          <a:p>
            <a:pPr marL="0" indent="0">
              <a:spcBef>
                <a:spcPts val="0"/>
              </a:spcBef>
              <a:buNone/>
            </a:pPr>
            <a:r>
              <a:rPr lang="uk-UA" dirty="0" err="1"/>
              <a:t>Дослідіть</a:t>
            </a:r>
            <a:r>
              <a:rPr lang="uk-UA" dirty="0"/>
              <a:t> методи аналізу даних і виберіть той, який краще </a:t>
            </a:r>
            <a:r>
              <a:rPr lang="uk-UA" dirty="0" err="1"/>
              <a:t>підійде</a:t>
            </a:r>
            <a:r>
              <a:rPr lang="uk-UA" dirty="0"/>
              <a:t> для досягнення поставлених цілей. У багатьох безкоштовних програмних рішеннях є вбудовані алгоритми й методи, які допоможуть зробити правильний вибір.</a:t>
            </a:r>
          </a:p>
          <a:p>
            <a:pPr marL="0" indent="0">
              <a:spcBef>
                <a:spcPts val="0"/>
              </a:spcBef>
              <a:buNone/>
            </a:pPr>
            <a:endParaRPr lang="uk-UA" dirty="0"/>
          </a:p>
          <a:p>
            <a:pPr marL="0" indent="0">
              <a:spcBef>
                <a:spcPts val="0"/>
              </a:spcBef>
              <a:buNone/>
            </a:pPr>
            <a:r>
              <a:rPr lang="uk-UA" b="1" dirty="0"/>
              <a:t>4. </a:t>
            </a:r>
            <a:r>
              <a:rPr lang="uk-UA" sz="2000" b="1" dirty="0"/>
              <a:t>Очищення даних.</a:t>
            </a:r>
            <a:br>
              <a:rPr lang="uk-UA" sz="2000" dirty="0"/>
            </a:br>
            <a:endParaRPr lang="uk-UA" sz="2000" dirty="0"/>
          </a:p>
          <a:p>
            <a:pPr marL="0" indent="0">
              <a:spcBef>
                <a:spcPts val="0"/>
              </a:spcBef>
              <a:buNone/>
            </a:pPr>
            <a:r>
              <a:rPr lang="uk-UA" dirty="0"/>
              <a:t>Ретельно перевірте дані на наявність помилок, пропущених значень і </a:t>
            </a:r>
            <a:r>
              <a:rPr lang="uk-UA" dirty="0" err="1"/>
              <a:t>невідповідностей</a:t>
            </a:r>
            <a:r>
              <a:rPr lang="uk-UA" dirty="0"/>
              <a:t>. У цьому вам допоможуть вбудовані функції очищення програмного забезпечення для аналізу даних. Очищення – це важливий етап аналізу даних, від якого залежить точність і надійність майбутніх результатів.</a:t>
            </a:r>
          </a:p>
          <a:p>
            <a:endParaRPr lang="uk-UA" dirty="0"/>
          </a:p>
        </p:txBody>
      </p:sp>
      <p:sp>
        <p:nvSpPr>
          <p:cNvPr id="5" name="Місце для дати 4">
            <a:extLst>
              <a:ext uri="{FF2B5EF4-FFF2-40B4-BE49-F238E27FC236}">
                <a16:creationId xmlns:a16="http://schemas.microsoft.com/office/drawing/2014/main" id="{527AFDD2-58CA-4343-AB55-C7353AAB7E21}"/>
              </a:ext>
            </a:extLst>
          </p:cNvPr>
          <p:cNvSpPr>
            <a:spLocks noGrp="1"/>
          </p:cNvSpPr>
          <p:nvPr>
            <p:ph type="dt" sz="half" idx="10"/>
          </p:nvPr>
        </p:nvSpPr>
        <p:spPr/>
        <p:txBody>
          <a:bodyPr/>
          <a:lstStyle/>
          <a:p>
            <a:pPr rtl="0"/>
            <a:fld id="{22125E7A-BF40-4096-B528-5F20498A6621}" type="datetime1">
              <a:rPr lang="uk-UA" smtClean="0"/>
              <a:t>23.09.2025</a:t>
            </a:fld>
            <a:endParaRPr lang="en-US"/>
          </a:p>
        </p:txBody>
      </p:sp>
    </p:spTree>
    <p:extLst>
      <p:ext uri="{BB962C8B-B14F-4D97-AF65-F5344CB8AC3E}">
        <p14:creationId xmlns:p14="http://schemas.microsoft.com/office/powerpoint/2010/main" val="5943994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4095C6D8-5428-44CC-82B5-22CD83B44A21}"/>
              </a:ext>
            </a:extLst>
          </p:cNvPr>
          <p:cNvSpPr>
            <a:spLocks noGrp="1"/>
          </p:cNvSpPr>
          <p:nvPr>
            <p:ph idx="1"/>
          </p:nvPr>
        </p:nvSpPr>
        <p:spPr>
          <a:xfrm>
            <a:off x="581891" y="637309"/>
            <a:ext cx="10982036" cy="5315435"/>
          </a:xfrm>
        </p:spPr>
        <p:txBody>
          <a:bodyPr>
            <a:normAutofit/>
          </a:bodyPr>
          <a:lstStyle/>
          <a:p>
            <a:pPr marL="0" indent="0">
              <a:spcBef>
                <a:spcPts val="0"/>
              </a:spcBef>
              <a:buNone/>
            </a:pPr>
            <a:r>
              <a:rPr lang="uk-UA" b="1" dirty="0"/>
              <a:t>5. </a:t>
            </a:r>
            <a:r>
              <a:rPr lang="uk-UA" sz="2000" b="1" dirty="0"/>
              <a:t>Виявлення корисної інформації.</a:t>
            </a:r>
            <a:br>
              <a:rPr lang="uk-UA" sz="2000" dirty="0"/>
            </a:br>
            <a:endParaRPr lang="uk-UA" sz="2000" dirty="0"/>
          </a:p>
          <a:p>
            <a:pPr marL="0" indent="0">
              <a:spcBef>
                <a:spcPts val="0"/>
              </a:spcBef>
              <a:buNone/>
            </a:pPr>
            <a:r>
              <a:rPr lang="uk-UA" dirty="0"/>
              <a:t>Проаналізуйте зібрані дані, щоб виявити закономірності, тенденції та зв’язки. Використовуйте статистичні методи, алгоритми машинного навчання або інші методи аналізу, які відповідають поставленим цілям. На цьому етапі необроблені дані перетворюються в корисну інформацію.</a:t>
            </a:r>
          </a:p>
          <a:p>
            <a:pPr marL="0" indent="0">
              <a:spcBef>
                <a:spcPts val="0"/>
              </a:spcBef>
              <a:buNone/>
            </a:pPr>
            <a:endParaRPr lang="uk-UA" dirty="0"/>
          </a:p>
          <a:p>
            <a:pPr marL="0" indent="0">
              <a:spcBef>
                <a:spcPts val="0"/>
              </a:spcBef>
              <a:buNone/>
            </a:pPr>
            <a:r>
              <a:rPr lang="uk-UA" b="1" dirty="0"/>
              <a:t>6</a:t>
            </a:r>
            <a:r>
              <a:rPr lang="uk-UA" sz="2000" b="1" dirty="0"/>
              <a:t>. Тлумачення та візуалізація результатів.</a:t>
            </a:r>
            <a:br>
              <a:rPr lang="uk-UA" sz="2000" dirty="0"/>
            </a:br>
            <a:endParaRPr lang="uk-UA" sz="2000" dirty="0"/>
          </a:p>
          <a:p>
            <a:pPr marL="0" indent="0">
              <a:spcBef>
                <a:spcPts val="0"/>
              </a:spcBef>
              <a:buNone/>
            </a:pPr>
            <a:r>
              <a:rPr lang="uk-UA" dirty="0"/>
              <a:t>Перегляньте результати аналізу, щоб зрозуміти їх значення. </a:t>
            </a:r>
            <a:r>
              <a:rPr lang="uk-UA" dirty="0" err="1"/>
              <a:t>Зіставте</a:t>
            </a:r>
            <a:r>
              <a:rPr lang="uk-UA" dirty="0"/>
              <a:t> отримані результати з початковими цілями. Щоб представити цю корисну інформацію в </a:t>
            </a:r>
            <a:r>
              <a:rPr lang="uk-UA" dirty="0" err="1"/>
              <a:t>наочнішому</a:t>
            </a:r>
            <a:r>
              <a:rPr lang="uk-UA" dirty="0"/>
              <a:t> форматі, використовуйте інструменти візуалізації в безкоштовному програмному забезпеченні для аналізу даних.</a:t>
            </a:r>
          </a:p>
          <a:p>
            <a:pPr marL="0" indent="0">
              <a:spcBef>
                <a:spcPts val="0"/>
              </a:spcBef>
              <a:buNone/>
            </a:pPr>
            <a:endParaRPr lang="uk-UA" dirty="0"/>
          </a:p>
          <a:p>
            <a:pPr marL="0" indent="0">
              <a:spcBef>
                <a:spcPts val="0"/>
              </a:spcBef>
              <a:buNone/>
            </a:pPr>
            <a:r>
              <a:rPr lang="uk-UA" b="1" dirty="0"/>
              <a:t>7. </a:t>
            </a:r>
            <a:r>
              <a:rPr lang="uk-UA" sz="2000" b="1" dirty="0"/>
              <a:t>Прийняття обґрунтованого рішення.</a:t>
            </a:r>
            <a:br>
              <a:rPr lang="uk-UA" sz="2000" dirty="0"/>
            </a:br>
            <a:endParaRPr lang="uk-UA" sz="2000" dirty="0"/>
          </a:p>
          <a:p>
            <a:pPr marL="0" indent="0">
              <a:spcBef>
                <a:spcPts val="0"/>
              </a:spcBef>
              <a:buNone/>
            </a:pPr>
            <a:r>
              <a:rPr lang="uk-UA" dirty="0"/>
              <a:t>На основі результатів аналізу сформулюйте, якими будуть подальші кроки. Подумайте, як застосувати ці результати, щоб удосконалити процеси, оптимізувати стратегії чи покращити загальну продуктивність.</a:t>
            </a:r>
          </a:p>
          <a:p>
            <a:pPr marL="0" indent="0">
              <a:spcBef>
                <a:spcPts val="0"/>
              </a:spcBef>
              <a:buNone/>
            </a:pPr>
            <a:r>
              <a:rPr lang="uk-UA" dirty="0"/>
              <a:t>Дотримуючись цих кроків, аналітики систематично обробляють великі набори даних, незважаючи на їхню складність і заплутаність. Це дозволяє гарантувати, що отримані результати будуть корисними для осіб, які приймають рішення.</a:t>
            </a:r>
          </a:p>
          <a:p>
            <a:endParaRPr lang="uk-UA" dirty="0"/>
          </a:p>
        </p:txBody>
      </p:sp>
      <p:sp>
        <p:nvSpPr>
          <p:cNvPr id="4" name="Місце для дати 3">
            <a:extLst>
              <a:ext uri="{FF2B5EF4-FFF2-40B4-BE49-F238E27FC236}">
                <a16:creationId xmlns:a16="http://schemas.microsoft.com/office/drawing/2014/main" id="{08C6D3E3-DD0E-4707-976F-12FA5E6ED623}"/>
              </a:ext>
            </a:extLst>
          </p:cNvPr>
          <p:cNvSpPr>
            <a:spLocks noGrp="1"/>
          </p:cNvSpPr>
          <p:nvPr>
            <p:ph type="dt" sz="half" idx="10"/>
          </p:nvPr>
        </p:nvSpPr>
        <p:spPr/>
        <p:txBody>
          <a:bodyPr/>
          <a:lstStyle/>
          <a:p>
            <a:pPr rtl="0"/>
            <a:fld id="{EC408064-2FEA-490B-97A7-9D4C20B22D0E}" type="datetime1">
              <a:rPr lang="uk-UA" smtClean="0"/>
              <a:t>23.09.2025</a:t>
            </a:fld>
            <a:endParaRPr lang="en-US"/>
          </a:p>
        </p:txBody>
      </p:sp>
    </p:spTree>
    <p:extLst>
      <p:ext uri="{BB962C8B-B14F-4D97-AF65-F5344CB8AC3E}">
        <p14:creationId xmlns:p14="http://schemas.microsoft.com/office/powerpoint/2010/main" val="92337296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FIVE">
      <a:dk1>
        <a:sysClr val="windowText" lastClr="000000"/>
      </a:dk1>
      <a:lt1>
        <a:sysClr val="window" lastClr="FFFFFF"/>
      </a:lt1>
      <a:dk2>
        <a:srgbClr val="505046"/>
      </a:dk2>
      <a:lt2>
        <a:srgbClr val="F5F6F4"/>
      </a:lt2>
      <a:accent1>
        <a:srgbClr val="57903F"/>
      </a:accent1>
      <a:accent2>
        <a:srgbClr val="F03F2B"/>
      </a:accent2>
      <a:accent3>
        <a:srgbClr val="3488A0"/>
      </a:accent3>
      <a:accent4>
        <a:srgbClr val="F8D22F"/>
      </a:accent4>
      <a:accent5>
        <a:srgbClr val="5CC6D6"/>
      </a:accent5>
      <a:accent6>
        <a:srgbClr val="B8D233"/>
      </a:accent6>
      <a:hlink>
        <a:srgbClr val="00B0F0"/>
      </a:hlink>
      <a:folHlink>
        <a:srgbClr val="B2B2B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ffice_41799109_TF78438558" id="{03FECABA-DDEC-4EE5-A8AF-E694EBB3147F}" vid="{FBAAF51D-FEC9-427D-AA43-EA4E941046D6}"/>
    </a:ext>
  </a:ext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{95A28236-36D1-4526-BFA6-4C7897879407}tf78438558_win32</Template>
  <TotalTime>1922</TotalTime>
  <Words>2058</Words>
  <Application>Microsoft Office PowerPoint</Application>
  <PresentationFormat>Широкий екран</PresentationFormat>
  <Paragraphs>138</Paragraphs>
  <Slides>20</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20</vt:i4>
      </vt:variant>
    </vt:vector>
  </HeadingPairs>
  <TitlesOfParts>
    <vt:vector size="25" baseType="lpstr">
      <vt:lpstr>Century Gothic</vt:lpstr>
      <vt:lpstr>Garamond</vt:lpstr>
      <vt:lpstr>Times New Roman</vt:lpstr>
      <vt:lpstr>Wingdings</vt:lpstr>
      <vt:lpstr>SavonVTI</vt:lpstr>
      <vt:lpstr>Аналіз даних</vt:lpstr>
      <vt:lpstr>Презентація PowerPoint</vt:lpstr>
      <vt:lpstr>Презентація PowerPoint</vt:lpstr>
      <vt:lpstr>Компоненти необхідні для аналізу даних</vt:lpstr>
      <vt:lpstr>Типи аналізу даних  Існує багато різних типів аналізу даних. Кожен із них застосовується для пошуку відповідей на окремі запитання. </vt:lpstr>
      <vt:lpstr>Презентація PowerPoint</vt:lpstr>
      <vt:lpstr>Презентація PowerPoint</vt:lpstr>
      <vt:lpstr>Процес аналізу даних Збір та інтерпретація даних для прийняття рішень – це деталізований процес, що потребує системного підходу. Нижче наведено послідовність кроків, якої дотримуються аналітики даних. </vt:lpstr>
      <vt:lpstr>Презентація PowerPoint</vt:lpstr>
      <vt:lpstr> Основні методи аналізу даних </vt:lpstr>
      <vt:lpstr>Презентація PowerPoint</vt:lpstr>
      <vt:lpstr> Процес аналізу даних </vt:lpstr>
      <vt:lpstr>Результати аналізу даних</vt:lpstr>
      <vt:lpstr>Основні техніки бізнес-аналізу </vt:lpstr>
      <vt:lpstr>Презентація PowerPoint</vt:lpstr>
      <vt:lpstr>Презентація PowerPoint</vt:lpstr>
      <vt:lpstr>Презентація PowerPoint</vt:lpstr>
      <vt:lpstr>Завдання </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Аналіз даних</dc:title>
  <dc:creator>Оксана</dc:creator>
  <cp:lastModifiedBy>Oksana Okunkova</cp:lastModifiedBy>
  <cp:revision>15</cp:revision>
  <dcterms:created xsi:type="dcterms:W3CDTF">2024-10-01T10:46:27Z</dcterms:created>
  <dcterms:modified xsi:type="dcterms:W3CDTF">2025-09-23T04:19:34Z</dcterms:modified>
</cp:coreProperties>
</file>