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Alfa Slab One" charset="1" panose="00000500000000000000"/>
      <p:regular r:id="rId18"/>
    </p:embeddedFont>
    <p:embeddedFont>
      <p:font typeface="LeoHand" charset="1" panose="02000603000000000000"/>
      <p:regular r:id="rId19"/>
    </p:embeddedFont>
    <p:embeddedFont>
      <p:font typeface="Alata" charset="1" panose="000005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17.svg" Type="http://schemas.openxmlformats.org/officeDocument/2006/relationships/image"/><Relationship Id="rId4" Target="../media/image13.png" Type="http://schemas.openxmlformats.org/officeDocument/2006/relationships/image"/><Relationship Id="rId5" Target="../media/image1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Relationship Id="rId3" Target="../media/image21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4.png" Type="http://schemas.openxmlformats.org/officeDocument/2006/relationships/image"/><Relationship Id="rId3" Target="../media/image25.svg" Type="http://schemas.openxmlformats.org/officeDocument/2006/relationships/image"/><Relationship Id="rId4" Target="../media/image22.png" Type="http://schemas.openxmlformats.org/officeDocument/2006/relationships/image"/><Relationship Id="rId5" Target="../media/image2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Relationship Id="rId8" Target="../media/image15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6.png" Type="http://schemas.openxmlformats.org/officeDocument/2006/relationships/image"/><Relationship Id="rId5" Target="../media/image17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8.png" Type="http://schemas.openxmlformats.org/officeDocument/2006/relationships/image"/><Relationship Id="rId3" Target="../media/image19.svg" Type="http://schemas.openxmlformats.org/officeDocument/2006/relationships/image"/><Relationship Id="rId4" Target="../media/image20.png" Type="http://schemas.openxmlformats.org/officeDocument/2006/relationships/image"/><Relationship Id="rId5" Target="../media/image21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2.png" Type="http://schemas.openxmlformats.org/officeDocument/2006/relationships/image"/><Relationship Id="rId3" Target="../media/image23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966593" y="2301954"/>
            <a:ext cx="2058827" cy="2058827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025420" y="2301954"/>
            <a:ext cx="2058827" cy="2058827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1084246" y="2301954"/>
            <a:ext cx="2058827" cy="2058827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3143073" y="2301954"/>
            <a:ext cx="2058827" cy="2058827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5200473" y="2301954"/>
            <a:ext cx="2058827" cy="2058827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025420" y="4846123"/>
            <a:ext cx="5850860" cy="1202924"/>
            <a:chOff x="0" y="0"/>
            <a:chExt cx="1540967" cy="31682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540967" cy="316820"/>
            </a:xfrm>
            <a:custGeom>
              <a:avLst/>
              <a:gdLst/>
              <a:ahLst/>
              <a:cxnLst/>
              <a:rect r="r" b="b" t="t" l="l"/>
              <a:pathLst>
                <a:path h="316820" w="1540967">
                  <a:moveTo>
                    <a:pt x="132321" y="0"/>
                  </a:moveTo>
                  <a:lnTo>
                    <a:pt x="1408646" y="0"/>
                  </a:lnTo>
                  <a:cubicBezTo>
                    <a:pt x="1481725" y="0"/>
                    <a:pt x="1540967" y="59242"/>
                    <a:pt x="1540967" y="132321"/>
                  </a:cubicBezTo>
                  <a:lnTo>
                    <a:pt x="1540967" y="184499"/>
                  </a:lnTo>
                  <a:cubicBezTo>
                    <a:pt x="1540967" y="219592"/>
                    <a:pt x="1527026" y="253249"/>
                    <a:pt x="1502211" y="278064"/>
                  </a:cubicBezTo>
                  <a:cubicBezTo>
                    <a:pt x="1477396" y="302879"/>
                    <a:pt x="1443740" y="316820"/>
                    <a:pt x="1408646" y="316820"/>
                  </a:cubicBezTo>
                  <a:lnTo>
                    <a:pt x="132321" y="316820"/>
                  </a:lnTo>
                  <a:cubicBezTo>
                    <a:pt x="97227" y="316820"/>
                    <a:pt x="63571" y="302879"/>
                    <a:pt x="38756" y="278064"/>
                  </a:cubicBezTo>
                  <a:cubicBezTo>
                    <a:pt x="13941" y="253249"/>
                    <a:pt x="0" y="219592"/>
                    <a:pt x="0" y="184499"/>
                  </a:cubicBezTo>
                  <a:lnTo>
                    <a:pt x="0" y="132321"/>
                  </a:lnTo>
                  <a:cubicBezTo>
                    <a:pt x="0" y="97227"/>
                    <a:pt x="13941" y="63571"/>
                    <a:pt x="38756" y="38756"/>
                  </a:cubicBezTo>
                  <a:cubicBezTo>
                    <a:pt x="63571" y="13941"/>
                    <a:pt x="97227" y="0"/>
                    <a:pt x="132321" y="0"/>
                  </a:cubicBezTo>
                  <a:close/>
                </a:path>
              </a:pathLst>
            </a:custGeom>
            <a:solidFill>
              <a:srgbClr val="0CC0DF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1540967" cy="3549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7384040" y="2347749"/>
            <a:ext cx="1223933" cy="1767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9"/>
              </a:lnSpc>
            </a:pPr>
            <a:r>
              <a:rPr lang="en-US" sz="102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234143" y="2347749"/>
            <a:ext cx="1641380" cy="1767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9"/>
              </a:lnSpc>
            </a:pPr>
            <a:r>
              <a:rPr lang="en-US" sz="102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M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293796" y="2347749"/>
            <a:ext cx="1641380" cy="1767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9"/>
              </a:lnSpc>
            </a:pPr>
            <a:r>
              <a:rPr lang="en-US" sz="102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A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351083" y="2347749"/>
            <a:ext cx="1641380" cy="1767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9"/>
              </a:lnSpc>
            </a:pPr>
            <a:r>
              <a:rPr lang="en-US" sz="102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R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409197" y="2347749"/>
            <a:ext cx="1641380" cy="1767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9"/>
              </a:lnSpc>
            </a:pPr>
            <a:r>
              <a:rPr lang="en-US" sz="102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T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996006" y="6887248"/>
            <a:ext cx="9263294" cy="11588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</a:pPr>
            <a:r>
              <a:rPr lang="en-US" sz="6499">
                <a:solidFill>
                  <a:srgbClr val="0097B2"/>
                </a:solidFill>
                <a:latin typeface="LeoHand"/>
                <a:ea typeface="LeoHand"/>
                <a:cs typeface="LeoHand"/>
                <a:sym typeface="LeoHand"/>
              </a:rPr>
              <a:t>та елементи дизайн мислення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896580" y="5057378"/>
            <a:ext cx="4108540" cy="925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LeoHand"/>
                <a:ea typeface="LeoHand"/>
                <a:cs typeface="LeoHand"/>
                <a:sym typeface="LeoHand"/>
              </a:rPr>
              <a:t>ПІДХІД</a:t>
            </a:r>
          </a:p>
        </p:txBody>
      </p:sp>
      <p:sp>
        <p:nvSpPr>
          <p:cNvPr name="Freeform 27" id="27"/>
          <p:cNvSpPr/>
          <p:nvPr/>
        </p:nvSpPr>
        <p:spPr>
          <a:xfrm flipH="false" flipV="false" rot="-10800000">
            <a:off x="0" y="7049173"/>
            <a:ext cx="7707755" cy="3153173"/>
          </a:xfrm>
          <a:custGeom>
            <a:avLst/>
            <a:gdLst/>
            <a:ahLst/>
            <a:cxnLst/>
            <a:rect r="r" b="b" t="t" l="l"/>
            <a:pathLst>
              <a:path h="3153173" w="7707755">
                <a:moveTo>
                  <a:pt x="0" y="0"/>
                </a:moveTo>
                <a:lnTo>
                  <a:pt x="7707755" y="0"/>
                </a:lnTo>
                <a:lnTo>
                  <a:pt x="7707755" y="3153172"/>
                </a:lnTo>
                <a:lnTo>
                  <a:pt x="0" y="31531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-10800000">
            <a:off x="0" y="4518413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-10800000">
            <a:off x="0" y="2529156"/>
            <a:ext cx="4909193" cy="2008306"/>
          </a:xfrm>
          <a:custGeom>
            <a:avLst/>
            <a:gdLst/>
            <a:ahLst/>
            <a:cxnLst/>
            <a:rect r="r" b="b" t="t" l="l"/>
            <a:pathLst>
              <a:path h="2008306" w="4909193">
                <a:moveTo>
                  <a:pt x="0" y="0"/>
                </a:moveTo>
                <a:lnTo>
                  <a:pt x="4909193" y="0"/>
                </a:lnTo>
                <a:lnTo>
                  <a:pt x="4909193" y="2008307"/>
                </a:lnTo>
                <a:lnTo>
                  <a:pt x="0" y="200830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-10800000">
            <a:off x="0" y="1041585"/>
            <a:ext cx="3681795" cy="1506189"/>
          </a:xfrm>
          <a:custGeom>
            <a:avLst/>
            <a:gdLst/>
            <a:ahLst/>
            <a:cxnLst/>
            <a:rect r="r" b="b" t="t" l="l"/>
            <a:pathLst>
              <a:path h="1506189" w="3681795">
                <a:moveTo>
                  <a:pt x="0" y="0"/>
                </a:moveTo>
                <a:lnTo>
                  <a:pt x="3681795" y="0"/>
                </a:lnTo>
                <a:lnTo>
                  <a:pt x="3681795" y="1506189"/>
                </a:lnTo>
                <a:lnTo>
                  <a:pt x="0" y="150618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-10800000">
            <a:off x="-85725" y="-188411"/>
            <a:ext cx="3006657" cy="1229996"/>
          </a:xfrm>
          <a:custGeom>
            <a:avLst/>
            <a:gdLst/>
            <a:ahLst/>
            <a:cxnLst/>
            <a:rect r="r" b="b" t="t" l="l"/>
            <a:pathLst>
              <a:path h="1229996" w="3006657">
                <a:moveTo>
                  <a:pt x="0" y="0"/>
                </a:moveTo>
                <a:lnTo>
                  <a:pt x="3006657" y="0"/>
                </a:lnTo>
                <a:lnTo>
                  <a:pt x="3006657" y="1229996"/>
                </a:lnTo>
                <a:lnTo>
                  <a:pt x="0" y="12299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9024706" y="8951000"/>
            <a:ext cx="9263294" cy="11588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</a:pPr>
            <a:r>
              <a:rPr lang="en-US" sz="6499">
                <a:solidFill>
                  <a:srgbClr val="0097B2"/>
                </a:solidFill>
                <a:latin typeface="LeoHand"/>
                <a:ea typeface="LeoHand"/>
                <a:cs typeface="LeoHand"/>
                <a:sym typeface="LeoHand"/>
              </a:rPr>
              <a:t>Олександр Острогляд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00950" y="10287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025620" y="1287442"/>
            <a:ext cx="2236760" cy="2387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7"/>
              </a:lnSpc>
            </a:pPr>
            <a:r>
              <a:rPr lang="en-US" sz="13998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R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000961" y="4405311"/>
            <a:ext cx="4464955" cy="1019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Relevant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6789" y="5605186"/>
            <a:ext cx="1355843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(Релевантність): Ціль повинна бути важливою для вас або бізнесу та відповідати іншим цілям.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178877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5294317" y="8580356"/>
            <a:ext cx="3413288" cy="1706644"/>
          </a:xfrm>
          <a:custGeom>
            <a:avLst/>
            <a:gdLst/>
            <a:ahLst/>
            <a:cxnLst/>
            <a:rect r="r" b="b" t="t" l="l"/>
            <a:pathLst>
              <a:path h="1706644" w="3413288">
                <a:moveTo>
                  <a:pt x="0" y="1706644"/>
                </a:moveTo>
                <a:lnTo>
                  <a:pt x="3413288" y="1706644"/>
                </a:lnTo>
                <a:lnTo>
                  <a:pt x="3413288" y="0"/>
                </a:lnTo>
                <a:lnTo>
                  <a:pt x="0" y="0"/>
                </a:lnTo>
                <a:lnTo>
                  <a:pt x="0" y="170664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-7971141">
            <a:off x="12802056" y="1068267"/>
            <a:ext cx="6166332" cy="3083166"/>
          </a:xfrm>
          <a:custGeom>
            <a:avLst/>
            <a:gdLst/>
            <a:ahLst/>
            <a:cxnLst/>
            <a:rect r="r" b="b" t="t" l="l"/>
            <a:pathLst>
              <a:path h="3083166" w="6166332">
                <a:moveTo>
                  <a:pt x="0" y="3083166"/>
                </a:moveTo>
                <a:lnTo>
                  <a:pt x="6166332" y="3083166"/>
                </a:lnTo>
                <a:lnTo>
                  <a:pt x="6166332" y="0"/>
                </a:lnTo>
                <a:lnTo>
                  <a:pt x="0" y="0"/>
                </a:lnTo>
                <a:lnTo>
                  <a:pt x="0" y="30831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00950" y="10287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025620" y="1287442"/>
            <a:ext cx="2236760" cy="2387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7"/>
              </a:lnSpc>
            </a:pPr>
            <a:r>
              <a:rPr lang="en-US" sz="13998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T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000961" y="4405311"/>
            <a:ext cx="4464955" cy="1019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Time-bound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6789" y="5605186"/>
            <a:ext cx="1355843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(Обмеженість у часі): Чіткий дедлайн, коли ціль має бути досягнута. 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178877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5294317" y="8580356"/>
            <a:ext cx="3413288" cy="1706644"/>
          </a:xfrm>
          <a:custGeom>
            <a:avLst/>
            <a:gdLst/>
            <a:ahLst/>
            <a:cxnLst/>
            <a:rect r="r" b="b" t="t" l="l"/>
            <a:pathLst>
              <a:path h="1706644" w="3413288">
                <a:moveTo>
                  <a:pt x="0" y="1706644"/>
                </a:moveTo>
                <a:lnTo>
                  <a:pt x="3413288" y="1706644"/>
                </a:lnTo>
                <a:lnTo>
                  <a:pt x="3413288" y="0"/>
                </a:lnTo>
                <a:lnTo>
                  <a:pt x="0" y="0"/>
                </a:lnTo>
                <a:lnTo>
                  <a:pt x="0" y="170664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-7971141">
            <a:off x="12802056" y="1068267"/>
            <a:ext cx="6166332" cy="3083166"/>
          </a:xfrm>
          <a:custGeom>
            <a:avLst/>
            <a:gdLst/>
            <a:ahLst/>
            <a:cxnLst/>
            <a:rect r="r" b="b" t="t" l="l"/>
            <a:pathLst>
              <a:path h="3083166" w="6166332">
                <a:moveTo>
                  <a:pt x="0" y="3083166"/>
                </a:moveTo>
                <a:lnTo>
                  <a:pt x="6166332" y="3083166"/>
                </a:lnTo>
                <a:lnTo>
                  <a:pt x="6166332" y="0"/>
                </a:lnTo>
                <a:lnTo>
                  <a:pt x="0" y="0"/>
                </a:lnTo>
                <a:lnTo>
                  <a:pt x="0" y="30831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826154" y="1601540"/>
            <a:ext cx="14687458" cy="196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259"/>
              </a:lnSpc>
            </a:pPr>
            <a:r>
              <a:rPr lang="en-US" sz="10899">
                <a:solidFill>
                  <a:srgbClr val="0097B2"/>
                </a:solidFill>
                <a:latin typeface="LeoHand"/>
                <a:ea typeface="LeoHand"/>
                <a:cs typeface="LeoHand"/>
                <a:sym typeface="LeoHand"/>
              </a:rPr>
              <a:t>Дякую за співпрацю!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5400000">
            <a:off x="11177675" y="6064465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193863" y="4776887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0"/>
                </a:moveTo>
                <a:lnTo>
                  <a:pt x="5115441" y="0"/>
                </a:lnTo>
                <a:lnTo>
                  <a:pt x="5115441" y="2557720"/>
                </a:lnTo>
                <a:lnTo>
                  <a:pt x="0" y="25577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826154" y="8005862"/>
            <a:ext cx="5850860" cy="1202924"/>
            <a:chOff x="0" y="0"/>
            <a:chExt cx="1540967" cy="31682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540967" cy="316820"/>
            </a:xfrm>
            <a:custGeom>
              <a:avLst/>
              <a:gdLst/>
              <a:ahLst/>
              <a:cxnLst/>
              <a:rect r="r" b="b" t="t" l="l"/>
              <a:pathLst>
                <a:path h="316820" w="1540967">
                  <a:moveTo>
                    <a:pt x="132321" y="0"/>
                  </a:moveTo>
                  <a:lnTo>
                    <a:pt x="1408646" y="0"/>
                  </a:lnTo>
                  <a:cubicBezTo>
                    <a:pt x="1481725" y="0"/>
                    <a:pt x="1540967" y="59242"/>
                    <a:pt x="1540967" y="132321"/>
                  </a:cubicBezTo>
                  <a:lnTo>
                    <a:pt x="1540967" y="184499"/>
                  </a:lnTo>
                  <a:cubicBezTo>
                    <a:pt x="1540967" y="219592"/>
                    <a:pt x="1527026" y="253249"/>
                    <a:pt x="1502211" y="278064"/>
                  </a:cubicBezTo>
                  <a:cubicBezTo>
                    <a:pt x="1477396" y="302879"/>
                    <a:pt x="1443740" y="316820"/>
                    <a:pt x="1408646" y="316820"/>
                  </a:cubicBezTo>
                  <a:lnTo>
                    <a:pt x="132321" y="316820"/>
                  </a:lnTo>
                  <a:cubicBezTo>
                    <a:pt x="97227" y="316820"/>
                    <a:pt x="63571" y="302879"/>
                    <a:pt x="38756" y="278064"/>
                  </a:cubicBezTo>
                  <a:cubicBezTo>
                    <a:pt x="13941" y="253249"/>
                    <a:pt x="0" y="219592"/>
                    <a:pt x="0" y="184499"/>
                  </a:cubicBezTo>
                  <a:lnTo>
                    <a:pt x="0" y="132321"/>
                  </a:lnTo>
                  <a:cubicBezTo>
                    <a:pt x="0" y="97227"/>
                    <a:pt x="13941" y="63571"/>
                    <a:pt x="38756" y="38756"/>
                  </a:cubicBezTo>
                  <a:cubicBezTo>
                    <a:pt x="63571" y="13941"/>
                    <a:pt x="97227" y="0"/>
                    <a:pt x="132321" y="0"/>
                  </a:cubicBezTo>
                  <a:close/>
                </a:path>
              </a:pathLst>
            </a:custGeom>
            <a:solidFill>
              <a:srgbClr val="0CC0D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540967" cy="3549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8703112" y="4776887"/>
            <a:ext cx="3086100" cy="308610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83853" y="1032309"/>
            <a:ext cx="6095030" cy="29654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0"/>
              </a:lnSpc>
            </a:pPr>
            <a:r>
              <a:rPr lang="en-US" sz="8500">
                <a:solidFill>
                  <a:srgbClr val="0097B2"/>
                </a:solidFill>
                <a:latin typeface="Alata"/>
                <a:ea typeface="Alata"/>
                <a:cs typeface="Alata"/>
                <a:sym typeface="Alata"/>
              </a:rPr>
              <a:t>Дизайн мислення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5400000">
            <a:off x="-1820939" y="5879624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400000">
            <a:off x="719346" y="7609151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400000">
            <a:off x="3250106" y="9338678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4"/>
                </a:lnTo>
                <a:lnTo>
                  <a:pt x="0" y="25402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8522440" y="810691"/>
            <a:ext cx="8736860" cy="82067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59"/>
              </a:lnSpc>
            </a:pPr>
            <a:r>
              <a:rPr lang="en-US" sz="38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Дизайн-мислення (Design Thinking) — це людиноцентрований підхід до вирішення проблем, спрямований на створення інноваційних продуктів і послуг, що базується на глибокому розумінні потреб користувача. Він поєднує емпатію, творчість та аналіз, включаючи етапи емпатії, визначення проблеми, генерації ідей, прототипування та тестування.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-108688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400000">
            <a:off x="-1633953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402856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400000">
            <a:off x="348148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914400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5400000">
            <a:off x="859692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425944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400000">
            <a:off x="13712368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00697" y="-7590"/>
            <a:ext cx="17332807" cy="73560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58"/>
              </a:lnSpc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Основні принципи та етапи дизайн-мислення: </a:t>
            </a:r>
          </a:p>
          <a:p>
            <a:pPr algn="l" marL="626112" indent="-313056" lvl="1">
              <a:lnSpc>
                <a:spcPts val="5858"/>
              </a:lnSpc>
              <a:buFont typeface="Arial"/>
              <a:buChar char="•"/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Емпатія:</a:t>
            </a: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 Глибоке розуміння того, що потрібно користувачам, їхні потреби, емоції та досвід. </a:t>
            </a:r>
          </a:p>
          <a:p>
            <a:pPr algn="l" marL="626112" indent="-313056" lvl="1">
              <a:lnSpc>
                <a:spcPts val="5858"/>
              </a:lnSpc>
              <a:buFont typeface="Arial"/>
              <a:buChar char="•"/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Фокусування (Визначення проблеми): Чітке формулювання ключової проблеми на основі зібраних даних. </a:t>
            </a:r>
          </a:p>
          <a:p>
            <a:pPr algn="l" marL="626112" indent="-313056" lvl="1">
              <a:lnSpc>
                <a:spcPts val="5858"/>
              </a:lnSpc>
              <a:buFont typeface="Arial"/>
              <a:buChar char="•"/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Генерація ідей: Творчий процес мозкового штурму для пошуку багатьох різноманітних рішень. </a:t>
            </a:r>
          </a:p>
          <a:p>
            <a:pPr algn="l" marL="626112" indent="-313056" lvl="1">
              <a:lnSpc>
                <a:spcPts val="5858"/>
              </a:lnSpc>
              <a:buFont typeface="Arial"/>
              <a:buChar char="•"/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Прототипування: Створення швидких, дешевих моделей продукту, щоб втілити ідеї в реальність. </a:t>
            </a:r>
          </a:p>
          <a:p>
            <a:pPr algn="l" marL="626112" indent="-313056" lvl="1">
              <a:lnSpc>
                <a:spcPts val="5858"/>
              </a:lnSpc>
              <a:buFont typeface="Arial"/>
              <a:buChar char="•"/>
            </a:pPr>
            <a:r>
              <a:rPr lang="en-US" sz="2900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Тестування: Перевірка прототипів з реальними користувачами, отримання зворотного зв'язку та вдосконалення рішення.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-108688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400000">
            <a:off x="-1633953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402856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400000">
            <a:off x="348148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914400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5400000">
            <a:off x="859692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425944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400000">
            <a:off x="13712368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740982" y="1910110"/>
            <a:ext cx="13859908" cy="4246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867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Основні принципи та етапи дизайн-мислення: </a:t>
            </a:r>
          </a:p>
          <a:p>
            <a:pPr algn="ctr" marL="734059" indent="-367030" lvl="1">
              <a:lnSpc>
                <a:spcPts val="6867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Чому це важливо: Метод допомагає створювати інтуїтивно зрозумілі продукти та знаходити нестандартні рішення, знижуючи ризики невдачі, оскільки орієнтується на реальні потреби людей, а не на припущення.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75481" y="-81882"/>
            <a:ext cx="7316381" cy="10450763"/>
            <a:chOff x="0" y="0"/>
            <a:chExt cx="1926948" cy="275246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926948" cy="2752464"/>
            </a:xfrm>
            <a:custGeom>
              <a:avLst/>
              <a:gdLst/>
              <a:ahLst/>
              <a:cxnLst/>
              <a:rect r="r" b="b" t="t" l="l"/>
              <a:pathLst>
                <a:path h="2752464" w="1926948">
                  <a:moveTo>
                    <a:pt x="0" y="0"/>
                  </a:moveTo>
                  <a:lnTo>
                    <a:pt x="1926948" y="0"/>
                  </a:lnTo>
                  <a:lnTo>
                    <a:pt x="1926948" y="2752464"/>
                  </a:lnTo>
                  <a:lnTo>
                    <a:pt x="0" y="2752464"/>
                  </a:ln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926948" cy="279056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160367" y="495843"/>
            <a:ext cx="4770746" cy="101359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48"/>
              </a:lnSpc>
            </a:pPr>
            <a:r>
              <a:rPr lang="en-US" sz="4820">
                <a:solidFill>
                  <a:srgbClr val="FFFFFF"/>
                </a:solidFill>
                <a:latin typeface="Alata"/>
                <a:ea typeface="Alata"/>
                <a:cs typeface="Alata"/>
                <a:sym typeface="Alata"/>
              </a:rPr>
              <a:t>SMART — це система встановлення цілей, які передбачає їх конкретність, вимірність, досяжність, релевантність та обмеженість у часі</a:t>
            </a:r>
          </a:p>
          <a:p>
            <a:pPr algn="l">
              <a:lnSpc>
                <a:spcPts val="6748"/>
              </a:lnSpc>
            </a:pPr>
          </a:p>
        </p:txBody>
      </p:sp>
      <p:grpSp>
        <p:nvGrpSpPr>
          <p:cNvPr name="Group 6" id="6"/>
          <p:cNvGrpSpPr/>
          <p:nvPr/>
        </p:nvGrpSpPr>
        <p:grpSpPr>
          <a:xfrm rot="0">
            <a:off x="8359810" y="1180678"/>
            <a:ext cx="1568380" cy="1568380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8378172" y="1312404"/>
            <a:ext cx="1531655" cy="1276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499"/>
              </a:lnSpc>
            </a:pPr>
            <a:r>
              <a:rPr lang="en-US" sz="74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S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8359810" y="2749057"/>
            <a:ext cx="1568380" cy="1568380"/>
            <a:chOff x="0" y="0"/>
            <a:chExt cx="812800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3" id="13"/>
          <p:cNvSpPr txBox="true"/>
          <p:nvPr/>
        </p:nvSpPr>
        <p:spPr>
          <a:xfrm rot="0">
            <a:off x="8396534" y="2861734"/>
            <a:ext cx="1531655" cy="1276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499"/>
              </a:lnSpc>
            </a:pPr>
            <a:r>
              <a:rPr lang="en-US" sz="74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M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8359810" y="4317437"/>
            <a:ext cx="1568380" cy="1568380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8396534" y="4433887"/>
            <a:ext cx="1531655" cy="1276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499"/>
              </a:lnSpc>
            </a:pPr>
            <a:r>
              <a:rPr lang="en-US" sz="74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A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8359810" y="5885817"/>
            <a:ext cx="1568380" cy="1568380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8396534" y="6009642"/>
            <a:ext cx="1531655" cy="1276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499"/>
              </a:lnSpc>
            </a:pPr>
            <a:r>
              <a:rPr lang="en-US" sz="74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R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8359810" y="7454196"/>
            <a:ext cx="1568380" cy="1568380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5" id="25"/>
          <p:cNvSpPr txBox="true"/>
          <p:nvPr/>
        </p:nvSpPr>
        <p:spPr>
          <a:xfrm rot="0">
            <a:off x="8396534" y="7568496"/>
            <a:ext cx="1531655" cy="1276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499"/>
              </a:lnSpc>
            </a:pPr>
            <a:r>
              <a:rPr lang="en-US" sz="7499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T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171667" y="1507280"/>
            <a:ext cx="394779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Specific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171667" y="3023025"/>
            <a:ext cx="394779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Measurable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171667" y="4538770"/>
            <a:ext cx="394779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Achievable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171667" y="6057267"/>
            <a:ext cx="394779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Relevant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171667" y="7573012"/>
            <a:ext cx="394779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Time-bound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-108688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400000">
            <a:off x="-1633953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402856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5400000">
            <a:off x="348148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914400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5400000">
            <a:off x="8596927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6" y="0"/>
                </a:lnTo>
                <a:lnTo>
                  <a:pt x="6209586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4259440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5400000">
            <a:off x="13712368" y="10605582"/>
            <a:ext cx="6209585" cy="2540285"/>
          </a:xfrm>
          <a:custGeom>
            <a:avLst/>
            <a:gdLst/>
            <a:ahLst/>
            <a:cxnLst/>
            <a:rect r="r" b="b" t="t" l="l"/>
            <a:pathLst>
              <a:path h="2540285" w="6209585">
                <a:moveTo>
                  <a:pt x="0" y="0"/>
                </a:moveTo>
                <a:lnTo>
                  <a:pt x="6209585" y="0"/>
                </a:lnTo>
                <a:lnTo>
                  <a:pt x="6209585" y="2540285"/>
                </a:lnTo>
                <a:lnTo>
                  <a:pt x="0" y="25402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473450" y="203200"/>
            <a:ext cx="9785990" cy="9572788"/>
          </a:xfrm>
          <a:custGeom>
            <a:avLst/>
            <a:gdLst/>
            <a:ahLst/>
            <a:cxnLst/>
            <a:rect r="r" b="b" t="t" l="l"/>
            <a:pathLst>
              <a:path h="9572788" w="9785990">
                <a:moveTo>
                  <a:pt x="0" y="0"/>
                </a:moveTo>
                <a:lnTo>
                  <a:pt x="9785990" y="0"/>
                </a:lnTo>
                <a:lnTo>
                  <a:pt x="9785990" y="9572788"/>
                </a:lnTo>
                <a:lnTo>
                  <a:pt x="0" y="957278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00950" y="10287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544877" y="1249342"/>
            <a:ext cx="1122256" cy="2387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7"/>
              </a:lnSpc>
            </a:pPr>
            <a:r>
              <a:rPr lang="en-US" sz="13998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481439" y="4405311"/>
            <a:ext cx="3249133" cy="1019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Specific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6789" y="5605186"/>
            <a:ext cx="1355843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(Конкретність): Ціль має бути чіткою та зрозумілою. Уникайте розмитих формулювань. Що саме ви хочете досягти?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178877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5294317" y="8580356"/>
            <a:ext cx="3413288" cy="1706644"/>
          </a:xfrm>
          <a:custGeom>
            <a:avLst/>
            <a:gdLst/>
            <a:ahLst/>
            <a:cxnLst/>
            <a:rect r="r" b="b" t="t" l="l"/>
            <a:pathLst>
              <a:path h="1706644" w="3413288">
                <a:moveTo>
                  <a:pt x="0" y="1706644"/>
                </a:moveTo>
                <a:lnTo>
                  <a:pt x="3413288" y="1706644"/>
                </a:lnTo>
                <a:lnTo>
                  <a:pt x="3413288" y="0"/>
                </a:lnTo>
                <a:lnTo>
                  <a:pt x="0" y="0"/>
                </a:lnTo>
                <a:lnTo>
                  <a:pt x="0" y="170664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-8038003">
            <a:off x="12954456" y="1087317"/>
            <a:ext cx="6166332" cy="3083166"/>
          </a:xfrm>
          <a:custGeom>
            <a:avLst/>
            <a:gdLst/>
            <a:ahLst/>
            <a:cxnLst/>
            <a:rect r="r" b="b" t="t" l="l"/>
            <a:pathLst>
              <a:path h="3083166" w="6166332">
                <a:moveTo>
                  <a:pt x="0" y="3083166"/>
                </a:moveTo>
                <a:lnTo>
                  <a:pt x="6166332" y="3083166"/>
                </a:lnTo>
                <a:lnTo>
                  <a:pt x="6166332" y="0"/>
                </a:lnTo>
                <a:lnTo>
                  <a:pt x="0" y="0"/>
                </a:lnTo>
                <a:lnTo>
                  <a:pt x="0" y="30831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00950" y="10287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025620" y="1287442"/>
            <a:ext cx="2236760" cy="2387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7"/>
              </a:lnSpc>
            </a:pPr>
            <a:r>
              <a:rPr lang="en-US" sz="13998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M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000961" y="4405311"/>
            <a:ext cx="4464955" cy="1019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Measurable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6789" y="5605186"/>
            <a:ext cx="1355843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(Вимірюваність): Ціль повинна мати критерії оцінки прогресу (кількісні показники).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178877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5294317" y="8580356"/>
            <a:ext cx="3413288" cy="1706644"/>
          </a:xfrm>
          <a:custGeom>
            <a:avLst/>
            <a:gdLst/>
            <a:ahLst/>
            <a:cxnLst/>
            <a:rect r="r" b="b" t="t" l="l"/>
            <a:pathLst>
              <a:path h="1706644" w="3413288">
                <a:moveTo>
                  <a:pt x="0" y="1706644"/>
                </a:moveTo>
                <a:lnTo>
                  <a:pt x="3413288" y="1706644"/>
                </a:lnTo>
                <a:lnTo>
                  <a:pt x="3413288" y="0"/>
                </a:lnTo>
                <a:lnTo>
                  <a:pt x="0" y="0"/>
                </a:lnTo>
                <a:lnTo>
                  <a:pt x="0" y="170664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-7971141">
            <a:off x="12802056" y="1068267"/>
            <a:ext cx="6166332" cy="3083166"/>
          </a:xfrm>
          <a:custGeom>
            <a:avLst/>
            <a:gdLst/>
            <a:ahLst/>
            <a:cxnLst/>
            <a:rect r="r" b="b" t="t" l="l"/>
            <a:pathLst>
              <a:path h="3083166" w="6166332">
                <a:moveTo>
                  <a:pt x="0" y="3083166"/>
                </a:moveTo>
                <a:lnTo>
                  <a:pt x="6166332" y="3083166"/>
                </a:lnTo>
                <a:lnTo>
                  <a:pt x="6166332" y="0"/>
                </a:lnTo>
                <a:lnTo>
                  <a:pt x="0" y="0"/>
                </a:lnTo>
                <a:lnTo>
                  <a:pt x="0" y="30831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DD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00950" y="1028700"/>
            <a:ext cx="3086100" cy="30861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F4B7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025620" y="1287442"/>
            <a:ext cx="2236760" cy="23876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597"/>
              </a:lnSpc>
            </a:pPr>
            <a:r>
              <a:rPr lang="en-US" sz="13998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A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000961" y="4405311"/>
            <a:ext cx="4464955" cy="1019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EF4B77"/>
                </a:solidFill>
                <a:latin typeface="Alata"/>
                <a:ea typeface="Alata"/>
                <a:cs typeface="Alata"/>
                <a:sym typeface="Alata"/>
              </a:rPr>
              <a:t>Achievable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6789" y="5605186"/>
            <a:ext cx="13558433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ata"/>
                <a:ea typeface="Alata"/>
                <a:cs typeface="Alata"/>
                <a:sym typeface="Alata"/>
              </a:rPr>
              <a:t>(Досяжність): Цілі мають бути реалістичними, враховуючи наявні ресурси та час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178877" y="7729280"/>
            <a:ext cx="5115440" cy="2557720"/>
          </a:xfrm>
          <a:custGeom>
            <a:avLst/>
            <a:gdLst/>
            <a:ahLst/>
            <a:cxnLst/>
            <a:rect r="r" b="b" t="t" l="l"/>
            <a:pathLst>
              <a:path h="2557720" w="5115440">
                <a:moveTo>
                  <a:pt x="0" y="2557720"/>
                </a:moveTo>
                <a:lnTo>
                  <a:pt x="5115440" y="2557720"/>
                </a:lnTo>
                <a:lnTo>
                  <a:pt x="5115440" y="0"/>
                </a:lnTo>
                <a:lnTo>
                  <a:pt x="0" y="0"/>
                </a:lnTo>
                <a:lnTo>
                  <a:pt x="0" y="25577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5294317" y="8580356"/>
            <a:ext cx="3413288" cy="1706644"/>
          </a:xfrm>
          <a:custGeom>
            <a:avLst/>
            <a:gdLst/>
            <a:ahLst/>
            <a:cxnLst/>
            <a:rect r="r" b="b" t="t" l="l"/>
            <a:pathLst>
              <a:path h="1706644" w="3413288">
                <a:moveTo>
                  <a:pt x="0" y="1706644"/>
                </a:moveTo>
                <a:lnTo>
                  <a:pt x="3413288" y="1706644"/>
                </a:lnTo>
                <a:lnTo>
                  <a:pt x="3413288" y="0"/>
                </a:lnTo>
                <a:lnTo>
                  <a:pt x="0" y="0"/>
                </a:lnTo>
                <a:lnTo>
                  <a:pt x="0" y="170664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-7971141">
            <a:off x="12802056" y="1068267"/>
            <a:ext cx="6166332" cy="3083166"/>
          </a:xfrm>
          <a:custGeom>
            <a:avLst/>
            <a:gdLst/>
            <a:ahLst/>
            <a:cxnLst/>
            <a:rect r="r" b="b" t="t" l="l"/>
            <a:pathLst>
              <a:path h="3083166" w="6166332">
                <a:moveTo>
                  <a:pt x="0" y="3083166"/>
                </a:moveTo>
                <a:lnTo>
                  <a:pt x="6166332" y="3083166"/>
                </a:lnTo>
                <a:lnTo>
                  <a:pt x="6166332" y="0"/>
                </a:lnTo>
                <a:lnTo>
                  <a:pt x="0" y="0"/>
                </a:lnTo>
                <a:lnTo>
                  <a:pt x="0" y="30831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DAHHSmKy-ek</dc:identifier>
  <dcterms:modified xsi:type="dcterms:W3CDTF">2011-08-01T06:04:30Z</dcterms:modified>
  <cp:revision>1</cp:revision>
  <dc:title>та елементи дизайн мислення</dc:title>
</cp:coreProperties>
</file>