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6" r:id="rId2"/>
    <p:sldId id="257" r:id="rId3"/>
    <p:sldId id="277" r:id="rId4"/>
    <p:sldId id="258" r:id="rId5"/>
    <p:sldId id="260" r:id="rId6"/>
    <p:sldId id="259" r:id="rId7"/>
    <p:sldId id="262" r:id="rId8"/>
    <p:sldId id="261" r:id="rId9"/>
    <p:sldId id="263" r:id="rId10"/>
    <p:sldId id="275" r:id="rId11"/>
    <p:sldId id="264" r:id="rId12"/>
    <p:sldId id="265" r:id="rId13"/>
    <p:sldId id="266" r:id="rId14"/>
    <p:sldId id="273" r:id="rId15"/>
    <p:sldId id="267" r:id="rId16"/>
    <p:sldId id="276" r:id="rId17"/>
    <p:sldId id="278" r:id="rId18"/>
    <p:sldId id="274" r:id="rId19"/>
    <p:sldId id="269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C3E3B-231A-411E-8160-5DF7A9B12DC5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D2AFF-D581-4395-983B-1C9C8379C89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351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2AFF-D581-4395-983B-1C9C8379C890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88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2AFF-D581-4395-983B-1C9C8379C89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32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90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251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0294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2937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196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74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1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309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71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93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985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055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51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07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672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28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242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F4A39D-13F5-4794-9FE4-A19210E2DC36}" type="datetimeFigureOut">
              <a:rPr lang="uk-UA" smtClean="0"/>
              <a:t>30.10.2025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A73A9-4037-4708-B9C7-B87CC14FF9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37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mathworks.com/videos/robotics-system-toolbox-overview-100245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WLleKqhXHo&amp;list=PLn8PRpmsu08pglJT9u9aStCWuYSX9kxZ4&amp;index=3" TargetMode="External"/><Relationship Id="rId13" Type="http://schemas.openxmlformats.org/officeDocument/2006/relationships/hyperlink" Target="https://www.youtube.com/watch?v=oXDBOb18LTA" TargetMode="External"/><Relationship Id="rId3" Type="http://schemas.openxmlformats.org/officeDocument/2006/relationships/hyperlink" Target="https://www.youtube.com/shorts/R_J6h8sqE0Y" TargetMode="External"/><Relationship Id="rId7" Type="http://schemas.openxmlformats.org/officeDocument/2006/relationships/hyperlink" Target="https://www.youtube.com/watch?v=H3ZxAugdrYQ&amp;list=PLn8PRpmsu08pglJT9u9aStCWuYSX9kxZ4" TargetMode="External"/><Relationship Id="rId12" Type="http://schemas.openxmlformats.org/officeDocument/2006/relationships/hyperlink" Target="https://www.youtube.com/watch?v=-PiHM14OZhU" TargetMode="External"/><Relationship Id="rId2" Type="http://schemas.openxmlformats.org/officeDocument/2006/relationships/hyperlink" Target="https://www.youtube.com/shorts/tzMX8KS0HO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ihLuNRXzow" TargetMode="External"/><Relationship Id="rId11" Type="http://schemas.openxmlformats.org/officeDocument/2006/relationships/hyperlink" Target="https://www.youtube.com/watch?v=cOuh3AGbeeI" TargetMode="External"/><Relationship Id="rId5" Type="http://schemas.openxmlformats.org/officeDocument/2006/relationships/hyperlink" Target="https://www.youtube.com/watch?v=440-3LCZ_ow" TargetMode="External"/><Relationship Id="rId10" Type="http://schemas.openxmlformats.org/officeDocument/2006/relationships/hyperlink" Target="https://www.youtube.com/watch?v=q4mIAX-Rcmg&amp;list=PLn8PRpmsu08pglJT9u9aStCWuYSX9kxZ4&amp;index=6" TargetMode="External"/><Relationship Id="rId4" Type="http://schemas.openxmlformats.org/officeDocument/2006/relationships/hyperlink" Target="https://www.youtube.com/watch?v=lOadbulT4lU&amp;t=1870s" TargetMode="External"/><Relationship Id="rId9" Type="http://schemas.openxmlformats.org/officeDocument/2006/relationships/hyperlink" Target="https://www.youtube.com/watch?v=l6j9deRD93g&amp;list=PLn8PRpmsu08pglJT9u9aStCWuYSX9kxZ4&amp;index=4" TargetMode="External"/><Relationship Id="rId14" Type="http://schemas.openxmlformats.org/officeDocument/2006/relationships/hyperlink" Target="https://www.youtube.com/playlist?list=PLn8PRpmsu08pglJT9u9aStCWuYSX9kxZ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9B179-99D3-4D03-A521-7324C5119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86187"/>
          </a:xfrm>
        </p:spPr>
        <p:txBody>
          <a:bodyPr/>
          <a:lstStyle/>
          <a:p>
            <a:pPr algn="ctr"/>
            <a:r>
              <a:rPr lang="ru-RU" sz="4000" dirty="0">
                <a:cs typeface="Times New Roman" panose="02020603050405020304" pitchFamily="18" charset="0"/>
              </a:rPr>
              <a:t>ІНДИВІДУАЛЬНЕ ЗАВДАННЯ</a:t>
            </a:r>
            <a:br>
              <a:rPr lang="ru-RU" sz="4000" dirty="0">
                <a:cs typeface="Times New Roman" panose="02020603050405020304" pitchFamily="18" charset="0"/>
              </a:rPr>
            </a:br>
            <a:r>
              <a:rPr lang="ru-RU" sz="4000" dirty="0">
                <a:cs typeface="Times New Roman" panose="02020603050405020304" pitchFamily="18" charset="0"/>
              </a:rPr>
              <a:t> </a:t>
            </a:r>
            <a:r>
              <a:rPr lang="uk-UA" sz="4000" dirty="0">
                <a:cs typeface="Times New Roman" panose="02020603050405020304" pitchFamily="18" charset="0"/>
              </a:rPr>
              <a:t>ЗА НОМЕРОМ №59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F9563-53B3-49BC-B868-09B9E9C69CB3}"/>
              </a:ext>
            </a:extLst>
          </p:cNvPr>
          <p:cNvSpPr txBox="1"/>
          <p:nvPr/>
        </p:nvSpPr>
        <p:spPr>
          <a:xfrm>
            <a:off x="1" y="1623527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+mj-lt"/>
                <a:cs typeface="Times New Roman" panose="02020603050405020304" pitchFamily="18" charset="0"/>
              </a:rPr>
              <a:t>Сутність</a:t>
            </a:r>
            <a:r>
              <a:rPr lang="ru-RU" sz="4000" dirty="0"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latin typeface="+mj-lt"/>
                <a:cs typeface="Times New Roman" panose="02020603050405020304" pitchFamily="18" charset="0"/>
              </a:rPr>
              <a:t>функціональність</a:t>
            </a:r>
            <a:r>
              <a:rPr lang="ru-RU" sz="4000" dirty="0">
                <a:latin typeface="+mj-lt"/>
                <a:cs typeface="Times New Roman" panose="02020603050405020304" pitchFamily="18" charset="0"/>
              </a:rPr>
              <a:t> блоку 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Robot Tool Box </a:t>
            </a:r>
            <a:r>
              <a:rPr lang="uk-UA" sz="4000" dirty="0">
                <a:latin typeface="+mj-lt"/>
                <a:cs typeface="Times New Roman" panose="02020603050405020304" pitchFamily="18" charset="0"/>
              </a:rPr>
              <a:t>в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MathLab</a:t>
            </a:r>
            <a:endParaRPr lang="uk-UA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576E4-101B-42FF-B69A-FF483FE351C5}"/>
              </a:ext>
            </a:extLst>
          </p:cNvPr>
          <p:cNvSpPr txBox="1"/>
          <p:nvPr/>
        </p:nvSpPr>
        <p:spPr>
          <a:xfrm>
            <a:off x="7518400" y="3760383"/>
            <a:ext cx="4602479" cy="294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Кафедра</a:t>
            </a:r>
            <a:r>
              <a:rPr lang="en-US" dirty="0"/>
              <a:t>: </a:t>
            </a:r>
            <a:r>
              <a:rPr lang="ru-RU" dirty="0"/>
              <a:t>РЕ та А </a:t>
            </a:r>
            <a:r>
              <a:rPr lang="ru-RU" dirty="0" err="1"/>
              <a:t>ім</a:t>
            </a:r>
            <a:r>
              <a:rPr lang="ru-RU" dirty="0"/>
              <a:t>. Б.Б. </a:t>
            </a:r>
            <a:r>
              <a:rPr lang="ru-RU" dirty="0" err="1"/>
              <a:t>Самотокіна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Предмет</a:t>
            </a:r>
            <a:r>
              <a:rPr lang="en-US" dirty="0"/>
              <a:t>:</a:t>
            </a:r>
            <a:r>
              <a:rPr lang="uk-UA" dirty="0"/>
              <a:t> </a:t>
            </a:r>
            <a:r>
              <a:rPr lang="ru-RU" dirty="0" err="1"/>
              <a:t>Передові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 в </a:t>
            </a:r>
            <a:r>
              <a:rPr lang="ru-RU" dirty="0" err="1"/>
              <a:t>автоматизованому</a:t>
            </a:r>
            <a:r>
              <a:rPr lang="ru-RU" dirty="0"/>
              <a:t> </a:t>
            </a:r>
            <a:r>
              <a:rPr lang="ru-RU" dirty="0" err="1"/>
              <a:t>виробництві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dirty="0"/>
              <a:t>Виконав студент групи АТ-3</a:t>
            </a:r>
            <a:r>
              <a:rPr lang="en-US" dirty="0"/>
              <a:t>0</a:t>
            </a:r>
            <a:r>
              <a:rPr lang="uk-UA" dirty="0"/>
              <a:t>м</a:t>
            </a:r>
            <a:r>
              <a:rPr lang="en-US" dirty="0"/>
              <a:t>:</a:t>
            </a:r>
            <a:r>
              <a:rPr lang="uk-UA" dirty="0"/>
              <a:t> </a:t>
            </a:r>
          </a:p>
          <a:p>
            <a:pPr>
              <a:lnSpc>
                <a:spcPct val="150000"/>
              </a:lnSpc>
            </a:pPr>
            <a:r>
              <a:rPr lang="uk-UA" dirty="0"/>
              <a:t>Гайовий Д.І.</a:t>
            </a:r>
          </a:p>
          <a:p>
            <a:pPr>
              <a:lnSpc>
                <a:spcPct val="150000"/>
              </a:lnSpc>
            </a:pPr>
            <a:r>
              <a:rPr lang="uk-UA" dirty="0"/>
              <a:t>Перевірив</a:t>
            </a:r>
            <a:r>
              <a:rPr lang="en-US" dirty="0"/>
              <a:t>: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uk-UA" dirty="0"/>
              <a:t>Кирилович В.А.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BC0C8-E355-4154-9C41-4C76B5BCBFC5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</a:t>
            </a:fld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E3ED0F-9053-4A44-89A2-C5F2BE22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8171"/>
            <a:ext cx="4415001" cy="38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4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F91AE2-3EA1-4800-BAA2-E4E4D5820EBF}"/>
              </a:ext>
            </a:extLst>
          </p:cNvPr>
          <p:cNvSpPr txBox="1"/>
          <p:nvPr/>
        </p:nvSpPr>
        <p:spPr>
          <a:xfrm>
            <a:off x="1240971" y="139959"/>
            <a:ext cx="981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відео-презентація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47E30-6534-4599-B8FC-3B6B3B3B0546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10</a:t>
            </a:fld>
            <a:endParaRPr lang="uk-UA" dirty="0"/>
          </a:p>
        </p:txBody>
      </p:sp>
      <p:pic>
        <p:nvPicPr>
          <p:cNvPr id="8" name="Місце для вмісту 7">
            <a:hlinkClick r:id="rId2"/>
            <a:extLst>
              <a:ext uri="{FF2B5EF4-FFF2-40B4-BE49-F238E27FC236}">
                <a16:creationId xmlns:a16="http://schemas.microsoft.com/office/drawing/2014/main" id="{78F6749D-F460-49E9-A76E-297D28F81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64" y="1455678"/>
            <a:ext cx="8200072" cy="4612541"/>
          </a:xfrm>
        </p:spPr>
      </p:pic>
    </p:spTree>
    <p:extLst>
      <p:ext uri="{BB962C8B-B14F-4D97-AF65-F5344CB8AC3E}">
        <p14:creationId xmlns:p14="http://schemas.microsoft.com/office/powerpoint/2010/main" val="195599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2B5086-1979-4004-829E-AD840D3F541E}"/>
              </a:ext>
            </a:extLst>
          </p:cNvPr>
          <p:cNvSpPr txBox="1"/>
          <p:nvPr/>
        </p:nvSpPr>
        <p:spPr>
          <a:xfrm>
            <a:off x="0" y="0"/>
            <a:ext cx="12192000" cy="397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Навчальне застосування</a:t>
            </a:r>
            <a:endParaRPr lang="en-US" sz="40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uk-UA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/>
              <a:t>Robot Toolbox </a:t>
            </a:r>
            <a:r>
              <a:rPr lang="uk-UA" dirty="0"/>
              <a:t>активно використовується у підготовці інженерів-автоматників і спеціалістів з робототехніки. Студенти вивчають кінематику, динаміку, алгоритми керування та перевіряють їх роботу на віртуальних моделях у </a:t>
            </a:r>
            <a:r>
              <a:rPr lang="en-US" dirty="0"/>
              <a:t>MATLAB.</a:t>
            </a:r>
          </a:p>
          <a:p>
            <a:pPr>
              <a:lnSpc>
                <a:spcPct val="150000"/>
              </a:lnSpc>
            </a:pPr>
            <a:r>
              <a:rPr lang="uk-UA" dirty="0"/>
              <a:t>Середовище </a:t>
            </a:r>
            <a:r>
              <a:rPr lang="en-US" dirty="0"/>
              <a:t>MATLAB/Simulink </a:t>
            </a:r>
            <a:r>
              <a:rPr lang="uk-UA" dirty="0"/>
              <a:t>дозволяє створювати віртуальні лабораторії, симулювати рух роботів, програмувати керування, будувати траєкторії та тестувати алгоритми без фізичного обладнання. Це допомагає студентам краще зрозуміти роботу реальних систем і підготуватися до практичних завдань у сфері автоматизації та робототехніки.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562E5-1B99-484C-87A3-7C5A399294EE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11</a:t>
            </a:fld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2F474-D6DF-41CC-A297-E854A9729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20" y="4040505"/>
            <a:ext cx="5008880" cy="28174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D3EBC7-401F-4AB4-967E-005780382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1"/>
          <a:stretch/>
        </p:blipFill>
        <p:spPr>
          <a:xfrm>
            <a:off x="0" y="4217791"/>
            <a:ext cx="5791200" cy="26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FD79D-05D7-401F-972C-EAC778AA6017}"/>
              </a:ext>
            </a:extLst>
          </p:cNvPr>
          <p:cNvSpPr txBox="1"/>
          <p:nvPr/>
        </p:nvSpPr>
        <p:spPr>
          <a:xfrm>
            <a:off x="0" y="0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+mj-lt"/>
              </a:rPr>
              <a:t>Наукові дослідження</a:t>
            </a:r>
            <a:endParaRPr lang="en-US" dirty="0">
              <a:latin typeface="+mj-lt"/>
            </a:endParaRPr>
          </a:p>
          <a:p>
            <a:endParaRPr lang="uk-UA" dirty="0"/>
          </a:p>
          <a:p>
            <a:endParaRPr lang="uk-UA" dirty="0"/>
          </a:p>
          <a:p>
            <a:pPr algn="just"/>
            <a:r>
              <a:rPr lang="uk-UA" dirty="0"/>
              <a:t>У наукових дослідженнях </a:t>
            </a:r>
            <a:r>
              <a:rPr lang="en-US" dirty="0"/>
              <a:t>Robotics System Toolbox </a:t>
            </a:r>
            <a:r>
              <a:rPr lang="uk-UA" dirty="0"/>
              <a:t>використовується для створення, перевірки та оптимізації алгоритмів керування, аналізу стабільності та моделювання складних </a:t>
            </a:r>
            <a:r>
              <a:rPr lang="uk-UA" dirty="0" err="1"/>
              <a:t>роботизованих</a:t>
            </a:r>
            <a:r>
              <a:rPr lang="uk-UA" dirty="0"/>
              <a:t> систем.</a:t>
            </a:r>
            <a:br>
              <a:rPr lang="uk-UA" dirty="0"/>
            </a:br>
            <a:r>
              <a:rPr lang="uk-UA" dirty="0"/>
              <a:t>Дослідники тестують нові методи керування, аналізують динаміку й стійкість роботів, будують алгоритми планування руху в середовищах із перешкодами та симулюють колективну роботу кількох роботів.</a:t>
            </a:r>
            <a:br>
              <a:rPr lang="uk-UA" dirty="0"/>
            </a:br>
            <a:r>
              <a:rPr lang="uk-UA" dirty="0"/>
              <a:t>Такі експерименти у </a:t>
            </a:r>
            <a:r>
              <a:rPr lang="en-US" dirty="0"/>
              <a:t>MATLAB </a:t>
            </a:r>
            <a:r>
              <a:rPr lang="uk-UA" dirty="0"/>
              <a:t>дозволяють швидко перевіряти теоретичні рішення, досліджувати взаємодію між роботами й підвищувати ефективність майбутніх реальних систем.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AF5E3-D7A6-4348-9961-68B3A07C75A9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12</a:t>
            </a:fld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513859-CCE8-4FC0-AA54-1AC0B3C67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0" y="3238500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8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F5EB57-DAFD-48EA-967E-6933C57A4D2A}"/>
              </a:ext>
            </a:extLst>
          </p:cNvPr>
          <p:cNvSpPr txBox="1"/>
          <p:nvPr/>
        </p:nvSpPr>
        <p:spPr>
          <a:xfrm>
            <a:off x="0" y="172720"/>
            <a:ext cx="12192000" cy="433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+mj-lt"/>
              </a:rPr>
              <a:t>Переваги використання</a:t>
            </a:r>
            <a:endParaRPr lang="ru-RU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uk-UA" b="1" dirty="0"/>
          </a:p>
          <a:p>
            <a:pPr>
              <a:lnSpc>
                <a:spcPct val="150000"/>
              </a:lnSpc>
            </a:pPr>
            <a:endParaRPr lang="uk-UA" b="1" dirty="0"/>
          </a:p>
          <a:p>
            <a:pPr algn="just">
              <a:lnSpc>
                <a:spcPct val="150000"/>
              </a:lnSpc>
            </a:pPr>
            <a:r>
              <a:rPr lang="en-US" dirty="0"/>
              <a:t>Robot Toolbox </a:t>
            </a:r>
            <a:r>
              <a:rPr lang="uk-UA" dirty="0"/>
              <a:t>поєднує простоту використання, гнучкість і високу точність. Інтерфейс інтуїтивно зрозумілий навіть для початківців, що дає змогу швидко будувати й тестувати моделі роботів. При цьому функціональність пакету задовольняє потреби професійних дослідників і розробників.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Toolbox </a:t>
            </a:r>
            <a:r>
              <a:rPr lang="uk-UA" dirty="0"/>
              <a:t>підтримує стандартні кінематичні та динамічні моделі роботів, дозволяє створювати власні конфігурації, аналізувати рух, планування траєкторій і поведінку систем. Завдяки інтеграції з </a:t>
            </a:r>
            <a:r>
              <a:rPr lang="en-US" dirty="0"/>
              <a:t>MATLAB </a:t>
            </a:r>
            <a:r>
              <a:rPr lang="uk-UA" dirty="0"/>
              <a:t>і </a:t>
            </a:r>
            <a:r>
              <a:rPr lang="en-US" dirty="0"/>
              <a:t>Simulink </a:t>
            </a:r>
            <a:r>
              <a:rPr lang="uk-UA" dirty="0"/>
              <a:t>користувач може легко поєднувати симуляції, алгоритми керування, обробку даних і візуалізацію в єдиному середовищі.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EF792-142E-4DE2-BD80-78F6CD42BD20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387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64279-A9A1-457F-9C56-DF64124FCB20}"/>
              </a:ext>
            </a:extLst>
          </p:cNvPr>
          <p:cNvSpPr txBox="1"/>
          <p:nvPr/>
        </p:nvSpPr>
        <p:spPr>
          <a:xfrm>
            <a:off x="0" y="0"/>
            <a:ext cx="12192000" cy="38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150000"/>
              </a:lnSpc>
            </a:pPr>
            <a:r>
              <a:rPr lang="uk-UA" sz="4000" dirty="0">
                <a:latin typeface="+mj-lt"/>
              </a:rPr>
              <a:t>Обмеження та недоліки</a:t>
            </a:r>
          </a:p>
          <a:p>
            <a:pPr indent="541338" algn="ctr">
              <a:lnSpc>
                <a:spcPct val="150000"/>
              </a:lnSpc>
            </a:pPr>
            <a:endParaRPr lang="uk-UA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uk-UA" dirty="0"/>
              <a:t>Незважаючи на численні переваги, </a:t>
            </a:r>
            <a:r>
              <a:rPr lang="en-US" dirty="0"/>
              <a:t>Robot Toolbox </a:t>
            </a:r>
            <a:r>
              <a:rPr lang="uk-UA" dirty="0"/>
              <a:t>має певні обмеження. Його можливостей може бути недостатньо для моделювання складних середовищ або роботів із великою кількістю ступенів свободи, де потрібні більш спеціалізовані пакети чи зовнішні симулятори.</a:t>
            </a:r>
          </a:p>
          <a:p>
            <a:pPr algn="just">
              <a:lnSpc>
                <a:spcPct val="150000"/>
              </a:lnSpc>
            </a:pPr>
            <a:r>
              <a:rPr lang="uk-UA" dirty="0"/>
              <a:t>Крім того, ефективне використання </a:t>
            </a:r>
            <a:r>
              <a:rPr lang="en-US" dirty="0"/>
              <a:t>Toolbox </a:t>
            </a:r>
            <a:r>
              <a:rPr lang="uk-UA" dirty="0"/>
              <a:t>потребує впевненого володіння </a:t>
            </a:r>
            <a:r>
              <a:rPr lang="en-US" dirty="0"/>
              <a:t>MATLAB-</a:t>
            </a:r>
            <a:r>
              <a:rPr lang="uk-UA" dirty="0"/>
              <a:t>програмуванням і розуміння основ кінематики, динаміки та керування. Для новачків це може стати бар’єром, однак саме такий підхід формує глибше розуміння принципів </a:t>
            </a:r>
            <a:r>
              <a:rPr lang="uk-UA" dirty="0" err="1"/>
              <a:t>робототехнічного</a:t>
            </a:r>
            <a:r>
              <a:rPr lang="uk-UA" dirty="0"/>
              <a:t> моделювання.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62C6C-F124-4184-A2B5-9FB264631716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0483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BEB988-B4C1-40BB-A8A3-AA227EDDC6C7}"/>
              </a:ext>
            </a:extLst>
          </p:cNvPr>
          <p:cNvSpPr txBox="1"/>
          <p:nvPr/>
        </p:nvSpPr>
        <p:spPr>
          <a:xfrm>
            <a:off x="0" y="74645"/>
            <a:ext cx="12192000" cy="38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150000"/>
              </a:lnSpc>
            </a:pPr>
            <a:r>
              <a:rPr lang="uk-UA" sz="4000" dirty="0">
                <a:latin typeface="+mj-lt"/>
              </a:rPr>
              <a:t>Практичне значення</a:t>
            </a:r>
            <a:endParaRPr lang="uk-UA" sz="4000" dirty="0">
              <a:latin typeface="+mj-lt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endParaRPr lang="uk-UA" dirty="0"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dirty="0"/>
              <a:t>Використання </a:t>
            </a:r>
            <a:r>
              <a:rPr lang="en-US" dirty="0"/>
              <a:t>Robot Toolbox </a:t>
            </a:r>
            <a:r>
              <a:rPr lang="uk-UA" dirty="0"/>
              <a:t>дозволяє суттєво зменшити витрати на створення фізичних прототипів </a:t>
            </a:r>
            <a:r>
              <a:rPr lang="uk-UA" dirty="0" err="1"/>
              <a:t>робототехнічних</a:t>
            </a:r>
            <a:r>
              <a:rPr lang="uk-UA" dirty="0"/>
              <a:t> систем. Симуляції у </a:t>
            </a:r>
            <a:r>
              <a:rPr lang="en-US" dirty="0"/>
              <a:t>MATLAB </a:t>
            </a:r>
            <a:r>
              <a:rPr lang="uk-UA" dirty="0"/>
              <a:t>прискорюють процес розробки алгоритмів керування та дають змогу тестувати різні сценарії без ризику пошкодження обладнання.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Toolbox </a:t>
            </a:r>
            <a:r>
              <a:rPr lang="uk-UA" dirty="0"/>
              <a:t>також дозволяє досліджувати складні та потенційно небезпечні режими роботи роботів у віртуальному середовищі, моделювати відмови та перевантаження, а результати симуляцій можна легко інтегрувати у подальші апаратні випробування.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12469-CE9A-475F-A1A6-45D4590E792C}"/>
              </a:ext>
            </a:extLst>
          </p:cNvPr>
          <p:cNvSpPr txBox="1"/>
          <p:nvPr/>
        </p:nvSpPr>
        <p:spPr>
          <a:xfrm>
            <a:off x="10347649" y="251926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168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BEB988-B4C1-40BB-A8A3-AA227EDDC6C7}"/>
              </a:ext>
            </a:extLst>
          </p:cNvPr>
          <p:cNvSpPr txBox="1"/>
          <p:nvPr/>
        </p:nvSpPr>
        <p:spPr>
          <a:xfrm>
            <a:off x="0" y="74645"/>
            <a:ext cx="12192000" cy="3871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150000"/>
              </a:lnSpc>
            </a:pPr>
            <a:r>
              <a:rPr lang="uk-UA" sz="4000" dirty="0">
                <a:latin typeface="+mj-lt"/>
              </a:rPr>
              <a:t>Перспективи розвитку</a:t>
            </a:r>
            <a:endParaRPr lang="uk-UA" sz="4000" dirty="0">
              <a:latin typeface="+mj-lt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У майбутньому планується інтеграція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Robot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Toolbox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із технологіями машинного навчання, штучного інтелекту та системами комп’ютерного зору. Це відкриє можливості для створення автономних і адаптивних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робототехнічних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систем нового покоління.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Завдяки такій інтеграції користувачі зможуть не лише моделювати та керувати роботами, а й навчати їх адаптивній поведінці, приймати рішення в реальному часі та взаємодіяти зі складними середовищами, наближаючи віртуальні симуляції до реальних умов.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12469-CE9A-475F-A1A6-45D4590E792C}"/>
              </a:ext>
            </a:extLst>
          </p:cNvPr>
          <p:cNvSpPr txBox="1"/>
          <p:nvPr/>
        </p:nvSpPr>
        <p:spPr>
          <a:xfrm>
            <a:off x="10347649" y="251926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244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BEB988-B4C1-40BB-A8A3-AA227EDDC6C7}"/>
              </a:ext>
            </a:extLst>
          </p:cNvPr>
          <p:cNvSpPr txBox="1"/>
          <p:nvPr/>
        </p:nvSpPr>
        <p:spPr>
          <a:xfrm>
            <a:off x="0" y="74645"/>
            <a:ext cx="12192000" cy="677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150000"/>
              </a:lnSpc>
            </a:pPr>
            <a:r>
              <a:rPr lang="uk-UA" sz="4000" dirty="0">
                <a:latin typeface="+mj-lt"/>
              </a:rPr>
              <a:t>Відео-матеріали по бібліотеці</a:t>
            </a:r>
            <a:endParaRPr lang="uk-UA" sz="4000" dirty="0">
              <a:latin typeface="+mj-lt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2"/>
              </a:rPr>
              <a:t>1. </a:t>
            </a:r>
            <a:r>
              <a:rPr lang="en-US" dirty="0" err="1">
                <a:hlinkClick r:id="rId2"/>
              </a:rPr>
              <a:t>Matlab</a:t>
            </a:r>
            <a:r>
              <a:rPr lang="en-US" dirty="0">
                <a:hlinkClick r:id="rId2"/>
              </a:rPr>
              <a:t> Robotics Demo</a:t>
            </a:r>
            <a:r>
              <a:rPr lang="uk-UA" dirty="0">
                <a:hlinkClick r:id="rId2"/>
              </a:rPr>
              <a:t> </a:t>
            </a:r>
            <a:r>
              <a:rPr lang="en-US" dirty="0">
                <a:hlinkClick r:id="rId2"/>
              </a:rPr>
              <a:t>Shorts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dirty="0">
                <a:hlinkClick r:id="rId3"/>
              </a:rPr>
              <a:t>move Robot Shorts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4"/>
              </a:rPr>
              <a:t>3.</a:t>
            </a:r>
            <a:r>
              <a:rPr lang="en-US" dirty="0">
                <a:hlinkClick r:id="rId4"/>
              </a:rPr>
              <a:t> Robot Modeling and Simulation with MATLAB and Simulink 58min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5"/>
              </a:rPr>
              <a:t>4. </a:t>
            </a:r>
            <a:r>
              <a:rPr lang="en-US" dirty="0">
                <a:hlinkClick r:id="rId5"/>
              </a:rPr>
              <a:t>Path Planning </a:t>
            </a:r>
            <a:r>
              <a:rPr lang="en-US" dirty="0" err="1">
                <a:hlinkClick r:id="rId5"/>
              </a:rPr>
              <a:t>Matlab</a:t>
            </a:r>
            <a:r>
              <a:rPr lang="en-US" dirty="0">
                <a:hlinkClick r:id="rId5"/>
              </a:rPr>
              <a:t> Robotics Toolbox 1min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6"/>
              </a:rPr>
              <a:t>5. </a:t>
            </a:r>
            <a:r>
              <a:rPr lang="en-US" dirty="0">
                <a:hlinkClick r:id="rId6"/>
              </a:rPr>
              <a:t>Example of task-space trajectory control using MATLAB's Robotics System Toolbox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7"/>
              </a:rPr>
              <a:t>6. </a:t>
            </a:r>
            <a:r>
              <a:rPr lang="en-US" dirty="0">
                <a:hlinkClick r:id="rId7"/>
              </a:rPr>
              <a:t>Work with Mobile Robotics Algorithms in MATLAB 2min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8"/>
              </a:rPr>
              <a:t>7.</a:t>
            </a:r>
            <a:r>
              <a:rPr lang="en-US" dirty="0">
                <a:hlinkClick r:id="rId8"/>
              </a:rPr>
              <a:t> Control LBR Manipulator Motion Through Joint Torque Commands - MATLAB Video 3min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9"/>
              </a:rPr>
              <a:t>8. </a:t>
            </a:r>
            <a:r>
              <a:rPr lang="en-US" dirty="0">
                <a:hlinkClick r:id="rId9"/>
              </a:rPr>
              <a:t>Control PR2 Arm Movements Using ROS Actions and Inverse Kinematics - MATLAB Video 4min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cs typeface="Times New Roman" panose="02020603050405020304" pitchFamily="18" charset="0"/>
                <a:hlinkClick r:id="rId10"/>
              </a:rPr>
              <a:t>9. </a:t>
            </a:r>
            <a:r>
              <a:rPr lang="en-US" dirty="0">
                <a:cs typeface="Times New Roman" panose="02020603050405020304" pitchFamily="18" charset="0"/>
                <a:hlinkClick r:id="rId10"/>
              </a:rPr>
              <a:t>Safe Robot Manipulator Control Using Simulink 3min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cs typeface="Times New Roman" panose="02020603050405020304" pitchFamily="18" charset="0"/>
                <a:hlinkClick r:id="rId11"/>
              </a:rPr>
              <a:t>10.</a:t>
            </a:r>
            <a:r>
              <a:rPr lang="en-US" b="1" dirty="0">
                <a:hlinkClick r:id="rId11"/>
              </a:rPr>
              <a:t> </a:t>
            </a:r>
            <a:r>
              <a:rPr lang="en-US" dirty="0">
                <a:hlinkClick r:id="rId11"/>
              </a:rPr>
              <a:t>What Is ROS Toolbox? 2min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cs typeface="Times New Roman" panose="02020603050405020304" pitchFamily="18" charset="0"/>
                <a:hlinkClick r:id="rId12"/>
              </a:rPr>
              <a:t>11.</a:t>
            </a:r>
            <a:r>
              <a:rPr lang="en-US" b="1" dirty="0">
                <a:hlinkClick r:id="rId12"/>
              </a:rPr>
              <a:t> </a:t>
            </a:r>
            <a:r>
              <a:rPr lang="en-US" dirty="0">
                <a:hlinkClick r:id="rId12"/>
              </a:rPr>
              <a:t>Robotics Toolbox [Peter </a:t>
            </a:r>
            <a:r>
              <a:rPr lang="en-US" dirty="0" err="1">
                <a:hlinkClick r:id="rId12"/>
              </a:rPr>
              <a:t>corke</a:t>
            </a:r>
            <a:r>
              <a:rPr lang="en-US" dirty="0">
                <a:hlinkClick r:id="rId12"/>
              </a:rPr>
              <a:t>] - DH table of robot 2min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13"/>
              </a:rPr>
              <a:t>12. </a:t>
            </a:r>
            <a:r>
              <a:rPr lang="en-US" dirty="0">
                <a:hlinkClick r:id="rId13"/>
              </a:rPr>
              <a:t>Virtual Robot Module - Robotics Toolbox (MATLAB): Getting Started 4min</a:t>
            </a:r>
            <a:endParaRPr lang="en-US" dirty="0"/>
          </a:p>
          <a:p>
            <a:pPr indent="541338" algn="just">
              <a:lnSpc>
                <a:spcPct val="150000"/>
              </a:lnSpc>
            </a:pPr>
            <a:r>
              <a:rPr lang="en-US" b="1" dirty="0">
                <a:hlinkClick r:id="rId14"/>
              </a:rPr>
              <a:t>13. </a:t>
            </a:r>
            <a:r>
              <a:rPr lang="en-US" dirty="0">
                <a:hlinkClick r:id="rId14"/>
              </a:rPr>
              <a:t>Robotics System Toolbox</a:t>
            </a:r>
            <a:r>
              <a:rPr lang="en-US" dirty="0">
                <a:cs typeface="Times New Roman" panose="02020603050405020304" pitchFamily="18" charset="0"/>
                <a:hlinkClick r:id="rId14"/>
              </a:rPr>
              <a:t> playlist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12469-CE9A-475F-A1A6-45D4590E792C}"/>
              </a:ext>
            </a:extLst>
          </p:cNvPr>
          <p:cNvSpPr txBox="1"/>
          <p:nvPr/>
        </p:nvSpPr>
        <p:spPr>
          <a:xfrm>
            <a:off x="10347649" y="251926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715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B88C6-F44E-4986-A926-83C05059D445}"/>
              </a:ext>
            </a:extLst>
          </p:cNvPr>
          <p:cNvSpPr txBox="1"/>
          <p:nvPr/>
        </p:nvSpPr>
        <p:spPr>
          <a:xfrm>
            <a:off x="0" y="162560"/>
            <a:ext cx="12192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  <a:cs typeface="Times New Roman" panose="02020603050405020304" pitchFamily="18" charset="0"/>
              </a:rPr>
              <a:t>Висновки</a:t>
            </a:r>
          </a:p>
          <a:p>
            <a:pPr algn="ctr"/>
            <a:endParaRPr lang="en-US" sz="4000" dirty="0">
              <a:latin typeface="+mj-lt"/>
              <a:cs typeface="Times New Roman" panose="02020603050405020304" pitchFamily="18" charset="0"/>
            </a:endParaRPr>
          </a:p>
          <a:p>
            <a:pPr indent="538163" algn="just"/>
            <a:r>
              <a:rPr lang="uk-UA" dirty="0"/>
              <a:t>У ході роботи було розглянуто пакет </a:t>
            </a:r>
            <a:r>
              <a:rPr lang="en-US" b="1" dirty="0"/>
              <a:t>Robot Toolbox</a:t>
            </a:r>
            <a:r>
              <a:rPr lang="en-US" dirty="0"/>
              <a:t> </a:t>
            </a:r>
            <a:r>
              <a:rPr lang="uk-UA" dirty="0"/>
              <a:t>у середовищі </a:t>
            </a:r>
            <a:r>
              <a:rPr lang="en-US" b="1" dirty="0"/>
              <a:t>MATLAB</a:t>
            </a:r>
            <a:r>
              <a:rPr lang="en-US" dirty="0"/>
              <a:t>, </a:t>
            </a:r>
            <a:r>
              <a:rPr lang="uk-UA" dirty="0"/>
              <a:t>його основні функції та практичне значення для робототехніки. Визначено, що він ефективно використовується для моделювання, аналізу та візуалізації роботів, а інтеграція з </a:t>
            </a:r>
            <a:r>
              <a:rPr lang="en-US" b="1" dirty="0"/>
              <a:t>Simulink</a:t>
            </a:r>
            <a:r>
              <a:rPr lang="en-US" dirty="0"/>
              <a:t> </a:t>
            </a:r>
            <a:r>
              <a:rPr lang="uk-UA" dirty="0"/>
              <a:t>і </a:t>
            </a:r>
            <a:r>
              <a:rPr lang="en-US" b="1" dirty="0"/>
              <a:t>ROS</a:t>
            </a:r>
            <a:r>
              <a:rPr lang="en-US" dirty="0"/>
              <a:t> </a:t>
            </a:r>
            <a:r>
              <a:rPr lang="uk-UA" dirty="0"/>
              <a:t>розширює його можливості. Застосування пакета підвищує безпеку тестувань і дозволяє поєднати теорію з практикою в підготовці інженерів-</a:t>
            </a:r>
            <a:r>
              <a:rPr lang="uk-UA" dirty="0" err="1"/>
              <a:t>автоматчиків</a:t>
            </a:r>
            <a:r>
              <a:rPr lang="uk-UA" dirty="0"/>
              <a:t>.</a:t>
            </a:r>
          </a:p>
          <a:p>
            <a:pPr indent="538163" algn="just"/>
            <a:r>
              <a:rPr lang="uk-UA" dirty="0"/>
              <a:t>У процесі виконання поставлених завдань було:</a:t>
            </a:r>
          </a:p>
          <a:p>
            <a:pPr indent="538163" algn="just">
              <a:buFont typeface="Arial" panose="020B0604020202020204" pitchFamily="34" charset="0"/>
              <a:buChar char="•"/>
            </a:pPr>
            <a:r>
              <a:rPr lang="uk-UA" dirty="0"/>
              <a:t>Розкрито сутність та призначення пакета </a:t>
            </a:r>
            <a:r>
              <a:rPr lang="en-US" dirty="0"/>
              <a:t>Robot Toolbox, </a:t>
            </a:r>
            <a:r>
              <a:rPr lang="uk-UA" dirty="0"/>
              <a:t>його історію створення та основну ідею використання у середовищі </a:t>
            </a:r>
            <a:r>
              <a:rPr lang="en-US" dirty="0"/>
              <a:t>MATLAB.</a:t>
            </a:r>
          </a:p>
          <a:p>
            <a:pPr indent="538163" algn="just">
              <a:buFont typeface="Arial" panose="020B0604020202020204" pitchFamily="34" charset="0"/>
              <a:buChar char="•"/>
            </a:pPr>
            <a:r>
              <a:rPr lang="uk-UA" dirty="0"/>
              <a:t>Розглянуто ключові функції бібліотеки, зокрема кінематику, динаміку, планування траєкторій, візуалізацію рухів та інтеграцію з </a:t>
            </a:r>
            <a:r>
              <a:rPr lang="en-US" dirty="0"/>
              <a:t>ROS.</a:t>
            </a:r>
          </a:p>
          <a:p>
            <a:pPr indent="538163" algn="just">
              <a:buFont typeface="Arial" panose="020B0604020202020204" pitchFamily="34" charset="0"/>
              <a:buChar char="•"/>
            </a:pPr>
            <a:r>
              <a:rPr lang="uk-UA" dirty="0"/>
              <a:t>Наведено приклади практичного застосування, які демонструють можливості моделювання, аналізу та симуляції роботи різних типів маніпуляторів.</a:t>
            </a:r>
          </a:p>
          <a:p>
            <a:pPr indent="538163" algn="just">
              <a:buFont typeface="Arial" panose="020B0604020202020204" pitchFamily="34" charset="0"/>
              <a:buChar char="•"/>
            </a:pPr>
            <a:r>
              <a:rPr lang="uk-UA" dirty="0" err="1"/>
              <a:t>Пояснено</a:t>
            </a:r>
            <a:r>
              <a:rPr lang="uk-UA" dirty="0"/>
              <a:t> роль </a:t>
            </a:r>
            <a:r>
              <a:rPr lang="en-US" dirty="0"/>
              <a:t>Robot Toolbox </a:t>
            </a:r>
            <a:r>
              <a:rPr lang="uk-UA" dirty="0"/>
              <a:t>у створенні та тестуванні роботів, зокрема його значення для розробки систем керування, перевірки алгоритмів і підготовки фахівців.</a:t>
            </a:r>
          </a:p>
          <a:p>
            <a:pPr indent="538163" algn="just">
              <a:buFont typeface="Arial" panose="020B0604020202020204" pitchFamily="34" charset="0"/>
              <a:buChar char="•"/>
            </a:pPr>
            <a:r>
              <a:rPr lang="uk-UA" dirty="0"/>
              <a:t>Проведено аналіз переваг, недоліків та перспектив розвитку бібліотеки, що підтвердило її актуальність у сфері автоматизації та робототехніки.</a:t>
            </a:r>
          </a:p>
          <a:p>
            <a:pPr indent="538163"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24823-9E8F-4080-B52A-479AEBF5FA13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756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6CBD0-E5E2-4BA6-A297-413DA5759196}"/>
              </a:ext>
            </a:extLst>
          </p:cNvPr>
          <p:cNvSpPr txBox="1"/>
          <p:nvPr/>
        </p:nvSpPr>
        <p:spPr>
          <a:xfrm>
            <a:off x="0" y="0"/>
            <a:ext cx="1219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інформації</a:t>
            </a:r>
          </a:p>
          <a:p>
            <a:pPr algn="just"/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3454DF9-842D-499C-8913-E442445D6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320"/>
            <a:ext cx="12192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38163" marR="0" lvl="0" indent="3175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1. </a:t>
            </a:r>
            <a:r>
              <a:rPr lang="uk-UA" altLang="uk-UA" sz="1600" dirty="0">
                <a:cs typeface="Times New Roman" panose="02020603050405020304" pitchFamily="18" charset="0"/>
              </a:rPr>
              <a:t>Офіційний сайт </a:t>
            </a:r>
            <a:r>
              <a:rPr lang="en-US" altLang="uk-UA" sz="1600" dirty="0" err="1">
                <a:cs typeface="Times New Roman" panose="02020603050405020304" pitchFamily="18" charset="0"/>
              </a:rPr>
              <a:t>mathworks</a:t>
            </a:r>
            <a:r>
              <a:rPr lang="uk-UA" altLang="uk-UA" sz="1600" dirty="0">
                <a:cs typeface="Times New Roman" panose="02020603050405020304" pitchFamily="18" charset="0"/>
              </a:rPr>
              <a:t> — для детальної інформації про їхні продукти, включаючи бібліотеки - </a:t>
            </a:r>
            <a:r>
              <a:rPr lang="en-US" altLang="uk-UA" sz="1600" dirty="0">
                <a:cs typeface="Times New Roman" panose="02020603050405020304" pitchFamily="18" charset="0"/>
              </a:rPr>
              <a:t>https://www.mathworks.com/?s_tid=gn_logo</a:t>
            </a:r>
            <a:r>
              <a:rPr lang="uk-UA" altLang="uk-UA" sz="1600" dirty="0">
                <a:cs typeface="Times New Roman" panose="02020603050405020304" pitchFamily="18" charset="0"/>
              </a:rPr>
              <a:t>.</a:t>
            </a:r>
          </a:p>
          <a:p>
            <a:pPr marL="538163" indent="3175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2. </a:t>
            </a:r>
            <a:r>
              <a:rPr lang="uk-UA" altLang="uk-UA" sz="1600" dirty="0">
                <a:cs typeface="Times New Roman" panose="02020603050405020304" pitchFamily="18" charset="0"/>
              </a:rPr>
              <a:t>Офіційна сторінка бібліотеки </a:t>
            </a:r>
            <a:r>
              <a:rPr lang="en-US" sz="1600" dirty="0"/>
              <a:t>Robotics System Toolbox</a:t>
            </a:r>
            <a:r>
              <a:rPr lang="uk-UA" sz="1600" dirty="0"/>
              <a:t> </a:t>
            </a:r>
            <a:r>
              <a:rPr lang="uk-UA" altLang="uk-UA" sz="1600" dirty="0">
                <a:cs typeface="Times New Roman" panose="02020603050405020304" pitchFamily="18" charset="0"/>
              </a:rPr>
              <a:t>— текстова та візуальна інформація про можливості та роботу бібліотеки - </a:t>
            </a:r>
            <a:r>
              <a:rPr lang="en-US" altLang="uk-UA" sz="1600" dirty="0">
                <a:cs typeface="Times New Roman" panose="02020603050405020304" pitchFamily="18" charset="0"/>
              </a:rPr>
              <a:t>https://www.mathworks.com/products/robotics.html</a:t>
            </a:r>
            <a:r>
              <a:rPr lang="uk-UA" altLang="uk-UA" sz="1600" dirty="0">
                <a:cs typeface="Times New Roman" panose="02020603050405020304" pitchFamily="18" charset="0"/>
              </a:rPr>
              <a:t>.</a:t>
            </a:r>
          </a:p>
          <a:p>
            <a:pPr marL="538163" marR="0" lvl="0" indent="3175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3. </a:t>
            </a:r>
            <a:r>
              <a:rPr lang="en-US" sz="1600" dirty="0"/>
              <a:t>MathWorks – </a:t>
            </a:r>
            <a:r>
              <a:rPr lang="uk-UA" sz="1600" dirty="0"/>
              <a:t>Розробка </a:t>
            </a:r>
            <a:r>
              <a:rPr lang="uk-UA" sz="1600" dirty="0" err="1"/>
              <a:t>роботизованих</a:t>
            </a:r>
            <a:r>
              <a:rPr lang="uk-UA" sz="1600" dirty="0"/>
              <a:t> додатків з </a:t>
            </a:r>
            <a:r>
              <a:rPr lang="en-US" sz="1600" dirty="0"/>
              <a:t>MATLAB </a:t>
            </a:r>
            <a:r>
              <a:rPr lang="uk-UA" sz="1600" dirty="0"/>
              <a:t>та </a:t>
            </a:r>
            <a:r>
              <a:rPr lang="en-US" sz="1600" dirty="0"/>
              <a:t>Simulink</a:t>
            </a:r>
            <a:r>
              <a:rPr lang="uk-UA" sz="1600" dirty="0"/>
              <a:t> -</a:t>
            </a:r>
            <a:r>
              <a:rPr lang="en-US" sz="1600" dirty="0"/>
              <a:t>https://www.mathworks.com/videos/developing-robotics-applications-with-matlab-simulink-and-robotics-system-toolbox-108696.html</a:t>
            </a:r>
            <a:endParaRPr lang="uk-UA" sz="1600" dirty="0"/>
          </a:p>
          <a:p>
            <a:pPr marL="538163"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2563" algn="l"/>
              </a:tabLst>
            </a:pP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4. </a:t>
            </a:r>
            <a:r>
              <a:rPr lang="en-US" sz="1600" dirty="0"/>
              <a:t>Peter </a:t>
            </a:r>
            <a:r>
              <a:rPr lang="en-US" sz="1600" dirty="0" err="1"/>
              <a:t>Corke</a:t>
            </a:r>
            <a:r>
              <a:rPr lang="en-US" sz="1600" dirty="0"/>
              <a:t> – Robotics Toolbox </a:t>
            </a:r>
            <a:r>
              <a:rPr lang="uk-UA" sz="1600" dirty="0"/>
              <a:t>для </a:t>
            </a:r>
            <a:r>
              <a:rPr lang="en-US" sz="1600" dirty="0"/>
              <a:t>MATLAB</a:t>
            </a:r>
            <a:r>
              <a:rPr lang="uk-UA" sz="1600" b="1" dirty="0"/>
              <a:t> - </a:t>
            </a:r>
            <a:r>
              <a:rPr lang="en-US" sz="1600" dirty="0"/>
              <a:t>https://petercorke.com/toolboxes/robotics-toolbox/</a:t>
            </a:r>
            <a:endParaRPr lang="uk-UA" sz="1600" dirty="0">
              <a:solidFill>
                <a:schemeClr val="accent2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  <a:p>
            <a:pPr marL="538163"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2563" algn="l"/>
              </a:tabLst>
            </a:pP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5. </a:t>
            </a:r>
            <a:r>
              <a:rPr lang="en-US" sz="1600" dirty="0"/>
              <a:t>GitHub – robotics-toolbox-</a:t>
            </a:r>
            <a:r>
              <a:rPr lang="en-US" sz="1600" dirty="0" err="1"/>
              <a:t>matlab</a:t>
            </a:r>
            <a:r>
              <a:rPr lang="uk-UA" sz="1600" dirty="0"/>
              <a:t> </a:t>
            </a:r>
            <a:r>
              <a:rPr lang="uk-UA" sz="1600" b="1" dirty="0"/>
              <a:t>- </a:t>
            </a:r>
            <a:r>
              <a:rPr lang="en-US" sz="1600" dirty="0"/>
              <a:t>https://github.com/petercorke/robotics-toolbox-matlab</a:t>
            </a:r>
            <a:endParaRPr lang="uk-UA" sz="1600" dirty="0"/>
          </a:p>
          <a:p>
            <a:pPr marL="538163" marR="0" lvl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cs typeface="Times New Roman" panose="02020603050405020304" pitchFamily="18" charset="0"/>
              </a:rPr>
              <a:t>6</a:t>
            </a: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UCLA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Bionics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Вступ до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Robotics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Toolbox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для MATLAB -https://bionics.seas.ucla.edu/education/MAE_263D/RTB_MATLAB_Intro.pdf</a:t>
            </a:r>
            <a:b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MathWorks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Використання функцій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Robotics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System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Toolbox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на реальному роботові - https://it.mathworks.com/matlabcentral/answers/1678544-how-to-use-robotics-sytem-toolbox-functions-on-real-robot</a:t>
            </a:r>
            <a:b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cs typeface="Times New Roman" panose="02020603050405020304" pitchFamily="18" charset="0"/>
              </a:rPr>
              <a:t>8</a:t>
            </a: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MathWorks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Розробка алгоритмів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детекції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об’єктів та планування руху - https://www.mathworks.com/help/robotics/robotmanipulator/ug/develop-object-detection-motion-planning-onboard-deployment.html</a:t>
            </a:r>
            <a:b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cs typeface="Times New Roman" panose="02020603050405020304" pitchFamily="18" charset="0"/>
              </a:rPr>
              <a:t>9</a:t>
            </a: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MathWorks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Використання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Robotics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System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Toolbox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для моделювання та симуляції роботів - https://www.mathworks.com/help/robotics/getting-started-with-robotics-system-toolbox.html</a:t>
            </a:r>
            <a:b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cs typeface="Times New Roman" panose="02020603050405020304" pitchFamily="18" charset="0"/>
              </a:rPr>
              <a:t>10</a:t>
            </a:r>
            <a:r>
              <a:rPr lang="uk-UA" altLang="uk-UA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kumimoji="0" lang="uk-UA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MathWorks</a:t>
            </a:r>
            <a:r>
              <a:rPr kumimoji="0" lang="uk-UA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Приклад планування траєкторії з кінематичними обмеженнями - https://www.mathworks.com/matlabcentral/answers/506219-robotics-system-toolbox-example-issue</a:t>
            </a:r>
          </a:p>
          <a:p>
            <a:pPr marR="0" lvl="0" indent="54133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alt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AE1C6-DC41-421C-A428-8152729779C6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605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1271B-45D2-4926-AE86-22BC1DCE6C07}"/>
              </a:ext>
            </a:extLst>
          </p:cNvPr>
          <p:cNvSpPr txBox="1"/>
          <p:nvPr/>
        </p:nvSpPr>
        <p:spPr>
          <a:xfrm>
            <a:off x="0" y="547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Мета та завдання роботи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72A9F-F260-46C0-96EE-88B5EEFF1D60}"/>
              </a:ext>
            </a:extLst>
          </p:cNvPr>
          <p:cNvSpPr txBox="1"/>
          <p:nvPr/>
        </p:nvSpPr>
        <p:spPr>
          <a:xfrm>
            <a:off x="0" y="755780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just">
              <a:lnSpc>
                <a:spcPct val="150000"/>
              </a:lnSpc>
            </a:pPr>
            <a:r>
              <a:rPr lang="uk-UA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Мета:</a:t>
            </a:r>
          </a:p>
          <a:p>
            <a:pPr indent="541338" algn="just">
              <a:lnSpc>
                <a:spcPct val="150000"/>
              </a:lnSpc>
            </a:pPr>
            <a:r>
              <a:rPr lang="uk-UA" dirty="0"/>
              <a:t>Ознайомити з можливостями пакета </a:t>
            </a:r>
            <a:r>
              <a:rPr lang="en-US" dirty="0"/>
              <a:t>Robot Toolbox </a:t>
            </a:r>
            <a:r>
              <a:rPr lang="uk-UA" dirty="0"/>
              <a:t>у середовищі </a:t>
            </a:r>
            <a:r>
              <a:rPr lang="en-US" dirty="0"/>
              <a:t>MATLAB </a:t>
            </a:r>
            <a:r>
              <a:rPr lang="uk-UA" dirty="0"/>
              <a:t>та показати, як він використовується для моделювання, аналізу й керування </a:t>
            </a:r>
            <a:r>
              <a:rPr lang="uk-UA" dirty="0" err="1"/>
              <a:t>робототехнічними</a:t>
            </a:r>
            <a:r>
              <a:rPr lang="uk-UA" dirty="0"/>
              <a:t> системами.</a:t>
            </a:r>
          </a:p>
          <a:p>
            <a:pPr indent="541338" algn="just">
              <a:lnSpc>
                <a:spcPct val="150000"/>
              </a:lnSpc>
            </a:pPr>
            <a:r>
              <a:rPr lang="uk-UA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Завдання:</a:t>
            </a:r>
          </a:p>
          <a:p>
            <a:pPr marL="985838" marR="0" lvl="0" indent="-4476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Розкрити сутність та призначення пакета </a:t>
            </a:r>
            <a:r>
              <a:rPr kumimoji="0" lang="en-US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Robot Toolbox, 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розглянути історію його створення та особливості використання у </a:t>
            </a:r>
            <a:r>
              <a:rPr kumimoji="0" lang="en-US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MATLAB.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985838" marR="0" lvl="0" indent="-4476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Розповісти про ключові функції бібліотеки, зокрема кінематику, динаміку, планування траєкторій, візуалізацію рухів і можливості інтеграції з </a:t>
            </a:r>
            <a:r>
              <a:rPr kumimoji="0" lang="en-US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ROS.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985838" marR="0" lvl="0" indent="-4476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Надати приклади практичного застосування </a:t>
            </a:r>
            <a:r>
              <a:rPr kumimoji="0" lang="en-US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Robot Toolbox 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для моделювання, аналізу й симуляції роботи різних типів маніпуляторів.</a:t>
            </a:r>
          </a:p>
          <a:p>
            <a:pPr marL="985838" marR="0" lvl="0" indent="-4476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Пояснити роль </a:t>
            </a:r>
            <a:r>
              <a:rPr kumimoji="0" lang="en-US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Robot Toolbox 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у створенні та тестуванні роботів, зокрема в розробці систем керування, перевірці алгоритмів і навчальному процесі.</a:t>
            </a:r>
          </a:p>
          <a:p>
            <a:pPr marL="985838" marR="0" lvl="0" indent="-4476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Проаналізувати переваги, недоліки та перспективи розвитку бібліотеки, визначивши її значення у сучасній автоматизації та робототехніці.</a:t>
            </a:r>
            <a:endParaRPr lang="uk-UA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1E7B0-1571-4B3B-937E-ACE83DC98203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9213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2FB6F-56CC-4289-8A39-4547E6520E06}"/>
              </a:ext>
            </a:extLst>
          </p:cNvPr>
          <p:cNvSpPr txBox="1"/>
          <p:nvPr/>
        </p:nvSpPr>
        <p:spPr>
          <a:xfrm>
            <a:off x="0" y="16897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>
                <a:latin typeface="+mj-lt"/>
                <a:cs typeface="Times New Roman" panose="02020603050405020304" pitchFamily="18" charset="0"/>
              </a:rPr>
              <a:t>Дякую за увагу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F5933-29EF-42FD-8AF5-A4881F433846}"/>
              </a:ext>
            </a:extLst>
          </p:cNvPr>
          <p:cNvSpPr txBox="1"/>
          <p:nvPr/>
        </p:nvSpPr>
        <p:spPr>
          <a:xfrm>
            <a:off x="10338318" y="447869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009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BEB988-B4C1-40BB-A8A3-AA227EDDC6C7}"/>
              </a:ext>
            </a:extLst>
          </p:cNvPr>
          <p:cNvSpPr txBox="1"/>
          <p:nvPr/>
        </p:nvSpPr>
        <p:spPr>
          <a:xfrm>
            <a:off x="0" y="74645"/>
            <a:ext cx="12192000" cy="345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150000"/>
              </a:lnSpc>
            </a:pPr>
            <a:r>
              <a:rPr lang="en-US" sz="4000" dirty="0">
                <a:latin typeface="+mj-lt"/>
              </a:rPr>
              <a:t>MATLAB</a:t>
            </a:r>
            <a:endParaRPr lang="uk-UA" sz="4000" dirty="0">
              <a:latin typeface="+mj-lt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1338" algn="just">
              <a:lnSpc>
                <a:spcPct val="150000"/>
              </a:lnSpc>
            </a:pPr>
            <a:r>
              <a:rPr lang="en-US" dirty="0"/>
              <a:t>MATLAB — </a:t>
            </a:r>
            <a:r>
              <a:rPr lang="uk-UA" dirty="0"/>
              <a:t>це </a:t>
            </a:r>
            <a:r>
              <a:rPr lang="uk-UA" dirty="0" err="1"/>
              <a:t>високорівневе</a:t>
            </a:r>
            <a:r>
              <a:rPr lang="uk-UA" dirty="0"/>
              <a:t> інтерактивне середовище для чисельних обчислень, аналізу даних та розробки алгоритмів. Воно забезпечує широкий спектр інструментів для обробки сигналів, матричних обчислень, візуалізації та моделювання динамічних систем. Завдяки своїй гнучкості та інтеграції з різними додатковими бібліотеками, </a:t>
            </a:r>
            <a:r>
              <a:rPr lang="en-US" dirty="0"/>
              <a:t>MATLAB </a:t>
            </a:r>
            <a:r>
              <a:rPr lang="uk-UA" dirty="0"/>
              <a:t>широко використовується у наукових дослідженнях, інженерії та робототехніці.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12469-CE9A-475F-A1A6-45D4590E792C}"/>
              </a:ext>
            </a:extLst>
          </p:cNvPr>
          <p:cNvSpPr txBox="1"/>
          <p:nvPr/>
        </p:nvSpPr>
        <p:spPr>
          <a:xfrm>
            <a:off x="10347649" y="251926"/>
            <a:ext cx="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3</a:t>
            </a:fld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540E2-D476-482C-AC5F-7CD6D9FB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" y="3627120"/>
            <a:ext cx="2063028" cy="1547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1E6F40-824B-4355-B473-190FDB4CD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23" y="4866640"/>
            <a:ext cx="2303591" cy="17377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5C1E5-8FA7-4D1E-A185-0C2A5FC53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99" y="3380724"/>
            <a:ext cx="2171509" cy="16381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6E1BD7-96C5-4DCD-A619-E944E05B9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52" y="4804233"/>
            <a:ext cx="2605257" cy="18626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23EA5E-861C-4FC9-83E2-5E80590E7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04" y="3128446"/>
            <a:ext cx="5134122" cy="22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7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608A3-DB9C-4D03-85BE-DB05FD01DED8}"/>
              </a:ext>
            </a:extLst>
          </p:cNvPr>
          <p:cNvSpPr txBox="1"/>
          <p:nvPr/>
        </p:nvSpPr>
        <p:spPr>
          <a:xfrm>
            <a:off x="0" y="-128348"/>
            <a:ext cx="12192000" cy="733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>
              <a:lnSpc>
                <a:spcPct val="150000"/>
              </a:lnSpc>
            </a:pPr>
            <a:r>
              <a:rPr lang="uk-UA" sz="4000" dirty="0">
                <a:latin typeface="+mj-lt"/>
              </a:rPr>
              <a:t>Сутність та функціонал </a:t>
            </a:r>
            <a:r>
              <a:rPr lang="en-US" sz="4000" dirty="0">
                <a:latin typeface="+mj-lt"/>
              </a:rPr>
              <a:t>Robot Toolbox</a:t>
            </a:r>
            <a:endParaRPr lang="uk-UA" sz="4000" dirty="0">
              <a:latin typeface="+mj-lt"/>
            </a:endParaRPr>
          </a:p>
          <a:p>
            <a:endParaRPr lang="uk-UA" dirty="0"/>
          </a:p>
          <a:p>
            <a:endParaRPr lang="uk-UA" dirty="0"/>
          </a:p>
          <a:p>
            <a:pPr indent="538163" algn="just">
              <a:lnSpc>
                <a:spcPct val="150000"/>
              </a:lnSpc>
            </a:pPr>
            <a:r>
              <a:rPr lang="en-US" dirty="0"/>
              <a:t>Robot Toolbox — </a:t>
            </a:r>
            <a:r>
              <a:rPr lang="uk-UA" dirty="0"/>
              <a:t>це спеціалізована бібліотека середовища </a:t>
            </a:r>
            <a:r>
              <a:rPr lang="en-US" dirty="0"/>
              <a:t>MATLAB, </a:t>
            </a:r>
            <a:r>
              <a:rPr lang="uk-UA" dirty="0"/>
              <a:t>призначена для роботи з </a:t>
            </a:r>
            <a:r>
              <a:rPr lang="uk-UA" dirty="0" err="1"/>
              <a:t>робототехнічними</a:t>
            </a:r>
            <a:r>
              <a:rPr lang="uk-UA" dirty="0"/>
              <a:t> системами. Вона була розроблена Пітером </a:t>
            </a:r>
            <a:r>
              <a:rPr lang="uk-UA" dirty="0" err="1"/>
              <a:t>Корке</a:t>
            </a:r>
            <a:r>
              <a:rPr lang="uk-UA" dirty="0"/>
              <a:t> і стала одним із найпоширеніших засобів для навчання та досліджень у галузі робототехніки. За допомогою цього інструменту можна створювати математичні моделі роботів, проводити кінематичний і динамічний аналіз, а також візуалізувати рух маніпуляторів у тривимірному просторі. </a:t>
            </a:r>
            <a:r>
              <a:rPr lang="en-US" dirty="0"/>
              <a:t>Robot Toolbox </a:t>
            </a:r>
            <a:r>
              <a:rPr lang="uk-UA" dirty="0"/>
              <a:t>широко використовується як у навчальних цілях, так і для наукових досліджень, оскільки дає змогу виконувати складні розрахунки без потреби у фізичному обладнанні.</a:t>
            </a:r>
          </a:p>
          <a:p>
            <a:pPr marL="538163" indent="-538163">
              <a:lnSpc>
                <a:spcPct val="150000"/>
              </a:lnSpc>
            </a:pPr>
            <a:r>
              <a:rPr lang="uk-UA" b="1" dirty="0"/>
              <a:t>Основна функціональність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b="1" dirty="0"/>
              <a:t>Кінематика</a:t>
            </a:r>
            <a:r>
              <a:rPr lang="uk-UA" dirty="0"/>
              <a:t>: обчислення положення, орієнтації та руху виконавчого </a:t>
            </a:r>
            <a:r>
              <a:rPr lang="uk-UA" dirty="0" err="1"/>
              <a:t>органа</a:t>
            </a:r>
            <a:r>
              <a:rPr lang="uk-UA" dirty="0"/>
              <a:t>.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b="1" dirty="0"/>
              <a:t>Динаміка</a:t>
            </a:r>
            <a:r>
              <a:rPr lang="uk-UA" dirty="0"/>
              <a:t>: розрахунок моментів, сил і прискорень.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b="1" dirty="0"/>
              <a:t>Планування траєкторій</a:t>
            </a:r>
            <a:r>
              <a:rPr lang="uk-UA" dirty="0"/>
              <a:t>: формування плавних рухів між точками.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b="1" dirty="0"/>
              <a:t>Візуалізація</a:t>
            </a:r>
            <a:r>
              <a:rPr lang="uk-UA" dirty="0"/>
              <a:t>: 3</a:t>
            </a:r>
            <a:r>
              <a:rPr lang="en-US" dirty="0"/>
              <a:t>D-</a:t>
            </a:r>
            <a:r>
              <a:rPr lang="uk-UA" dirty="0"/>
              <a:t>моделі та анімація роботи маніпулятора.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b="1" dirty="0"/>
              <a:t>Інтеграція з </a:t>
            </a:r>
            <a:r>
              <a:rPr lang="en-US" b="1" dirty="0"/>
              <a:t>ROS</a:t>
            </a:r>
            <a:r>
              <a:rPr lang="en-US" dirty="0"/>
              <a:t>: </a:t>
            </a:r>
            <a:r>
              <a:rPr lang="uk-UA" dirty="0"/>
              <a:t>зв’язок з реальними роботами та симуляторами.</a:t>
            </a:r>
          </a:p>
          <a:p>
            <a:pPr algn="just">
              <a:lnSpc>
                <a:spcPct val="150000"/>
              </a:lnSpc>
            </a:pPr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05D29-9213-4F45-8D8C-808C2D283CDC}"/>
              </a:ext>
            </a:extLst>
          </p:cNvPr>
          <p:cNvSpPr txBox="1"/>
          <p:nvPr/>
        </p:nvSpPr>
        <p:spPr>
          <a:xfrm>
            <a:off x="10478278" y="186612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718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F91AE2-3EA1-4800-BAA2-E4E4D5820EBF}"/>
              </a:ext>
            </a:extLst>
          </p:cNvPr>
          <p:cNvSpPr txBox="1"/>
          <p:nvPr/>
        </p:nvSpPr>
        <p:spPr>
          <a:xfrm>
            <a:off x="1240971" y="139959"/>
            <a:ext cx="981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Приклади використання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47E30-6534-4599-B8FC-3B6B3B3B0546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5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288AA-552B-4EEE-9134-BBA3B9FE2372}"/>
              </a:ext>
            </a:extLst>
          </p:cNvPr>
          <p:cNvSpPr txBox="1"/>
          <p:nvPr/>
        </p:nvSpPr>
        <p:spPr>
          <a:xfrm>
            <a:off x="256073" y="1236345"/>
            <a:ext cx="117856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🔹 </a:t>
            </a:r>
            <a:r>
              <a:rPr lang="uk-UA" b="1" dirty="0"/>
              <a:t>1. Моделювання промислових маніпуляторів</a:t>
            </a:r>
          </a:p>
          <a:p>
            <a:pPr algn="just"/>
            <a:r>
              <a:rPr lang="uk-UA" dirty="0"/>
              <a:t>Створення цифрових моделей роботів типу </a:t>
            </a:r>
            <a:r>
              <a:rPr lang="en-US" b="1" dirty="0"/>
              <a:t>Puma560</a:t>
            </a:r>
            <a:r>
              <a:rPr lang="en-US" dirty="0"/>
              <a:t>, </a:t>
            </a:r>
            <a:r>
              <a:rPr lang="en-US" b="1" dirty="0"/>
              <a:t>SCARA</a:t>
            </a:r>
            <a:r>
              <a:rPr lang="en-US" dirty="0"/>
              <a:t>, </a:t>
            </a:r>
            <a:r>
              <a:rPr lang="en-US" b="1" dirty="0"/>
              <a:t>Stanford</a:t>
            </a:r>
            <a:r>
              <a:rPr lang="en-US" dirty="0"/>
              <a:t>, </a:t>
            </a:r>
            <a:r>
              <a:rPr lang="uk-UA" dirty="0"/>
              <a:t>аналіз їхньої кінематики та динаміки.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🔹 </a:t>
            </a:r>
            <a:r>
              <a:rPr lang="uk-UA" b="1" dirty="0"/>
              <a:t>2. Симуляція руху у 3</a:t>
            </a:r>
            <a:r>
              <a:rPr lang="en-US" b="1" dirty="0"/>
              <a:t>D-</a:t>
            </a:r>
            <a:r>
              <a:rPr lang="uk-UA" b="1" dirty="0"/>
              <a:t>просторі</a:t>
            </a:r>
          </a:p>
          <a:p>
            <a:pPr algn="just"/>
            <a:r>
              <a:rPr lang="uk-UA" dirty="0"/>
              <a:t>Візуалізація роботи роботів у середовищі </a:t>
            </a:r>
            <a:r>
              <a:rPr lang="en-US" dirty="0"/>
              <a:t>MATLAB — </a:t>
            </a:r>
            <a:r>
              <a:rPr lang="uk-UA" dirty="0"/>
              <a:t>перегляд траєкторій, положення ланок та виконавчого </a:t>
            </a:r>
            <a:r>
              <a:rPr lang="uk-UA" dirty="0" err="1"/>
              <a:t>органа</a:t>
            </a:r>
            <a:r>
              <a:rPr lang="uk-UA" dirty="0"/>
              <a:t> в реальному часі.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🔹 </a:t>
            </a:r>
            <a:r>
              <a:rPr lang="uk-UA" b="1" dirty="0"/>
              <a:t>3. Аналіз кінематики</a:t>
            </a:r>
          </a:p>
          <a:p>
            <a:pPr algn="just"/>
            <a:r>
              <a:rPr lang="uk-UA" dirty="0"/>
              <a:t>Розрахунок положення робочого </a:t>
            </a:r>
            <a:r>
              <a:rPr lang="uk-UA" dirty="0" err="1"/>
              <a:t>органа</a:t>
            </a:r>
            <a:r>
              <a:rPr lang="uk-UA" dirty="0"/>
              <a:t> за заданими кутами (пряма кінематика) або визначення кутів для досягнення цілі (обернена кінематика).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🔹 </a:t>
            </a:r>
            <a:r>
              <a:rPr lang="uk-UA" b="1" dirty="0"/>
              <a:t>4. Планування траєкторій</a:t>
            </a:r>
          </a:p>
          <a:p>
            <a:pPr algn="just"/>
            <a:r>
              <a:rPr lang="uk-UA" dirty="0"/>
              <a:t>Генерація плавних траєкторій між точками з урахуванням обмежень по швидкості й прискоренню.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🔹 </a:t>
            </a:r>
            <a:r>
              <a:rPr lang="uk-UA" b="1" dirty="0"/>
              <a:t>5. Інтеграція з </a:t>
            </a:r>
            <a:r>
              <a:rPr lang="en-US" b="1" dirty="0"/>
              <a:t>ROS</a:t>
            </a:r>
            <a:endParaRPr lang="uk-UA" b="1" dirty="0"/>
          </a:p>
          <a:p>
            <a:pPr algn="just"/>
            <a:r>
              <a:rPr lang="uk-UA" dirty="0"/>
              <a:t>Зв’язок </a:t>
            </a:r>
            <a:r>
              <a:rPr lang="en-US" dirty="0"/>
              <a:t>MATLAB </a:t>
            </a:r>
            <a:r>
              <a:rPr lang="uk-UA" dirty="0"/>
              <a:t>із реальними роботами або віртуальними симуляторами через </a:t>
            </a:r>
            <a:r>
              <a:rPr lang="en-US" b="1" dirty="0"/>
              <a:t>Robot Operating System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1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7BE41-E42C-4713-8F49-715A68D85A8E}"/>
              </a:ext>
            </a:extLst>
          </p:cNvPr>
          <p:cNvSpPr txBox="1"/>
          <p:nvPr/>
        </p:nvSpPr>
        <p:spPr>
          <a:xfrm>
            <a:off x="172720" y="78537"/>
            <a:ext cx="12192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Кінематичне моделювання</a:t>
            </a:r>
          </a:p>
          <a:p>
            <a:pPr algn="ctr"/>
            <a:endParaRPr lang="uk-UA" sz="4000" dirty="0">
              <a:latin typeface="+mj-lt"/>
            </a:endParaRPr>
          </a:p>
          <a:p>
            <a:r>
              <a:rPr lang="uk-UA" dirty="0"/>
              <a:t>У кінематичному режимі </a:t>
            </a:r>
            <a:r>
              <a:rPr lang="en-US" dirty="0"/>
              <a:t>Toolbox </a:t>
            </a:r>
            <a:r>
              <a:rPr lang="uk-UA" dirty="0"/>
              <a:t>дозволяє визначати положення та орієнтацію робочого </a:t>
            </a:r>
            <a:r>
              <a:rPr lang="uk-UA" dirty="0" err="1"/>
              <a:t>органа</a:t>
            </a:r>
            <a:r>
              <a:rPr lang="uk-UA" dirty="0"/>
              <a:t> відносно бази робота. Підтримуються як пряма, так і обернена кінематика, що дає змогу обчислювати рух маніпулятора у просторі.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8AC17-33F4-4535-9B08-6184B328C757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6</a:t>
            </a:fld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38E1E2-C704-4E91-9544-0CE9DF06B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54" y="2545843"/>
            <a:ext cx="2538017" cy="35532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351016-BBB1-4DD6-B5AD-3082702FE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20" y="1998057"/>
            <a:ext cx="4704138" cy="23243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0E514D-5A4A-422B-935D-348B892FE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93" y="2205624"/>
            <a:ext cx="2339108" cy="21441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2C6CC9-5B23-4AF7-AB64-C337E1CAA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2" y="4455065"/>
            <a:ext cx="4132263" cy="2324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D27E22C-2EA1-4F77-825C-7A0C85D81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43" y="4432484"/>
            <a:ext cx="4172407" cy="23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2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670D3-BF51-417F-83D5-CBED71DDE0B8}"/>
              </a:ext>
            </a:extLst>
          </p:cNvPr>
          <p:cNvSpPr txBox="1"/>
          <p:nvPr/>
        </p:nvSpPr>
        <p:spPr>
          <a:xfrm>
            <a:off x="0" y="0"/>
            <a:ext cx="12192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000" dirty="0">
                <a:latin typeface="+mj-lt"/>
              </a:rPr>
              <a:t>Візуалізація руху робота</a:t>
            </a:r>
          </a:p>
          <a:p>
            <a:endParaRPr lang="uk-UA" dirty="0"/>
          </a:p>
          <a:p>
            <a:pPr indent="538163" algn="just"/>
            <a:r>
              <a:rPr lang="uk-UA" dirty="0"/>
              <a:t>Однією з найзручніших функцій </a:t>
            </a:r>
            <a:r>
              <a:rPr lang="en-US" dirty="0"/>
              <a:t>Robot Toolbox </a:t>
            </a:r>
            <a:r>
              <a:rPr lang="uk-UA" dirty="0"/>
              <a:t>є тривимірна візуалізація. Користувач може спостерігати рух маніпулятора на екрані, змінювати кути огляду, масштаб, швидкість відтворення та інші параметри, що полегшує аналіз поведінки системи.</a:t>
            </a:r>
          </a:p>
          <a:p>
            <a:pPr indent="538163" algn="just"/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Візуалізація руху маніпулятора не лише покращує розуміння кінематики та динаміки системи, а й значно полегшує тестування нових алгоритмів керування. Вона дозволяє одразу бачити наслідки змін параметрів робота, оцінювати ефективність траєкторій і швидко виправляти помилки, що робить процес моделювання більш інтуїтивним і наочним.</a:t>
            </a:r>
          </a:p>
          <a:p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645DA-49E1-486C-BAAF-0DC1C20BE563}"/>
              </a:ext>
            </a:extLst>
          </p:cNvPr>
          <p:cNvSpPr txBox="1"/>
          <p:nvPr/>
        </p:nvSpPr>
        <p:spPr>
          <a:xfrm>
            <a:off x="10468947" y="44786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7</a:t>
            </a:fld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D63458-140C-4F69-8FC7-51A06D379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16" y="3680889"/>
            <a:ext cx="2328204" cy="23469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7FFA8E-EAE9-46DF-BA1A-CD6DDF7CC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4" y="3680888"/>
            <a:ext cx="2328204" cy="234698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4D4F5BBD-8FAB-43D8-9B79-9C53A74C9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17417C-467E-4A89-9C11-644E48D2D5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7037" r="4592" b="21801"/>
          <a:stretch/>
        </p:blipFill>
        <p:spPr>
          <a:xfrm>
            <a:off x="122070" y="3765152"/>
            <a:ext cx="6799114" cy="21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CCE89-E2D2-40E0-8C2A-EE80E375D664}"/>
              </a:ext>
            </a:extLst>
          </p:cNvPr>
          <p:cNvSpPr txBox="1"/>
          <p:nvPr/>
        </p:nvSpPr>
        <p:spPr>
          <a:xfrm>
            <a:off x="0" y="0"/>
            <a:ext cx="12192000" cy="250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>
              <a:lnSpc>
                <a:spcPct val="150000"/>
              </a:lnSpc>
              <a:buFont typeface="+mj-lt"/>
              <a:buAutoNum type="arabicPeriod"/>
            </a:pPr>
            <a:endParaRPr lang="uk-UA" dirty="0"/>
          </a:p>
          <a:p>
            <a:pPr algn="ctr"/>
            <a:r>
              <a:rPr lang="uk-UA" sz="4000" dirty="0">
                <a:latin typeface="+mj-lt"/>
              </a:rPr>
              <a:t>Інтеграція з </a:t>
            </a:r>
            <a:r>
              <a:rPr lang="en-US" sz="4000" dirty="0">
                <a:latin typeface="+mj-lt"/>
              </a:rPr>
              <a:t>ROS</a:t>
            </a:r>
            <a:endParaRPr lang="uk-UA" sz="4000" dirty="0">
              <a:latin typeface="+mj-lt"/>
            </a:endParaRPr>
          </a:p>
          <a:p>
            <a:pPr algn="ctr"/>
            <a:endParaRPr lang="uk-UA" sz="900" dirty="0">
              <a:latin typeface="+mj-lt"/>
            </a:endParaRPr>
          </a:p>
          <a:p>
            <a:pPr indent="538163" algn="just">
              <a:lnSpc>
                <a:spcPct val="150000"/>
              </a:lnSpc>
            </a:pPr>
            <a:r>
              <a:rPr lang="uk-UA" dirty="0"/>
              <a:t>Однією з ключових можливостей </a:t>
            </a:r>
            <a:r>
              <a:rPr lang="en-US" dirty="0"/>
              <a:t>Toolbox </a:t>
            </a:r>
            <a:r>
              <a:rPr lang="uk-UA" dirty="0"/>
              <a:t>є взаємодія з </a:t>
            </a:r>
            <a:r>
              <a:rPr lang="en-US" dirty="0"/>
              <a:t>ROS — </a:t>
            </a:r>
            <a:r>
              <a:rPr lang="uk-UA" dirty="0"/>
              <a:t>системою, яка використовується у реальних роботах. Це дозволяє </a:t>
            </a:r>
            <a:r>
              <a:rPr lang="en-US" dirty="0"/>
              <a:t>MATLAB </a:t>
            </a:r>
            <a:r>
              <a:rPr lang="uk-UA" dirty="0"/>
              <a:t>спілкуватися з фізичними роботами, отримувати дані з датчиків та відправляти команди в реальному часі.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47EAB-C94E-4606-82E5-9D0B9D68B7B2}"/>
              </a:ext>
            </a:extLst>
          </p:cNvPr>
          <p:cNvSpPr txBox="1"/>
          <p:nvPr/>
        </p:nvSpPr>
        <p:spPr>
          <a:xfrm>
            <a:off x="10496939" y="205273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8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85EB0-8911-466C-A5A4-5E77D9629B50}"/>
              </a:ext>
            </a:extLst>
          </p:cNvPr>
          <p:cNvSpPr txBox="1"/>
          <p:nvPr/>
        </p:nvSpPr>
        <p:spPr>
          <a:xfrm>
            <a:off x="0" y="2289102"/>
            <a:ext cx="12090400" cy="2532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8163" algn="just">
              <a:lnSpc>
                <a:spcPct val="150000"/>
              </a:lnSpc>
            </a:pPr>
            <a:r>
              <a:rPr lang="uk-UA" b="1" dirty="0"/>
              <a:t>*</a:t>
            </a:r>
            <a:r>
              <a:rPr lang="en-US" b="1" dirty="0"/>
              <a:t>ROS</a:t>
            </a:r>
            <a:r>
              <a:rPr lang="en-US" dirty="0"/>
              <a:t> (Robot Operating System) — </a:t>
            </a:r>
            <a:r>
              <a:rPr lang="uk-UA" dirty="0"/>
              <a:t>це фреймворк і набір бібліотек для розробки </a:t>
            </a:r>
            <a:r>
              <a:rPr lang="uk-UA" dirty="0" err="1"/>
              <a:t>робототехнічних</a:t>
            </a:r>
            <a:r>
              <a:rPr lang="uk-UA" dirty="0"/>
              <a:t> систем, а не повноцінна операційна система. Його основна мета — спростити створення роботів через стандартизацію взаємодії між сенсорами, </a:t>
            </a:r>
            <a:r>
              <a:rPr lang="uk-UA" dirty="0" err="1"/>
              <a:t>актуаторами</a:t>
            </a:r>
            <a:r>
              <a:rPr lang="uk-UA" dirty="0"/>
              <a:t> та алгоритмами керування.</a:t>
            </a:r>
          </a:p>
          <a:p>
            <a:pPr indent="538163" algn="just">
              <a:lnSpc>
                <a:spcPct val="150000"/>
              </a:lnSpc>
            </a:pPr>
            <a:r>
              <a:rPr lang="en-US" dirty="0"/>
              <a:t>ROS </a:t>
            </a:r>
            <a:r>
              <a:rPr lang="uk-UA" dirty="0"/>
              <a:t>дозволяє об’єднувати програми в </a:t>
            </a:r>
            <a:r>
              <a:rPr lang="uk-UA" b="1" dirty="0" err="1"/>
              <a:t>ноди</a:t>
            </a:r>
            <a:r>
              <a:rPr lang="uk-UA" dirty="0"/>
              <a:t>, де кожна виконує певне завдання, наприклад обробку даних сенсора або планування руху. </a:t>
            </a:r>
            <a:r>
              <a:rPr lang="uk-UA" dirty="0" err="1"/>
              <a:t>Ноди</a:t>
            </a:r>
            <a:r>
              <a:rPr lang="uk-UA" dirty="0"/>
              <a:t> обмінюються інформацією через </a:t>
            </a:r>
            <a:r>
              <a:rPr lang="uk-UA" b="1" dirty="0"/>
              <a:t>топіки, сервіси та </a:t>
            </a:r>
            <a:r>
              <a:rPr lang="uk-UA" b="1" dirty="0" err="1"/>
              <a:t>екшени</a:t>
            </a:r>
            <a:r>
              <a:rPr lang="uk-UA" dirty="0"/>
              <a:t>, що робить систему гнучкою та масштабованою.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999920-E078-43DA-A29A-1F99FAD5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5" y="4821306"/>
            <a:ext cx="3349215" cy="1882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E459D6-CB2D-4554-ABD4-AFF75741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20" y="4787834"/>
            <a:ext cx="3402719" cy="19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3441D-1C05-4EE0-BBF0-1B165005AE18}"/>
              </a:ext>
            </a:extLst>
          </p:cNvPr>
          <p:cNvSpPr txBox="1"/>
          <p:nvPr/>
        </p:nvSpPr>
        <p:spPr>
          <a:xfrm>
            <a:off x="0" y="47759"/>
            <a:ext cx="12192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+mj-lt"/>
              </a:rPr>
              <a:t>Інтеграція з </a:t>
            </a:r>
            <a:r>
              <a:rPr lang="en-US" sz="4000" dirty="0">
                <a:latin typeface="+mj-lt"/>
              </a:rPr>
              <a:t>Simulink</a:t>
            </a:r>
            <a:endParaRPr lang="uk-UA" sz="4000" dirty="0">
              <a:latin typeface="+mj-lt"/>
            </a:endParaRP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37FEB-A292-45EA-8E8E-4334E7C3C475}"/>
              </a:ext>
            </a:extLst>
          </p:cNvPr>
          <p:cNvSpPr txBox="1"/>
          <p:nvPr/>
        </p:nvSpPr>
        <p:spPr>
          <a:xfrm>
            <a:off x="10448627" y="434749"/>
            <a:ext cx="70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№</a:t>
            </a:r>
            <a:fld id="{138F1348-0D89-4ADE-B6B1-F1C73DC59675}" type="slidenum">
              <a:rPr lang="uk-UA"/>
              <a:pPr algn="ctr"/>
              <a:t>9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9D7D1-F379-4561-A2F4-18BBE2C8D83E}"/>
              </a:ext>
            </a:extLst>
          </p:cNvPr>
          <p:cNvSpPr txBox="1"/>
          <p:nvPr/>
        </p:nvSpPr>
        <p:spPr>
          <a:xfrm>
            <a:off x="101600" y="1136363"/>
            <a:ext cx="12019280" cy="336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8163" algn="just">
              <a:lnSpc>
                <a:spcPct val="150000"/>
              </a:lnSpc>
            </a:pPr>
            <a:r>
              <a:rPr lang="uk-UA" dirty="0"/>
              <a:t>У поєднанні з </a:t>
            </a:r>
            <a:r>
              <a:rPr lang="en-US" dirty="0"/>
              <a:t>Simulink Toolbox Robotics Toolbox </a:t>
            </a:r>
            <a:r>
              <a:rPr lang="uk-UA" dirty="0"/>
              <a:t>стає ще потужнішим. Можна створювати моделі керування, проводити симуляції в замкненому контурі, тестувати ПІД-регулятори, контролери руху та інші алгоритми без ризику пошкодити реальний пристрій. Інтеграція з </a:t>
            </a:r>
            <a:r>
              <a:rPr lang="en-US" dirty="0"/>
              <a:t>Simulink </a:t>
            </a:r>
            <a:r>
              <a:rPr lang="uk-UA" dirty="0"/>
              <a:t>дозволяє моделювати складні системи керування, включаючи адаптивні та оптимальні контролери, підключати сенсори та зовнішні системи, проводити планування траєкторій і уникнення колізій. Крім того, можна виконувати симуляції в реальному часі, створювати реалістичні 3</a:t>
            </a:r>
            <a:r>
              <a:rPr lang="en-US" dirty="0"/>
              <a:t>D-</a:t>
            </a:r>
            <a:r>
              <a:rPr lang="uk-UA" dirty="0"/>
              <a:t>анімації руху робота та тестувати алгоритми з використанням підходу </a:t>
            </a:r>
            <a:r>
              <a:rPr lang="en-US" dirty="0"/>
              <a:t>Hardware-in-the-Loop, </a:t>
            </a:r>
            <a:r>
              <a:rPr lang="uk-UA" dirty="0"/>
              <a:t>що забезпечує безпечне випробування навіть складних керуючих стратегій.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06043-69C2-4D3B-9770-6E9739FA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73" y="4832323"/>
            <a:ext cx="5950772" cy="15126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BDC18F-95EF-462F-B3DC-76E5806B1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" r="2082" b="2786"/>
          <a:stretch/>
        </p:blipFill>
        <p:spPr>
          <a:xfrm>
            <a:off x="8621640" y="4500041"/>
            <a:ext cx="3374645" cy="20048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FD2A7-0833-4F68-94CB-3250E8F2F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515223"/>
            <a:ext cx="2350558" cy="21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9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406</TotalTime>
  <Words>1924</Words>
  <Application>Microsoft Office PowerPoint</Application>
  <PresentationFormat>Широкий екран</PresentationFormat>
  <Paragraphs>141</Paragraphs>
  <Slides>20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Ион</vt:lpstr>
      <vt:lpstr>ІНДИВІДУАЛЬНЕ ЗАВДАННЯ  ЗА НОМЕРОМ №59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ІНДИВІДУАЛЬНЕ ЗАВДАННЯ ДО ЛАБОРАТОРНОЇ РОБОТИ №1</dc:title>
  <dc:creator>VZeroV Vampaer</dc:creator>
  <cp:lastModifiedBy>Дмитро Гайовий</cp:lastModifiedBy>
  <cp:revision>40</cp:revision>
  <dcterms:created xsi:type="dcterms:W3CDTF">2025-03-02T14:44:19Z</dcterms:created>
  <dcterms:modified xsi:type="dcterms:W3CDTF">2025-10-30T09:57:17Z</dcterms:modified>
</cp:coreProperties>
</file>