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uk-UA" smtClean="0"/>
              <a:t>Зразок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C90A66AE-81F5-474A-B74B-EE41E9320F19}" type="datetimeFigureOut">
              <a:rPr lang="uk-UA" smtClean="0"/>
              <a:t>03.02.2023</a:t>
            </a:fld>
            <a:endParaRPr lang="uk-UA"/>
          </a:p>
        </p:txBody>
      </p:sp>
      <p:sp>
        <p:nvSpPr>
          <p:cNvPr id="5" name="Footer Placeholder 4"/>
          <p:cNvSpPr>
            <a:spLocks noGrp="1"/>
          </p:cNvSpPr>
          <p:nvPr>
            <p:ph type="ftr" sz="quarter" idx="11"/>
          </p:nvPr>
        </p:nvSpPr>
        <p:spPr>
          <a:xfrm>
            <a:off x="1174044" y="5357592"/>
            <a:ext cx="5034845" cy="365125"/>
          </a:xfrm>
        </p:spPr>
        <p:txBody>
          <a:bodyPr/>
          <a:lstStyle/>
          <a:p>
            <a:endParaRPr lang="uk-UA"/>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764F593F-0D5B-4CF0-BEE2-6583C73E7271}"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Vertical Text Placeholder 2"/>
          <p:cNvSpPr>
            <a:spLocks noGrp="1"/>
          </p:cNvSpPr>
          <p:nvPr>
            <p:ph type="body" orient="vert" idx="1"/>
          </p:nvPr>
        </p:nvSpPr>
        <p:spPr/>
        <p:txBody>
          <a:bodyPr vert="eaVert" anchor="ct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03.02.2023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03.02.2023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03.02.2023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uk-UA" smtClean="0"/>
              <a:t>Зразок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03.02.2023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5" name="Date Placeholder 4"/>
          <p:cNvSpPr>
            <a:spLocks noGrp="1"/>
          </p:cNvSpPr>
          <p:nvPr>
            <p:ph type="dt" sz="half" idx="10"/>
          </p:nvPr>
        </p:nvSpPr>
        <p:spPr/>
        <p:txBody>
          <a:bodyPr/>
          <a:lstStyle/>
          <a:p>
            <a:fld id="{C90A66AE-81F5-474A-B74B-EE41E9320F19}" type="datetimeFigureOut">
              <a:rPr lang="uk-UA" smtClean="0"/>
              <a:t>03.02.2023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
        <p:nvSpPr>
          <p:cNvPr id="9" name="Content Placeholder 8"/>
          <p:cNvSpPr>
            <a:spLocks noGrp="1"/>
          </p:cNvSpPr>
          <p:nvPr>
            <p:ph sz="quarter" idx="13"/>
          </p:nvPr>
        </p:nvSpPr>
        <p:spPr>
          <a:xfrm>
            <a:off x="1298448" y="2121407"/>
            <a:ext cx="3200400" cy="3602736"/>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7" name="Date Placeholder 6"/>
          <p:cNvSpPr>
            <a:spLocks noGrp="1"/>
          </p:cNvSpPr>
          <p:nvPr>
            <p:ph type="dt" sz="half" idx="10"/>
          </p:nvPr>
        </p:nvSpPr>
        <p:spPr/>
        <p:txBody>
          <a:bodyPr/>
          <a:lstStyle/>
          <a:p>
            <a:fld id="{C90A66AE-81F5-474A-B74B-EE41E9320F19}" type="datetimeFigureOut">
              <a:rPr lang="uk-UA" smtClean="0"/>
              <a:t>03.02.2023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64F593F-0D5B-4CF0-BEE2-6583C73E7271}" type="slidenum">
              <a:rPr lang="uk-UA" smtClean="0"/>
              <a:t>‹№›</a:t>
            </a:fld>
            <a:endParaRPr lang="uk-UA"/>
          </a:p>
        </p:txBody>
      </p:sp>
      <p:sp>
        <p:nvSpPr>
          <p:cNvPr id="11" name="Content Placeholder 10"/>
          <p:cNvSpPr>
            <a:spLocks noGrp="1"/>
          </p:cNvSpPr>
          <p:nvPr>
            <p:ph sz="quarter" idx="13"/>
          </p:nvPr>
        </p:nvSpPr>
        <p:spPr>
          <a:xfrm>
            <a:off x="1298448" y="2944368"/>
            <a:ext cx="3227832" cy="2779776"/>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Date Placeholder 2"/>
          <p:cNvSpPr>
            <a:spLocks noGrp="1"/>
          </p:cNvSpPr>
          <p:nvPr>
            <p:ph type="dt" sz="half" idx="10"/>
          </p:nvPr>
        </p:nvSpPr>
        <p:spPr/>
        <p:txBody>
          <a:bodyPr/>
          <a:lstStyle/>
          <a:p>
            <a:fld id="{C90A66AE-81F5-474A-B74B-EE41E9320F19}" type="datetimeFigureOut">
              <a:rPr lang="uk-UA" smtClean="0"/>
              <a:t>03.02.2023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A66AE-81F5-474A-B74B-EE41E9320F19}" type="datetimeFigureOut">
              <a:rPr lang="uk-UA" smtClean="0"/>
              <a:t>03.02.2023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uk-UA" smtClean="0"/>
              <a:t>Зразок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a:xfrm rot="60000">
            <a:off x="6341698" y="5885672"/>
            <a:ext cx="1213821" cy="365125"/>
          </a:xfrm>
        </p:spPr>
        <p:txBody>
          <a:bodyPr/>
          <a:lstStyle/>
          <a:p>
            <a:fld id="{C90A66AE-81F5-474A-B74B-EE41E9320F19}" type="datetimeFigureOut">
              <a:rPr lang="uk-UA" smtClean="0"/>
              <a:t>03.02.2023</a:t>
            </a:fld>
            <a:endParaRPr lang="uk-UA"/>
          </a:p>
        </p:txBody>
      </p:sp>
      <p:sp>
        <p:nvSpPr>
          <p:cNvPr id="6" name="Footer Placeholder 5"/>
          <p:cNvSpPr>
            <a:spLocks noGrp="1"/>
          </p:cNvSpPr>
          <p:nvPr>
            <p:ph type="ftr" sz="quarter" idx="11"/>
          </p:nvPr>
        </p:nvSpPr>
        <p:spPr>
          <a:xfrm rot="-60000">
            <a:off x="914554" y="5829261"/>
            <a:ext cx="3522607" cy="365125"/>
          </a:xfrm>
        </p:spPr>
        <p:txBody>
          <a:bodyPr/>
          <a:lstStyle/>
          <a:p>
            <a:endParaRPr lang="uk-UA"/>
          </a:p>
        </p:txBody>
      </p:sp>
      <p:sp>
        <p:nvSpPr>
          <p:cNvPr id="7" name="Slide Number Placeholder 6"/>
          <p:cNvSpPr>
            <a:spLocks noGrp="1"/>
          </p:cNvSpPr>
          <p:nvPr>
            <p:ph type="sldNum" sz="quarter" idx="12"/>
          </p:nvPr>
        </p:nvSpPr>
        <p:spPr>
          <a:xfrm rot="60000">
            <a:off x="7557313" y="5896961"/>
            <a:ext cx="554023" cy="365125"/>
          </a:xfrm>
        </p:spPr>
        <p:txBody>
          <a:bodyPr/>
          <a:lstStyle/>
          <a:p>
            <a:fld id="{764F593F-0D5B-4CF0-BEE2-6583C73E727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uk-UA" smtClean="0"/>
              <a:t>Зразок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a:xfrm rot="60000">
            <a:off x="6345936" y="5888737"/>
            <a:ext cx="1213821" cy="365125"/>
          </a:xfrm>
        </p:spPr>
        <p:txBody>
          <a:bodyPr/>
          <a:lstStyle/>
          <a:p>
            <a:fld id="{C90A66AE-81F5-474A-B74B-EE41E9320F19}" type="datetimeFigureOut">
              <a:rPr lang="uk-UA" smtClean="0"/>
              <a:t>03.02.2023</a:t>
            </a:fld>
            <a:endParaRPr lang="uk-UA"/>
          </a:p>
        </p:txBody>
      </p:sp>
      <p:sp>
        <p:nvSpPr>
          <p:cNvPr id="6" name="Footer Placeholder 5"/>
          <p:cNvSpPr>
            <a:spLocks noGrp="1"/>
          </p:cNvSpPr>
          <p:nvPr>
            <p:ph type="ftr" sz="quarter" idx="11"/>
          </p:nvPr>
        </p:nvSpPr>
        <p:spPr>
          <a:xfrm rot="-60000">
            <a:off x="914569" y="5831037"/>
            <a:ext cx="3319043" cy="365125"/>
          </a:xfrm>
        </p:spPr>
        <p:txBody>
          <a:bodyPr/>
          <a:lstStyle/>
          <a:p>
            <a:endParaRPr lang="uk-UA"/>
          </a:p>
        </p:txBody>
      </p:sp>
      <p:sp>
        <p:nvSpPr>
          <p:cNvPr id="7" name="Slide Number Placeholder 6"/>
          <p:cNvSpPr>
            <a:spLocks noGrp="1"/>
          </p:cNvSpPr>
          <p:nvPr>
            <p:ph type="sldNum" sz="quarter" idx="12"/>
          </p:nvPr>
        </p:nvSpPr>
        <p:spPr>
          <a:xfrm rot="60000">
            <a:off x="7562089" y="5900026"/>
            <a:ext cx="554023" cy="365125"/>
          </a:xfrm>
        </p:spPr>
        <p:txBody>
          <a:bodyPr/>
          <a:lstStyle/>
          <a:p>
            <a:fld id="{764F593F-0D5B-4CF0-BEE2-6583C73E7271}"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C90A66AE-81F5-474A-B74B-EE41E9320F19}" type="datetimeFigureOut">
              <a:rPr lang="uk-UA" smtClean="0"/>
              <a:t>03.02.2023</a:t>
            </a:fld>
            <a:endParaRPr lang="uk-UA"/>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uk-UA"/>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764F593F-0D5B-4CF0-BEE2-6583C73E727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uk.wikipedia.org/wiki/%D0%92%D0%B8%D1%80%D0%BE%D0%B1%D0%BD%D0%B8%D1%86%D1%82%D0%B2%D0%BE"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dirty="0" smtClean="0"/>
              <a:t>Тема: </a:t>
            </a:r>
            <a:r>
              <a:rPr lang="uk-UA" sz="3300" b="1" dirty="0"/>
              <a:t>Предмет і метод мікроекономіки</a:t>
            </a:r>
            <a:endParaRPr lang="uk-UA" sz="3300" dirty="0"/>
          </a:p>
        </p:txBody>
      </p:sp>
      <p:sp>
        <p:nvSpPr>
          <p:cNvPr id="3" name="Підзаголовок 2"/>
          <p:cNvSpPr>
            <a:spLocks noGrp="1"/>
          </p:cNvSpPr>
          <p:nvPr>
            <p:ph type="subTitle" idx="1"/>
          </p:nvPr>
        </p:nvSpPr>
        <p:spPr/>
        <p:txBody>
          <a:bodyPr>
            <a:normAutofit lnSpcReduction="10000"/>
          </a:bodyPr>
          <a:lstStyle/>
          <a:p>
            <a:r>
              <a:rPr lang="uk-UA" sz="1800" dirty="0">
                <a:solidFill>
                  <a:schemeClr val="tx1"/>
                </a:solidFill>
              </a:rPr>
              <a:t>1. Мікроекономіка як складова частина економічної теорії.</a:t>
            </a:r>
          </a:p>
          <a:p>
            <a:r>
              <a:rPr lang="uk-UA" sz="1800" dirty="0">
                <a:solidFill>
                  <a:schemeClr val="tx1"/>
                </a:solidFill>
              </a:rPr>
              <a:t>2. Предмет, концептуальні основи та методологія мікроекономіки.</a:t>
            </a:r>
          </a:p>
          <a:p>
            <a:r>
              <a:rPr lang="uk-UA" sz="1800" dirty="0">
                <a:solidFill>
                  <a:schemeClr val="tx1"/>
                </a:solidFill>
              </a:rPr>
              <a:t>3. Мета, завдання і зміст дисципліни.</a:t>
            </a:r>
          </a:p>
          <a:p>
            <a:endParaRPr lang="uk-UA" dirty="0"/>
          </a:p>
        </p:txBody>
      </p:sp>
    </p:spTree>
    <p:extLst>
      <p:ext uri="{BB962C8B-B14F-4D97-AF65-F5344CB8AC3E}">
        <p14:creationId xmlns:p14="http://schemas.microsoft.com/office/powerpoint/2010/main" val="4110579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908720"/>
            <a:ext cx="7200800" cy="4752528"/>
          </a:xfrm>
        </p:spPr>
        <p:txBody>
          <a:bodyPr>
            <a:normAutofit fontScale="90000"/>
          </a:bodyPr>
          <a:lstStyle/>
          <a:p>
            <a:r>
              <a:rPr lang="uk-UA" sz="2500" b="1" i="1" dirty="0" smtClean="0"/>
              <a:t/>
            </a:r>
            <a:br>
              <a:rPr lang="uk-UA" sz="2500" b="1" i="1" dirty="0" smtClean="0"/>
            </a:br>
            <a:r>
              <a:rPr lang="uk-UA" sz="2500" b="1" i="1" dirty="0"/>
              <a:t/>
            </a:r>
            <a:br>
              <a:rPr lang="uk-UA" sz="2500" b="1" i="1" dirty="0"/>
            </a:br>
            <a:r>
              <a:rPr lang="uk-UA" sz="2500" b="1" i="1" u="sng" dirty="0" err="1" smtClean="0">
                <a:solidFill>
                  <a:srgbClr val="C00000"/>
                </a:solidFill>
              </a:rPr>
              <a:t>Мікр</a:t>
            </a:r>
            <a:r>
              <a:rPr lang="uk-UA" sz="2500" b="1" i="1" u="sng" dirty="0" smtClean="0">
                <a:solidFill>
                  <a:srgbClr val="C00000"/>
                </a:solidFill>
              </a:rPr>
              <a:t>оекономіка</a:t>
            </a:r>
            <a:r>
              <a:rPr lang="uk-UA" sz="2500" i="1" dirty="0"/>
              <a:t> – </a:t>
            </a:r>
            <a:r>
              <a:rPr lang="uk-UA" sz="2500" dirty="0"/>
              <a:t>це розділ економічної теорії, який вивчає діяльність окремих економічних суб’єктів та досліджує механізм функціонування</a:t>
            </a:r>
            <a:r>
              <a:rPr lang="uk-UA" sz="2500" i="1" dirty="0"/>
              <a:t>.</a:t>
            </a:r>
            <a:r>
              <a:rPr lang="uk-UA" sz="2500" dirty="0"/>
              <a:t/>
            </a:r>
            <a:br>
              <a:rPr lang="uk-UA" sz="2500" dirty="0"/>
            </a:br>
            <a:r>
              <a:rPr lang="uk-UA" sz="2500" dirty="0"/>
              <a:t>Вона розкриває основні закономірності функціонування ринкової економіки на рівні господарюючого суб’єкта та споживача, показує механізм прийняття ними рішень для досягнення максимального задоволення потреб в умовах різних ринкових структур та використання обмежених ресурсів.</a:t>
            </a:r>
            <a:r>
              <a:rPr lang="uk-UA" dirty="0"/>
              <a:t/>
            </a:r>
            <a:br>
              <a:rPr lang="uk-UA" dirty="0"/>
            </a:br>
            <a:endParaRPr lang="uk-UA" dirty="0"/>
          </a:p>
        </p:txBody>
      </p:sp>
    </p:spTree>
    <p:extLst>
      <p:ext uri="{BB962C8B-B14F-4D97-AF65-F5344CB8AC3E}">
        <p14:creationId xmlns:p14="http://schemas.microsoft.com/office/powerpoint/2010/main" val="3481562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2"/>
            <a:ext cx="7005369" cy="4987682"/>
          </a:xfrm>
        </p:spPr>
        <p:txBody>
          <a:bodyPr>
            <a:noAutofit/>
          </a:bodyPr>
          <a:lstStyle/>
          <a:p>
            <a:r>
              <a:rPr lang="uk-UA" sz="1800" dirty="0"/>
              <a:t>Головна економічна проблема яка постає перед окремими особами, фірмами і державою, полягає в тому, що виробничі ресурси обмежені в порівнянні з потребами людей.</a:t>
            </a:r>
            <a:br>
              <a:rPr lang="uk-UA" sz="1800" dirty="0"/>
            </a:br>
            <a:r>
              <a:rPr lang="uk-UA" sz="1800" b="1" i="1" dirty="0"/>
              <a:t>Обмеженість ресурсів і проблема вибору</a:t>
            </a:r>
            <a:r>
              <a:rPr lang="uk-UA" sz="1800" i="1" dirty="0"/>
              <a:t>. </a:t>
            </a:r>
            <a:r>
              <a:rPr lang="uk-UA" sz="1800" dirty="0"/>
              <a:t>У цілому сучасну мікроекономіку можна охарактеризувати як науку про прийняття рішень. Аналіз рішень, які приймаються великою кількістю різноманітних суб’єктів: менеджерами, робочими, споживачами, інвесторами - ключ до розуміння того, як функціонує економіка.</a:t>
            </a:r>
            <a:br>
              <a:rPr lang="uk-UA" sz="1800" dirty="0"/>
            </a:br>
            <a:r>
              <a:rPr lang="uk-UA" sz="1800" dirty="0"/>
              <a:t>Всі рішення приймаються в умовах обмеженості (рідкості) ресурсів.</a:t>
            </a:r>
            <a:br>
              <a:rPr lang="uk-UA" sz="1800" dirty="0"/>
            </a:br>
            <a:r>
              <a:rPr lang="uk-UA" sz="1800" b="1" i="1" dirty="0" smtClean="0"/>
              <a:t>Проблема обмеженості </a:t>
            </a:r>
            <a:r>
              <a:rPr lang="uk-UA" sz="1800" b="1" i="1" dirty="0" err="1"/>
              <a:t>ресу</a:t>
            </a:r>
            <a:r>
              <a:rPr lang="uk-UA" sz="1800" b="1" i="1" dirty="0"/>
              <a:t>рсів</a:t>
            </a:r>
            <a:r>
              <a:rPr lang="uk-UA" sz="1800" i="1" dirty="0"/>
              <a:t> – </a:t>
            </a:r>
            <a:r>
              <a:rPr lang="uk-UA" sz="1800" dirty="0"/>
              <a:t>це не специфічна проблема визначеної економічної системи. Вона притаманна будь-якій економіці – багатої та бідній, ринковій та плановій.</a:t>
            </a:r>
            <a:br>
              <a:rPr lang="uk-UA" sz="1800" dirty="0"/>
            </a:br>
            <a:r>
              <a:rPr lang="uk-UA" sz="1800" b="1" i="1" dirty="0"/>
              <a:t>Економічний вибір</a:t>
            </a:r>
            <a:r>
              <a:rPr lang="uk-UA" sz="1800" dirty="0"/>
              <a:t> – це вибір найкращого серед альтернативних варіантів, який дозволяє досягти максимального задоволення потреб за мінімум витрат.</a:t>
            </a:r>
            <a:br>
              <a:rPr lang="uk-UA" sz="1800" dirty="0"/>
            </a:br>
            <a:endParaRPr lang="uk-UA" sz="1800" dirty="0"/>
          </a:p>
        </p:txBody>
      </p:sp>
    </p:spTree>
    <p:extLst>
      <p:ext uri="{BB962C8B-B14F-4D97-AF65-F5344CB8AC3E}">
        <p14:creationId xmlns:p14="http://schemas.microsoft.com/office/powerpoint/2010/main" val="4127107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2"/>
            <a:ext cx="7149385" cy="3331498"/>
          </a:xfrm>
        </p:spPr>
        <p:txBody>
          <a:bodyPr>
            <a:noAutofit/>
          </a:bodyPr>
          <a:lstStyle/>
          <a:p>
            <a:r>
              <a:rPr lang="vi-VN" sz="2000" b="1" dirty="0" smtClean="0"/>
              <a:t>Крива виробничих можливостей</a:t>
            </a:r>
            <a:r>
              <a:rPr lang="vi-VN" sz="2000" dirty="0"/>
              <a:t> поєднує кілька значень можливості одночасного </a:t>
            </a:r>
            <a:r>
              <a:rPr lang="vi-VN" sz="2000" dirty="0">
                <a:hlinkClick r:id="rId2" tooltip="Виробництво"/>
              </a:rPr>
              <a:t>виробництва</a:t>
            </a:r>
            <a:r>
              <a:rPr lang="vi-VN" sz="2000" dirty="0"/>
              <a:t> двох благ з урахуванням наявності ресурсів, що витрачаються на виробництво цих продуктів</a:t>
            </a:r>
            <a:r>
              <a:rPr lang="vi-VN" sz="2000" dirty="0" smtClean="0"/>
              <a:t>.</a:t>
            </a:r>
            <a:r>
              <a:rPr lang="uk-UA" sz="2000" dirty="0" smtClean="0"/>
              <a:t/>
            </a:r>
            <a:br>
              <a:rPr lang="uk-UA" sz="2000" dirty="0" smtClean="0"/>
            </a:br>
            <a:r>
              <a:rPr lang="uk-UA" sz="2000" dirty="0"/>
              <a:t/>
            </a:r>
            <a:br>
              <a:rPr lang="uk-UA" sz="2000" dirty="0"/>
            </a:br>
            <a:r>
              <a:rPr lang="uk-UA" sz="2000" dirty="0" smtClean="0"/>
              <a:t/>
            </a:r>
            <a:br>
              <a:rPr lang="uk-UA" sz="2000" dirty="0" smtClean="0"/>
            </a:br>
            <a:r>
              <a:rPr lang="uk-UA" sz="2000" dirty="0"/>
              <a:t/>
            </a:r>
            <a:br>
              <a:rPr lang="uk-UA" sz="2000" dirty="0"/>
            </a:br>
            <a:r>
              <a:rPr lang="uk-UA" sz="2000" dirty="0" smtClean="0"/>
              <a:t/>
            </a:r>
            <a:br>
              <a:rPr lang="uk-UA" sz="2000" dirty="0" smtClean="0"/>
            </a:br>
            <a:r>
              <a:rPr lang="uk-UA" sz="2000" dirty="0"/>
              <a:t/>
            </a:r>
            <a:br>
              <a:rPr lang="uk-UA" sz="2000" dirty="0"/>
            </a:br>
            <a:endParaRPr lang="uk-UA" sz="2000" dirty="0"/>
          </a:p>
        </p:txBody>
      </p:sp>
      <p:sp>
        <p:nvSpPr>
          <p:cNvPr id="4" name="Rectangle 1"/>
          <p:cNvSpPr>
            <a:spLocks noChangeArrowheads="1"/>
          </p:cNvSpPr>
          <p:nvPr/>
        </p:nvSpPr>
        <p:spPr bwMode="auto">
          <a:xfrm>
            <a:off x="3024188" y="1509222"/>
            <a:ext cx="227948" cy="167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rgbClr val="000000"/>
                </a:solidFill>
                <a:effectLst/>
                <a:latin typeface="Arial" pitchFamily="34" charset="0"/>
                <a:cs typeface="Arial" pitchFamily="34" charset="0"/>
              </a:rPr>
              <a:t> </a:t>
            </a:r>
            <a:r>
              <a:rPr kumimoji="0" lang="uk-UA" sz="9100" b="0" i="0" u="none" strike="noStrike" cap="none" normalizeH="0" baseline="0" dirty="0" smtClean="0">
                <a:ln>
                  <a:noFill/>
                </a:ln>
                <a:solidFill>
                  <a:schemeClr val="tx1"/>
                </a:solidFill>
                <a:effectLst/>
                <a:latin typeface="Arial" pitchFamily="34" charset="0"/>
                <a:cs typeface="Arial" pitchFamily="34" charset="0"/>
              </a:rPr>
              <a:t/>
            </a:r>
            <a:br>
              <a:rPr kumimoji="0" lang="uk-UA" sz="9100" b="0" i="0" u="none" strike="noStrike" cap="none" normalizeH="0" baseline="0" dirty="0" smtClean="0">
                <a:ln>
                  <a:noFill/>
                </a:ln>
                <a:solidFill>
                  <a:schemeClr val="tx1"/>
                </a:solidFill>
                <a:effectLst/>
                <a:latin typeface="Arial" pitchFamily="34" charset="0"/>
                <a:cs typeface="Arial" pitchFamily="34" charset="0"/>
              </a:rPr>
            </a:br>
            <a:endParaRPr kumimoji="0" lang="uk-UA" sz="91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descr="https://studfile.net/html/2706/991/html_1WaCgG2wa1.ywxO/img-yKNzL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3044" y="1988840"/>
            <a:ext cx="3607980" cy="216024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кутник 4"/>
          <p:cNvSpPr/>
          <p:nvPr/>
        </p:nvSpPr>
        <p:spPr>
          <a:xfrm>
            <a:off x="1259632" y="4162809"/>
            <a:ext cx="6624736" cy="1384995"/>
          </a:xfrm>
          <a:prstGeom prst="rect">
            <a:avLst/>
          </a:prstGeom>
        </p:spPr>
        <p:txBody>
          <a:bodyPr wrap="square">
            <a:spAutoFit/>
          </a:bodyPr>
          <a:lstStyle/>
          <a:p>
            <a:r>
              <a:rPr lang="ru-RU" sz="1400" dirty="0" smtClean="0"/>
              <a:t>В </a:t>
            </a:r>
            <a:r>
              <a:rPr lang="ru-RU" sz="1400" dirty="0" err="1" smtClean="0"/>
              <a:t>точці</a:t>
            </a:r>
            <a:r>
              <a:rPr lang="ru-RU" sz="1400" dirty="0" smtClean="0"/>
              <a:t> </a:t>
            </a:r>
            <a:r>
              <a:rPr lang="ru-RU" sz="1400" b="1" dirty="0" smtClean="0"/>
              <a:t>В</a:t>
            </a:r>
            <a:r>
              <a:rPr lang="ru-RU" sz="1400" dirty="0" smtClean="0"/>
              <a:t> </a:t>
            </a:r>
            <a:r>
              <a:rPr lang="ru-RU" sz="1400" dirty="0" err="1" smtClean="0"/>
              <a:t>в</a:t>
            </a:r>
            <a:r>
              <a:rPr lang="ru-RU" sz="1400" dirty="0" smtClean="0"/>
              <a:t> </a:t>
            </a:r>
            <a:r>
              <a:rPr lang="ru-RU" sz="1400" dirty="0" err="1" smtClean="0"/>
              <a:t>економіці</a:t>
            </a:r>
            <a:r>
              <a:rPr lang="ru-RU" sz="1400" dirty="0" smtClean="0"/>
              <a:t> </a:t>
            </a:r>
            <a:r>
              <a:rPr lang="ru-RU" sz="1400" dirty="0" err="1" smtClean="0"/>
              <a:t>виробляється</a:t>
            </a:r>
            <a:r>
              <a:rPr lang="ru-RU" sz="1400" dirty="0" smtClean="0"/>
              <a:t> </a:t>
            </a:r>
            <a:r>
              <a:rPr lang="ru-RU" sz="1400" b="1" dirty="0" smtClean="0"/>
              <a:t>У</a:t>
            </a:r>
            <a:r>
              <a:rPr lang="ru-RU" sz="1400" b="1" baseline="-25000" dirty="0" smtClean="0"/>
              <a:t>В </a:t>
            </a:r>
            <a:r>
              <a:rPr lang="ru-RU" sz="1400" dirty="0" err="1" smtClean="0"/>
              <a:t>засобів</a:t>
            </a:r>
            <a:r>
              <a:rPr lang="ru-RU" sz="1400" dirty="0" smtClean="0"/>
              <a:t> </a:t>
            </a:r>
            <a:r>
              <a:rPr lang="ru-RU" sz="1400" dirty="0" err="1" smtClean="0"/>
              <a:t>виробництва</a:t>
            </a:r>
            <a:r>
              <a:rPr lang="ru-RU" sz="1400" dirty="0" smtClean="0"/>
              <a:t> та </a:t>
            </a:r>
            <a:r>
              <a:rPr lang="ru-RU" sz="1400" b="1" dirty="0" smtClean="0"/>
              <a:t>Х</a:t>
            </a:r>
            <a:r>
              <a:rPr lang="ru-RU" sz="1400" b="1" baseline="-25000" dirty="0" smtClean="0"/>
              <a:t>В </a:t>
            </a:r>
            <a:r>
              <a:rPr lang="ru-RU" sz="1400" dirty="0" err="1" smtClean="0"/>
              <a:t>предметів</a:t>
            </a:r>
            <a:r>
              <a:rPr lang="ru-RU" sz="1400" dirty="0" smtClean="0"/>
              <a:t> </a:t>
            </a:r>
            <a:r>
              <a:rPr lang="ru-RU" sz="1400" dirty="0" err="1" smtClean="0"/>
              <a:t>споживання</a:t>
            </a:r>
            <a:r>
              <a:rPr lang="ru-RU" sz="1400" dirty="0" smtClean="0"/>
              <a:t>.</a:t>
            </a:r>
          </a:p>
          <a:p>
            <a:endParaRPr lang="ru-RU" sz="1400" dirty="0" smtClean="0"/>
          </a:p>
          <a:p>
            <a:r>
              <a:rPr lang="ru-RU" sz="1400" dirty="0" smtClean="0"/>
              <a:t>В </a:t>
            </a:r>
            <a:r>
              <a:rPr lang="ru-RU" sz="1400" dirty="0" err="1" smtClean="0"/>
              <a:t>точці</a:t>
            </a:r>
            <a:r>
              <a:rPr lang="ru-RU" sz="1400" dirty="0" smtClean="0"/>
              <a:t> </a:t>
            </a:r>
            <a:r>
              <a:rPr lang="ru-RU" sz="1400" b="1" dirty="0" smtClean="0"/>
              <a:t>F</a:t>
            </a:r>
            <a:r>
              <a:rPr lang="ru-RU" sz="1400" dirty="0" smtClean="0"/>
              <a:t> в </a:t>
            </a:r>
            <a:r>
              <a:rPr lang="ru-RU" sz="1400" dirty="0" err="1" smtClean="0"/>
              <a:t>економіці</a:t>
            </a:r>
            <a:r>
              <a:rPr lang="ru-RU" sz="1400" dirty="0" smtClean="0"/>
              <a:t> є </a:t>
            </a:r>
            <a:r>
              <a:rPr lang="ru-RU" sz="1400" dirty="0" err="1" smtClean="0"/>
              <a:t>невикористані</a:t>
            </a:r>
            <a:r>
              <a:rPr lang="ru-RU" sz="1400" dirty="0" smtClean="0"/>
              <a:t> </a:t>
            </a:r>
            <a:r>
              <a:rPr lang="ru-RU" sz="1400" dirty="0" err="1" smtClean="0"/>
              <a:t>ресурси</a:t>
            </a:r>
            <a:r>
              <a:rPr lang="ru-RU" sz="1400" dirty="0" smtClean="0"/>
              <a:t>.</a:t>
            </a:r>
          </a:p>
          <a:p>
            <a:endParaRPr lang="ru-RU" sz="1400" dirty="0" smtClean="0"/>
          </a:p>
          <a:p>
            <a:r>
              <a:rPr lang="ru-RU" sz="1400" dirty="0" smtClean="0"/>
              <a:t>Точка </a:t>
            </a:r>
            <a:r>
              <a:rPr lang="ru-RU" sz="1400" b="1" dirty="0" smtClean="0"/>
              <a:t>Е</a:t>
            </a:r>
            <a:r>
              <a:rPr lang="ru-RU" sz="1400" dirty="0" smtClean="0"/>
              <a:t> </a:t>
            </a:r>
            <a:r>
              <a:rPr lang="ru-RU" sz="1400" dirty="0" err="1" smtClean="0"/>
              <a:t>лежить</a:t>
            </a:r>
            <a:r>
              <a:rPr lang="ru-RU" sz="1400" dirty="0" smtClean="0"/>
              <a:t> за межами </a:t>
            </a:r>
            <a:r>
              <a:rPr lang="ru-RU" sz="1400" dirty="0" err="1" smtClean="0"/>
              <a:t>виробничих</a:t>
            </a:r>
            <a:r>
              <a:rPr lang="ru-RU" sz="1400" dirty="0" smtClean="0"/>
              <a:t> </a:t>
            </a:r>
            <a:r>
              <a:rPr lang="ru-RU" sz="1400" dirty="0" err="1" smtClean="0"/>
              <a:t>можливостей</a:t>
            </a:r>
            <a:r>
              <a:rPr lang="ru-RU" sz="1400" dirty="0" smtClean="0"/>
              <a:t> </a:t>
            </a:r>
            <a:r>
              <a:rPr lang="ru-RU" sz="1400" dirty="0" err="1" smtClean="0"/>
              <a:t>економіки</a:t>
            </a:r>
            <a:r>
              <a:rPr lang="ru-RU" sz="1400" dirty="0" smtClean="0"/>
              <a:t>.</a:t>
            </a:r>
            <a:endParaRPr lang="ru-RU" sz="1400" dirty="0"/>
          </a:p>
        </p:txBody>
      </p:sp>
    </p:spTree>
    <p:extLst>
      <p:ext uri="{BB962C8B-B14F-4D97-AF65-F5344CB8AC3E}">
        <p14:creationId xmlns:p14="http://schemas.microsoft.com/office/powerpoint/2010/main" val="1277866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9" y="692696"/>
            <a:ext cx="7056784" cy="5256584"/>
          </a:xfrm>
        </p:spPr>
        <p:txBody>
          <a:bodyPr>
            <a:noAutofit/>
          </a:bodyPr>
          <a:lstStyle/>
          <a:p>
            <a:r>
              <a:rPr lang="uk-UA" sz="2000" i="1" dirty="0"/>
              <a:t> </a:t>
            </a:r>
            <a:r>
              <a:rPr lang="uk-UA" sz="2000" b="1" i="1" dirty="0"/>
              <a:t>П</a:t>
            </a:r>
            <a:r>
              <a:rPr lang="uk-UA" sz="2000" b="1" i="1" dirty="0" smtClean="0"/>
              <a:t>редмет </a:t>
            </a:r>
            <a:r>
              <a:rPr lang="uk-UA" sz="2000" b="1" i="1" dirty="0"/>
              <a:t>мікроекономіки </a:t>
            </a:r>
            <a:r>
              <a:rPr lang="uk-UA" sz="2000" i="1" dirty="0"/>
              <a:t>– </a:t>
            </a:r>
            <a:r>
              <a:rPr lang="uk-UA" sz="2000" dirty="0"/>
              <a:t>це обґрунтований вибір мікросистемою напрямку та засобів використання в альтернативних цілях обмежених ресурсів.</a:t>
            </a:r>
            <a:br>
              <a:rPr lang="uk-UA" sz="2000" dirty="0"/>
            </a:br>
            <a:r>
              <a:rPr lang="uk-UA" sz="2000" dirty="0"/>
              <a:t>Мікроекономіка вивчає також окремі ринки та механізм ціноутворення і вплив останнього на обсяг виробництва, розміщення ресурсів та формування доходів.</a:t>
            </a:r>
            <a:br>
              <a:rPr lang="uk-UA" sz="2000" dirty="0"/>
            </a:br>
            <a:r>
              <a:rPr lang="uk-UA" sz="2000" b="1" dirty="0"/>
              <a:t>Об’єктом дослідження </a:t>
            </a:r>
            <a:r>
              <a:rPr lang="uk-UA" sz="2000" dirty="0"/>
              <a:t>у мікроекономіці є мікросистема, яка виявляється як система економічних відносин між суб’єктами господарювання.</a:t>
            </a:r>
            <a:br>
              <a:rPr lang="uk-UA" sz="2000" dirty="0"/>
            </a:br>
            <a:endParaRPr lang="uk-UA" sz="2000" dirty="0"/>
          </a:p>
        </p:txBody>
      </p:sp>
    </p:spTree>
    <p:extLst>
      <p:ext uri="{BB962C8B-B14F-4D97-AF65-F5344CB8AC3E}">
        <p14:creationId xmlns:p14="http://schemas.microsoft.com/office/powerpoint/2010/main" val="4103326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2"/>
            <a:ext cx="7077377" cy="5131698"/>
          </a:xfrm>
        </p:spPr>
        <p:txBody>
          <a:bodyPr>
            <a:noAutofit/>
          </a:bodyPr>
          <a:lstStyle/>
          <a:p>
            <a:r>
              <a:rPr lang="uk-UA" sz="1300" b="1" i="1" dirty="0"/>
              <a:t>Методологія </a:t>
            </a:r>
            <a:r>
              <a:rPr lang="uk-UA" sz="1300" dirty="0"/>
              <a:t>– це наука про методи вивчення того чи іншого об’єкту, сукупність прийому дослідження, що їх застосовують у будь-якій науці відповідно до специфіки об’єкту її пізнання.</a:t>
            </a:r>
            <a:br>
              <a:rPr lang="uk-UA" sz="1300" dirty="0"/>
            </a:br>
            <a:r>
              <a:rPr lang="uk-UA" sz="1300" b="1" i="1" dirty="0" err="1"/>
              <a:t>Метод</a:t>
            </a:r>
            <a:r>
              <a:rPr lang="uk-UA" sz="1300" dirty="0" err="1"/>
              <a:t>–</a:t>
            </a:r>
            <a:r>
              <a:rPr lang="uk-UA" sz="1300" dirty="0"/>
              <a:t> діяльність яка направлена на досягнення будь-якої мети.</a:t>
            </a:r>
            <a:br>
              <a:rPr lang="uk-UA" sz="1300" dirty="0"/>
            </a:br>
            <a:r>
              <a:rPr lang="uk-UA" sz="1300" dirty="0"/>
              <a:t>На різних етапах розвитку в мікроекономіці використовуються різни методи дослідження. </a:t>
            </a:r>
            <a:r>
              <a:rPr lang="uk-UA" sz="1300" dirty="0" smtClean="0"/>
              <a:t/>
            </a:r>
            <a:br>
              <a:rPr lang="uk-UA" sz="1300" dirty="0" smtClean="0"/>
            </a:br>
            <a:r>
              <a:rPr lang="uk-UA" sz="1300" dirty="0" smtClean="0"/>
              <a:t>Більш </a:t>
            </a:r>
            <a:r>
              <a:rPr lang="uk-UA" sz="1300" dirty="0"/>
              <a:t>розповсюдженими основними методами дослідження в мікроекономіці є:</a:t>
            </a:r>
            <a:br>
              <a:rPr lang="uk-UA" sz="1300" dirty="0"/>
            </a:br>
            <a:r>
              <a:rPr lang="uk-UA" sz="1300" b="1" dirty="0"/>
              <a:t>Аналіз </a:t>
            </a:r>
            <a:r>
              <a:rPr lang="uk-UA" sz="1300" dirty="0"/>
              <a:t>– це процес розумового або фактичного розкладання цілого на складові частини.</a:t>
            </a:r>
            <a:br>
              <a:rPr lang="uk-UA" sz="1300" dirty="0"/>
            </a:br>
            <a:r>
              <a:rPr lang="uk-UA" sz="1300" b="1" dirty="0"/>
              <a:t>Синтез </a:t>
            </a:r>
            <a:r>
              <a:rPr lang="uk-UA" sz="1300" dirty="0"/>
              <a:t>– це поєднання різних елементів, сторін предметів у єдине ціле.</a:t>
            </a:r>
            <a:br>
              <a:rPr lang="uk-UA" sz="1300" dirty="0"/>
            </a:br>
            <a:r>
              <a:rPr lang="uk-UA" sz="1300" b="1" dirty="0" err="1" smtClean="0"/>
              <a:t>Індукція-</a:t>
            </a:r>
            <a:r>
              <a:rPr lang="uk-UA" sz="1300" b="1" dirty="0" smtClean="0"/>
              <a:t> </a:t>
            </a:r>
            <a:r>
              <a:rPr lang="uk-UA" sz="1300" dirty="0" smtClean="0"/>
              <a:t>це </a:t>
            </a:r>
            <a:r>
              <a:rPr lang="uk-UA" sz="1300" dirty="0"/>
              <a:t>рух думки від одиничного до всезагального, від знання нижчого ступеня спільності до знання вищого її ступеня.</a:t>
            </a:r>
            <a:br>
              <a:rPr lang="uk-UA" sz="1300" dirty="0"/>
            </a:br>
            <a:r>
              <a:rPr lang="uk-UA" sz="1300" b="1" dirty="0"/>
              <a:t>Дедукція </a:t>
            </a:r>
            <a:r>
              <a:rPr lang="uk-UA" sz="1300" dirty="0"/>
              <a:t>- це рух думки від всезагального до одиничного, хід дослідження від попередніх висновків до фактів.</a:t>
            </a:r>
            <a:br>
              <a:rPr lang="uk-UA" sz="1300" dirty="0"/>
            </a:br>
            <a:r>
              <a:rPr lang="uk-UA" sz="1300" b="1" dirty="0"/>
              <a:t>Метод системного аналізу - р</a:t>
            </a:r>
            <a:r>
              <a:rPr lang="uk-UA" sz="1300" dirty="0"/>
              <a:t>инкова економіка – це певна цілісність у якій реалізується взаємозв’язок елементів, компонентів що входять до її складу.</a:t>
            </a:r>
            <a:br>
              <a:rPr lang="uk-UA" sz="1300" dirty="0"/>
            </a:br>
            <a:r>
              <a:rPr lang="uk-UA" sz="1300" b="1" dirty="0"/>
              <a:t>Наукова абстракція</a:t>
            </a:r>
            <a:r>
              <a:rPr lang="uk-UA" sz="1300" b="1" i="1" dirty="0"/>
              <a:t>- </a:t>
            </a:r>
            <a:r>
              <a:rPr lang="uk-UA" sz="1300" dirty="0"/>
              <a:t>це метод поглибленого пізнання дійсності, який заснований на звільненні інформаційного матеріалу від випадкового неістотного виокремлення в ньому стійкого типового.</a:t>
            </a:r>
            <a:br>
              <a:rPr lang="uk-UA" sz="1300" dirty="0"/>
            </a:br>
            <a:r>
              <a:rPr lang="uk-UA" sz="1300" b="1" dirty="0"/>
              <a:t>Порівняльний аналіз – </a:t>
            </a:r>
            <a:r>
              <a:rPr lang="uk-UA" sz="1300" dirty="0"/>
              <a:t>цей метод використовують для визначення схожості та відмінності господарських явищ.</a:t>
            </a:r>
            <a:br>
              <a:rPr lang="uk-UA" sz="1300" dirty="0"/>
            </a:br>
            <a:r>
              <a:rPr lang="uk-UA" sz="1300" b="1" dirty="0"/>
              <a:t>Логічного та історичного аналізу - л</a:t>
            </a:r>
            <a:r>
              <a:rPr lang="uk-UA" sz="1300" dirty="0"/>
              <a:t>огічний метод звільняє оцінку історичного розвитку від випадковостей зиґзаґів що не є властивими цьому процесу</a:t>
            </a:r>
            <a:r>
              <a:rPr lang="uk-UA" sz="1300" dirty="0" smtClean="0"/>
              <a:t>.</a:t>
            </a:r>
            <a:br>
              <a:rPr lang="uk-UA" sz="1300" dirty="0" smtClean="0"/>
            </a:br>
            <a:r>
              <a:rPr lang="ru-RU" sz="1300" b="1" dirty="0"/>
              <a:t>Метод статики</a:t>
            </a:r>
            <a:r>
              <a:rPr lang="ru-RU" sz="1300" dirty="0"/>
              <a:t>– </a:t>
            </a:r>
            <a:r>
              <a:rPr lang="ru-RU" sz="1300" dirty="0" err="1"/>
              <a:t>це</a:t>
            </a:r>
            <a:r>
              <a:rPr lang="ru-RU" sz="1300" dirty="0"/>
              <a:t> </a:t>
            </a:r>
            <a:r>
              <a:rPr lang="ru-RU" sz="1300" dirty="0" err="1"/>
              <a:t>порівняння</a:t>
            </a:r>
            <a:r>
              <a:rPr lang="ru-RU" sz="1300" dirty="0"/>
              <a:t> </a:t>
            </a:r>
            <a:r>
              <a:rPr lang="ru-RU" sz="1300" dirty="0" err="1"/>
              <a:t>різних</a:t>
            </a:r>
            <a:r>
              <a:rPr lang="ru-RU" sz="1300" dirty="0"/>
              <a:t> </a:t>
            </a:r>
            <a:r>
              <a:rPr lang="ru-RU" sz="1300" dirty="0" err="1"/>
              <a:t>рівноважних</a:t>
            </a:r>
            <a:r>
              <a:rPr lang="ru-RU" sz="1300" dirty="0"/>
              <a:t> </a:t>
            </a:r>
            <a:r>
              <a:rPr lang="ru-RU" sz="1300" dirty="0" err="1"/>
              <a:t>станів</a:t>
            </a:r>
            <a:r>
              <a:rPr lang="ru-RU" sz="1300" dirty="0"/>
              <a:t>.</a:t>
            </a:r>
            <a:br>
              <a:rPr lang="ru-RU" sz="1300" dirty="0"/>
            </a:br>
            <a:r>
              <a:rPr lang="ru-RU" sz="1300" b="1" dirty="0"/>
              <a:t>Метод </a:t>
            </a:r>
            <a:r>
              <a:rPr lang="ru-RU" sz="1300" b="1" dirty="0" err="1"/>
              <a:t>динаміки</a:t>
            </a:r>
            <a:r>
              <a:rPr lang="ru-RU" sz="1300" b="1" dirty="0"/>
              <a:t> – </a:t>
            </a:r>
            <a:r>
              <a:rPr lang="ru-RU" sz="1300" dirty="0" err="1"/>
              <a:t>це</a:t>
            </a:r>
            <a:r>
              <a:rPr lang="ru-RU" sz="1300" dirty="0"/>
              <a:t> </a:t>
            </a:r>
            <a:r>
              <a:rPr lang="ru-RU" sz="1300" dirty="0" err="1"/>
              <a:t>аналіз</a:t>
            </a:r>
            <a:r>
              <a:rPr lang="ru-RU" sz="1300" dirty="0"/>
              <a:t> переходу </a:t>
            </a:r>
            <a:r>
              <a:rPr lang="ru-RU" sz="1300" dirty="0" err="1"/>
              <a:t>від</a:t>
            </a:r>
            <a:r>
              <a:rPr lang="ru-RU" sz="1300" dirty="0"/>
              <a:t> одного стану </a:t>
            </a:r>
            <a:r>
              <a:rPr lang="ru-RU" sz="1300" dirty="0" err="1"/>
              <a:t>рівноваги</a:t>
            </a:r>
            <a:r>
              <a:rPr lang="ru-RU" sz="1300" dirty="0"/>
              <a:t> до </a:t>
            </a:r>
            <a:r>
              <a:rPr lang="ru-RU" sz="1300" dirty="0" err="1"/>
              <a:t>іншого</a:t>
            </a:r>
            <a:r>
              <a:rPr lang="ru-RU" sz="1300" dirty="0"/>
              <a:t>.</a:t>
            </a:r>
            <a:br>
              <a:rPr lang="ru-RU" sz="1300" dirty="0"/>
            </a:br>
            <a:r>
              <a:rPr lang="uk-UA" sz="1300" dirty="0"/>
              <a:t/>
            </a:r>
            <a:br>
              <a:rPr lang="uk-UA" sz="1300" dirty="0"/>
            </a:br>
            <a:endParaRPr lang="uk-UA" sz="1300" dirty="0"/>
          </a:p>
        </p:txBody>
      </p:sp>
    </p:spTree>
    <p:extLst>
      <p:ext uri="{BB962C8B-B14F-4D97-AF65-F5344CB8AC3E}">
        <p14:creationId xmlns:p14="http://schemas.microsoft.com/office/powerpoint/2010/main" val="683781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2"/>
            <a:ext cx="7149385" cy="5203706"/>
          </a:xfrm>
        </p:spPr>
        <p:txBody>
          <a:bodyPr>
            <a:normAutofit/>
          </a:bodyPr>
          <a:lstStyle/>
          <a:p>
            <a:r>
              <a:rPr lang="uk-UA" sz="1500" dirty="0"/>
              <a:t>Основними специфічними методами пізнання мікроекономіки є:</a:t>
            </a:r>
            <a:br>
              <a:rPr lang="uk-UA" sz="1500" dirty="0"/>
            </a:br>
            <a:r>
              <a:rPr lang="uk-UA" sz="1500" b="1" dirty="0"/>
              <a:t>Граничний аналіз</a:t>
            </a:r>
            <a:r>
              <a:rPr lang="uk-UA" sz="1500" dirty="0"/>
              <a:t> (граничні витрати, гранична корисність блага, граничний продукт) – це дослідження економічних процесів не лише в закінченому вигляді, а й у вигляді, що постійно змінюється.</a:t>
            </a:r>
            <a:br>
              <a:rPr lang="uk-UA" sz="1500" dirty="0"/>
            </a:br>
            <a:r>
              <a:rPr lang="uk-UA" sz="1500" b="1" dirty="0"/>
              <a:t>Функціональний </a:t>
            </a:r>
            <a:r>
              <a:rPr lang="uk-UA" sz="1500" b="1" dirty="0" err="1"/>
              <a:t>аналіз</a:t>
            </a:r>
            <a:r>
              <a:rPr lang="uk-UA" sz="1500" dirty="0" err="1"/>
              <a:t>-</a:t>
            </a:r>
            <a:r>
              <a:rPr lang="uk-UA" sz="1500" dirty="0"/>
              <a:t> визначає характерну рису, яка цікавить нас, а потім розпочинає пошук факторів, що на неї впливають.</a:t>
            </a:r>
            <a:br>
              <a:rPr lang="uk-UA" sz="1500" dirty="0"/>
            </a:br>
            <a:r>
              <a:rPr lang="uk-UA" sz="1500" b="1" dirty="0"/>
              <a:t>Рівноважний </a:t>
            </a:r>
            <a:r>
              <a:rPr lang="uk-UA" sz="1500" b="1" dirty="0" err="1"/>
              <a:t>підхід</a:t>
            </a:r>
            <a:r>
              <a:rPr lang="uk-UA" sz="1500" dirty="0" err="1"/>
              <a:t>-</a:t>
            </a:r>
            <a:r>
              <a:rPr lang="uk-UA" sz="1500" dirty="0"/>
              <a:t> передбачає вивчити такий стан економічних явищ, який характеризується відносною стабільністю, тобто рівновагою.</a:t>
            </a:r>
            <a:br>
              <a:rPr lang="uk-UA" sz="1500" dirty="0"/>
            </a:br>
            <a:r>
              <a:rPr lang="uk-UA" sz="1500" dirty="0"/>
              <a:t>Також одним з важливих аспектів мікроекономічних досліджень є розробка теорій та моделей.</a:t>
            </a:r>
            <a:br>
              <a:rPr lang="uk-UA" sz="1500" dirty="0"/>
            </a:br>
            <a:r>
              <a:rPr lang="uk-UA" sz="1500" b="1" dirty="0"/>
              <a:t>Економічна </a:t>
            </a:r>
            <a:r>
              <a:rPr lang="uk-UA" sz="1500" b="1" dirty="0" err="1"/>
              <a:t>моде</a:t>
            </a:r>
            <a:r>
              <a:rPr lang="uk-UA" sz="1500" b="1" dirty="0"/>
              <a:t>ль</a:t>
            </a:r>
            <a:r>
              <a:rPr lang="uk-UA" sz="1500" i="1" dirty="0"/>
              <a:t> – </a:t>
            </a:r>
            <a:r>
              <a:rPr lang="uk-UA" sz="1500" dirty="0"/>
              <a:t>це системавзаємозв’язків між економічними змінними, яка дає змогу прогнозувати результат</a:t>
            </a:r>
            <a:r>
              <a:rPr lang="uk-UA" sz="1500" i="1" dirty="0"/>
              <a:t>.</a:t>
            </a:r>
            <a:r>
              <a:rPr lang="uk-UA" sz="1500" dirty="0"/>
              <a:t/>
            </a:r>
            <a:br>
              <a:rPr lang="uk-UA" sz="1500" dirty="0"/>
            </a:br>
            <a:r>
              <a:rPr lang="uk-UA" sz="1500" b="1" dirty="0"/>
              <a:t>Економічні </a:t>
            </a:r>
            <a:r>
              <a:rPr lang="uk-UA" sz="1500" b="1" dirty="0" err="1"/>
              <a:t>змін</a:t>
            </a:r>
            <a:r>
              <a:rPr lang="uk-UA" sz="1500" b="1" dirty="0"/>
              <a:t>ні</a:t>
            </a:r>
            <a:r>
              <a:rPr lang="uk-UA" sz="1500" i="1" dirty="0"/>
              <a:t> – </a:t>
            </a:r>
            <a:r>
              <a:rPr lang="uk-UA" sz="1500" dirty="0"/>
              <a:t>це натуральні величини які можуть якимось чином вимірюватися, або суми грошей, що можуть набувати можливих значень.</a:t>
            </a:r>
            <a:br>
              <a:rPr lang="uk-UA" sz="1500" dirty="0"/>
            </a:br>
            <a:r>
              <a:rPr lang="uk-UA" sz="1500" dirty="0"/>
              <a:t>Метою економічного моделювання</a:t>
            </a:r>
            <a:r>
              <a:rPr lang="uk-UA" sz="1500" i="1" dirty="0"/>
              <a:t> </a:t>
            </a:r>
            <a:r>
              <a:rPr lang="uk-UA" sz="1500" dirty="0"/>
              <a:t>є намагання допомогти зрозуміти, як функціонує той чи інший сектор економіки. Критерії корисності економічної моделі є відповідність отриманим за її допомогою прогнозів реальним подіям. Модель повинна бути максимально простою, що дасть змогу розширити масштаби та ефективність її використання. Моделювання являє собою спрощене відображення економічної дійсності за допомогою рівнянь і графіків, що описують взаємозв’язки різноманітних змінних.</a:t>
            </a:r>
            <a:br>
              <a:rPr lang="uk-UA" sz="1500" dirty="0"/>
            </a:br>
            <a:endParaRPr lang="uk-UA" sz="1500" dirty="0"/>
          </a:p>
        </p:txBody>
      </p:sp>
    </p:spTree>
    <p:extLst>
      <p:ext uri="{BB962C8B-B14F-4D97-AF65-F5344CB8AC3E}">
        <p14:creationId xmlns:p14="http://schemas.microsoft.com/office/powerpoint/2010/main" val="637202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2"/>
            <a:ext cx="7077377" cy="5203706"/>
          </a:xfrm>
        </p:spPr>
        <p:txBody>
          <a:bodyPr>
            <a:normAutofit/>
          </a:bodyPr>
          <a:lstStyle/>
          <a:p>
            <a:r>
              <a:rPr lang="uk-UA" sz="3000" b="1" i="1" dirty="0"/>
              <a:t>Мета дисципліни </a:t>
            </a:r>
            <a:r>
              <a:rPr lang="uk-UA" sz="3000" dirty="0"/>
              <a:t>полягає в засвоєнні знань основ мікроекономіки, що сприяє більш ефективному веденню господарства у ринкових умовах та допомоги до прийняття обґрунтованих рішень. Знання предмету сприяє більш ефективному розподілу власних коштів, раціональному веденню справ, допомагає в управлінні підприємством.</a:t>
            </a:r>
          </a:p>
        </p:txBody>
      </p:sp>
    </p:spTree>
    <p:extLst>
      <p:ext uri="{BB962C8B-B14F-4D97-AF65-F5344CB8AC3E}">
        <p14:creationId xmlns:p14="http://schemas.microsoft.com/office/powerpoint/2010/main" val="11626512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48</TotalTime>
  <Words>117</Words>
  <Application>Microsoft Office PowerPoint</Application>
  <PresentationFormat>Екран (4:3)</PresentationFormat>
  <Paragraphs>17</Paragraphs>
  <Slides>8</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8</vt:i4>
      </vt:variant>
    </vt:vector>
  </HeadingPairs>
  <TitlesOfParts>
    <vt:vector size="9" baseType="lpstr">
      <vt:lpstr>Кнопка</vt:lpstr>
      <vt:lpstr>Тема: Предмет і метод мікроекономіки</vt:lpstr>
      <vt:lpstr>  Мікроекономіка – це розділ економічної теорії, який вивчає діяльність окремих економічних суб’єктів та досліджує механізм функціонування. Вона розкриває основні закономірності функціонування ринкової економіки на рівні господарюючого суб’єкта та споживача, показує механізм прийняття ними рішень для досягнення максимального задоволення потреб в умовах різних ринкових структур та використання обмежених ресурсів. </vt:lpstr>
      <vt:lpstr>Головна економічна проблема яка постає перед окремими особами, фірмами і державою, полягає в тому, що виробничі ресурси обмежені в порівнянні з потребами людей. Обмеженість ресурсів і проблема вибору. У цілому сучасну мікроекономіку можна охарактеризувати як науку про прийняття рішень. Аналіз рішень, які приймаються великою кількістю різноманітних суб’єктів: менеджерами, робочими, споживачами, інвесторами - ключ до розуміння того, як функціонує економіка. Всі рішення приймаються в умовах обмеженості (рідкості) ресурсів. Проблема обмеженості ресурсів – це не специфічна проблема визначеної економічної системи. Вона притаманна будь-якій економіці – багатої та бідній, ринковій та плановій. Економічний вибір – це вибір найкращого серед альтернативних варіантів, який дозволяє досягти максимального задоволення потреб за мінімум витрат. </vt:lpstr>
      <vt:lpstr>Крива виробничих можливостей поєднує кілька значень можливості одночасного виробництва двох благ з урахуванням наявності ресурсів, що витрачаються на виробництво цих продуктів.      </vt:lpstr>
      <vt:lpstr> Предмет мікроекономіки – це обґрунтований вибір мікросистемою напрямку та засобів використання в альтернативних цілях обмежених ресурсів. Мікроекономіка вивчає також окремі ринки та механізм ціноутворення і вплив останнього на обсяг виробництва, розміщення ресурсів та формування доходів. Об’єктом дослідження у мікроекономіці є мікросистема, яка виявляється як система економічних відносин між суб’єктами господарювання. </vt:lpstr>
      <vt:lpstr>Методологія – це наука про методи вивчення того чи іншого об’єкту, сукупність прийому дослідження, що їх застосовують у будь-якій науці відповідно до специфіки об’єкту її пізнання. Метод– діяльність яка направлена на досягнення будь-якої мети. На різних етапах розвитку в мікроекономіці використовуються різни методи дослідження.  Більш розповсюдженими основними методами дослідження в мікроекономіці є: Аналіз – це процес розумового або фактичного розкладання цілого на складові частини. Синтез – це поєднання різних елементів, сторін предметів у єдине ціле. Індукція- це рух думки від одиничного до всезагального, від знання нижчого ступеня спільності до знання вищого її ступеня. Дедукція - це рух думки від всезагального до одиничного, хід дослідження від попередніх висновків до фактів. Метод системного аналізу - ринкова економіка – це певна цілісність у якій реалізується взаємозв’язок елементів, компонентів що входять до її складу. Наукова абстракція- це метод поглибленого пізнання дійсності, який заснований на звільненні інформаційного матеріалу від випадкового неістотного виокремлення в ньому стійкого типового. Порівняльний аналіз – цей метод використовують для визначення схожості та відмінності господарських явищ. Логічного та історичного аналізу - логічний метод звільняє оцінку історичного розвитку від випадковостей зиґзаґів що не є властивими цьому процесу. Метод статики– це порівняння різних рівноважних станів. Метод динаміки – це аналіз переходу від одного стану рівноваги до іншого.  </vt:lpstr>
      <vt:lpstr>Основними специфічними методами пізнання мікроекономіки є: Граничний аналіз (граничні витрати, гранична корисність блага, граничний продукт) – це дослідження економічних процесів не лише в закінченому вигляді, а й у вигляді, що постійно змінюється. Функціональний аналіз- визначає характерну рису, яка цікавить нас, а потім розпочинає пошук факторів, що на неї впливають. Рівноважний підхід- передбачає вивчити такий стан економічних явищ, який характеризується відносною стабільністю, тобто рівновагою. Також одним з важливих аспектів мікроекономічних досліджень є розробка теорій та моделей. Економічна модель – це системавзаємозв’язків між економічними змінними, яка дає змогу прогнозувати результат. Економічні змінні – це натуральні величини які можуть якимось чином вимірюватися, або суми грошей, що можуть набувати можливих значень. Метою економічного моделювання є намагання допомогти зрозуміти, як функціонує той чи інший сектор економіки. Критерії корисності економічної моделі є відповідність отриманим за її допомогою прогнозів реальним подіям. Модель повинна бути максимально простою, що дасть змогу розширити масштаби та ефективність її використання. Моделювання являє собою спрощене відображення економічної дійсності за допомогою рівнянь і графіків, що описують взаємозв’язки різноманітних змінних. </vt:lpstr>
      <vt:lpstr>Мета дисципліни полягає в засвоєнні знань основ мікроекономіки, що сприяє більш ефективному веденню господарства у ринкових умовах та допомоги до прийняття обґрунтованих рішень. Знання предмету сприяє більш ефективному розподілу власних коштів, раціональному веденню справ, допомагає в управлінні підприємством.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Предмет і метод мікроекономіки</dc:title>
  <dc:creator>Sara Yasmeen (Wipro Technologies)</dc:creator>
  <cp:lastModifiedBy>User</cp:lastModifiedBy>
  <cp:revision>18</cp:revision>
  <dcterms:created xsi:type="dcterms:W3CDTF">2010-02-23T11:30:32Z</dcterms:created>
  <dcterms:modified xsi:type="dcterms:W3CDTF">2023-02-03T11:20:31Z</dcterms:modified>
</cp:coreProperties>
</file>