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300" r:id="rId4"/>
    <p:sldId id="334" r:id="rId5"/>
    <p:sldId id="335" r:id="rId6"/>
    <p:sldId id="336" r:id="rId7"/>
    <p:sldId id="337" r:id="rId8"/>
    <p:sldId id="338" r:id="rId9"/>
    <p:sldId id="339" r:id="rId10"/>
    <p:sldId id="303" r:id="rId11"/>
    <p:sldId id="304" r:id="rId12"/>
    <p:sldId id="305" r:id="rId13"/>
    <p:sldId id="340" r:id="rId14"/>
    <p:sldId id="306" r:id="rId15"/>
    <p:sldId id="307" r:id="rId16"/>
    <p:sldId id="308" r:id="rId17"/>
    <p:sldId id="327" r:id="rId18"/>
    <p:sldId id="341" r:id="rId19"/>
    <p:sldId id="342" r:id="rId20"/>
    <p:sldId id="309" r:id="rId21"/>
    <p:sldId id="328" r:id="rId22"/>
    <p:sldId id="329" r:id="rId23"/>
    <p:sldId id="330" r:id="rId24"/>
    <p:sldId id="343" r:id="rId25"/>
    <p:sldId id="331" r:id="rId26"/>
    <p:sldId id="344" r:id="rId27"/>
    <p:sldId id="333" r:id="rId2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28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03.12.2024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/>
              <a:t>ЛЕКЦІЯ № 1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ru-RU" sz="3200" i="1" dirty="0"/>
            </a:br>
            <a:br>
              <a:rPr lang="ru-RU" sz="3200" i="1" dirty="0"/>
            </a:br>
            <a:br>
              <a:rPr lang="ru-RU" sz="3200" i="1" dirty="0"/>
            </a:br>
            <a:br>
              <a:rPr lang="ru-RU" sz="3200" i="1" dirty="0"/>
            </a:br>
            <a:r>
              <a:rPr lang="ru-RU" sz="3200" dirty="0"/>
              <a:t>КОРОТКОСТРОКОВИЙ ПРОГНОЗ ФІНАНСОВОГО</a:t>
            </a:r>
            <a:br>
              <a:rPr lang="ru-RU" sz="3200" dirty="0"/>
            </a:br>
            <a:r>
              <a:rPr lang="ru-RU" sz="3200" dirty="0"/>
              <a:t>СТАНУ ПІДПРИЄМСТВА</a:t>
            </a:r>
            <a:br>
              <a:rPr lang="ru-RU" sz="3200" i="1" dirty="0"/>
            </a:b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70426" y="1064930"/>
            <a:ext cx="725916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Фінансове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знайти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відповіді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своєму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розпорядженні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достатньо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яка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перерахована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бюджет, банкам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кредиторам;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як повинен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здійснюватися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розподіл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007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14348" y="785795"/>
            <a:ext cx="61436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Методика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етапів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підготовчий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збір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первинна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обробка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виявити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стану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моделювання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цілей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319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500042"/>
            <a:ext cx="70009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прогнозної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накопичений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ґрунтується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знанні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закономірностей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перебігу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екстраполяція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існуючої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тенденції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закон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минулому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відомий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побудова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моделей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прогнозованих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об’єктів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очікуваних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намічених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умов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147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4CEC3F7-EB97-EB4C-92B2-27AC2BCD49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742950"/>
            <a:ext cx="6734125" cy="5710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688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751344"/>
            <a:ext cx="692948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За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ступенем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формалізованості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методичного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кількісні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передбачають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нормативно-законодавчих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як правило,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побудовані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стохастичного факторного,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параметричного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порівняльного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детермінованого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факторного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якісні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ґрунтуються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якісних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характеристик,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виступають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основою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експертних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комбіновані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передбачають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комплексних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застосуванням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експертних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41303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1" name="Прямоугольник 10"/>
          <p:cNvSpPr/>
          <p:nvPr/>
        </p:nvSpPr>
        <p:spPr>
          <a:xfrm>
            <a:off x="1142976" y="197346"/>
            <a:ext cx="650085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За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набором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прогнозованих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прогнозується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один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становлять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найбільший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інтерес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значущість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аналітика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прогнозних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коли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минулих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прогнозується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стаття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(укрупнена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стаття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балансу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звіту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42614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642919"/>
            <a:ext cx="707236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За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характером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результативної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факторних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ознак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детерміновані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припускають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функціональних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жорстко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детермінованих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зв’язків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коли кожному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значенню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факторної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ознаки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цілком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невипадкове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результативної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ознаки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стохастично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припускають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імовірнісний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характер як прогнозу, так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самого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показниками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досліджуються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експертних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передбачають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багатоступінчасте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експертів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спеціальними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схемами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обробку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інструментарію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статистики.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0815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642919"/>
            <a:ext cx="70723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785795"/>
            <a:ext cx="664373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4. За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складом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критеріїв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однокритеріальні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побудові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моделей комплексного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однокритеріального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де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критерія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виступає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ймовірність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банкрутства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багатокритеріальні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спрямовані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обробку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властивості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об’єктів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815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ACFE8A1-AEE7-FE53-D499-14A140822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7" y="1196752"/>
            <a:ext cx="6831086" cy="375624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93E97A5-0D46-C5E4-572D-0F2382A9C8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7" y="4953000"/>
            <a:ext cx="6792985" cy="106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440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DABEA4-10BC-4513-B61D-66EAA5DE16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772817"/>
            <a:ext cx="6639445" cy="3032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955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4857784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2800" b="1" u="sng" dirty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800" i="1" dirty="0"/>
              <a:t>10.1. </a:t>
            </a:r>
            <a:r>
              <a:rPr lang="ru-RU" sz="2800" i="1" dirty="0" err="1"/>
              <a:t>Сутність</a:t>
            </a:r>
            <a:r>
              <a:rPr lang="ru-RU" sz="2800" i="1" dirty="0"/>
              <a:t>, </a:t>
            </a:r>
            <a:r>
              <a:rPr lang="ru-RU" sz="2800" i="1" dirty="0" err="1"/>
              <a:t>етапи</a:t>
            </a:r>
            <a:r>
              <a:rPr lang="ru-RU" sz="2800" i="1" dirty="0"/>
              <a:t> та </a:t>
            </a:r>
            <a:r>
              <a:rPr lang="ru-RU" sz="2800" i="1" dirty="0" err="1"/>
              <a:t>методи</a:t>
            </a:r>
            <a:r>
              <a:rPr lang="ru-RU" sz="2800" i="1" dirty="0"/>
              <a:t> </a:t>
            </a:r>
            <a:r>
              <a:rPr lang="ru-RU" sz="2800" i="1" dirty="0" err="1"/>
              <a:t>прогнозування</a:t>
            </a:r>
            <a:r>
              <a:rPr lang="ru-RU" sz="2800" i="1" dirty="0"/>
              <a:t> </a:t>
            </a:r>
            <a:r>
              <a:rPr lang="ru-RU" sz="2800" i="1" dirty="0" err="1"/>
              <a:t>фінансового</a:t>
            </a:r>
            <a:r>
              <a:rPr lang="ru-RU" sz="2800" i="1" dirty="0"/>
              <a:t> стану </a:t>
            </a:r>
            <a:r>
              <a:rPr lang="ru-RU" sz="2800" i="1" dirty="0" err="1"/>
              <a:t>підприємства</a:t>
            </a:r>
            <a:endParaRPr lang="ru-RU" sz="2800" i="1" dirty="0"/>
          </a:p>
          <a:p>
            <a:pPr algn="just"/>
            <a:r>
              <a:rPr lang="ru-RU" sz="2800" i="1" dirty="0"/>
              <a:t>10.2. </a:t>
            </a:r>
            <a:r>
              <a:rPr lang="ru-RU" sz="2800" i="1" dirty="0" err="1"/>
              <a:t>Формування</a:t>
            </a:r>
            <a:r>
              <a:rPr lang="ru-RU" sz="2800" i="1" dirty="0"/>
              <a:t> </a:t>
            </a:r>
            <a:r>
              <a:rPr lang="ru-RU" sz="2800" i="1" dirty="0" err="1"/>
              <a:t>прогнозної</a:t>
            </a:r>
            <a:r>
              <a:rPr lang="ru-RU" sz="2800" i="1" dirty="0"/>
              <a:t> </a:t>
            </a:r>
            <a:r>
              <a:rPr lang="ru-RU" sz="2800" i="1" dirty="0" err="1"/>
              <a:t>фінансової</a:t>
            </a:r>
            <a:r>
              <a:rPr lang="ru-RU" sz="2800" i="1" dirty="0"/>
              <a:t> </a:t>
            </a:r>
            <a:r>
              <a:rPr lang="ru-RU" sz="2800" i="1" dirty="0" err="1"/>
              <a:t>звітності</a:t>
            </a:r>
            <a:endParaRPr lang="ru-RU" sz="2800" i="1" dirty="0"/>
          </a:p>
          <a:p>
            <a:pPr algn="just"/>
            <a:r>
              <a:rPr lang="ru-RU" sz="2800" i="1" dirty="0"/>
              <a:t>10.3. </a:t>
            </a:r>
            <a:r>
              <a:rPr lang="ru-RU" sz="2800" i="1" dirty="0" err="1"/>
              <a:t>Багатофакторні</a:t>
            </a:r>
            <a:r>
              <a:rPr lang="ru-RU" sz="2800" i="1" dirty="0"/>
              <a:t> </a:t>
            </a:r>
            <a:r>
              <a:rPr lang="ru-RU" sz="2800" i="1" dirty="0" err="1"/>
              <a:t>моделі</a:t>
            </a:r>
            <a:r>
              <a:rPr lang="ru-RU" sz="2800" i="1" dirty="0"/>
              <a:t> </a:t>
            </a:r>
            <a:r>
              <a:rPr lang="ru-RU" sz="2800" i="1" dirty="0" err="1"/>
              <a:t>діагностики</a:t>
            </a:r>
            <a:r>
              <a:rPr lang="ru-RU" sz="2800" i="1" dirty="0"/>
              <a:t> </a:t>
            </a:r>
            <a:r>
              <a:rPr lang="ru-RU" sz="2800" i="1" dirty="0" err="1"/>
              <a:t>ймовірності</a:t>
            </a:r>
            <a:r>
              <a:rPr lang="ru-RU" sz="2800" i="1" dirty="0"/>
              <a:t> </a:t>
            </a:r>
            <a:r>
              <a:rPr lang="ru-RU" sz="2800" i="1" dirty="0" err="1"/>
              <a:t>банкрутства</a:t>
            </a:r>
            <a:endParaRPr lang="ru-RU" sz="2800" i="1" dirty="0"/>
          </a:p>
          <a:p>
            <a:pPr marL="0" lvl="0" indent="360000" algn="just">
              <a:buNone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dirty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928670"/>
            <a:ext cx="592933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5. За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характером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прогнозної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пророковані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предикативні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побудові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предикативних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моделей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майбутнього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описові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дескриптивні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дескриптивних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моделях,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будуються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передбачають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вертикального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горизонтального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аналітичних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коефіцієнтів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569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428604"/>
            <a:ext cx="68580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прогнозної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Історична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звітність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фіксує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Прогнозна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звітність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початку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обраної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 результатами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короткострокового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розробляються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три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прогноз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прогноз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звіту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прогноз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балансу.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612845"/>
            <a:ext cx="678661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включаються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короткострокові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прогнози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параметри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фінансову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стратегію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попередній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планові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обсяги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операційної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систему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розроблених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норм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нормативів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чинну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систему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чинну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систему норм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амортизаційних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відрахувань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середні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ставки кредитного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депозитного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відсотків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фінансовому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ринку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785794"/>
            <a:ext cx="642942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	Прогноз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розробляється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витрачання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чистого грошового потоку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надлишок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дефіцит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Фактично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потоки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операційною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інвестиційною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Метою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розроблення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прогнозного балансу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необхідного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приросту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забезпеченням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внутрішньої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збалансованості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оптимальної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забезпечувала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достатню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майбутньому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72152AA-0BF5-3CC3-E787-4B1E2EC61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337" y="2492896"/>
            <a:ext cx="6873007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6362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305342"/>
            <a:ext cx="678661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Три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консервативна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агресивна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компромісна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Консервативна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постійної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половина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потреба.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E0B90FC-A074-38AE-F632-E299266873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150" y="2060848"/>
            <a:ext cx="6777186" cy="2311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6548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714357"/>
            <a:ext cx="70009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агресивної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тому,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довгострокові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разом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становлять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постійні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пасиви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Компромісна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досягти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компромісу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вартістю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недостатності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постійної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залучених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714356"/>
            <a:ext cx="685804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	Прогноз 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науково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обґрунтоване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можливий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об’єкта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майбутньому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про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альтернативні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шляхи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терміни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наукове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імовірних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шляхів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соціально-економічних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тенденцій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098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E633F9E-AAE6-6480-A70D-1F8C242225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412776"/>
            <a:ext cx="7085781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794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08A6424-8CDB-DDBD-7A69-F563B2B29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1" y="620688"/>
            <a:ext cx="6994152" cy="129614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5558BFA-0C54-A30B-AC87-36F0BA01B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1" y="1844824"/>
            <a:ext cx="6998914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519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B0C2DC1-31C4-994D-1814-EA3E1A0DB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176337"/>
            <a:ext cx="6246068" cy="5132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984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D5D9AD8-DEF3-C504-DC8B-6FF1092546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3" y="1714500"/>
            <a:ext cx="676327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167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374B262-0A1C-0AA5-891E-2BB152C52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2276872"/>
            <a:ext cx="6155010" cy="1966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549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92CB30E-9A9B-DEE0-F4F2-321A6F1E56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2575" y="1928812"/>
            <a:ext cx="603885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0066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1280</TotalTime>
  <Words>904</Words>
  <Application>Microsoft Office PowerPoint</Application>
  <PresentationFormat>Экран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Calibri</vt:lpstr>
      <vt:lpstr>Times New Roman</vt:lpstr>
      <vt:lpstr>Trebuchet MS</vt:lpstr>
      <vt:lpstr>Wingdings</vt:lpstr>
      <vt:lpstr>Wingdings 2</vt:lpstr>
      <vt:lpstr>Изящная</vt:lpstr>
      <vt:lpstr>    КОРОТКОСТРОКОВИЙ ПРОГНОЗ ФІНАНСОВОГО СТАНУ ПІДПРИЄМСТВА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Користувач</cp:lastModifiedBy>
  <cp:revision>213</cp:revision>
  <dcterms:created xsi:type="dcterms:W3CDTF">2013-11-10T19:44:41Z</dcterms:created>
  <dcterms:modified xsi:type="dcterms:W3CDTF">2024-12-03T21:35:56Z</dcterms:modified>
</cp:coreProperties>
</file>