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300" r:id="rId4"/>
    <p:sldId id="334" r:id="rId5"/>
    <p:sldId id="335" r:id="rId6"/>
    <p:sldId id="336" r:id="rId7"/>
    <p:sldId id="337" r:id="rId8"/>
    <p:sldId id="338" r:id="rId9"/>
    <p:sldId id="339" r:id="rId10"/>
    <p:sldId id="303" r:id="rId11"/>
    <p:sldId id="304" r:id="rId12"/>
    <p:sldId id="305" r:id="rId13"/>
    <p:sldId id="340" r:id="rId14"/>
    <p:sldId id="306" r:id="rId15"/>
    <p:sldId id="307" r:id="rId16"/>
    <p:sldId id="308" r:id="rId17"/>
    <p:sldId id="327" r:id="rId18"/>
    <p:sldId id="341" r:id="rId19"/>
    <p:sldId id="342" r:id="rId20"/>
    <p:sldId id="309" r:id="rId21"/>
    <p:sldId id="328" r:id="rId22"/>
    <p:sldId id="329" r:id="rId23"/>
    <p:sldId id="330" r:id="rId24"/>
    <p:sldId id="343" r:id="rId25"/>
    <p:sldId id="331" r:id="rId26"/>
    <p:sldId id="344" r:id="rId27"/>
    <p:sldId id="333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28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03.12.2024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RU" sz="3200" i="1" dirty="0"/>
            </a:br>
            <a:br>
              <a:rPr lang="ru-RU" sz="3200" i="1" dirty="0"/>
            </a:br>
            <a:br>
              <a:rPr lang="ru-RU" sz="3200" i="1" dirty="0"/>
            </a:br>
            <a:br>
              <a:rPr lang="ru-RU" sz="3200" i="1" dirty="0"/>
            </a:br>
            <a:r>
              <a:rPr lang="ru-RU" sz="3200" dirty="0"/>
              <a:t>КОРОТКОСТРОКОВИЙ ПРОГНОЗ ФІНАНСОВОГО</a:t>
            </a:r>
            <a:br>
              <a:rPr lang="ru-RU" sz="3200" dirty="0"/>
            </a:br>
            <a:r>
              <a:rPr lang="ru-RU" sz="3200" dirty="0"/>
              <a:t>СТАНУ ПІДПРИЄМСТВА</a:t>
            </a:r>
            <a:br>
              <a:rPr lang="ru-RU" sz="3200" i="1" dirty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0426" y="1064930"/>
            <a:ext cx="725916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перерахована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бюджет, банкам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кредиторам;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як повинен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0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785795"/>
            <a:ext cx="6143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підготовчий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1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00042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прогнозної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накопичений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екстраполяція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існуючої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закон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моделей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очікуваних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намічених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47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CEC3F7-EB97-EB4C-92B2-27AC2BCD4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742950"/>
            <a:ext cx="6734125" cy="571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8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51344"/>
            <a:ext cx="6929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формалізованості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методичного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нормативно-законодавчих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побудовані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стохастичного факторного,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параметричного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детермінованого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характеристик,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комбіновані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130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197346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За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набором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прогнозованих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найбільший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значущість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минулих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(укрупнена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балансу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2614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642919"/>
            <a:ext cx="70723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За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характером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результативної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факторних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детерміновані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припускають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жорстко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детермінованих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кожному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невипадкове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стохастично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припускають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імовірнісний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 як прогнозу, так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самого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досліджуються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багатоступінчасте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схемами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інструментарію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статистики.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642919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785795"/>
            <a:ext cx="6643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За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складом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однокритеріальні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побудові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моделей комплексного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однокритеріального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де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критерія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багатокритеріальні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CFE8A1-AEE7-FE53-D499-14A140822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1196752"/>
            <a:ext cx="6831086" cy="375624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3E97A5-0D46-C5E4-572D-0F2382A9C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7" y="4953000"/>
            <a:ext cx="6792985" cy="106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40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DABEA4-10BC-4513-B61D-66EAA5DE1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7"/>
            <a:ext cx="6639445" cy="303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5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85778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2800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i="1" dirty="0"/>
              <a:t>10.1. </a:t>
            </a:r>
            <a:r>
              <a:rPr lang="ru-RU" sz="2800" i="1" dirty="0" err="1"/>
              <a:t>Сутність</a:t>
            </a:r>
            <a:r>
              <a:rPr lang="ru-RU" sz="2800" i="1" dirty="0"/>
              <a:t>, </a:t>
            </a:r>
            <a:r>
              <a:rPr lang="ru-RU" sz="2800" i="1" dirty="0" err="1"/>
              <a:t>етапи</a:t>
            </a:r>
            <a:r>
              <a:rPr lang="ru-RU" sz="2800" i="1" dirty="0"/>
              <a:t> та </a:t>
            </a:r>
            <a:r>
              <a:rPr lang="ru-RU" sz="2800" i="1" dirty="0" err="1"/>
              <a:t>методи</a:t>
            </a:r>
            <a:r>
              <a:rPr lang="ru-RU" sz="2800" i="1" dirty="0"/>
              <a:t> </a:t>
            </a:r>
            <a:r>
              <a:rPr lang="ru-RU" sz="2800" i="1" dirty="0" err="1"/>
              <a:t>прогнозування</a:t>
            </a:r>
            <a:r>
              <a:rPr lang="ru-RU" sz="2800" i="1" dirty="0"/>
              <a:t> </a:t>
            </a:r>
            <a:r>
              <a:rPr lang="ru-RU" sz="2800" i="1" dirty="0" err="1"/>
              <a:t>фінансового</a:t>
            </a:r>
            <a:r>
              <a:rPr lang="ru-RU" sz="2800" i="1" dirty="0"/>
              <a:t> стану </a:t>
            </a:r>
            <a:r>
              <a:rPr lang="ru-RU" sz="2800" i="1" dirty="0" err="1"/>
              <a:t>підприємства</a:t>
            </a:r>
            <a:endParaRPr lang="ru-RU" sz="2800" i="1" dirty="0"/>
          </a:p>
          <a:p>
            <a:pPr algn="just"/>
            <a:r>
              <a:rPr lang="ru-RU" sz="2800" i="1" dirty="0"/>
              <a:t>10.2. </a:t>
            </a:r>
            <a:r>
              <a:rPr lang="ru-RU" sz="2800" i="1" dirty="0" err="1"/>
              <a:t>Формування</a:t>
            </a:r>
            <a:r>
              <a:rPr lang="ru-RU" sz="2800" i="1" dirty="0"/>
              <a:t> </a:t>
            </a:r>
            <a:r>
              <a:rPr lang="ru-RU" sz="2800" i="1" dirty="0" err="1"/>
              <a:t>прогнозної</a:t>
            </a:r>
            <a:r>
              <a:rPr lang="ru-RU" sz="2800" i="1" dirty="0"/>
              <a:t> </a:t>
            </a:r>
            <a:r>
              <a:rPr lang="ru-RU" sz="2800" i="1" dirty="0" err="1"/>
              <a:t>фінансової</a:t>
            </a:r>
            <a:r>
              <a:rPr lang="ru-RU" sz="2800" i="1" dirty="0"/>
              <a:t> </a:t>
            </a:r>
            <a:r>
              <a:rPr lang="ru-RU" sz="2800" i="1" dirty="0" err="1"/>
              <a:t>звітності</a:t>
            </a:r>
            <a:endParaRPr lang="ru-RU" sz="2800" i="1" dirty="0"/>
          </a:p>
          <a:p>
            <a:pPr algn="just"/>
            <a:r>
              <a:rPr lang="ru-RU" sz="2800" i="1" dirty="0"/>
              <a:t>10.3. </a:t>
            </a:r>
            <a:r>
              <a:rPr lang="ru-RU" sz="2800" i="1" dirty="0" err="1"/>
              <a:t>Багатофакторні</a:t>
            </a:r>
            <a:r>
              <a:rPr lang="ru-RU" sz="2800" i="1" dirty="0"/>
              <a:t> </a:t>
            </a:r>
            <a:r>
              <a:rPr lang="ru-RU" sz="2800" i="1" dirty="0" err="1"/>
              <a:t>моделі</a:t>
            </a:r>
            <a:r>
              <a:rPr lang="ru-RU" sz="2800" i="1" dirty="0"/>
              <a:t> </a:t>
            </a:r>
            <a:r>
              <a:rPr lang="ru-RU" sz="2800" i="1" dirty="0" err="1"/>
              <a:t>діагностики</a:t>
            </a:r>
            <a:r>
              <a:rPr lang="ru-RU" sz="2800" i="1" dirty="0"/>
              <a:t> </a:t>
            </a:r>
            <a:r>
              <a:rPr lang="ru-RU" sz="2800" i="1" dirty="0" err="1"/>
              <a:t>ймовірності</a:t>
            </a:r>
            <a:r>
              <a:rPr lang="ru-RU" sz="2800" i="1" dirty="0"/>
              <a:t> </a:t>
            </a:r>
            <a:r>
              <a:rPr lang="ru-RU" sz="2800" i="1" dirty="0" err="1"/>
              <a:t>банкрутства</a:t>
            </a:r>
            <a:endParaRPr lang="ru-RU" sz="2800" i="1" dirty="0"/>
          </a:p>
          <a:p>
            <a:pPr marL="0" lvl="0" indent="36000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928670"/>
            <a:ext cx="592933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За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характером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прогнозної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пророковані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предикативні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побудові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предикативних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моделей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описові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дескриптивні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дескриптивних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моделях,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вертикального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горизонтального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69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прогнозної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Історична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фіксує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Прогнозна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початку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результатами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короткострокового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прогноз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прогноз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прогноз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балансу.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12845"/>
            <a:ext cx="678661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прогнози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стратегію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систему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чинну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чинну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систему норм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амортизаційних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відрахувань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ставки кредитного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депозитного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85794"/>
            <a:ext cx="64294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	Прогноз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витрачання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чистого грошового потоку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дефіцит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потоки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Метою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прогнозного балансу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приросту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збалансованості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забезпечувала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достатню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2152AA-0BF5-3CC3-E787-4B1E2EC61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2492896"/>
            <a:ext cx="687300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36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305342"/>
            <a:ext cx="67866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консервативна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агресивна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компромісна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Консервативна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половина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0B90FC-A074-38AE-F632-E29926687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060848"/>
            <a:ext cx="6777186" cy="23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54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7"/>
            <a:ext cx="70009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агресивної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тому,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Компромісна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компромісу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недостатності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14356"/>
            <a:ext cx="68580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	Прогноз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обґрунтоване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можливий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альтернативні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імовірних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9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633F9E-AAE6-6480-A70D-1F8C24222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12776"/>
            <a:ext cx="708578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9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8A6424-8CDB-DDBD-7A69-F563B2B29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620688"/>
            <a:ext cx="6994152" cy="129614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558BFA-0C54-A30B-AC87-36F0BA01B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1844824"/>
            <a:ext cx="699891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1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B0C2DC1-31C4-994D-1814-EA3E1A0DB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76337"/>
            <a:ext cx="6246068" cy="513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8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5D9AD8-DEF3-C504-DC8B-6FF109254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714500"/>
            <a:ext cx="676327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6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74B262-0A1C-0AA5-891E-2BB152C52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276872"/>
            <a:ext cx="6155010" cy="196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4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2CB30E-9A9B-DEE0-F4F2-321A6F1E5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1928812"/>
            <a:ext cx="60388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06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1280</TotalTime>
  <Words>904</Words>
  <Application>Microsoft Office PowerPoint</Application>
  <PresentationFormat>Экран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Calibri</vt:lpstr>
      <vt:lpstr>Times New Roman</vt:lpstr>
      <vt:lpstr>Trebuchet MS</vt:lpstr>
      <vt:lpstr>Wingdings</vt:lpstr>
      <vt:lpstr>Wingdings 2</vt:lpstr>
      <vt:lpstr>Изящная</vt:lpstr>
      <vt:lpstr>    КОРОТКОСТРОКОВИЙ ПРОГНОЗ ФІНАНСОВОГО СТАНУ ПІДПРИЄМСТВА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213</cp:revision>
  <dcterms:created xsi:type="dcterms:W3CDTF">2013-11-10T19:44:41Z</dcterms:created>
  <dcterms:modified xsi:type="dcterms:W3CDTF">2024-12-03T21:35:56Z</dcterms:modified>
</cp:coreProperties>
</file>