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354"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uk-UA" smtClean="0"/>
              <a:t>Зразок заголовка</a:t>
            </a:r>
            <a:endParaRPr kumimoji="0" lang="en-US"/>
          </a:p>
        </p:txBody>
      </p:sp>
      <p:sp>
        <p:nvSpPr>
          <p:cNvPr id="9" name="Пі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28" name="Місце для дати 27"/>
          <p:cNvSpPr>
            <a:spLocks noGrp="1"/>
          </p:cNvSpPr>
          <p:nvPr>
            <p:ph type="dt" sz="half" idx="10"/>
          </p:nvPr>
        </p:nvSpPr>
        <p:spPr bwMode="auto">
          <a:xfrm rot="5400000">
            <a:off x="7764621" y="1174097"/>
            <a:ext cx="2286000" cy="381000"/>
          </a:xfrm>
        </p:spPr>
        <p:txBody>
          <a:bodyPr/>
          <a:lstStyle/>
          <a:p>
            <a:fld id="{C90A66AE-81F5-474A-B74B-EE41E9320F19}" type="datetimeFigureOut">
              <a:rPr lang="uk-UA" smtClean="0"/>
              <a:t>07.11.2024</a:t>
            </a:fld>
            <a:endParaRPr lang="uk-UA"/>
          </a:p>
        </p:txBody>
      </p:sp>
      <p:sp>
        <p:nvSpPr>
          <p:cNvPr id="17" name="Місце для нижнього колонтитула 16"/>
          <p:cNvSpPr>
            <a:spLocks noGrp="1"/>
          </p:cNvSpPr>
          <p:nvPr>
            <p:ph type="ftr" sz="quarter" idx="11"/>
          </p:nvPr>
        </p:nvSpPr>
        <p:spPr bwMode="auto">
          <a:xfrm rot="5400000">
            <a:off x="7077269" y="4181669"/>
            <a:ext cx="3657600" cy="384048"/>
          </a:xfrm>
        </p:spPr>
        <p:txBody>
          <a:bodyPr/>
          <a:lstStyle/>
          <a:p>
            <a:endParaRPr lang="uk-UA"/>
          </a:p>
        </p:txBody>
      </p:sp>
      <p:sp>
        <p:nvSpPr>
          <p:cNvPr id="10" name="Прямокут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кут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кут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кут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 сполучна ліні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 сполучна ліні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 сполучна ліні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 сполучна ліні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 сполучна ліні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 сполучна ліні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кут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Місце для номера слайда 28"/>
          <p:cNvSpPr>
            <a:spLocks noGrp="1"/>
          </p:cNvSpPr>
          <p:nvPr>
            <p:ph type="sldNum" sz="quarter" idx="12"/>
          </p:nvPr>
        </p:nvSpPr>
        <p:spPr bwMode="auto">
          <a:xfrm>
            <a:off x="1325544" y="4928702"/>
            <a:ext cx="609600" cy="517524"/>
          </a:xfrm>
        </p:spPr>
        <p:txBody>
          <a:bodyPr/>
          <a:lstStyle/>
          <a:p>
            <a:fld id="{764F593F-0D5B-4CF0-BEE2-6583C73E7271}"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C90A66AE-81F5-474A-B74B-EE41E9320F19}" type="datetimeFigureOut">
              <a:rPr lang="uk-UA" smtClean="0"/>
              <a:t>07.11.2024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9"/>
            <a:ext cx="1676400" cy="5851525"/>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274638"/>
            <a:ext cx="6019800" cy="5851525"/>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C90A66AE-81F5-474A-B74B-EE41E9320F19}" type="datetimeFigureOut">
              <a:rPr lang="uk-UA" smtClean="0"/>
              <a:t>07.11.2024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8" name="Місце для вмісту 7"/>
          <p:cNvSpPr>
            <a:spLocks noGrp="1"/>
          </p:cNvSpPr>
          <p:nvPr>
            <p:ph sz="quarter" idx="1"/>
          </p:nvPr>
        </p:nvSpPr>
        <p:spPr>
          <a:xfrm>
            <a:off x="457200" y="1600200"/>
            <a:ext cx="7467600" cy="4873752"/>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4"/>
          </p:nvPr>
        </p:nvSpPr>
        <p:spPr/>
        <p:txBody>
          <a:bodyPr rtlCol="0"/>
          <a:lstStyle/>
          <a:p>
            <a:fld id="{C90A66AE-81F5-474A-B74B-EE41E9320F19}" type="datetimeFigureOut">
              <a:rPr lang="uk-UA" smtClean="0"/>
              <a:t>07.11.2024</a:t>
            </a:fld>
            <a:endParaRPr lang="uk-UA"/>
          </a:p>
        </p:txBody>
      </p:sp>
      <p:sp>
        <p:nvSpPr>
          <p:cNvPr id="9" name="Місце для номера слайда 8"/>
          <p:cNvSpPr>
            <a:spLocks noGrp="1"/>
          </p:cNvSpPr>
          <p:nvPr>
            <p:ph type="sldNum" sz="quarter" idx="15"/>
          </p:nvPr>
        </p:nvSpPr>
        <p:spPr/>
        <p:txBody>
          <a:bodyPr rtlCol="0"/>
          <a:lstStyle/>
          <a:p>
            <a:fld id="{764F593F-0D5B-4CF0-BEE2-6583C73E7271}" type="slidenum">
              <a:rPr lang="uk-UA" smtClean="0"/>
              <a:t>‹№›</a:t>
            </a:fld>
            <a:endParaRPr lang="uk-UA"/>
          </a:p>
        </p:txBody>
      </p:sp>
      <p:sp>
        <p:nvSpPr>
          <p:cNvPr id="10" name="Місце для нижнього колонтитула 9"/>
          <p:cNvSpPr>
            <a:spLocks noGrp="1"/>
          </p:cNvSpPr>
          <p:nvPr>
            <p:ph type="ftr" sz="quarter" idx="16"/>
          </p:nvPr>
        </p:nvSpPr>
        <p:spPr/>
        <p:txBody>
          <a:bodyPr rtlCol="0"/>
          <a:lstStyle/>
          <a:p>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озділу">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bwMode="auto">
          <a:xfrm rot="5400000">
            <a:off x="7763256" y="1170432"/>
            <a:ext cx="2286000" cy="381000"/>
          </a:xfrm>
        </p:spPr>
        <p:txBody>
          <a:bodyPr/>
          <a:lstStyle/>
          <a:p>
            <a:fld id="{C90A66AE-81F5-474A-B74B-EE41E9320F19}" type="datetimeFigureOut">
              <a:rPr lang="uk-UA" smtClean="0"/>
              <a:t>07.11.2024</a:t>
            </a:fld>
            <a:endParaRPr lang="uk-UA"/>
          </a:p>
        </p:txBody>
      </p:sp>
      <p:sp>
        <p:nvSpPr>
          <p:cNvPr id="5" name="Місце для нижнього колонтитула 4"/>
          <p:cNvSpPr>
            <a:spLocks noGrp="1"/>
          </p:cNvSpPr>
          <p:nvPr>
            <p:ph type="ftr" sz="quarter" idx="11"/>
          </p:nvPr>
        </p:nvSpPr>
        <p:spPr bwMode="auto">
          <a:xfrm rot="5400000">
            <a:off x="7077456" y="4178808"/>
            <a:ext cx="3657600" cy="384048"/>
          </a:xfrm>
        </p:spPr>
        <p:txBody>
          <a:bodyPr/>
          <a:lstStyle/>
          <a:p>
            <a:endParaRPr lang="uk-UA"/>
          </a:p>
        </p:txBody>
      </p:sp>
      <p:sp>
        <p:nvSpPr>
          <p:cNvPr id="9" name="Прямокут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кут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кут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кут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 сполучна ліні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 сполучна ліні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 сполучна ліні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 сполучна ліні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 сполучна ліні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кут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 сполучна ліні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Місце для номера слайда 5"/>
          <p:cNvSpPr>
            <a:spLocks noGrp="1"/>
          </p:cNvSpPr>
          <p:nvPr>
            <p:ph type="sldNum" sz="quarter" idx="12"/>
          </p:nvPr>
        </p:nvSpPr>
        <p:spPr bwMode="auto">
          <a:xfrm>
            <a:off x="1340616" y="4928702"/>
            <a:ext cx="609600" cy="517524"/>
          </a:xfrm>
        </p:spPr>
        <p:txBody>
          <a:bodyPr/>
          <a:lstStyle/>
          <a:p>
            <a:fld id="{764F593F-0D5B-4CF0-BEE2-6583C73E7271}"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5" name="Місце для дати 4"/>
          <p:cNvSpPr>
            <a:spLocks noGrp="1"/>
          </p:cNvSpPr>
          <p:nvPr>
            <p:ph type="dt" sz="half" idx="10"/>
          </p:nvPr>
        </p:nvSpPr>
        <p:spPr/>
        <p:txBody>
          <a:bodyPr/>
          <a:lstStyle/>
          <a:p>
            <a:fld id="{C90A66AE-81F5-474A-B74B-EE41E9320F19}" type="datetimeFigureOut">
              <a:rPr lang="uk-UA" smtClean="0"/>
              <a:t>07.11.2024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764F593F-0D5B-4CF0-BEE2-6583C73E7271}" type="slidenum">
              <a:rPr lang="uk-UA" smtClean="0"/>
              <a:t>‹№›</a:t>
            </a:fld>
            <a:endParaRPr lang="uk-UA"/>
          </a:p>
        </p:txBody>
      </p:sp>
      <p:sp>
        <p:nvSpPr>
          <p:cNvPr id="9" name="Місце для вмісту 8"/>
          <p:cNvSpPr>
            <a:spLocks noGrp="1"/>
          </p:cNvSpPr>
          <p:nvPr>
            <p:ph sz="quarter" idx="1"/>
          </p:nvPr>
        </p:nvSpPr>
        <p:spPr>
          <a:xfrm>
            <a:off x="457200" y="1600200"/>
            <a:ext cx="3657600" cy="4572000"/>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11" name="Місце для вмісту 10"/>
          <p:cNvSpPr>
            <a:spLocks noGrp="1"/>
          </p:cNvSpPr>
          <p:nvPr>
            <p:ph sz="quarter" idx="2"/>
          </p:nvPr>
        </p:nvSpPr>
        <p:spPr>
          <a:xfrm>
            <a:off x="4270248" y="1600200"/>
            <a:ext cx="3657600" cy="4572000"/>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uk-UA" smtClean="0"/>
              <a:t>Зразок заголовка</a:t>
            </a:r>
            <a:endParaRPr kumimoji="0" lang="en-US"/>
          </a:p>
        </p:txBody>
      </p:sp>
      <p:sp>
        <p:nvSpPr>
          <p:cNvPr id="7" name="Місце для дати 6"/>
          <p:cNvSpPr>
            <a:spLocks noGrp="1"/>
          </p:cNvSpPr>
          <p:nvPr>
            <p:ph type="dt" sz="half" idx="10"/>
          </p:nvPr>
        </p:nvSpPr>
        <p:spPr/>
        <p:txBody>
          <a:bodyPr/>
          <a:lstStyle/>
          <a:p>
            <a:fld id="{C90A66AE-81F5-474A-B74B-EE41E9320F19}" type="datetimeFigureOut">
              <a:rPr lang="uk-UA" smtClean="0"/>
              <a:t>07.11.2024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764F593F-0D5B-4CF0-BEE2-6583C73E7271}" type="slidenum">
              <a:rPr lang="uk-UA" smtClean="0"/>
              <a:t>‹№›</a:t>
            </a:fld>
            <a:endParaRPr lang="uk-UA"/>
          </a:p>
        </p:txBody>
      </p:sp>
      <p:sp>
        <p:nvSpPr>
          <p:cNvPr id="11" name="Місце для вмісту 10"/>
          <p:cNvSpPr>
            <a:spLocks noGrp="1"/>
          </p:cNvSpPr>
          <p:nvPr>
            <p:ph sz="quarter" idx="2"/>
          </p:nvPr>
        </p:nvSpPr>
        <p:spPr>
          <a:xfrm>
            <a:off x="457200" y="2362200"/>
            <a:ext cx="3657600" cy="3886200"/>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13" name="Місце для вмісту 12"/>
          <p:cNvSpPr>
            <a:spLocks noGrp="1"/>
          </p:cNvSpPr>
          <p:nvPr>
            <p:ph sz="quarter" idx="4"/>
          </p:nvPr>
        </p:nvSpPr>
        <p:spPr>
          <a:xfrm>
            <a:off x="4371975" y="2362200"/>
            <a:ext cx="3657600" cy="3886200"/>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12" name="Місце для тексту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uk-UA" smtClean="0"/>
              <a:t>Зразок тексту</a:t>
            </a:r>
          </a:p>
        </p:txBody>
      </p:sp>
      <p:sp>
        <p:nvSpPr>
          <p:cNvPr id="14" name="Місце для тексту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uk-UA" smtClean="0"/>
              <a:t>Зразок тексту</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6" name="Місце для дати 5"/>
          <p:cNvSpPr>
            <a:spLocks noGrp="1"/>
          </p:cNvSpPr>
          <p:nvPr>
            <p:ph type="dt" sz="half" idx="10"/>
          </p:nvPr>
        </p:nvSpPr>
        <p:spPr/>
        <p:txBody>
          <a:bodyPr rtlCol="0"/>
          <a:lstStyle/>
          <a:p>
            <a:fld id="{C90A66AE-81F5-474A-B74B-EE41E9320F19}" type="datetimeFigureOut">
              <a:rPr lang="uk-UA" smtClean="0"/>
              <a:t>07.11.2024</a:t>
            </a:fld>
            <a:endParaRPr lang="uk-UA"/>
          </a:p>
        </p:txBody>
      </p:sp>
      <p:sp>
        <p:nvSpPr>
          <p:cNvPr id="7" name="Місце для номера слайда 6"/>
          <p:cNvSpPr>
            <a:spLocks noGrp="1"/>
          </p:cNvSpPr>
          <p:nvPr>
            <p:ph type="sldNum" sz="quarter" idx="11"/>
          </p:nvPr>
        </p:nvSpPr>
        <p:spPr/>
        <p:txBody>
          <a:bodyPr rtlCol="0"/>
          <a:lstStyle/>
          <a:p>
            <a:fld id="{764F593F-0D5B-4CF0-BEE2-6583C73E7271}" type="slidenum">
              <a:rPr lang="uk-UA" smtClean="0"/>
              <a:t>‹№›</a:t>
            </a:fld>
            <a:endParaRPr lang="uk-UA"/>
          </a:p>
        </p:txBody>
      </p:sp>
      <p:sp>
        <p:nvSpPr>
          <p:cNvPr id="8" name="Місце для нижнього колонтитула 7"/>
          <p:cNvSpPr>
            <a:spLocks noGrp="1"/>
          </p:cNvSpPr>
          <p:nvPr>
            <p:ph type="ftr" sz="quarter" idx="12"/>
          </p:nvPr>
        </p:nvSpPr>
        <p:spPr/>
        <p:txBody>
          <a:bodyPr rtlCol="0"/>
          <a:lstStyle/>
          <a:p>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C90A66AE-81F5-474A-B74B-EE41E9320F19}" type="datetimeFigureOut">
              <a:rPr lang="uk-UA" smtClean="0"/>
              <a:t>07.11.2024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764F593F-0D5B-4CF0-BEE2-6583C73E727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bg>
      <p:bgRef idx="1001">
        <a:schemeClr val="bg1"/>
      </p:bgRef>
    </p:bg>
    <p:spTree>
      <p:nvGrpSpPr>
        <p:cNvPr id="1" name=""/>
        <p:cNvGrpSpPr/>
        <p:nvPr/>
      </p:nvGrpSpPr>
      <p:grpSpPr>
        <a:xfrm>
          <a:off x="0" y="0"/>
          <a:ext cx="0" cy="0"/>
          <a:chOff x="0" y="0"/>
          <a:chExt cx="0" cy="0"/>
        </a:xfrm>
      </p:grpSpPr>
      <p:sp>
        <p:nvSpPr>
          <p:cNvPr id="10" name="Пряма сполучна ліні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uk-UA" smtClean="0"/>
              <a:t>Зразок тексту</a:t>
            </a:r>
          </a:p>
        </p:txBody>
      </p:sp>
      <p:sp>
        <p:nvSpPr>
          <p:cNvPr id="8" name="Пряма сполучна ліні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 сполучна ліні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 сполучна ліні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кут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 сполучна ліні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Місце для вмісту 17"/>
          <p:cNvSpPr>
            <a:spLocks noGrp="1"/>
          </p:cNvSpPr>
          <p:nvPr>
            <p:ph sz="quarter" idx="1"/>
          </p:nvPr>
        </p:nvSpPr>
        <p:spPr>
          <a:xfrm>
            <a:off x="304800" y="274320"/>
            <a:ext cx="5638800" cy="6327648"/>
          </a:xfrm>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21" name="Місце для дати 20"/>
          <p:cNvSpPr>
            <a:spLocks noGrp="1"/>
          </p:cNvSpPr>
          <p:nvPr>
            <p:ph type="dt" sz="half" idx="14"/>
          </p:nvPr>
        </p:nvSpPr>
        <p:spPr/>
        <p:txBody>
          <a:bodyPr rtlCol="0"/>
          <a:lstStyle/>
          <a:p>
            <a:fld id="{C90A66AE-81F5-474A-B74B-EE41E9320F19}" type="datetimeFigureOut">
              <a:rPr lang="uk-UA" smtClean="0"/>
              <a:t>07.11.2024</a:t>
            </a:fld>
            <a:endParaRPr lang="uk-UA"/>
          </a:p>
        </p:txBody>
      </p:sp>
      <p:sp>
        <p:nvSpPr>
          <p:cNvPr id="22" name="Місце для номера слайда 21"/>
          <p:cNvSpPr>
            <a:spLocks noGrp="1"/>
          </p:cNvSpPr>
          <p:nvPr>
            <p:ph type="sldNum" sz="quarter" idx="15"/>
          </p:nvPr>
        </p:nvSpPr>
        <p:spPr/>
        <p:txBody>
          <a:bodyPr rtlCol="0"/>
          <a:lstStyle/>
          <a:p>
            <a:fld id="{764F593F-0D5B-4CF0-BEE2-6583C73E7271}" type="slidenum">
              <a:rPr lang="uk-UA" smtClean="0"/>
              <a:t>‹№›</a:t>
            </a:fld>
            <a:endParaRPr lang="uk-UA"/>
          </a:p>
        </p:txBody>
      </p:sp>
      <p:sp>
        <p:nvSpPr>
          <p:cNvPr id="23" name="Місце для нижнього колонтитула 22"/>
          <p:cNvSpPr>
            <a:spLocks noGrp="1"/>
          </p:cNvSpPr>
          <p:nvPr>
            <p:ph type="ftr" sz="quarter" idx="16"/>
          </p:nvPr>
        </p:nvSpPr>
        <p:spPr/>
        <p:txBody>
          <a:bodyPr rtlCol="0"/>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Пряма сполучна ліні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uk-UA" smtClean="0"/>
              <a:t>Зразок заголовка</a:t>
            </a:r>
            <a:endParaRPr kumimoji="0" lang="en-US"/>
          </a:p>
        </p:txBody>
      </p:sp>
      <p:sp>
        <p:nvSpPr>
          <p:cNvPr id="3" name="Місце для зображення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uk-UA" smtClean="0"/>
              <a:t>Клацніть піктограму, щоб додати зображення</a:t>
            </a:r>
            <a:endParaRPr kumimoji="0" lang="en-US" dirty="0"/>
          </a:p>
        </p:txBody>
      </p:sp>
      <p:sp>
        <p:nvSpPr>
          <p:cNvPr id="4" name="Місце для тексту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10" name="Пряма сполучна ліні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кут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 сполучна ліні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 сполучна ліні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 сполучна ліні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Місце для дати 16"/>
          <p:cNvSpPr>
            <a:spLocks noGrp="1"/>
          </p:cNvSpPr>
          <p:nvPr>
            <p:ph type="dt" sz="half" idx="10"/>
          </p:nvPr>
        </p:nvSpPr>
        <p:spPr/>
        <p:txBody>
          <a:bodyPr rtlCol="0"/>
          <a:lstStyle/>
          <a:p>
            <a:fld id="{C90A66AE-81F5-474A-B74B-EE41E9320F19}" type="datetimeFigureOut">
              <a:rPr lang="uk-UA" smtClean="0"/>
              <a:t>07.11.2024</a:t>
            </a:fld>
            <a:endParaRPr lang="uk-UA"/>
          </a:p>
        </p:txBody>
      </p:sp>
      <p:sp>
        <p:nvSpPr>
          <p:cNvPr id="18" name="Місце для номера слайда 17"/>
          <p:cNvSpPr>
            <a:spLocks noGrp="1"/>
          </p:cNvSpPr>
          <p:nvPr>
            <p:ph type="sldNum" sz="quarter" idx="11"/>
          </p:nvPr>
        </p:nvSpPr>
        <p:spPr/>
        <p:txBody>
          <a:bodyPr rtlCol="0"/>
          <a:lstStyle/>
          <a:p>
            <a:fld id="{764F593F-0D5B-4CF0-BEE2-6583C73E7271}" type="slidenum">
              <a:rPr lang="uk-UA" smtClean="0"/>
              <a:t>‹№›</a:t>
            </a:fld>
            <a:endParaRPr lang="uk-UA"/>
          </a:p>
        </p:txBody>
      </p:sp>
      <p:sp>
        <p:nvSpPr>
          <p:cNvPr id="21" name="Місце для нижнього колонтитула 20"/>
          <p:cNvSpPr>
            <a:spLocks noGrp="1"/>
          </p:cNvSpPr>
          <p:nvPr>
            <p:ph type="ftr" sz="quarter" idx="12"/>
          </p:nvPr>
        </p:nvSpPr>
        <p:spPr/>
        <p:txBody>
          <a:bodyPr rtlCol="0"/>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 сполучна ліні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Місце для заголовка 21"/>
          <p:cNvSpPr>
            <a:spLocks noGrp="1"/>
          </p:cNvSpPr>
          <p:nvPr>
            <p:ph type="title"/>
          </p:nvPr>
        </p:nvSpPr>
        <p:spPr>
          <a:xfrm>
            <a:off x="457200" y="274638"/>
            <a:ext cx="7467600" cy="1143000"/>
          </a:xfrm>
          <a:prstGeom prst="rect">
            <a:avLst/>
          </a:prstGeom>
        </p:spPr>
        <p:txBody>
          <a:bodyPr vert="horz" anchor="b">
            <a:normAutofit/>
          </a:bodyPr>
          <a:lstStyle/>
          <a:p>
            <a:r>
              <a:rPr kumimoji="0" lang="uk-UA" smtClean="0"/>
              <a:t>Зразок заголовка</a:t>
            </a:r>
            <a:endParaRPr kumimoji="0" lang="en-US"/>
          </a:p>
        </p:txBody>
      </p:sp>
      <p:sp>
        <p:nvSpPr>
          <p:cNvPr id="13" name="Місце для тексту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4" name="Місце для дати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90A66AE-81F5-474A-B74B-EE41E9320F19}" type="datetimeFigureOut">
              <a:rPr lang="uk-UA" smtClean="0"/>
              <a:t>07.11.2024</a:t>
            </a:fld>
            <a:endParaRPr lang="uk-UA"/>
          </a:p>
        </p:txBody>
      </p:sp>
      <p:sp>
        <p:nvSpPr>
          <p:cNvPr id="3" name="Місце для нижнього колонтитула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uk-UA"/>
          </a:p>
        </p:txBody>
      </p:sp>
      <p:sp>
        <p:nvSpPr>
          <p:cNvPr id="7" name="Пряма сполучна ліні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 сполучна ліні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кут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 сполучна ліні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Місце для номера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64F593F-0D5B-4CF0-BEE2-6583C73E7271}"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1" dirty="0">
                <a:solidFill>
                  <a:srgbClr val="FF0000"/>
                </a:solidFill>
                <a:latin typeface="Times New Roman" pitchFamily="18" charset="0"/>
                <a:cs typeface="Times New Roman" pitchFamily="18" charset="0"/>
              </a:rPr>
              <a:t>Захист від </a:t>
            </a:r>
            <a:br>
              <a:rPr lang="uk-UA" b="1" dirty="0">
                <a:solidFill>
                  <a:srgbClr val="FF0000"/>
                </a:solidFill>
                <a:latin typeface="Times New Roman" pitchFamily="18" charset="0"/>
                <a:cs typeface="Times New Roman" pitchFamily="18" charset="0"/>
              </a:rPr>
            </a:br>
            <a:r>
              <a:rPr lang="uk-UA" b="1" dirty="0">
                <a:solidFill>
                  <a:srgbClr val="FF0000"/>
                </a:solidFill>
                <a:latin typeface="Times New Roman" pitchFamily="18" charset="0"/>
                <a:cs typeface="Times New Roman" pitchFamily="18" charset="0"/>
              </a:rPr>
              <a:t>підробок і фальсифікації товарів</a:t>
            </a:r>
            <a:endParaRPr lang="uk-UA" dirty="0">
              <a:solidFill>
                <a:srgbClr val="FF0000"/>
              </a:solidFill>
              <a:latin typeface="Times New Roman" pitchFamily="18" charset="0"/>
              <a:cs typeface="Times New Roman" pitchFamily="18" charset="0"/>
            </a:endParaRPr>
          </a:p>
        </p:txBody>
      </p:sp>
      <p:sp>
        <p:nvSpPr>
          <p:cNvPr id="3" name="Місце для вмісту 2"/>
          <p:cNvSpPr>
            <a:spLocks noGrp="1"/>
          </p:cNvSpPr>
          <p:nvPr>
            <p:ph sz="quarter" idx="1"/>
          </p:nvPr>
        </p:nvSpPr>
        <p:spPr>
          <a:xfrm>
            <a:off x="457200" y="1600200"/>
            <a:ext cx="8219256" cy="4873752"/>
          </a:xfrm>
        </p:spPr>
        <p:txBody>
          <a:bodyPr>
            <a:normAutofit/>
          </a:bodyPr>
          <a:lstStyle/>
          <a:p>
            <a:pPr marL="0" indent="360000" algn="just">
              <a:spcBef>
                <a:spcPts val="0"/>
              </a:spcBef>
              <a:buAutoNum type="arabicPeriod"/>
            </a:pPr>
            <a:r>
              <a:rPr lang="uk-UA" dirty="0" smtClean="0">
                <a:latin typeface="Times New Roman" pitchFamily="18" charset="0"/>
                <a:cs typeface="Times New Roman" pitchFamily="18" charset="0"/>
              </a:rPr>
              <a:t>Поняття </a:t>
            </a:r>
            <a:r>
              <a:rPr lang="uk-UA" dirty="0">
                <a:latin typeface="Times New Roman" pitchFamily="18" charset="0"/>
                <a:cs typeface="Times New Roman" pitchFamily="18" charset="0"/>
              </a:rPr>
              <a:t>підробок та фальсифікації </a:t>
            </a:r>
            <a:r>
              <a:rPr lang="uk-UA" dirty="0" smtClean="0">
                <a:latin typeface="Times New Roman" pitchFamily="18" charset="0"/>
                <a:cs typeface="Times New Roman" pitchFamily="18" charset="0"/>
              </a:rPr>
              <a:t>товарів.</a:t>
            </a:r>
          </a:p>
          <a:p>
            <a:pPr marL="0" indent="360000" algn="just">
              <a:spcBef>
                <a:spcPts val="0"/>
              </a:spcBef>
              <a:buAutoNum type="arabicPeriod"/>
            </a:pPr>
            <a:r>
              <a:rPr lang="uk-UA" dirty="0" smtClean="0">
                <a:latin typeface="Times New Roman" pitchFamily="18" charset="0"/>
                <a:cs typeface="Times New Roman" pitchFamily="18" charset="0"/>
              </a:rPr>
              <a:t>Види </a:t>
            </a:r>
            <a:r>
              <a:rPr lang="uk-UA" dirty="0">
                <a:latin typeface="Times New Roman" pitchFamily="18" charset="0"/>
                <a:cs typeface="Times New Roman" pitchFamily="18" charset="0"/>
              </a:rPr>
              <a:t>та засоби фальсифікації товарів. Класифікація методів визначення фальсифікації </a:t>
            </a:r>
            <a:r>
              <a:rPr lang="uk-UA" dirty="0" smtClean="0">
                <a:latin typeface="Times New Roman" pitchFamily="18" charset="0"/>
                <a:cs typeface="Times New Roman" pitchFamily="18" charset="0"/>
              </a:rPr>
              <a:t>товарів.</a:t>
            </a:r>
          </a:p>
          <a:p>
            <a:pPr marL="0" indent="360000" algn="just">
              <a:spcBef>
                <a:spcPts val="0"/>
              </a:spcBef>
              <a:buAutoNum type="arabicPeriod"/>
            </a:pPr>
            <a:r>
              <a:rPr lang="uk-UA" dirty="0">
                <a:latin typeface="Times New Roman" pitchFamily="18" charset="0"/>
                <a:cs typeface="Times New Roman" pitchFamily="18" charset="0"/>
              </a:rPr>
              <a:t>Правові аспекти фальсифікації товарів та заходи щодо її попередження. </a:t>
            </a:r>
            <a:endParaRPr lang="uk-UA" dirty="0" smtClean="0">
              <a:latin typeface="Times New Roman" pitchFamily="18" charset="0"/>
              <a:cs typeface="Times New Roman" pitchFamily="18" charset="0"/>
            </a:endParaRPr>
          </a:p>
          <a:p>
            <a:pPr marL="0" indent="360000" algn="just">
              <a:spcBef>
                <a:spcPts val="0"/>
              </a:spcBef>
              <a:buAutoNum type="arabicPeriod"/>
            </a:pPr>
            <a:r>
              <a:rPr lang="uk-UA" dirty="0" smtClean="0">
                <a:latin typeface="Times New Roman" pitchFamily="18" charset="0"/>
                <a:cs typeface="Times New Roman" pitchFamily="18" charset="0"/>
              </a:rPr>
              <a:t>Світова </a:t>
            </a:r>
            <a:r>
              <a:rPr lang="uk-UA" dirty="0">
                <a:latin typeface="Times New Roman" pitchFamily="18" charset="0"/>
                <a:cs typeface="Times New Roman" pitchFamily="18" charset="0"/>
              </a:rPr>
              <a:t>практика щодо контролю та поліпшення якості харчової продукції </a:t>
            </a:r>
            <a:endParaRPr lang="uk-UA" dirty="0" smtClean="0">
              <a:latin typeface="Times New Roman" pitchFamily="18" charset="0"/>
              <a:cs typeface="Times New Roman" pitchFamily="18" charset="0"/>
            </a:endParaRPr>
          </a:p>
          <a:p>
            <a:pPr marL="0" indent="360000" algn="just">
              <a:spcBef>
                <a:spcPts val="0"/>
              </a:spcBef>
              <a:buAutoNum type="arabicPeriod"/>
            </a:pPr>
            <a:r>
              <a:rPr lang="uk-UA" dirty="0" smtClean="0">
                <a:solidFill>
                  <a:srgbClr val="FF0000"/>
                </a:solidFill>
                <a:latin typeface="Times New Roman" pitchFamily="18" charset="0"/>
                <a:cs typeface="Times New Roman" pitchFamily="18" charset="0"/>
              </a:rPr>
              <a:t>Національна система споживчої </a:t>
            </a:r>
            <a:r>
              <a:rPr lang="uk-UA" dirty="0">
                <a:solidFill>
                  <a:srgbClr val="FF0000"/>
                </a:solidFill>
                <a:latin typeface="Times New Roman" pitchFamily="18" charset="0"/>
                <a:cs typeface="Times New Roman" pitchFamily="18" charset="0"/>
              </a:rPr>
              <a:t>політики </a:t>
            </a:r>
            <a:r>
              <a:rPr lang="uk-UA" dirty="0" smtClean="0">
                <a:solidFill>
                  <a:srgbClr val="FF0000"/>
                </a:solidFill>
                <a:latin typeface="Times New Roman" pitchFamily="18" charset="0"/>
                <a:cs typeface="Times New Roman" pitchFamily="18" charset="0"/>
              </a:rPr>
              <a:t>України,  </a:t>
            </a:r>
            <a:r>
              <a:rPr lang="uk-UA" dirty="0">
                <a:solidFill>
                  <a:srgbClr val="FF0000"/>
                </a:solidFill>
                <a:latin typeface="Times New Roman" pitchFamily="18" charset="0"/>
                <a:cs typeface="Times New Roman" pitchFamily="18" charset="0"/>
              </a:rPr>
              <a:t>Законодавство </a:t>
            </a:r>
            <a:r>
              <a:rPr lang="uk-UA" dirty="0" smtClean="0">
                <a:solidFill>
                  <a:srgbClr val="FF0000"/>
                </a:solidFill>
                <a:latin typeface="Times New Roman" pitchFamily="18" charset="0"/>
                <a:cs typeface="Times New Roman" pitchFamily="18" charset="0"/>
              </a:rPr>
              <a:t>ЄС </a:t>
            </a:r>
            <a:r>
              <a:rPr lang="uk-UA" dirty="0">
                <a:solidFill>
                  <a:srgbClr val="FF0000"/>
                </a:solidFill>
                <a:latin typeface="Times New Roman" pitchFamily="18" charset="0"/>
                <a:cs typeface="Times New Roman" pitchFamily="18" charset="0"/>
              </a:rPr>
              <a:t>у сфері якості </a:t>
            </a:r>
            <a:r>
              <a:rPr lang="uk-UA" dirty="0" smtClean="0">
                <a:solidFill>
                  <a:srgbClr val="FF0000"/>
                </a:solidFill>
                <a:latin typeface="Times New Roman" pitchFamily="18" charset="0"/>
                <a:cs typeface="Times New Roman" pitchFamily="18" charset="0"/>
              </a:rPr>
              <a:t>продукції </a:t>
            </a:r>
            <a:r>
              <a:rPr lang="uk-UA" dirty="0">
                <a:solidFill>
                  <a:srgbClr val="FF0000"/>
                </a:solidFill>
                <a:latin typeface="Times New Roman" pitchFamily="18" charset="0"/>
                <a:cs typeface="Times New Roman" pitchFamily="18" charset="0"/>
              </a:rPr>
              <a:t>та ступінь врахування його вимог в законодавчій та нормативно-правовій базі </a:t>
            </a:r>
            <a:r>
              <a:rPr lang="uk-UA" dirty="0" smtClean="0">
                <a:solidFill>
                  <a:srgbClr val="FF0000"/>
                </a:solidFill>
                <a:latin typeface="Times New Roman" pitchFamily="18" charset="0"/>
                <a:cs typeface="Times New Roman" pitchFamily="18" charset="0"/>
              </a:rPr>
              <a:t>України.</a:t>
            </a:r>
            <a:endParaRPr lang="uk-UA" dirty="0">
              <a:solidFill>
                <a:srgbClr val="FF0000"/>
              </a:solidFill>
              <a:latin typeface="Times New Roman" pitchFamily="18" charset="0"/>
              <a:cs typeface="Times New Roman" pitchFamily="18" charset="0"/>
            </a:endParaRPr>
          </a:p>
        </p:txBody>
      </p:sp>
      <p:pic>
        <p:nvPicPr>
          <p:cNvPr id="4" name="Рисунок 3"/>
          <p:cNvPicPr>
            <a:picLocks noChangeAspect="1"/>
          </p:cNvPicPr>
          <p:nvPr/>
        </p:nvPicPr>
        <p:blipFill rotWithShape="1">
          <a:blip r:embed="rId2"/>
          <a:srcRect l="36797" t="45508" r="36384" b="38281"/>
          <a:stretch/>
        </p:blipFill>
        <p:spPr>
          <a:xfrm>
            <a:off x="6660232" y="116632"/>
            <a:ext cx="2102073" cy="714375"/>
          </a:xfrm>
          <a:prstGeom prst="rect">
            <a:avLst/>
          </a:prstGeom>
        </p:spPr>
      </p:pic>
    </p:spTree>
    <p:extLst>
      <p:ext uri="{BB962C8B-B14F-4D97-AF65-F5344CB8AC3E}">
        <p14:creationId xmlns:p14="http://schemas.microsoft.com/office/powerpoint/2010/main" val="3904261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sz="quarter" idx="1"/>
          </p:nvPr>
        </p:nvSpPr>
        <p:spPr>
          <a:xfrm>
            <a:off x="323528" y="188640"/>
            <a:ext cx="8352928" cy="6408712"/>
          </a:xfrm>
        </p:spPr>
        <p:txBody>
          <a:bodyPr>
            <a:normAutofit fontScale="70000" lnSpcReduction="20000"/>
          </a:bodyPr>
          <a:lstStyle/>
          <a:p>
            <a:pPr marL="0" indent="0">
              <a:buNone/>
            </a:pPr>
            <a:r>
              <a:rPr lang="ru-RU" dirty="0" err="1"/>
              <a:t>Крім</a:t>
            </a:r>
            <a:r>
              <a:rPr lang="ru-RU" dirty="0"/>
              <a:t> </a:t>
            </a:r>
            <a:r>
              <a:rPr lang="ru-RU" dirty="0" err="1"/>
              <a:t>цього</a:t>
            </a:r>
            <a:r>
              <a:rPr lang="ru-RU" dirty="0"/>
              <a:t>, </a:t>
            </a:r>
            <a:r>
              <a:rPr lang="ru-RU" dirty="0" err="1"/>
              <a:t>досить</a:t>
            </a:r>
            <a:r>
              <a:rPr lang="ru-RU" dirty="0"/>
              <a:t> детально </a:t>
            </a:r>
            <a:r>
              <a:rPr lang="ru-RU" dirty="0" err="1"/>
              <a:t>перераховано</a:t>
            </a:r>
            <a:r>
              <a:rPr lang="ru-RU" dirty="0"/>
              <a:t> </a:t>
            </a:r>
            <a:r>
              <a:rPr lang="ru-RU" dirty="0" err="1"/>
              <a:t>види</a:t>
            </a:r>
            <a:r>
              <a:rPr lang="ru-RU" dirty="0"/>
              <a:t> </a:t>
            </a:r>
            <a:r>
              <a:rPr lang="ru-RU" dirty="0" err="1"/>
              <a:t>комерційної</a:t>
            </a:r>
            <a:r>
              <a:rPr lang="ru-RU" dirty="0"/>
              <a:t> практики, </a:t>
            </a:r>
            <a:r>
              <a:rPr lang="ru-RU" dirty="0" err="1"/>
              <a:t>що</a:t>
            </a:r>
            <a:r>
              <a:rPr lang="ru-RU" dirty="0"/>
              <a:t> вводить в </a:t>
            </a:r>
            <a:r>
              <a:rPr lang="ru-RU" dirty="0" err="1"/>
              <a:t>оману</a:t>
            </a:r>
            <a:r>
              <a:rPr lang="ru-RU" dirty="0"/>
              <a:t>, </a:t>
            </a:r>
            <a:r>
              <a:rPr lang="ru-RU" dirty="0" err="1"/>
              <a:t>серед</a:t>
            </a:r>
            <a:r>
              <a:rPr lang="ru-RU" dirty="0"/>
              <a:t> </a:t>
            </a:r>
            <a:r>
              <a:rPr lang="ru-RU" dirty="0" err="1"/>
              <a:t>яких</a:t>
            </a:r>
            <a:r>
              <a:rPr lang="ru-RU" dirty="0"/>
              <a:t> </a:t>
            </a:r>
            <a:r>
              <a:rPr lang="ru-RU" dirty="0" err="1"/>
              <a:t>цікавими</a:t>
            </a:r>
            <a:r>
              <a:rPr lang="ru-RU" dirty="0"/>
              <a:t> </a:t>
            </a:r>
            <a:r>
              <a:rPr lang="ru-RU" dirty="0" err="1"/>
              <a:t>нововведеннями</a:t>
            </a:r>
            <a:r>
              <a:rPr lang="ru-RU" dirty="0"/>
              <a:t> є: </a:t>
            </a:r>
            <a:endParaRPr lang="ru-RU" dirty="0" smtClean="0"/>
          </a:p>
          <a:p>
            <a:pPr marL="0" indent="0">
              <a:buNone/>
            </a:pPr>
            <a:endParaRPr lang="ru-RU" dirty="0"/>
          </a:p>
          <a:p>
            <a:pPr marL="0" indent="274320" algn="just">
              <a:lnSpc>
                <a:spcPct val="120000"/>
              </a:lnSpc>
              <a:spcBef>
                <a:spcPts val="0"/>
              </a:spcBef>
              <a:buFont typeface="Arial" pitchFamily="34" charset="0"/>
              <a:buChar char="•"/>
            </a:pPr>
            <a:r>
              <a:rPr lang="ru-RU" dirty="0" err="1"/>
              <a:t>представлення</a:t>
            </a:r>
            <a:r>
              <a:rPr lang="ru-RU" dirty="0"/>
              <a:t> </a:t>
            </a:r>
            <a:r>
              <a:rPr lang="ru-RU" dirty="0" err="1"/>
              <a:t>встановленого</a:t>
            </a:r>
            <a:r>
              <a:rPr lang="ru-RU" dirty="0"/>
              <a:t> </a:t>
            </a:r>
            <a:r>
              <a:rPr lang="ru-RU" dirty="0" err="1"/>
              <a:t>законодавством</a:t>
            </a:r>
            <a:r>
              <a:rPr lang="ru-RU" dirty="0"/>
              <a:t> права </a:t>
            </a:r>
            <a:r>
              <a:rPr lang="ru-RU" dirty="0" err="1"/>
              <a:t>споживача</a:t>
            </a:r>
            <a:r>
              <a:rPr lang="ru-RU" dirty="0"/>
              <a:t> як </a:t>
            </a:r>
            <a:r>
              <a:rPr lang="ru-RU" dirty="0" err="1"/>
              <a:t>наданого</a:t>
            </a:r>
            <a:r>
              <a:rPr lang="ru-RU" dirty="0"/>
              <a:t> </a:t>
            </a:r>
            <a:r>
              <a:rPr lang="ru-RU" dirty="0" err="1"/>
              <a:t>продавцем</a:t>
            </a:r>
            <a:r>
              <a:rPr lang="ru-RU" dirty="0"/>
              <a:t> </a:t>
            </a:r>
            <a:r>
              <a:rPr lang="ru-RU" dirty="0" err="1"/>
              <a:t>продукції</a:t>
            </a:r>
            <a:r>
              <a:rPr lang="ru-RU" dirty="0"/>
              <a:t> </a:t>
            </a:r>
            <a:r>
              <a:rPr lang="ru-RU" dirty="0" err="1"/>
              <a:t>привілею</a:t>
            </a:r>
            <a:r>
              <a:rPr lang="ru-RU" dirty="0"/>
              <a:t>;  </a:t>
            </a:r>
          </a:p>
          <a:p>
            <a:pPr marL="0" indent="274320" algn="just">
              <a:lnSpc>
                <a:spcPct val="120000"/>
              </a:lnSpc>
              <a:spcBef>
                <a:spcPts val="0"/>
              </a:spcBef>
              <a:buFont typeface="Arial" pitchFamily="34" charset="0"/>
              <a:buChar char="•"/>
            </a:pPr>
            <a:r>
              <a:rPr lang="ru-RU" dirty="0" err="1"/>
              <a:t>хибне</a:t>
            </a:r>
            <a:r>
              <a:rPr lang="ru-RU" dirty="0"/>
              <a:t> </a:t>
            </a:r>
            <a:r>
              <a:rPr lang="ru-RU" dirty="0" err="1"/>
              <a:t>твердження</a:t>
            </a:r>
            <a:r>
              <a:rPr lang="ru-RU" dirty="0"/>
              <a:t>, </a:t>
            </a:r>
            <a:r>
              <a:rPr lang="ru-RU" dirty="0" err="1"/>
              <a:t>що</a:t>
            </a:r>
            <a:r>
              <a:rPr lang="ru-RU" dirty="0"/>
              <a:t> </a:t>
            </a:r>
            <a:r>
              <a:rPr lang="ru-RU" dirty="0" err="1"/>
              <a:t>продукція</a:t>
            </a:r>
            <a:r>
              <a:rPr lang="ru-RU" dirty="0"/>
              <a:t> </a:t>
            </a:r>
            <a:r>
              <a:rPr lang="ru-RU" dirty="0" err="1"/>
              <a:t>може</a:t>
            </a:r>
            <a:r>
              <a:rPr lang="ru-RU" dirty="0"/>
              <a:t> </a:t>
            </a:r>
            <a:r>
              <a:rPr lang="ru-RU" dirty="0" err="1"/>
              <a:t>вилікувати</a:t>
            </a:r>
            <a:r>
              <a:rPr lang="ru-RU" dirty="0"/>
              <a:t> </a:t>
            </a:r>
            <a:r>
              <a:rPr lang="ru-RU" dirty="0" err="1"/>
              <a:t>захворювання</a:t>
            </a:r>
            <a:r>
              <a:rPr lang="ru-RU" dirty="0"/>
              <a:t> </a:t>
            </a:r>
            <a:r>
              <a:rPr lang="ru-RU" dirty="0" err="1"/>
              <a:t>або</a:t>
            </a:r>
            <a:r>
              <a:rPr lang="ru-RU" dirty="0"/>
              <a:t> </a:t>
            </a:r>
            <a:r>
              <a:rPr lang="ru-RU" dirty="0" err="1"/>
              <a:t>має</a:t>
            </a:r>
            <a:r>
              <a:rPr lang="ru-RU" dirty="0"/>
              <a:t> </a:t>
            </a:r>
            <a:r>
              <a:rPr lang="ru-RU" dirty="0" err="1"/>
              <a:t>інші</a:t>
            </a:r>
            <a:r>
              <a:rPr lang="ru-RU" dirty="0"/>
              <a:t> </a:t>
            </a:r>
            <a:r>
              <a:rPr lang="ru-RU" dirty="0" err="1"/>
              <a:t>лікувальні</a:t>
            </a:r>
            <a:r>
              <a:rPr lang="ru-RU" dirty="0"/>
              <a:t> </a:t>
            </a:r>
            <a:r>
              <a:rPr lang="ru-RU" dirty="0" err="1"/>
              <a:t>якості</a:t>
            </a:r>
            <a:r>
              <a:rPr lang="ru-RU" dirty="0"/>
              <a:t> (</a:t>
            </a:r>
            <a:r>
              <a:rPr lang="ru-RU" dirty="0" err="1"/>
              <a:t>крім</a:t>
            </a:r>
            <a:r>
              <a:rPr lang="ru-RU" dirty="0"/>
              <a:t> </a:t>
            </a:r>
            <a:r>
              <a:rPr lang="ru-RU" dirty="0" err="1"/>
              <a:t>лікарських</a:t>
            </a:r>
            <a:r>
              <a:rPr lang="ru-RU" dirty="0"/>
              <a:t> </a:t>
            </a:r>
            <a:r>
              <a:rPr lang="ru-RU" dirty="0" err="1"/>
              <a:t>засобів</a:t>
            </a:r>
            <a:r>
              <a:rPr lang="ru-RU" dirty="0"/>
              <a:t> та </a:t>
            </a:r>
            <a:r>
              <a:rPr lang="ru-RU" dirty="0" err="1"/>
              <a:t>медичних</a:t>
            </a:r>
            <a:r>
              <a:rPr lang="ru-RU" dirty="0"/>
              <a:t> </a:t>
            </a:r>
            <a:r>
              <a:rPr lang="ru-RU" dirty="0" err="1"/>
              <a:t>виробів</a:t>
            </a:r>
            <a:r>
              <a:rPr lang="ru-RU" dirty="0"/>
              <a:t>); </a:t>
            </a:r>
          </a:p>
          <a:p>
            <a:pPr marL="0" indent="274320" algn="just">
              <a:lnSpc>
                <a:spcPct val="120000"/>
              </a:lnSpc>
              <a:spcBef>
                <a:spcPts val="0"/>
              </a:spcBef>
              <a:buFont typeface="Arial" pitchFamily="34" charset="0"/>
              <a:buChar char="•"/>
            </a:pPr>
            <a:r>
              <a:rPr lang="ru-RU" dirty="0" err="1"/>
              <a:t>опис</a:t>
            </a:r>
            <a:r>
              <a:rPr lang="ru-RU" dirty="0"/>
              <a:t> </a:t>
            </a:r>
            <a:r>
              <a:rPr lang="ru-RU" dirty="0" err="1"/>
              <a:t>продукції</a:t>
            </a:r>
            <a:r>
              <a:rPr lang="ru-RU" dirty="0"/>
              <a:t> словами “</a:t>
            </a:r>
            <a:r>
              <a:rPr lang="ru-RU" dirty="0" err="1"/>
              <a:t>безкоштовно</a:t>
            </a:r>
            <a:r>
              <a:rPr lang="ru-RU" dirty="0"/>
              <a:t>”, “</a:t>
            </a:r>
            <a:r>
              <a:rPr lang="ru-RU" dirty="0" err="1"/>
              <a:t>безоплатно</a:t>
            </a:r>
            <a:r>
              <a:rPr lang="ru-RU" dirty="0"/>
              <a:t>” </a:t>
            </a:r>
            <a:r>
              <a:rPr lang="ru-RU" dirty="0" err="1"/>
              <a:t>або</a:t>
            </a:r>
            <a:r>
              <a:rPr lang="ru-RU" dirty="0"/>
              <a:t> </a:t>
            </a:r>
            <a:r>
              <a:rPr lang="ru-RU" dirty="0" err="1"/>
              <a:t>іншими</a:t>
            </a:r>
            <a:r>
              <a:rPr lang="ru-RU" dirty="0"/>
              <a:t> </a:t>
            </a:r>
            <a:r>
              <a:rPr lang="ru-RU" dirty="0" err="1"/>
              <a:t>аналогічними</a:t>
            </a:r>
            <a:r>
              <a:rPr lang="ru-RU" dirty="0"/>
              <a:t> за </a:t>
            </a:r>
            <a:r>
              <a:rPr lang="ru-RU" dirty="0" err="1"/>
              <a:t>змістом</a:t>
            </a:r>
            <a:r>
              <a:rPr lang="ru-RU" dirty="0"/>
              <a:t>, </a:t>
            </a:r>
            <a:r>
              <a:rPr lang="ru-RU" dirty="0" err="1"/>
              <a:t>якщо</a:t>
            </a:r>
            <a:r>
              <a:rPr lang="ru-RU" dirty="0"/>
              <a:t> </a:t>
            </a:r>
            <a:r>
              <a:rPr lang="ru-RU" dirty="0" err="1"/>
              <a:t>споживач</a:t>
            </a:r>
            <a:r>
              <a:rPr lang="ru-RU" dirty="0"/>
              <a:t> </a:t>
            </a:r>
            <a:r>
              <a:rPr lang="ru-RU" dirty="0" err="1"/>
              <a:t>несе</a:t>
            </a:r>
            <a:r>
              <a:rPr lang="ru-RU" dirty="0"/>
              <a:t> </a:t>
            </a:r>
            <a:r>
              <a:rPr lang="ru-RU" dirty="0" err="1"/>
              <a:t>більші</a:t>
            </a:r>
            <a:r>
              <a:rPr lang="ru-RU" dirty="0"/>
              <a:t> </a:t>
            </a:r>
            <a:r>
              <a:rPr lang="ru-RU" dirty="0" err="1"/>
              <a:t>витрати</a:t>
            </a:r>
            <a:r>
              <a:rPr lang="ru-RU" dirty="0"/>
              <a:t>, </a:t>
            </a:r>
            <a:r>
              <a:rPr lang="ru-RU" dirty="0" err="1"/>
              <a:t>ніж</a:t>
            </a:r>
            <a:r>
              <a:rPr lang="ru-RU" dirty="0"/>
              <a:t> </a:t>
            </a:r>
            <a:r>
              <a:rPr lang="ru-RU" dirty="0" err="1"/>
              <a:t>неминучі</a:t>
            </a:r>
            <a:r>
              <a:rPr lang="ru-RU" dirty="0"/>
              <a:t> </a:t>
            </a:r>
            <a:r>
              <a:rPr lang="ru-RU" dirty="0" err="1"/>
              <a:t>витрати</a:t>
            </a:r>
            <a:r>
              <a:rPr lang="ru-RU" dirty="0"/>
              <a:t> на доставку </a:t>
            </a:r>
            <a:r>
              <a:rPr lang="ru-RU" dirty="0" err="1"/>
              <a:t>такої</a:t>
            </a:r>
            <a:r>
              <a:rPr lang="ru-RU" dirty="0"/>
              <a:t> </a:t>
            </a:r>
            <a:r>
              <a:rPr lang="ru-RU" dirty="0" err="1"/>
              <a:t>продукції</a:t>
            </a:r>
            <a:r>
              <a:rPr lang="ru-RU" dirty="0"/>
              <a:t>; </a:t>
            </a:r>
          </a:p>
          <a:p>
            <a:pPr marL="0" indent="274320" algn="just">
              <a:lnSpc>
                <a:spcPct val="120000"/>
              </a:lnSpc>
              <a:spcBef>
                <a:spcPts val="0"/>
              </a:spcBef>
              <a:buFont typeface="Arial" pitchFamily="34" charset="0"/>
              <a:buChar char="•"/>
            </a:pPr>
            <a:r>
              <a:rPr lang="ru-RU" dirty="0" err="1"/>
              <a:t>включення</a:t>
            </a:r>
            <a:r>
              <a:rPr lang="ru-RU" dirty="0"/>
              <a:t> до </a:t>
            </a:r>
            <a:r>
              <a:rPr lang="ru-RU" dirty="0" err="1"/>
              <a:t>маркетингових</a:t>
            </a:r>
            <a:r>
              <a:rPr lang="ru-RU" dirty="0"/>
              <a:t> </a:t>
            </a:r>
            <a:r>
              <a:rPr lang="ru-RU" dirty="0" err="1"/>
              <a:t>матеріалів</a:t>
            </a:r>
            <a:r>
              <a:rPr lang="ru-RU" dirty="0"/>
              <a:t>, </a:t>
            </a:r>
            <a:r>
              <a:rPr lang="ru-RU" dirty="0" err="1"/>
              <a:t>рахунка-фактури</a:t>
            </a:r>
            <a:r>
              <a:rPr lang="ru-RU" dirty="0"/>
              <a:t> </a:t>
            </a:r>
            <a:r>
              <a:rPr lang="ru-RU" dirty="0" err="1"/>
              <a:t>або</a:t>
            </a:r>
            <a:r>
              <a:rPr lang="ru-RU" dirty="0"/>
              <a:t> </a:t>
            </a:r>
            <a:r>
              <a:rPr lang="ru-RU" dirty="0" err="1"/>
              <a:t>аналогічного</a:t>
            </a:r>
            <a:r>
              <a:rPr lang="ru-RU" dirty="0"/>
              <a:t> документа, </a:t>
            </a:r>
            <a:r>
              <a:rPr lang="ru-RU" dirty="0" err="1"/>
              <a:t>який</a:t>
            </a:r>
            <a:r>
              <a:rPr lang="ru-RU" dirty="0"/>
              <a:t> </a:t>
            </a:r>
            <a:r>
              <a:rPr lang="ru-RU" dirty="0" err="1"/>
              <a:t>передбачає</a:t>
            </a:r>
            <a:r>
              <a:rPr lang="ru-RU" dirty="0"/>
              <a:t> оплату </a:t>
            </a:r>
            <a:r>
              <a:rPr lang="ru-RU" dirty="0" err="1"/>
              <a:t>продукції</a:t>
            </a:r>
            <a:r>
              <a:rPr lang="ru-RU" dirty="0"/>
              <a:t>, </a:t>
            </a:r>
            <a:r>
              <a:rPr lang="ru-RU" dirty="0" err="1"/>
              <a:t>що</a:t>
            </a:r>
            <a:r>
              <a:rPr lang="ru-RU" dirty="0"/>
              <a:t> </a:t>
            </a:r>
            <a:r>
              <a:rPr lang="ru-RU" dirty="0" err="1"/>
              <a:t>створює</a:t>
            </a:r>
            <a:r>
              <a:rPr lang="ru-RU" dirty="0"/>
              <a:t> у </a:t>
            </a:r>
            <a:r>
              <a:rPr lang="ru-RU" dirty="0" err="1"/>
              <a:t>споживача</a:t>
            </a:r>
            <a:r>
              <a:rPr lang="ru-RU" dirty="0"/>
              <a:t> </a:t>
            </a:r>
            <a:r>
              <a:rPr lang="ru-RU" dirty="0" err="1"/>
              <a:t>хибне</a:t>
            </a:r>
            <a:r>
              <a:rPr lang="ru-RU" dirty="0"/>
              <a:t> </a:t>
            </a:r>
            <a:r>
              <a:rPr lang="ru-RU" dirty="0" err="1"/>
              <a:t>враження</a:t>
            </a:r>
            <a:r>
              <a:rPr lang="ru-RU" dirty="0"/>
              <a:t>, </a:t>
            </a:r>
            <a:r>
              <a:rPr lang="ru-RU" dirty="0" err="1"/>
              <a:t>ніби</a:t>
            </a:r>
            <a:r>
              <a:rPr lang="ru-RU" dirty="0"/>
              <a:t> </a:t>
            </a:r>
            <a:r>
              <a:rPr lang="ru-RU" dirty="0" err="1"/>
              <a:t>він</a:t>
            </a:r>
            <a:r>
              <a:rPr lang="ru-RU" dirty="0"/>
              <a:t> уже </a:t>
            </a:r>
            <a:r>
              <a:rPr lang="ru-RU" dirty="0" err="1"/>
              <a:t>замовив</a:t>
            </a:r>
            <a:r>
              <a:rPr lang="ru-RU" dirty="0"/>
              <a:t> </a:t>
            </a:r>
            <a:r>
              <a:rPr lang="ru-RU" dirty="0" err="1"/>
              <a:t>продукцію</a:t>
            </a:r>
            <a:r>
              <a:rPr lang="ru-RU" dirty="0"/>
              <a:t>; </a:t>
            </a:r>
          </a:p>
          <a:p>
            <a:pPr marL="0" indent="274320" algn="just">
              <a:lnSpc>
                <a:spcPct val="120000"/>
              </a:lnSpc>
              <a:spcBef>
                <a:spcPts val="0"/>
              </a:spcBef>
              <a:buFont typeface="Arial" pitchFamily="34" charset="0"/>
              <a:buChar char="•"/>
            </a:pPr>
            <a:r>
              <a:rPr lang="ru-RU" dirty="0"/>
              <a:t>оплату </a:t>
            </a:r>
            <a:r>
              <a:rPr lang="ru-RU" dirty="0" err="1"/>
              <a:t>продукції</a:t>
            </a:r>
            <a:r>
              <a:rPr lang="ru-RU" dirty="0"/>
              <a:t>, </a:t>
            </a:r>
            <a:r>
              <a:rPr lang="ru-RU" dirty="0" err="1"/>
              <a:t>що</a:t>
            </a:r>
            <a:r>
              <a:rPr lang="ru-RU" dirty="0"/>
              <a:t> </a:t>
            </a:r>
            <a:r>
              <a:rPr lang="ru-RU" dirty="0" err="1"/>
              <a:t>створює</a:t>
            </a:r>
            <a:r>
              <a:rPr lang="ru-RU" dirty="0"/>
              <a:t> у </a:t>
            </a:r>
            <a:r>
              <a:rPr lang="ru-RU" dirty="0" err="1"/>
              <a:t>споживача</a:t>
            </a:r>
            <a:r>
              <a:rPr lang="ru-RU" dirty="0"/>
              <a:t> </a:t>
            </a:r>
            <a:r>
              <a:rPr lang="ru-RU" dirty="0" err="1"/>
              <a:t>хибне</a:t>
            </a:r>
            <a:r>
              <a:rPr lang="ru-RU" dirty="0"/>
              <a:t> </a:t>
            </a:r>
            <a:r>
              <a:rPr lang="ru-RU" dirty="0" err="1"/>
              <a:t>враження</a:t>
            </a:r>
            <a:r>
              <a:rPr lang="ru-RU" dirty="0"/>
              <a:t>, </a:t>
            </a:r>
            <a:r>
              <a:rPr lang="ru-RU" dirty="0" err="1"/>
              <a:t>ніби</a:t>
            </a:r>
            <a:r>
              <a:rPr lang="ru-RU" dirty="0"/>
              <a:t> </a:t>
            </a:r>
            <a:r>
              <a:rPr lang="ru-RU" dirty="0" err="1"/>
              <a:t>він</a:t>
            </a:r>
            <a:r>
              <a:rPr lang="ru-RU" dirty="0"/>
              <a:t> уже </a:t>
            </a:r>
            <a:r>
              <a:rPr lang="ru-RU" dirty="0" err="1"/>
              <a:t>замовив</a:t>
            </a:r>
            <a:r>
              <a:rPr lang="ru-RU" dirty="0"/>
              <a:t> </a:t>
            </a:r>
            <a:r>
              <a:rPr lang="ru-RU" dirty="0" err="1"/>
              <a:t>продукцію</a:t>
            </a:r>
            <a:r>
              <a:rPr lang="ru-RU" dirty="0"/>
              <a:t>; </a:t>
            </a:r>
          </a:p>
          <a:p>
            <a:pPr marL="0" indent="274320" algn="just">
              <a:lnSpc>
                <a:spcPct val="120000"/>
              </a:lnSpc>
              <a:spcBef>
                <a:spcPts val="0"/>
              </a:spcBef>
              <a:buFont typeface="Arial" pitchFamily="34" charset="0"/>
              <a:buChar char="•"/>
            </a:pPr>
            <a:r>
              <a:rPr lang="ru-RU" dirty="0" err="1"/>
              <a:t>виведення</a:t>
            </a:r>
            <a:r>
              <a:rPr lang="ru-RU" dirty="0"/>
              <a:t> за результатами </a:t>
            </a:r>
            <a:r>
              <a:rPr lang="ru-RU" dirty="0" err="1"/>
              <a:t>пошукового</a:t>
            </a:r>
            <a:r>
              <a:rPr lang="ru-RU" dirty="0"/>
              <a:t> </a:t>
            </a:r>
            <a:r>
              <a:rPr lang="ru-RU" dirty="0" err="1"/>
              <a:t>запиту</a:t>
            </a:r>
            <a:r>
              <a:rPr lang="ru-RU" dirty="0"/>
              <a:t> </a:t>
            </a:r>
            <a:r>
              <a:rPr lang="ru-RU" dirty="0" err="1"/>
              <a:t>споживача</a:t>
            </a:r>
            <a:r>
              <a:rPr lang="ru-RU" dirty="0"/>
              <a:t> в </a:t>
            </a:r>
            <a:r>
              <a:rPr lang="ru-RU" dirty="0" err="1"/>
              <a:t>Інтернеті</a:t>
            </a:r>
            <a:r>
              <a:rPr lang="ru-RU" dirty="0"/>
              <a:t> </a:t>
            </a:r>
            <a:r>
              <a:rPr lang="ru-RU" dirty="0" err="1"/>
              <a:t>інформації</a:t>
            </a:r>
            <a:r>
              <a:rPr lang="ru-RU" dirty="0"/>
              <a:t> про </a:t>
            </a:r>
            <a:r>
              <a:rPr lang="ru-RU" dirty="0" err="1"/>
              <a:t>запитувану</a:t>
            </a:r>
            <a:r>
              <a:rPr lang="ru-RU" dirty="0"/>
              <a:t> </a:t>
            </a:r>
            <a:r>
              <a:rPr lang="ru-RU" dirty="0" err="1"/>
              <a:t>продукцію</a:t>
            </a:r>
            <a:r>
              <a:rPr lang="ru-RU" dirty="0"/>
              <a:t> у </a:t>
            </a:r>
            <a:r>
              <a:rPr lang="ru-RU" dirty="0" err="1"/>
              <a:t>вищий</a:t>
            </a:r>
            <a:r>
              <a:rPr lang="ru-RU" dirty="0"/>
              <a:t> рейтинг без </a:t>
            </a:r>
            <a:r>
              <a:rPr lang="ru-RU" dirty="0" err="1"/>
              <a:t>зазначення</a:t>
            </a:r>
            <a:r>
              <a:rPr lang="ru-RU" dirty="0"/>
              <a:t>, </a:t>
            </a:r>
            <a:r>
              <a:rPr lang="ru-RU" dirty="0" err="1"/>
              <a:t>що</a:t>
            </a:r>
            <a:r>
              <a:rPr lang="ru-RU" dirty="0"/>
              <a:t> </a:t>
            </a:r>
            <a:r>
              <a:rPr lang="ru-RU" dirty="0" err="1"/>
              <a:t>це</a:t>
            </a:r>
            <a:r>
              <a:rPr lang="ru-RU" dirty="0"/>
              <a:t> є рекламою </a:t>
            </a:r>
            <a:r>
              <a:rPr lang="ru-RU" dirty="0" err="1"/>
              <a:t>або</a:t>
            </a:r>
            <a:r>
              <a:rPr lang="ru-RU" dirty="0"/>
              <a:t> </a:t>
            </a:r>
            <a:r>
              <a:rPr lang="ru-RU" dirty="0" err="1"/>
              <a:t>що</a:t>
            </a:r>
            <a:r>
              <a:rPr lang="ru-RU" dirty="0"/>
              <a:t> </a:t>
            </a:r>
            <a:r>
              <a:rPr lang="ru-RU" dirty="0" err="1"/>
              <a:t>досягнення</a:t>
            </a:r>
            <a:r>
              <a:rPr lang="ru-RU" dirty="0"/>
              <a:t> </a:t>
            </a:r>
            <a:r>
              <a:rPr lang="ru-RU" dirty="0" err="1"/>
              <a:t>високого</a:t>
            </a:r>
            <a:r>
              <a:rPr lang="ru-RU" dirty="0"/>
              <a:t> рейтингу </a:t>
            </a:r>
            <a:r>
              <a:rPr lang="ru-RU" dirty="0" err="1"/>
              <a:t>продукції</a:t>
            </a:r>
            <a:r>
              <a:rPr lang="ru-RU" dirty="0"/>
              <a:t> за результатами </a:t>
            </a:r>
            <a:r>
              <a:rPr lang="ru-RU" dirty="0" err="1"/>
              <a:t>пошуку</a:t>
            </a:r>
            <a:r>
              <a:rPr lang="ru-RU" dirty="0"/>
              <a:t> в </a:t>
            </a:r>
            <a:r>
              <a:rPr lang="ru-RU" dirty="0" err="1"/>
              <a:t>Інтернеті</a:t>
            </a:r>
            <a:r>
              <a:rPr lang="ru-RU" dirty="0"/>
              <a:t> оплачено </a:t>
            </a:r>
            <a:r>
              <a:rPr lang="ru-RU" dirty="0" err="1"/>
              <a:t>суб'єктом</a:t>
            </a:r>
            <a:r>
              <a:rPr lang="ru-RU" dirty="0"/>
              <a:t> </a:t>
            </a:r>
            <a:r>
              <a:rPr lang="ru-RU" dirty="0" err="1"/>
              <a:t>господарювання</a:t>
            </a:r>
            <a:r>
              <a:rPr lang="ru-RU" dirty="0"/>
              <a:t>; </a:t>
            </a:r>
          </a:p>
          <a:p>
            <a:pPr marL="0" indent="274320" algn="just">
              <a:lnSpc>
                <a:spcPct val="120000"/>
              </a:lnSpc>
              <a:spcBef>
                <a:spcPts val="0"/>
              </a:spcBef>
              <a:buFont typeface="Arial" pitchFamily="34" charset="0"/>
              <a:buChar char="•"/>
            </a:pPr>
            <a:r>
              <a:rPr lang="ru-RU" dirty="0" err="1"/>
              <a:t>твердження</a:t>
            </a:r>
            <a:r>
              <a:rPr lang="ru-RU" dirty="0"/>
              <a:t> про те, </a:t>
            </a:r>
            <a:r>
              <a:rPr lang="ru-RU" dirty="0" err="1"/>
              <a:t>що</a:t>
            </a:r>
            <a:r>
              <a:rPr lang="ru-RU" dirty="0"/>
              <a:t> </a:t>
            </a:r>
            <a:r>
              <a:rPr lang="ru-RU" dirty="0" err="1"/>
              <a:t>відгуки</a:t>
            </a:r>
            <a:r>
              <a:rPr lang="ru-RU" dirty="0"/>
              <a:t> про </a:t>
            </a:r>
            <a:r>
              <a:rPr lang="ru-RU" dirty="0" err="1"/>
              <a:t>продукцію</a:t>
            </a:r>
            <a:r>
              <a:rPr lang="ru-RU" dirty="0"/>
              <a:t> </a:t>
            </a:r>
            <a:r>
              <a:rPr lang="ru-RU" dirty="0" err="1"/>
              <a:t>надаються</a:t>
            </a:r>
            <a:r>
              <a:rPr lang="ru-RU" dirty="0"/>
              <a:t> </a:t>
            </a:r>
            <a:r>
              <a:rPr lang="ru-RU" dirty="0" err="1"/>
              <a:t>споживачами</a:t>
            </a:r>
            <a:r>
              <a:rPr lang="ru-RU" dirty="0"/>
              <a:t>, </a:t>
            </a:r>
            <a:r>
              <a:rPr lang="ru-RU" dirty="0" err="1"/>
              <a:t>які</a:t>
            </a:r>
            <a:r>
              <a:rPr lang="ru-RU" dirty="0"/>
              <a:t> </a:t>
            </a:r>
            <a:r>
              <a:rPr lang="ru-RU" dirty="0" err="1"/>
              <a:t>придбали</a:t>
            </a:r>
            <a:r>
              <a:rPr lang="ru-RU" dirty="0"/>
              <a:t> </a:t>
            </a:r>
            <a:r>
              <a:rPr lang="ru-RU" dirty="0" err="1"/>
              <a:t>чи</a:t>
            </a:r>
            <a:r>
              <a:rPr lang="ru-RU" dirty="0"/>
              <a:t> </a:t>
            </a:r>
            <a:r>
              <a:rPr lang="ru-RU" dirty="0" err="1"/>
              <a:t>використовують</a:t>
            </a:r>
            <a:r>
              <a:rPr lang="ru-RU" dirty="0"/>
              <a:t> </a:t>
            </a:r>
            <a:r>
              <a:rPr lang="ru-RU" dirty="0" err="1"/>
              <a:t>таку</a:t>
            </a:r>
            <a:r>
              <a:rPr lang="ru-RU" dirty="0"/>
              <a:t> </a:t>
            </a:r>
            <a:r>
              <a:rPr lang="ru-RU" dirty="0" err="1"/>
              <a:t>продукцію</a:t>
            </a:r>
            <a:r>
              <a:rPr lang="ru-RU" dirty="0"/>
              <a:t>, без </a:t>
            </a:r>
            <a:r>
              <a:rPr lang="ru-RU" dirty="0" err="1"/>
              <a:t>перевірки</a:t>
            </a:r>
            <a:r>
              <a:rPr lang="ru-RU" dirty="0"/>
              <a:t> </a:t>
            </a:r>
            <a:r>
              <a:rPr lang="ru-RU" dirty="0" err="1"/>
              <a:t>достовірності</a:t>
            </a:r>
            <a:r>
              <a:rPr lang="ru-RU" dirty="0"/>
              <a:t> </a:t>
            </a:r>
            <a:r>
              <a:rPr lang="ru-RU" dirty="0" err="1"/>
              <a:t>походження</a:t>
            </a:r>
            <a:r>
              <a:rPr lang="ru-RU" dirty="0"/>
              <a:t> таких </a:t>
            </a:r>
            <a:r>
              <a:rPr lang="ru-RU" dirty="0" err="1"/>
              <a:t>відгуків</a:t>
            </a:r>
            <a:r>
              <a:rPr lang="ru-RU" dirty="0"/>
              <a:t>. </a:t>
            </a:r>
            <a:endParaRPr lang="uk-UA" dirty="0"/>
          </a:p>
        </p:txBody>
      </p:sp>
      <p:pic>
        <p:nvPicPr>
          <p:cNvPr id="4" name="Рисунок 3"/>
          <p:cNvPicPr>
            <a:picLocks noChangeAspect="1"/>
          </p:cNvPicPr>
          <p:nvPr/>
        </p:nvPicPr>
        <p:blipFill rotWithShape="1">
          <a:blip r:embed="rId2"/>
          <a:srcRect l="36797" t="45508" r="36384" b="38281"/>
          <a:stretch/>
        </p:blipFill>
        <p:spPr>
          <a:xfrm>
            <a:off x="6300192" y="5877272"/>
            <a:ext cx="2102073" cy="714375"/>
          </a:xfrm>
          <a:prstGeom prst="rect">
            <a:avLst/>
          </a:prstGeom>
        </p:spPr>
      </p:pic>
    </p:spTree>
    <p:extLst>
      <p:ext uri="{BB962C8B-B14F-4D97-AF65-F5344CB8AC3E}">
        <p14:creationId xmlns:p14="http://schemas.microsoft.com/office/powerpoint/2010/main" val="2445569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sz="quarter" idx="1"/>
          </p:nvPr>
        </p:nvSpPr>
        <p:spPr>
          <a:xfrm>
            <a:off x="323528" y="404664"/>
            <a:ext cx="8208912" cy="6192688"/>
          </a:xfrm>
        </p:spPr>
        <p:txBody>
          <a:bodyPr>
            <a:normAutofit fontScale="77500" lnSpcReduction="20000"/>
          </a:bodyPr>
          <a:lstStyle/>
          <a:p>
            <a:pPr marL="0" indent="0" algn="ctr">
              <a:buNone/>
            </a:pPr>
            <a:r>
              <a:rPr lang="uk-UA" dirty="0">
                <a:solidFill>
                  <a:srgbClr val="FF0000"/>
                </a:solidFill>
                <a:latin typeface="Times New Roman" pitchFamily="18" charset="0"/>
                <a:cs typeface="Times New Roman" pitchFamily="18" charset="0"/>
              </a:rPr>
              <a:t>Розширено повноваження </a:t>
            </a:r>
            <a:r>
              <a:rPr lang="uk-UA" dirty="0" err="1">
                <a:solidFill>
                  <a:srgbClr val="FF0000"/>
                </a:solidFill>
                <a:latin typeface="Times New Roman" pitchFamily="18" charset="0"/>
                <a:cs typeface="Times New Roman" pitchFamily="18" charset="0"/>
              </a:rPr>
              <a:t>Держпродспоживслужби</a:t>
            </a:r>
            <a:r>
              <a:rPr lang="uk-UA" dirty="0">
                <a:solidFill>
                  <a:srgbClr val="FF0000"/>
                </a:solidFill>
                <a:latin typeface="Times New Roman" pitchFamily="18" charset="0"/>
                <a:cs typeface="Times New Roman" pitchFamily="18" charset="0"/>
              </a:rPr>
              <a:t> </a:t>
            </a:r>
          </a:p>
          <a:p>
            <a:pPr marL="0" indent="0">
              <a:buNone/>
            </a:pPr>
            <a:endParaRPr lang="uk-UA" dirty="0">
              <a:latin typeface="Times New Roman" pitchFamily="18" charset="0"/>
              <a:cs typeface="Times New Roman" pitchFamily="18" charset="0"/>
            </a:endParaRPr>
          </a:p>
          <a:p>
            <a:pPr marL="0" indent="457200" algn="just">
              <a:lnSpc>
                <a:spcPct val="120000"/>
              </a:lnSpc>
              <a:spcBef>
                <a:spcPts val="0"/>
              </a:spcBef>
              <a:buNone/>
            </a:pPr>
            <a:r>
              <a:rPr lang="uk-UA" dirty="0">
                <a:latin typeface="Times New Roman" pitchFamily="18" charset="0"/>
                <a:cs typeface="Times New Roman" pitchFamily="18" charset="0"/>
              </a:rPr>
              <a:t>Відтепер якщо суб'єкт господарювання, що не розмістив на веб-сайті достовірну інформацію про власне найменування та місцезнаходження, то </a:t>
            </a:r>
            <a:r>
              <a:rPr lang="uk-UA" dirty="0" err="1">
                <a:latin typeface="Times New Roman" pitchFamily="18" charset="0"/>
                <a:cs typeface="Times New Roman" pitchFamily="18" charset="0"/>
              </a:rPr>
              <a:t>Держпродспоживслужба</a:t>
            </a:r>
            <a:r>
              <a:rPr lang="uk-UA" dirty="0">
                <a:latin typeface="Times New Roman" pitchFamily="18" charset="0"/>
                <a:cs typeface="Times New Roman" pitchFamily="18" charset="0"/>
              </a:rPr>
              <a:t>, як компетентний орган, може звернутися до провайдерів </a:t>
            </a:r>
            <a:r>
              <a:rPr lang="uk-UA" dirty="0" err="1">
                <a:latin typeface="Times New Roman" pitchFamily="18" charset="0"/>
                <a:cs typeface="Times New Roman" pitchFamily="18" charset="0"/>
              </a:rPr>
              <a:t>інтернет-послуг</a:t>
            </a:r>
            <a:r>
              <a:rPr lang="uk-UA" dirty="0">
                <a:latin typeface="Times New Roman" pitchFamily="18" charset="0"/>
                <a:cs typeface="Times New Roman" pitchFamily="18" charset="0"/>
              </a:rPr>
              <a:t> щодо обмеження доступу до такого веб-сайту (або частини веб-сайту чи програмного забезпечення). </a:t>
            </a:r>
            <a:endParaRPr lang="uk-UA" dirty="0" smtClean="0">
              <a:latin typeface="Times New Roman" pitchFamily="18" charset="0"/>
              <a:cs typeface="Times New Roman" pitchFamily="18" charset="0"/>
            </a:endParaRPr>
          </a:p>
          <a:p>
            <a:pPr marL="0" indent="457200" algn="just">
              <a:lnSpc>
                <a:spcPct val="120000"/>
              </a:lnSpc>
              <a:spcBef>
                <a:spcPts val="0"/>
              </a:spcBef>
              <a:buNone/>
            </a:pPr>
            <a:r>
              <a:rPr lang="ru-RU" dirty="0" err="1">
                <a:latin typeface="Times New Roman" pitchFamily="18" charset="0"/>
                <a:cs typeface="Times New Roman" pitchFamily="18" charset="0"/>
              </a:rPr>
              <a:t>Новий</a:t>
            </a:r>
            <a:r>
              <a:rPr lang="ru-RU" dirty="0">
                <a:latin typeface="Times New Roman" pitchFamily="18" charset="0"/>
                <a:cs typeface="Times New Roman" pitchFamily="18" charset="0"/>
              </a:rPr>
              <a:t> Закон </a:t>
            </a:r>
            <a:r>
              <a:rPr lang="ru-RU" dirty="0" err="1">
                <a:latin typeface="Times New Roman" pitchFamily="18" charset="0"/>
                <a:cs typeface="Times New Roman" pitchFamily="18" charset="0"/>
              </a:rPr>
              <a:t>закріплює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законодавчу</a:t>
            </a:r>
            <a:r>
              <a:rPr lang="ru-RU" dirty="0">
                <a:latin typeface="Times New Roman" pitchFamily="18" charset="0"/>
                <a:cs typeface="Times New Roman" pitchFamily="18" charset="0"/>
              </a:rPr>
              <a:t> основу для </a:t>
            </a:r>
            <a:r>
              <a:rPr lang="ru-RU" dirty="0" err="1">
                <a:latin typeface="Times New Roman" pitchFamily="18" charset="0"/>
                <a:cs typeface="Times New Roman" pitchFamily="18" charset="0"/>
              </a:rPr>
              <a:t>створення</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діяльності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громадських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об'єднань</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сфері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захисту</a:t>
            </a:r>
            <a:r>
              <a:rPr lang="ru-RU" dirty="0">
                <a:latin typeface="Times New Roman" pitchFamily="18" charset="0"/>
                <a:cs typeface="Times New Roman" pitchFamily="18" charset="0"/>
              </a:rPr>
              <a:t> прав </a:t>
            </a:r>
            <a:r>
              <a:rPr lang="ru-RU" dirty="0" err="1">
                <a:latin typeface="Times New Roman" pitchFamily="18" charset="0"/>
                <a:cs typeface="Times New Roman" pitchFamily="18" charset="0"/>
              </a:rPr>
              <a:t>споживачів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Серед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громадські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об'єднання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отримують</a:t>
            </a:r>
            <a:r>
              <a:rPr lang="ru-RU" dirty="0">
                <a:latin typeface="Times New Roman" pitchFamily="18" charset="0"/>
                <a:cs typeface="Times New Roman" pitchFamily="18" charset="0"/>
              </a:rPr>
              <a:t> право </a:t>
            </a:r>
            <a:r>
              <a:rPr lang="ru-RU" dirty="0" err="1">
                <a:latin typeface="Times New Roman" pitchFamily="18" charset="0"/>
                <a:cs typeface="Times New Roman" pitchFamily="18" charset="0"/>
              </a:rPr>
              <a:t>подавати</a:t>
            </a:r>
            <a:r>
              <a:rPr lang="ru-RU" dirty="0">
                <a:latin typeface="Times New Roman" pitchFamily="18" charset="0"/>
                <a:cs typeface="Times New Roman" pitchFamily="18" charset="0"/>
              </a:rPr>
              <a:t> до суду позови з </a:t>
            </a:r>
            <a:r>
              <a:rPr lang="ru-RU" dirty="0" err="1">
                <a:latin typeface="Times New Roman" pitchFamily="18" charset="0"/>
                <a:cs typeface="Times New Roman" pitchFamily="18" charset="0"/>
              </a:rPr>
              <a:t>питань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захисту</a:t>
            </a:r>
            <a:r>
              <a:rPr lang="ru-RU" dirty="0">
                <a:latin typeface="Times New Roman" pitchFamily="18" charset="0"/>
                <a:cs typeface="Times New Roman" pitchFamily="18" charset="0"/>
              </a:rPr>
              <a:t> прав </a:t>
            </a:r>
            <a:r>
              <a:rPr lang="ru-RU" dirty="0" err="1">
                <a:latin typeface="Times New Roman" pitchFamily="18" charset="0"/>
                <a:cs typeface="Times New Roman" pitchFamily="18" charset="0"/>
              </a:rPr>
              <a:t>споживачів</a:t>
            </a:r>
            <a:r>
              <a:rPr lang="ru-RU" dirty="0">
                <a:latin typeface="Times New Roman" pitchFamily="18" charset="0"/>
                <a:cs typeface="Times New Roman" pitchFamily="18" charset="0"/>
              </a:rPr>
              <a:t>, у тому </a:t>
            </a:r>
            <a:r>
              <a:rPr lang="ru-RU" dirty="0" err="1">
                <a:latin typeface="Times New Roman" pitchFamily="18" charset="0"/>
                <a:cs typeface="Times New Roman" pitchFamily="18" charset="0"/>
              </a:rPr>
              <a:t>числі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щодо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невизначеного</a:t>
            </a:r>
            <a:r>
              <a:rPr lang="ru-RU" dirty="0">
                <a:latin typeface="Times New Roman" pitchFamily="18" charset="0"/>
                <a:cs typeface="Times New Roman" pitchFamily="18" charset="0"/>
              </a:rPr>
              <a:t> кола </a:t>
            </a:r>
            <a:r>
              <a:rPr lang="ru-RU" dirty="0" err="1">
                <a:latin typeface="Times New Roman" pitchFamily="18" charset="0"/>
                <a:cs typeface="Times New Roman" pitchFamily="18" charset="0"/>
              </a:rPr>
              <a:t>споживачів</a:t>
            </a:r>
            <a:r>
              <a:rPr lang="ru-RU" dirty="0">
                <a:latin typeface="Times New Roman" pitchFamily="18" charset="0"/>
                <a:cs typeface="Times New Roman" pitchFamily="18" charset="0"/>
              </a:rPr>
              <a:t>. </a:t>
            </a:r>
          </a:p>
          <a:p>
            <a:pPr marL="0" indent="457200" algn="just">
              <a:lnSpc>
                <a:spcPct val="120000"/>
              </a:lnSpc>
              <a:spcBef>
                <a:spcPts val="0"/>
              </a:spcBef>
              <a:buNone/>
            </a:pPr>
            <a:endParaRPr lang="ru-RU" dirty="0">
              <a:latin typeface="Times New Roman" pitchFamily="18" charset="0"/>
              <a:cs typeface="Times New Roman" pitchFamily="18" charset="0"/>
            </a:endParaRPr>
          </a:p>
          <a:p>
            <a:pPr marL="0" indent="457200" algn="just">
              <a:lnSpc>
                <a:spcPct val="120000"/>
              </a:lnSpc>
              <a:spcBef>
                <a:spcPts val="0"/>
              </a:spcBef>
              <a:buNone/>
            </a:pPr>
            <a:r>
              <a:rPr lang="ru-RU" dirty="0" err="1">
                <a:latin typeface="Times New Roman" pitchFamily="18" charset="0"/>
                <a:cs typeface="Times New Roman" pitchFamily="18" charset="0"/>
              </a:rPr>
              <a:t>Отже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новий</a:t>
            </a:r>
            <a:r>
              <a:rPr lang="ru-RU" dirty="0">
                <a:latin typeface="Times New Roman" pitchFamily="18" charset="0"/>
                <a:cs typeface="Times New Roman" pitchFamily="18" charset="0"/>
              </a:rPr>
              <a:t> Закон “Про </a:t>
            </a:r>
            <a:r>
              <a:rPr lang="ru-RU" dirty="0" err="1">
                <a:latin typeface="Times New Roman" pitchFamily="18" charset="0"/>
                <a:cs typeface="Times New Roman" pitchFamily="18" charset="0"/>
              </a:rPr>
              <a:t>захист</a:t>
            </a:r>
            <a:r>
              <a:rPr lang="ru-RU" dirty="0">
                <a:latin typeface="Times New Roman" pitchFamily="18" charset="0"/>
                <a:cs typeface="Times New Roman" pitchFamily="18" charset="0"/>
              </a:rPr>
              <a:t> прав </a:t>
            </a:r>
            <a:r>
              <a:rPr lang="ru-RU" dirty="0" err="1">
                <a:latin typeface="Times New Roman" pitchFamily="18" charset="0"/>
                <a:cs typeface="Times New Roman" pitchFamily="18" charset="0"/>
              </a:rPr>
              <a:t>споживачів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допоможе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наблизити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національне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законодавство</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сфері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захисту</a:t>
            </a:r>
            <a:r>
              <a:rPr lang="ru-RU" dirty="0">
                <a:latin typeface="Times New Roman" pitchFamily="18" charset="0"/>
                <a:cs typeface="Times New Roman" pitchFamily="18" charset="0"/>
              </a:rPr>
              <a:t> прав </a:t>
            </a:r>
            <a:r>
              <a:rPr lang="ru-RU" dirty="0" err="1">
                <a:latin typeface="Times New Roman" pitchFamily="18" charset="0"/>
                <a:cs typeface="Times New Roman" pitchFamily="18" charset="0"/>
              </a:rPr>
              <a:t>споживачів</a:t>
            </a:r>
            <a:r>
              <a:rPr lang="ru-RU" dirty="0">
                <a:latin typeface="Times New Roman" pitchFamily="18" charset="0"/>
                <a:cs typeface="Times New Roman" pitchFamily="18" charset="0"/>
              </a:rPr>
              <a:t> до </a:t>
            </a:r>
            <a:r>
              <a:rPr lang="ru-RU" dirty="0" err="1">
                <a:latin typeface="Times New Roman" pitchFamily="18" charset="0"/>
                <a:cs typeface="Times New Roman" pitchFamily="18" charset="0"/>
              </a:rPr>
              <a:t>принципів</a:t>
            </a:r>
            <a:r>
              <a:rPr lang="ru-RU" dirty="0">
                <a:latin typeface="Times New Roman" pitchFamily="18" charset="0"/>
                <a:cs typeface="Times New Roman" pitchFamily="18" charset="0"/>
              </a:rPr>
              <a:t> та практик ЄС. </a:t>
            </a:r>
            <a:r>
              <a:rPr lang="ru-RU" dirty="0" err="1">
                <a:latin typeface="Times New Roman" pitchFamily="18" charset="0"/>
                <a:cs typeface="Times New Roman" pitchFamily="18" charset="0"/>
              </a:rPr>
              <a:t>Набуття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чинності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цим</a:t>
            </a:r>
            <a:r>
              <a:rPr lang="ru-RU" dirty="0">
                <a:latin typeface="Times New Roman" pitchFamily="18" charset="0"/>
                <a:cs typeface="Times New Roman" pitchFamily="18" charset="0"/>
              </a:rPr>
              <a:t> Законом </a:t>
            </a:r>
            <a:r>
              <a:rPr lang="ru-RU" dirty="0" err="1">
                <a:latin typeface="Times New Roman" pitchFamily="18" charset="0"/>
                <a:cs typeface="Times New Roman" pitchFamily="18" charset="0"/>
              </a:rPr>
              <a:t>значно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підвищить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рівень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захисту</a:t>
            </a:r>
            <a:r>
              <a:rPr lang="ru-RU" dirty="0">
                <a:latin typeface="Times New Roman" pitchFamily="18" charset="0"/>
                <a:cs typeface="Times New Roman" pitchFamily="18" charset="0"/>
              </a:rPr>
              <a:t> прав </a:t>
            </a:r>
            <a:r>
              <a:rPr lang="ru-RU" dirty="0" err="1">
                <a:latin typeface="Times New Roman" pitchFamily="18" charset="0"/>
                <a:cs typeface="Times New Roman" pitchFamily="18" charset="0"/>
              </a:rPr>
              <a:t>споживачів</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сфері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електронної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торгівлі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Крім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цього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оновлене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регулювання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зменшує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ризики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нечесних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комерційних</a:t>
            </a:r>
            <a:r>
              <a:rPr lang="ru-RU" dirty="0">
                <a:latin typeface="Times New Roman" pitchFamily="18" charset="0"/>
                <a:cs typeface="Times New Roman" pitchFamily="18" charset="0"/>
              </a:rPr>
              <a:t> практик, </a:t>
            </a:r>
            <a:r>
              <a:rPr lang="ru-RU" dirty="0" err="1">
                <a:latin typeface="Times New Roman" pitchFamily="18" charset="0"/>
                <a:cs typeface="Times New Roman" pitchFamily="18" charset="0"/>
              </a:rPr>
              <a:t>зокрема</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сфері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електронної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комерції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оскільки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суб'єкти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господарювання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матимуть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рівні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умови</a:t>
            </a:r>
            <a:r>
              <a:rPr lang="ru-RU" dirty="0">
                <a:latin typeface="Times New Roman" pitchFamily="18" charset="0"/>
                <a:cs typeface="Times New Roman" pitchFamily="18" charset="0"/>
              </a:rPr>
              <a:t> для </a:t>
            </a:r>
            <a:r>
              <a:rPr lang="ru-RU" dirty="0" err="1">
                <a:latin typeface="Times New Roman" pitchFamily="18" charset="0"/>
                <a:cs typeface="Times New Roman" pitchFamily="18" charset="0"/>
              </a:rPr>
              <a:t>здійснення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електронної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торгівлі</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чесної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конкуренції</a:t>
            </a:r>
            <a:r>
              <a:rPr lang="ru-RU" dirty="0">
                <a:latin typeface="Times New Roman" pitchFamily="18" charset="0"/>
                <a:cs typeface="Times New Roman" pitchFamily="18" charset="0"/>
              </a:rPr>
              <a:t>. </a:t>
            </a:r>
            <a:endParaRPr lang="uk-UA" dirty="0">
              <a:latin typeface="Times New Roman" pitchFamily="18" charset="0"/>
              <a:cs typeface="Times New Roman" pitchFamily="18" charset="0"/>
            </a:endParaRPr>
          </a:p>
        </p:txBody>
      </p:sp>
      <p:pic>
        <p:nvPicPr>
          <p:cNvPr id="4" name="Рисунок 3"/>
          <p:cNvPicPr>
            <a:picLocks noChangeAspect="1"/>
          </p:cNvPicPr>
          <p:nvPr/>
        </p:nvPicPr>
        <p:blipFill rotWithShape="1">
          <a:blip r:embed="rId2"/>
          <a:srcRect l="36797" t="45508" r="36384" b="38281"/>
          <a:stretch/>
        </p:blipFill>
        <p:spPr>
          <a:xfrm>
            <a:off x="6444208" y="6143625"/>
            <a:ext cx="2102073" cy="714375"/>
          </a:xfrm>
          <a:prstGeom prst="rect">
            <a:avLst/>
          </a:prstGeom>
        </p:spPr>
      </p:pic>
    </p:spTree>
    <p:extLst>
      <p:ext uri="{BB962C8B-B14F-4D97-AF65-F5344CB8AC3E}">
        <p14:creationId xmlns:p14="http://schemas.microsoft.com/office/powerpoint/2010/main" val="2275117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sz="quarter" idx="1"/>
          </p:nvPr>
        </p:nvSpPr>
        <p:spPr>
          <a:xfrm>
            <a:off x="323528" y="260648"/>
            <a:ext cx="8424936" cy="6213304"/>
          </a:xfrm>
        </p:spPr>
        <p:txBody>
          <a:bodyPr>
            <a:normAutofit fontScale="92500" lnSpcReduction="10000"/>
          </a:bodyPr>
          <a:lstStyle/>
          <a:p>
            <a:pPr marL="0" indent="457200" algn="just">
              <a:lnSpc>
                <a:spcPct val="110000"/>
              </a:lnSpc>
              <a:spcBef>
                <a:spcPts val="0"/>
              </a:spcBef>
              <a:buNone/>
            </a:pPr>
            <a:endParaRPr lang="ru-RU" dirty="0" smtClean="0">
              <a:latin typeface="Times New Roman" pitchFamily="18" charset="0"/>
              <a:cs typeface="Times New Roman" pitchFamily="18" charset="0"/>
            </a:endParaRPr>
          </a:p>
          <a:p>
            <a:pPr marL="0" indent="457200" algn="just">
              <a:lnSpc>
                <a:spcPct val="110000"/>
              </a:lnSpc>
              <a:spcBef>
                <a:spcPts val="0"/>
              </a:spcBef>
              <a:buNone/>
            </a:pPr>
            <a:endParaRPr lang="ru-RU" dirty="0">
              <a:latin typeface="Times New Roman" pitchFamily="18" charset="0"/>
              <a:cs typeface="Times New Roman" pitchFamily="18" charset="0"/>
            </a:endParaRPr>
          </a:p>
          <a:p>
            <a:pPr marL="0" indent="457200" algn="just">
              <a:lnSpc>
                <a:spcPct val="110000"/>
              </a:lnSpc>
              <a:spcBef>
                <a:spcPts val="0"/>
              </a:spcBef>
              <a:buNone/>
            </a:pPr>
            <a:r>
              <a:rPr lang="ru-RU" dirty="0" smtClean="0">
                <a:latin typeface="Times New Roman" pitchFamily="18" charset="0"/>
                <a:cs typeface="Times New Roman" pitchFamily="18" charset="0"/>
              </a:rPr>
              <a:t>6 </a:t>
            </a:r>
            <a:r>
              <a:rPr lang="ru-RU" dirty="0" err="1">
                <a:latin typeface="Times New Roman" pitchFamily="18" charset="0"/>
                <a:cs typeface="Times New Roman" pitchFamily="18" charset="0"/>
              </a:rPr>
              <a:t>Жовтня</a:t>
            </a:r>
            <a:r>
              <a:rPr lang="ru-RU" dirty="0">
                <a:latin typeface="Times New Roman" pitchFamily="18" charset="0"/>
                <a:cs typeface="Times New Roman" pitchFamily="18" charset="0"/>
              </a:rPr>
              <a:t> 2022 року за основу </a:t>
            </a:r>
            <a:r>
              <a:rPr lang="ru-RU" dirty="0" err="1">
                <a:latin typeface="Times New Roman" pitchFamily="18" charset="0"/>
                <a:cs typeface="Times New Roman" pitchFamily="18" charset="0"/>
              </a:rPr>
              <a:t>було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прийнято</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законопроєкт</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суттєво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змінює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законодавство</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про </a:t>
            </a:r>
            <a:r>
              <a:rPr lang="ru-RU" dirty="0" err="1">
                <a:latin typeface="Times New Roman" pitchFamily="18" charset="0"/>
                <a:cs typeface="Times New Roman" pitchFamily="18" charset="0"/>
              </a:rPr>
              <a:t>захист</a:t>
            </a:r>
            <a:r>
              <a:rPr lang="ru-RU" dirty="0">
                <a:latin typeface="Times New Roman" pitchFamily="18" charset="0"/>
                <a:cs typeface="Times New Roman" pitchFamily="18" charset="0"/>
              </a:rPr>
              <a:t> прав </a:t>
            </a:r>
            <a:r>
              <a:rPr lang="ru-RU" dirty="0" err="1">
                <a:latin typeface="Times New Roman" pitchFamily="18" charset="0"/>
                <a:cs typeface="Times New Roman" pitchFamily="18" charset="0"/>
              </a:rPr>
              <a:t>споживачів</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Україні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Законопроєкт</a:t>
            </a:r>
            <a:r>
              <a:rPr lang="ru-RU" dirty="0">
                <a:latin typeface="Times New Roman" pitchFamily="18" charset="0"/>
                <a:cs typeface="Times New Roman" pitchFamily="18" charset="0"/>
              </a:rPr>
              <a:t> не просто вносить </a:t>
            </a:r>
            <a:r>
              <a:rPr lang="ru-RU" dirty="0" err="1">
                <a:latin typeface="Times New Roman" pitchFamily="18" charset="0"/>
                <a:cs typeface="Times New Roman" pitchFamily="18" charset="0"/>
              </a:rPr>
              <a:t>зміни</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чинний</a:t>
            </a:r>
            <a:r>
              <a:rPr lang="ru-RU" dirty="0">
                <a:latin typeface="Times New Roman" pitchFamily="18" charset="0"/>
                <a:cs typeface="Times New Roman" pitchFamily="18" charset="0"/>
              </a:rPr>
              <a:t> Закон </a:t>
            </a:r>
            <a:r>
              <a:rPr lang="ru-RU" dirty="0" err="1">
                <a:latin typeface="Times New Roman" pitchFamily="18" charset="0"/>
                <a:cs typeface="Times New Roman" pitchFamily="18" charset="0"/>
              </a:rPr>
              <a:t>України</a:t>
            </a:r>
            <a:r>
              <a:rPr lang="ru-RU" dirty="0">
                <a:latin typeface="Times New Roman" pitchFamily="18" charset="0"/>
                <a:cs typeface="Times New Roman" pitchFamily="18" charset="0"/>
              </a:rPr>
              <a:t> «Про </a:t>
            </a:r>
            <a:r>
              <a:rPr lang="ru-RU" dirty="0" err="1">
                <a:latin typeface="Times New Roman" pitchFamily="18" charset="0"/>
                <a:cs typeface="Times New Roman" pitchFamily="18" charset="0"/>
              </a:rPr>
              <a:t>захист</a:t>
            </a:r>
            <a:r>
              <a:rPr lang="ru-RU" dirty="0">
                <a:latin typeface="Times New Roman" pitchFamily="18" charset="0"/>
                <a:cs typeface="Times New Roman" pitchFamily="18" charset="0"/>
              </a:rPr>
              <a:t> прав </a:t>
            </a:r>
            <a:r>
              <a:rPr lang="ru-RU" dirty="0" err="1" smtClean="0">
                <a:latin typeface="Times New Roman" pitchFamily="18" charset="0"/>
                <a:cs typeface="Times New Roman" pitchFamily="18" charset="0"/>
              </a:rPr>
              <a:t>споживачів</a:t>
            </a:r>
            <a:r>
              <a:rPr lang="ru-RU" dirty="0" smtClean="0">
                <a:latin typeface="Times New Roman" pitchFamily="18" charset="0"/>
                <a:cs typeface="Times New Roman" pitchFamily="18" charset="0"/>
              </a:rPr>
              <a:t>», а </a:t>
            </a:r>
            <a:r>
              <a:rPr lang="ru-RU" dirty="0" err="1">
                <a:latin typeface="Times New Roman" pitchFamily="18" charset="0"/>
                <a:cs typeface="Times New Roman" pitchFamily="18" charset="0"/>
              </a:rPr>
              <a:t>фактично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пропонує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прийняти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повністю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нову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редакцію</a:t>
            </a:r>
            <a:r>
              <a:rPr lang="ru-RU" dirty="0" smtClean="0">
                <a:latin typeface="Times New Roman" pitchFamily="18" charset="0"/>
                <a:cs typeface="Times New Roman" pitchFamily="18" charset="0"/>
              </a:rPr>
              <a:t>.</a:t>
            </a:r>
          </a:p>
          <a:p>
            <a:pPr marL="0" indent="457200" algn="just">
              <a:lnSpc>
                <a:spcPct val="110000"/>
              </a:lnSpc>
              <a:spcBef>
                <a:spcPts val="0"/>
              </a:spcBef>
              <a:buNone/>
            </a:pPr>
            <a:r>
              <a:rPr lang="uk-UA" dirty="0">
                <a:latin typeface="Times New Roman" pitchFamily="18" charset="0"/>
                <a:cs typeface="Times New Roman" pitchFamily="18" charset="0"/>
              </a:rPr>
              <a:t>Насамперед ст. 1 </a:t>
            </a:r>
            <a:r>
              <a:rPr lang="uk-UA" dirty="0" smtClean="0">
                <a:latin typeface="Times New Roman" pitchFamily="18" charset="0"/>
                <a:cs typeface="Times New Roman" pitchFamily="18" charset="0"/>
              </a:rPr>
              <a:t>значно </a:t>
            </a:r>
            <a:r>
              <a:rPr lang="uk-UA" dirty="0">
                <a:latin typeface="Times New Roman" pitchFamily="18" charset="0"/>
                <a:cs typeface="Times New Roman" pitchFamily="18" charset="0"/>
              </a:rPr>
              <a:t>розширює понятійно-категоріальний апарат у порівнянні із Чинним законом, що, зокрема, викликано поширенням його дії на нові сфери відносин. Так, </a:t>
            </a:r>
            <a:r>
              <a:rPr lang="uk-UA" dirty="0" smtClean="0">
                <a:latin typeface="Times New Roman" pitchFamily="18" charset="0"/>
                <a:cs typeface="Times New Roman" pitchFamily="18" charset="0"/>
              </a:rPr>
              <a:t>запроваджуються </a:t>
            </a:r>
            <a:r>
              <a:rPr lang="uk-UA" dirty="0">
                <a:latin typeface="Times New Roman" pitchFamily="18" charset="0"/>
                <a:cs typeface="Times New Roman" pitchFamily="18" charset="0"/>
              </a:rPr>
              <a:t>такі поняття: </a:t>
            </a:r>
            <a:r>
              <a:rPr lang="uk-UA" dirty="0">
                <a:solidFill>
                  <a:srgbClr val="FF0000"/>
                </a:solidFill>
                <a:latin typeface="Times New Roman" pitchFamily="18" charset="0"/>
                <a:cs typeface="Times New Roman" pitchFamily="18" charset="0"/>
              </a:rPr>
              <a:t>«електронний сервіс порівняння продукції (</a:t>
            </a:r>
            <a:r>
              <a:rPr lang="uk-UA" dirty="0" err="1">
                <a:solidFill>
                  <a:srgbClr val="FF0000"/>
                </a:solidFill>
                <a:latin typeface="Times New Roman" pitchFamily="18" charset="0"/>
                <a:cs typeface="Times New Roman" pitchFamily="18" charset="0"/>
              </a:rPr>
              <a:t>прайс-агрегатор</a:t>
            </a:r>
            <a:r>
              <a:rPr lang="uk-UA" dirty="0">
                <a:solidFill>
                  <a:srgbClr val="FF0000"/>
                </a:solidFill>
                <a:latin typeface="Times New Roman" pitchFamily="18" charset="0"/>
                <a:cs typeface="Times New Roman" pitchFamily="18" charset="0"/>
              </a:rPr>
              <a:t>)», «електронний торговельний майданчик (</a:t>
            </a:r>
            <a:r>
              <a:rPr lang="uk-UA" dirty="0" err="1">
                <a:solidFill>
                  <a:srgbClr val="FF0000"/>
                </a:solidFill>
                <a:latin typeface="Times New Roman" pitchFamily="18" charset="0"/>
                <a:cs typeface="Times New Roman" pitchFamily="18" charset="0"/>
              </a:rPr>
              <a:t>маркетплейс</a:t>
            </a:r>
            <a:r>
              <a:rPr lang="uk-UA" dirty="0">
                <a:solidFill>
                  <a:srgbClr val="FF0000"/>
                </a:solidFill>
                <a:latin typeface="Times New Roman" pitchFamily="18" charset="0"/>
                <a:cs typeface="Times New Roman" pitchFamily="18" charset="0"/>
              </a:rPr>
              <a:t>)», «суб’єкт електронної торгівлі», «цифрова послуга», «цифровий вміст», «споживча освіта та/або просвіта», «комерційна гарантія», «комерційна практика» тощо. </a:t>
            </a:r>
            <a:r>
              <a:rPr lang="uk-UA" dirty="0">
                <a:latin typeface="Times New Roman" pitchFamily="18" charset="0"/>
                <a:cs typeface="Times New Roman" pitchFamily="18" charset="0"/>
              </a:rPr>
              <a:t>Пропоновані підходи до визначення понять відповідають законодавству Європейського Союзу, зокрема, директивам, що регулюють електронну </a:t>
            </a:r>
            <a:r>
              <a:rPr lang="uk-UA" dirty="0" smtClean="0">
                <a:latin typeface="Times New Roman" pitchFamily="18" charset="0"/>
                <a:cs typeface="Times New Roman" pitchFamily="18" charset="0"/>
              </a:rPr>
              <a:t>комерцію на </a:t>
            </a:r>
            <a:r>
              <a:rPr lang="uk-UA" dirty="0" err="1" smtClean="0">
                <a:latin typeface="Times New Roman" pitchFamily="18" charset="0"/>
                <a:cs typeface="Times New Roman" pitchFamily="18" charset="0"/>
              </a:rPr>
              <a:t>теритторії</a:t>
            </a:r>
            <a:r>
              <a:rPr lang="uk-UA" dirty="0" smtClean="0">
                <a:latin typeface="Times New Roman" pitchFamily="18" charset="0"/>
                <a:cs typeface="Times New Roman" pitchFamily="18" charset="0"/>
              </a:rPr>
              <a:t> ЄС.</a:t>
            </a:r>
          </a:p>
          <a:p>
            <a:pPr marL="0" indent="457200" algn="just">
              <a:lnSpc>
                <a:spcPct val="110000"/>
              </a:lnSpc>
              <a:spcBef>
                <a:spcPts val="0"/>
              </a:spcBef>
              <a:buNone/>
            </a:pPr>
            <a:r>
              <a:rPr lang="uk-UA" dirty="0" smtClean="0">
                <a:latin typeface="Times New Roman" pitchFamily="18" charset="0"/>
                <a:cs typeface="Times New Roman" pitchFamily="18" charset="0"/>
              </a:rPr>
              <a:t> </a:t>
            </a:r>
            <a:endParaRPr lang="uk-UA" dirty="0">
              <a:latin typeface="Times New Roman" pitchFamily="18" charset="0"/>
              <a:cs typeface="Times New Roman" pitchFamily="18" charset="0"/>
            </a:endParaRPr>
          </a:p>
        </p:txBody>
      </p:sp>
      <p:pic>
        <p:nvPicPr>
          <p:cNvPr id="4" name="Рисунок 3"/>
          <p:cNvPicPr>
            <a:picLocks noChangeAspect="1"/>
          </p:cNvPicPr>
          <p:nvPr/>
        </p:nvPicPr>
        <p:blipFill rotWithShape="1">
          <a:blip r:embed="rId2"/>
          <a:srcRect l="36797" t="45508" r="36384" b="38281"/>
          <a:stretch/>
        </p:blipFill>
        <p:spPr>
          <a:xfrm>
            <a:off x="6876256" y="116632"/>
            <a:ext cx="2102073" cy="714375"/>
          </a:xfrm>
          <a:prstGeom prst="rect">
            <a:avLst/>
          </a:prstGeom>
        </p:spPr>
      </p:pic>
    </p:spTree>
    <p:extLst>
      <p:ext uri="{BB962C8B-B14F-4D97-AF65-F5344CB8AC3E}">
        <p14:creationId xmlns:p14="http://schemas.microsoft.com/office/powerpoint/2010/main" val="2558540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sz="quarter" idx="1"/>
          </p:nvPr>
        </p:nvSpPr>
        <p:spPr>
          <a:xfrm>
            <a:off x="323528" y="188640"/>
            <a:ext cx="8424936" cy="6408712"/>
          </a:xfrm>
        </p:spPr>
        <p:txBody>
          <a:bodyPr/>
          <a:lstStyle/>
          <a:p>
            <a:r>
              <a:rPr lang="ru-RU" b="1" dirty="0" err="1">
                <a:solidFill>
                  <a:srgbClr val="35354E"/>
                </a:solidFill>
                <a:latin typeface="Times New Roman" pitchFamily="18" charset="0"/>
                <a:cs typeface="Times New Roman" pitchFamily="18" charset="0"/>
              </a:rPr>
              <a:t>Встановлення</a:t>
            </a:r>
            <a:r>
              <a:rPr lang="ru-RU" b="1" dirty="0">
                <a:solidFill>
                  <a:srgbClr val="35354E"/>
                </a:solidFill>
                <a:latin typeface="Times New Roman" pitchFamily="18" charset="0"/>
                <a:cs typeface="Times New Roman" pitchFamily="18" charset="0"/>
              </a:rPr>
              <a:t> </a:t>
            </a:r>
            <a:r>
              <a:rPr lang="ru-RU" b="1" dirty="0" err="1">
                <a:solidFill>
                  <a:srgbClr val="35354E"/>
                </a:solidFill>
                <a:latin typeface="Times New Roman" pitchFamily="18" charset="0"/>
                <a:cs typeface="Times New Roman" pitchFamily="18" charset="0"/>
              </a:rPr>
              <a:t>принципів</a:t>
            </a:r>
            <a:r>
              <a:rPr lang="ru-RU" b="1" dirty="0">
                <a:solidFill>
                  <a:srgbClr val="35354E"/>
                </a:solidFill>
                <a:latin typeface="Times New Roman" pitchFamily="18" charset="0"/>
                <a:cs typeface="Times New Roman" pitchFamily="18" charset="0"/>
              </a:rPr>
              <a:t> </a:t>
            </a:r>
            <a:r>
              <a:rPr lang="ru-RU" b="1" dirty="0" err="1">
                <a:solidFill>
                  <a:srgbClr val="35354E"/>
                </a:solidFill>
                <a:latin typeface="Times New Roman" pitchFamily="18" charset="0"/>
                <a:cs typeface="Times New Roman" pitchFamily="18" charset="0"/>
              </a:rPr>
              <a:t>захисту</a:t>
            </a:r>
            <a:r>
              <a:rPr lang="ru-RU" b="1" dirty="0">
                <a:solidFill>
                  <a:srgbClr val="35354E"/>
                </a:solidFill>
                <a:latin typeface="Times New Roman" pitchFamily="18" charset="0"/>
                <a:cs typeface="Times New Roman" pitchFamily="18" charset="0"/>
              </a:rPr>
              <a:t> прав </a:t>
            </a:r>
            <a:r>
              <a:rPr lang="ru-RU" b="1" dirty="0" err="1">
                <a:solidFill>
                  <a:srgbClr val="35354E"/>
                </a:solidFill>
                <a:latin typeface="Times New Roman" pitchFamily="18" charset="0"/>
                <a:cs typeface="Times New Roman" pitchFamily="18" charset="0"/>
              </a:rPr>
              <a:t>споживачів</a:t>
            </a:r>
            <a:endParaRPr lang="ru-RU" dirty="0">
              <a:solidFill>
                <a:srgbClr val="35354E"/>
              </a:solidFill>
              <a:latin typeface="Times New Roman" pitchFamily="18" charset="0"/>
              <a:cs typeface="Times New Roman" pitchFamily="18" charset="0"/>
            </a:endParaRPr>
          </a:p>
          <a:p>
            <a:pPr marL="0" indent="457200" algn="just">
              <a:spcBef>
                <a:spcPts val="0"/>
              </a:spcBef>
              <a:buNone/>
            </a:pPr>
            <a:endParaRPr lang="ru-RU" dirty="0" smtClean="0">
              <a:solidFill>
                <a:srgbClr val="35354E"/>
              </a:solidFill>
              <a:latin typeface="Times New Roman" pitchFamily="18" charset="0"/>
              <a:cs typeface="Times New Roman" pitchFamily="18" charset="0"/>
            </a:endParaRPr>
          </a:p>
          <a:p>
            <a:pPr marL="0" indent="457200" algn="just">
              <a:spcBef>
                <a:spcPts val="0"/>
              </a:spcBef>
              <a:buNone/>
            </a:pPr>
            <a:r>
              <a:rPr lang="ru-RU" dirty="0" err="1" smtClean="0">
                <a:solidFill>
                  <a:srgbClr val="35354E"/>
                </a:solidFill>
                <a:latin typeface="Times New Roman" pitchFamily="18" charset="0"/>
                <a:cs typeface="Times New Roman" pitchFamily="18" charset="0"/>
              </a:rPr>
              <a:t>Серед</a:t>
            </a:r>
            <a:r>
              <a:rPr lang="ru-RU" dirty="0" smtClean="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змін</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загального</a:t>
            </a:r>
            <a:r>
              <a:rPr lang="ru-RU" dirty="0">
                <a:solidFill>
                  <a:srgbClr val="35354E"/>
                </a:solidFill>
                <a:latin typeface="Times New Roman" pitchFamily="18" charset="0"/>
                <a:cs typeface="Times New Roman" pitchFamily="18" charset="0"/>
              </a:rPr>
              <a:t> характеру, </a:t>
            </a:r>
            <a:r>
              <a:rPr lang="ru-RU" dirty="0" err="1">
                <a:solidFill>
                  <a:srgbClr val="35354E"/>
                </a:solidFill>
                <a:latin typeface="Times New Roman" pitchFamily="18" charset="0"/>
                <a:cs typeface="Times New Roman" pitchFamily="18" charset="0"/>
              </a:rPr>
              <a:t>що</a:t>
            </a:r>
            <a:r>
              <a:rPr lang="ru-RU" dirty="0">
                <a:solidFill>
                  <a:srgbClr val="35354E"/>
                </a:solidFill>
                <a:latin typeface="Times New Roman" pitchFamily="18" charset="0"/>
                <a:cs typeface="Times New Roman" pitchFamily="18" charset="0"/>
              </a:rPr>
              <a:t> </a:t>
            </a:r>
            <a:r>
              <a:rPr lang="ru-RU" dirty="0" err="1" smtClean="0">
                <a:solidFill>
                  <a:srgbClr val="35354E"/>
                </a:solidFill>
                <a:latin typeface="Times New Roman" pitchFamily="18" charset="0"/>
                <a:cs typeface="Times New Roman" pitchFamily="18" charset="0"/>
              </a:rPr>
              <a:t>пропонуються</a:t>
            </a:r>
            <a:r>
              <a:rPr lang="ru-RU" dirty="0" smtClean="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можна</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також</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назвати</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запровадження</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переліку</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принципів</a:t>
            </a:r>
            <a:r>
              <a:rPr lang="ru-RU" dirty="0">
                <a:solidFill>
                  <a:srgbClr val="35354E"/>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здійснення</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захисту</a:t>
            </a:r>
            <a:r>
              <a:rPr lang="ru-RU" dirty="0">
                <a:solidFill>
                  <a:srgbClr val="FF0000"/>
                </a:solidFill>
                <a:latin typeface="Times New Roman" pitchFamily="18" charset="0"/>
                <a:cs typeface="Times New Roman" pitchFamily="18" charset="0"/>
              </a:rPr>
              <a:t> прав </a:t>
            </a:r>
            <a:r>
              <a:rPr lang="ru-RU" dirty="0" err="1">
                <a:solidFill>
                  <a:srgbClr val="FF0000"/>
                </a:solidFill>
                <a:latin typeface="Times New Roman" pitchFamily="18" charset="0"/>
                <a:cs typeface="Times New Roman" pitchFamily="18" charset="0"/>
              </a:rPr>
              <a:t>споживачів</a:t>
            </a:r>
            <a:r>
              <a:rPr lang="ru-RU" dirty="0">
                <a:solidFill>
                  <a:srgbClr val="FF0000"/>
                </a:solidFill>
                <a:latin typeface="Times New Roman" pitchFamily="18" charset="0"/>
                <a:cs typeface="Times New Roman" pitchFamily="18" charset="0"/>
              </a:rPr>
              <a:t> у ст. 3.</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Хоча</a:t>
            </a:r>
            <a:r>
              <a:rPr lang="ru-RU" dirty="0">
                <a:solidFill>
                  <a:srgbClr val="35354E"/>
                </a:solidFill>
                <a:latin typeface="Times New Roman" pitchFamily="18" charset="0"/>
                <a:cs typeface="Times New Roman" pitchFamily="18" charset="0"/>
              </a:rPr>
              <a:t> на перший </a:t>
            </a:r>
            <a:r>
              <a:rPr lang="ru-RU" dirty="0" err="1">
                <a:solidFill>
                  <a:srgbClr val="35354E"/>
                </a:solidFill>
                <a:latin typeface="Times New Roman" pitchFamily="18" charset="0"/>
                <a:cs typeface="Times New Roman" pitchFamily="18" charset="0"/>
              </a:rPr>
              <a:t>погляд</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може</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здаватися</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що</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таке</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положення</a:t>
            </a:r>
            <a:r>
              <a:rPr lang="ru-RU" dirty="0">
                <a:solidFill>
                  <a:srgbClr val="35354E"/>
                </a:solidFill>
                <a:latin typeface="Times New Roman" pitchFamily="18" charset="0"/>
                <a:cs typeface="Times New Roman" pitchFamily="18" charset="0"/>
              </a:rPr>
              <a:t> не </a:t>
            </a:r>
            <a:r>
              <a:rPr lang="ru-RU" dirty="0" err="1">
                <a:solidFill>
                  <a:srgbClr val="35354E"/>
                </a:solidFill>
                <a:latin typeface="Times New Roman" pitchFamily="18" charset="0"/>
                <a:cs typeface="Times New Roman" pitchFamily="18" charset="0"/>
              </a:rPr>
              <a:t>має</a:t>
            </a:r>
            <a:r>
              <a:rPr lang="ru-RU" dirty="0">
                <a:solidFill>
                  <a:srgbClr val="35354E"/>
                </a:solidFill>
                <a:latin typeface="Times New Roman" pitchFamily="18" charset="0"/>
                <a:cs typeface="Times New Roman" pitchFamily="18" charset="0"/>
              </a:rPr>
              <a:t> особливого практичного </a:t>
            </a:r>
            <a:r>
              <a:rPr lang="ru-RU" dirty="0" err="1">
                <a:solidFill>
                  <a:srgbClr val="35354E"/>
                </a:solidFill>
                <a:latin typeface="Times New Roman" pitchFamily="18" charset="0"/>
                <a:cs typeface="Times New Roman" pitchFamily="18" charset="0"/>
              </a:rPr>
              <a:t>значення</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принципи</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можуть</a:t>
            </a:r>
            <a:r>
              <a:rPr lang="ru-RU" dirty="0">
                <a:solidFill>
                  <a:srgbClr val="35354E"/>
                </a:solidFill>
                <a:latin typeface="Times New Roman" pitchFamily="18" charset="0"/>
                <a:cs typeface="Times New Roman" pitchFamily="18" charset="0"/>
              </a:rPr>
              <a:t> у </a:t>
            </a:r>
            <a:r>
              <a:rPr lang="ru-RU" dirty="0" err="1">
                <a:solidFill>
                  <a:srgbClr val="35354E"/>
                </a:solidFill>
                <a:latin typeface="Times New Roman" pitchFamily="18" charset="0"/>
                <a:cs typeface="Times New Roman" pitchFamily="18" charset="0"/>
              </a:rPr>
              <a:t>майбутньому</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відігравати</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важливу</a:t>
            </a:r>
            <a:r>
              <a:rPr lang="ru-RU" dirty="0">
                <a:solidFill>
                  <a:srgbClr val="35354E"/>
                </a:solidFill>
                <a:latin typeface="Times New Roman" pitchFamily="18" charset="0"/>
                <a:cs typeface="Times New Roman" pitchFamily="18" charset="0"/>
              </a:rPr>
              <a:t> роль для </a:t>
            </a:r>
            <a:r>
              <a:rPr lang="ru-RU" dirty="0" err="1">
                <a:solidFill>
                  <a:srgbClr val="35354E"/>
                </a:solidFill>
                <a:latin typeface="Times New Roman" pitchFamily="18" charset="0"/>
                <a:cs typeface="Times New Roman" pitchFamily="18" charset="0"/>
              </a:rPr>
              <a:t>тлумачення</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неоднозначних</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положень</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законодавства</a:t>
            </a:r>
            <a:r>
              <a:rPr lang="ru-RU" dirty="0">
                <a:solidFill>
                  <a:srgbClr val="35354E"/>
                </a:solidFill>
                <a:latin typeface="Times New Roman" pitchFamily="18" charset="0"/>
                <a:cs typeface="Times New Roman" pitchFamily="18" charset="0"/>
              </a:rPr>
              <a:t>, а </a:t>
            </a:r>
            <a:r>
              <a:rPr lang="ru-RU" dirty="0" err="1">
                <a:solidFill>
                  <a:srgbClr val="35354E"/>
                </a:solidFill>
                <a:latin typeface="Times New Roman" pitchFamily="18" charset="0"/>
                <a:cs typeface="Times New Roman" pitchFamily="18" charset="0"/>
              </a:rPr>
              <a:t>також</a:t>
            </a:r>
            <a:r>
              <a:rPr lang="ru-RU" dirty="0">
                <a:solidFill>
                  <a:srgbClr val="35354E"/>
                </a:solidFill>
                <a:latin typeface="Times New Roman" pitchFamily="18" charset="0"/>
                <a:cs typeface="Times New Roman" pitchFamily="18" charset="0"/>
              </a:rPr>
              <a:t> для </a:t>
            </a:r>
            <a:r>
              <a:rPr lang="ru-RU" dirty="0" err="1">
                <a:solidFill>
                  <a:srgbClr val="35354E"/>
                </a:solidFill>
                <a:latin typeface="Times New Roman" pitchFamily="18" charset="0"/>
                <a:cs typeface="Times New Roman" pitchFamily="18" charset="0"/>
              </a:rPr>
              <a:t>заповнення</a:t>
            </a:r>
            <a:r>
              <a:rPr lang="ru-RU" dirty="0">
                <a:solidFill>
                  <a:srgbClr val="35354E"/>
                </a:solidFill>
                <a:latin typeface="Times New Roman" pitchFamily="18" charset="0"/>
                <a:cs typeface="Times New Roman" pitchFamily="18" charset="0"/>
              </a:rPr>
              <a:t> прогалин </a:t>
            </a:r>
            <a:r>
              <a:rPr lang="ru-RU" dirty="0" err="1">
                <a:solidFill>
                  <a:srgbClr val="35354E"/>
                </a:solidFill>
                <a:latin typeface="Times New Roman" pitchFamily="18" charset="0"/>
                <a:cs typeface="Times New Roman" pitchFamily="18" charset="0"/>
              </a:rPr>
              <a:t>законодавства</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що</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можуть</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утворитися</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внаслідок</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розвитку</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суспільних</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відносин</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Варто</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наголосити</a:t>
            </a:r>
            <a:r>
              <a:rPr lang="ru-RU" dirty="0">
                <a:solidFill>
                  <a:srgbClr val="35354E"/>
                </a:solidFill>
                <a:latin typeface="Times New Roman" pitchFamily="18" charset="0"/>
                <a:cs typeface="Times New Roman" pitchFamily="18" charset="0"/>
              </a:rPr>
              <a:t> на </a:t>
            </a:r>
            <a:r>
              <a:rPr lang="ru-RU" dirty="0" err="1">
                <a:solidFill>
                  <a:srgbClr val="35354E"/>
                </a:solidFill>
                <a:latin typeface="Times New Roman" pitchFamily="18" charset="0"/>
                <a:cs typeface="Times New Roman" pitchFamily="18" charset="0"/>
              </a:rPr>
              <a:t>принципі</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пріоритетності</a:t>
            </a:r>
            <a:r>
              <a:rPr lang="ru-RU" dirty="0">
                <a:solidFill>
                  <a:srgbClr val="35354E"/>
                </a:solidFill>
                <a:latin typeface="Times New Roman" pitchFamily="18" charset="0"/>
                <a:cs typeface="Times New Roman" pitchFamily="18" charset="0"/>
              </a:rPr>
              <a:t> </a:t>
            </a:r>
            <a:r>
              <a:rPr lang="ru-RU" dirty="0">
                <a:solidFill>
                  <a:srgbClr val="FF0000"/>
                </a:solidFill>
                <a:latin typeface="Times New Roman" pitchFamily="18" charset="0"/>
                <a:cs typeface="Times New Roman" pitchFamily="18" charset="0"/>
              </a:rPr>
              <a:t>прав та </a:t>
            </a:r>
            <a:r>
              <a:rPr lang="ru-RU" dirty="0" err="1">
                <a:solidFill>
                  <a:srgbClr val="FF0000"/>
                </a:solidFill>
                <a:latin typeface="Times New Roman" pitchFamily="18" charset="0"/>
                <a:cs typeface="Times New Roman" pitchFamily="18" charset="0"/>
              </a:rPr>
              <a:t>інтересів</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споживачів</a:t>
            </a:r>
            <a:r>
              <a:rPr lang="ru-RU" dirty="0">
                <a:solidFill>
                  <a:srgbClr val="FF0000"/>
                </a:solidFill>
                <a:latin typeface="Times New Roman" pitchFamily="18" charset="0"/>
                <a:cs typeface="Times New Roman" pitchFamily="18" charset="0"/>
              </a:rPr>
              <a:t> перед будь-</a:t>
            </a:r>
            <a:r>
              <a:rPr lang="ru-RU" dirty="0" err="1">
                <a:solidFill>
                  <a:srgbClr val="FF0000"/>
                </a:solidFill>
                <a:latin typeface="Times New Roman" pitchFamily="18" charset="0"/>
                <a:cs typeface="Times New Roman" pitchFamily="18" charset="0"/>
              </a:rPr>
              <a:t>якими</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іншими</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інтересами</a:t>
            </a:r>
            <a:r>
              <a:rPr lang="ru-RU" dirty="0">
                <a:solidFill>
                  <a:srgbClr val="FF0000"/>
                </a:solidFill>
                <a:latin typeface="Times New Roman" pitchFamily="18" charset="0"/>
                <a:cs typeface="Times New Roman" pitchFamily="18" charset="0"/>
              </a:rPr>
              <a:t> і </a:t>
            </a:r>
            <a:r>
              <a:rPr lang="ru-RU" dirty="0" err="1">
                <a:solidFill>
                  <a:srgbClr val="FF0000"/>
                </a:solidFill>
                <a:latin typeface="Times New Roman" pitchFamily="18" charset="0"/>
                <a:cs typeface="Times New Roman" pitchFamily="18" charset="0"/>
              </a:rPr>
              <a:t>цілями</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суб’єктів</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господарювання</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принципі</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прийняття</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рішення</a:t>
            </a:r>
            <a:r>
              <a:rPr lang="ru-RU" dirty="0">
                <a:solidFill>
                  <a:srgbClr val="FF0000"/>
                </a:solidFill>
                <a:latin typeface="Times New Roman" pitchFamily="18" charset="0"/>
                <a:cs typeface="Times New Roman" pitchFamily="18" charset="0"/>
              </a:rPr>
              <a:t> на </a:t>
            </a:r>
            <a:r>
              <a:rPr lang="ru-RU" dirty="0" err="1">
                <a:solidFill>
                  <a:srgbClr val="FF0000"/>
                </a:solidFill>
                <a:latin typeface="Times New Roman" pitchFamily="18" charset="0"/>
                <a:cs typeface="Times New Roman" pitchFamily="18" charset="0"/>
              </a:rPr>
              <a:t>користь</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споживача</a:t>
            </a:r>
            <a:r>
              <a:rPr lang="ru-RU" dirty="0">
                <a:solidFill>
                  <a:srgbClr val="FF0000"/>
                </a:solidFill>
                <a:latin typeface="Times New Roman" pitchFamily="18" charset="0"/>
                <a:cs typeface="Times New Roman" pitchFamily="18" charset="0"/>
              </a:rPr>
              <a:t> у </a:t>
            </a:r>
            <a:r>
              <a:rPr lang="ru-RU" dirty="0" err="1">
                <a:solidFill>
                  <a:srgbClr val="FF0000"/>
                </a:solidFill>
                <a:latin typeface="Times New Roman" pitchFamily="18" charset="0"/>
                <a:cs typeface="Times New Roman" pitchFamily="18" charset="0"/>
              </a:rPr>
              <a:t>випадках</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двозначності</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положень</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принципі</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врахування</a:t>
            </a:r>
            <a:r>
              <a:rPr lang="ru-RU" dirty="0">
                <a:solidFill>
                  <a:srgbClr val="FF0000"/>
                </a:solidFill>
                <a:latin typeface="Times New Roman" pitchFamily="18" charset="0"/>
                <a:cs typeface="Times New Roman" pitchFamily="18" charset="0"/>
              </a:rPr>
              <a:t> потреб </a:t>
            </a:r>
            <a:r>
              <a:rPr lang="ru-RU" dirty="0" err="1">
                <a:solidFill>
                  <a:srgbClr val="FF0000"/>
                </a:solidFill>
                <a:latin typeface="Times New Roman" pitchFamily="18" charset="0"/>
                <a:cs typeface="Times New Roman" pitchFamily="18" charset="0"/>
              </a:rPr>
              <a:t>вразливих</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категорій</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споживачів</a:t>
            </a:r>
            <a:r>
              <a:rPr lang="ru-RU" dirty="0">
                <a:solidFill>
                  <a:srgbClr val="FF0000"/>
                </a:solidFill>
                <a:latin typeface="Times New Roman" pitchFamily="18" charset="0"/>
                <a:cs typeface="Times New Roman" pitchFamily="18" charset="0"/>
              </a:rPr>
              <a:t>.</a:t>
            </a:r>
          </a:p>
          <a:p>
            <a:pPr marL="0" indent="0">
              <a:buNone/>
            </a:pPr>
            <a:endParaRPr lang="uk-UA" dirty="0">
              <a:latin typeface="Times New Roman" pitchFamily="18" charset="0"/>
              <a:cs typeface="Times New Roman" pitchFamily="18" charset="0"/>
            </a:endParaRPr>
          </a:p>
        </p:txBody>
      </p:sp>
      <p:pic>
        <p:nvPicPr>
          <p:cNvPr id="4" name="Рисунок 3"/>
          <p:cNvPicPr>
            <a:picLocks noChangeAspect="1"/>
          </p:cNvPicPr>
          <p:nvPr/>
        </p:nvPicPr>
        <p:blipFill rotWithShape="1">
          <a:blip r:embed="rId2"/>
          <a:srcRect l="36797" t="45508" r="36384" b="38281"/>
          <a:stretch/>
        </p:blipFill>
        <p:spPr>
          <a:xfrm>
            <a:off x="6516216" y="5877272"/>
            <a:ext cx="2102073" cy="714375"/>
          </a:xfrm>
          <a:prstGeom prst="rect">
            <a:avLst/>
          </a:prstGeom>
        </p:spPr>
      </p:pic>
    </p:spTree>
    <p:extLst>
      <p:ext uri="{BB962C8B-B14F-4D97-AF65-F5344CB8AC3E}">
        <p14:creationId xmlns:p14="http://schemas.microsoft.com/office/powerpoint/2010/main" val="1209823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sz="quarter" idx="1"/>
          </p:nvPr>
        </p:nvSpPr>
        <p:spPr>
          <a:xfrm>
            <a:off x="251520" y="188640"/>
            <a:ext cx="8640960" cy="6480720"/>
          </a:xfrm>
        </p:spPr>
        <p:txBody>
          <a:bodyPr>
            <a:normAutofit fontScale="92500" lnSpcReduction="20000"/>
          </a:bodyPr>
          <a:lstStyle/>
          <a:p>
            <a:pPr marL="0" indent="0" algn="ctr">
              <a:lnSpc>
                <a:spcPct val="110000"/>
              </a:lnSpc>
              <a:spcBef>
                <a:spcPts val="0"/>
              </a:spcBef>
              <a:buNone/>
            </a:pPr>
            <a:endParaRPr lang="ru-RU" b="1" dirty="0" smtClean="0">
              <a:solidFill>
                <a:srgbClr val="FF0000"/>
              </a:solidFill>
              <a:latin typeface="Times New Roman" pitchFamily="18" charset="0"/>
              <a:cs typeface="Times New Roman" pitchFamily="18" charset="0"/>
            </a:endParaRPr>
          </a:p>
          <a:p>
            <a:pPr marL="0" indent="0" algn="ctr">
              <a:lnSpc>
                <a:spcPct val="110000"/>
              </a:lnSpc>
              <a:spcBef>
                <a:spcPts val="0"/>
              </a:spcBef>
              <a:buNone/>
            </a:pPr>
            <a:r>
              <a:rPr lang="ru-RU" b="1" dirty="0" err="1" smtClean="0">
                <a:solidFill>
                  <a:srgbClr val="FF0000"/>
                </a:solidFill>
                <a:latin typeface="Times New Roman" pitchFamily="18" charset="0"/>
                <a:cs typeface="Times New Roman" pitchFamily="18" charset="0"/>
              </a:rPr>
              <a:t>Регулювання</a:t>
            </a:r>
            <a:r>
              <a:rPr lang="ru-RU" b="1" dirty="0" smtClean="0">
                <a:solidFill>
                  <a:srgbClr val="FF0000"/>
                </a:solidFill>
                <a:latin typeface="Times New Roman" pitchFamily="18" charset="0"/>
                <a:cs typeface="Times New Roman" pitchFamily="18" charset="0"/>
              </a:rPr>
              <a:t> </a:t>
            </a:r>
            <a:r>
              <a:rPr lang="ru-RU" b="1" dirty="0" err="1">
                <a:solidFill>
                  <a:srgbClr val="FF0000"/>
                </a:solidFill>
                <a:latin typeface="Times New Roman" pitchFamily="18" charset="0"/>
                <a:cs typeface="Times New Roman" pitchFamily="18" charset="0"/>
              </a:rPr>
              <a:t>електронної</a:t>
            </a:r>
            <a:r>
              <a:rPr lang="ru-RU" b="1" dirty="0">
                <a:solidFill>
                  <a:srgbClr val="FF0000"/>
                </a:solidFill>
                <a:latin typeface="Times New Roman" pitchFamily="18" charset="0"/>
                <a:cs typeface="Times New Roman" pitchFamily="18" charset="0"/>
              </a:rPr>
              <a:t> </a:t>
            </a:r>
            <a:endParaRPr lang="ru-RU" b="1" dirty="0" smtClean="0">
              <a:solidFill>
                <a:srgbClr val="FF0000"/>
              </a:solidFill>
              <a:latin typeface="Times New Roman" pitchFamily="18" charset="0"/>
              <a:cs typeface="Times New Roman" pitchFamily="18" charset="0"/>
            </a:endParaRPr>
          </a:p>
          <a:p>
            <a:pPr marL="0" indent="0" algn="ctr">
              <a:lnSpc>
                <a:spcPct val="110000"/>
              </a:lnSpc>
              <a:spcBef>
                <a:spcPts val="0"/>
              </a:spcBef>
              <a:buNone/>
            </a:pPr>
            <a:r>
              <a:rPr lang="ru-RU" b="1" dirty="0" err="1" smtClean="0">
                <a:solidFill>
                  <a:srgbClr val="FF0000"/>
                </a:solidFill>
                <a:latin typeface="Times New Roman" pitchFamily="18" charset="0"/>
                <a:cs typeface="Times New Roman" pitchFamily="18" charset="0"/>
              </a:rPr>
              <a:t>торгівлі</a:t>
            </a:r>
            <a:endParaRPr lang="ru-RU" b="1" dirty="0" smtClean="0">
              <a:solidFill>
                <a:srgbClr val="FF0000"/>
              </a:solidFill>
              <a:latin typeface="Times New Roman" pitchFamily="18" charset="0"/>
              <a:cs typeface="Times New Roman" pitchFamily="18" charset="0"/>
            </a:endParaRPr>
          </a:p>
          <a:p>
            <a:pPr marL="0" indent="274320" algn="ctr">
              <a:lnSpc>
                <a:spcPct val="110000"/>
              </a:lnSpc>
              <a:spcBef>
                <a:spcPts val="0"/>
              </a:spcBef>
            </a:pPr>
            <a:endParaRPr lang="ru-RU" dirty="0">
              <a:solidFill>
                <a:srgbClr val="FF0000"/>
              </a:solidFill>
              <a:latin typeface="Times New Roman" pitchFamily="18" charset="0"/>
              <a:cs typeface="Times New Roman" pitchFamily="18" charset="0"/>
            </a:endParaRPr>
          </a:p>
          <a:p>
            <a:pPr marL="0" indent="274320" algn="just">
              <a:lnSpc>
                <a:spcPct val="110000"/>
              </a:lnSpc>
              <a:spcBef>
                <a:spcPts val="0"/>
              </a:spcBef>
            </a:pPr>
            <a:r>
              <a:rPr lang="ru-RU" dirty="0" err="1">
                <a:solidFill>
                  <a:srgbClr val="35354E"/>
                </a:solidFill>
                <a:latin typeface="Times New Roman" pitchFamily="18" charset="0"/>
                <a:cs typeface="Times New Roman" pitchFamily="18" charset="0"/>
              </a:rPr>
              <a:t>Переходячи</a:t>
            </a:r>
            <a:r>
              <a:rPr lang="ru-RU" dirty="0">
                <a:solidFill>
                  <a:srgbClr val="35354E"/>
                </a:solidFill>
                <a:latin typeface="Times New Roman" pitchFamily="18" charset="0"/>
                <a:cs typeface="Times New Roman" pitchFamily="18" charset="0"/>
              </a:rPr>
              <a:t> до </a:t>
            </a:r>
            <a:r>
              <a:rPr lang="ru-RU" dirty="0" err="1">
                <a:solidFill>
                  <a:srgbClr val="35354E"/>
                </a:solidFill>
                <a:latin typeface="Times New Roman" pitchFamily="18" charset="0"/>
                <a:cs typeface="Times New Roman" pitchFamily="18" charset="0"/>
              </a:rPr>
              <a:t>конкретних</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змін</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що</a:t>
            </a:r>
            <a:r>
              <a:rPr lang="ru-RU" dirty="0">
                <a:solidFill>
                  <a:srgbClr val="35354E"/>
                </a:solidFill>
                <a:latin typeface="Times New Roman" pitchFamily="18" charset="0"/>
                <a:cs typeface="Times New Roman" pitchFamily="18" charset="0"/>
              </a:rPr>
              <a:t> </a:t>
            </a:r>
            <a:r>
              <a:rPr lang="ru-RU" dirty="0" err="1" smtClean="0">
                <a:solidFill>
                  <a:srgbClr val="35354E"/>
                </a:solidFill>
                <a:latin typeface="Times New Roman" pitchFamily="18" charset="0"/>
                <a:cs typeface="Times New Roman" pitchFamily="18" charset="0"/>
              </a:rPr>
              <a:t>вносяться</a:t>
            </a:r>
            <a:r>
              <a:rPr lang="ru-RU" dirty="0" smtClean="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насамперед</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необхідно</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звернути</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увагу</a:t>
            </a:r>
            <a:r>
              <a:rPr lang="ru-RU" dirty="0">
                <a:solidFill>
                  <a:srgbClr val="35354E"/>
                </a:solidFill>
                <a:latin typeface="Times New Roman" pitchFamily="18" charset="0"/>
                <a:cs typeface="Times New Roman" pitchFamily="18" charset="0"/>
              </a:rPr>
              <a:t> на </a:t>
            </a:r>
            <a:r>
              <a:rPr lang="ru-RU" dirty="0" err="1">
                <a:solidFill>
                  <a:srgbClr val="35354E"/>
                </a:solidFill>
                <a:latin typeface="Times New Roman" pitchFamily="18" charset="0"/>
                <a:cs typeface="Times New Roman" pitchFamily="18" charset="0"/>
              </a:rPr>
              <a:t>регулювання</a:t>
            </a:r>
            <a:r>
              <a:rPr lang="ru-RU" dirty="0">
                <a:solidFill>
                  <a:srgbClr val="35354E"/>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правовідносин</a:t>
            </a:r>
            <a:r>
              <a:rPr lang="ru-RU" dirty="0">
                <a:solidFill>
                  <a:srgbClr val="FF0000"/>
                </a:solidFill>
                <a:latin typeface="Times New Roman" pitchFamily="18" charset="0"/>
                <a:cs typeface="Times New Roman" pitchFamily="18" charset="0"/>
              </a:rPr>
              <a:t> у </a:t>
            </a:r>
            <a:r>
              <a:rPr lang="ru-RU" dirty="0" err="1">
                <a:solidFill>
                  <a:srgbClr val="FF0000"/>
                </a:solidFill>
                <a:latin typeface="Times New Roman" pitchFamily="18" charset="0"/>
                <a:cs typeface="Times New Roman" pitchFamily="18" charset="0"/>
              </a:rPr>
              <a:t>сфері</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електронної</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комерції</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Неврегульованість</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торгівлі</a:t>
            </a:r>
            <a:r>
              <a:rPr lang="ru-RU" dirty="0">
                <a:solidFill>
                  <a:srgbClr val="FF0000"/>
                </a:solidFill>
                <a:latin typeface="Times New Roman" pitchFamily="18" charset="0"/>
                <a:cs typeface="Times New Roman" pitchFamily="18" charset="0"/>
              </a:rPr>
              <a:t> через </a:t>
            </a:r>
            <a:r>
              <a:rPr lang="ru-RU" dirty="0" err="1">
                <a:solidFill>
                  <a:srgbClr val="FF0000"/>
                </a:solidFill>
                <a:latin typeface="Times New Roman" pitchFamily="18" charset="0"/>
                <a:cs typeface="Times New Roman" pitchFamily="18" charset="0"/>
              </a:rPr>
              <a:t>електронні</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майданчики</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довго</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вважалася</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чи</a:t>
            </a:r>
            <a:r>
              <a:rPr lang="ru-RU" dirty="0">
                <a:solidFill>
                  <a:srgbClr val="FF0000"/>
                </a:solidFill>
                <a:latin typeface="Times New Roman" pitchFamily="18" charset="0"/>
                <a:cs typeface="Times New Roman" pitchFamily="18" charset="0"/>
              </a:rPr>
              <a:t> не </a:t>
            </a:r>
            <a:r>
              <a:rPr lang="ru-RU" dirty="0" err="1">
                <a:solidFill>
                  <a:srgbClr val="FF0000"/>
                </a:solidFill>
                <a:latin typeface="Times New Roman" pitchFamily="18" charset="0"/>
                <a:cs typeface="Times New Roman" pitchFamily="18" charset="0"/>
              </a:rPr>
              <a:t>основним</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доказом</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застарілості</a:t>
            </a:r>
            <a:r>
              <a:rPr lang="ru-RU" dirty="0">
                <a:solidFill>
                  <a:srgbClr val="FF0000"/>
                </a:solidFill>
                <a:latin typeface="Times New Roman" pitchFamily="18" charset="0"/>
                <a:cs typeface="Times New Roman" pitchFamily="18" charset="0"/>
              </a:rPr>
              <a:t> Чинного закону.</a:t>
            </a:r>
          </a:p>
          <a:p>
            <a:pPr marL="0" indent="274320" algn="just">
              <a:lnSpc>
                <a:spcPct val="110000"/>
              </a:lnSpc>
              <a:spcBef>
                <a:spcPts val="0"/>
              </a:spcBef>
            </a:pPr>
            <a:r>
              <a:rPr lang="ru-RU" dirty="0">
                <a:solidFill>
                  <a:srgbClr val="35354E"/>
                </a:solidFill>
                <a:latin typeface="Times New Roman" pitchFamily="18" charset="0"/>
                <a:cs typeface="Times New Roman" pitchFamily="18" charset="0"/>
              </a:rPr>
              <a:t>Ст. 17 </a:t>
            </a:r>
            <a:r>
              <a:rPr lang="ru-RU" dirty="0" err="1" smtClean="0">
                <a:solidFill>
                  <a:srgbClr val="35354E"/>
                </a:solidFill>
                <a:latin typeface="Times New Roman" pitchFamily="18" charset="0"/>
                <a:cs typeface="Times New Roman" pitchFamily="18" charset="0"/>
              </a:rPr>
              <a:t>нової</a:t>
            </a:r>
            <a:r>
              <a:rPr lang="ru-RU" dirty="0" smtClean="0">
                <a:solidFill>
                  <a:srgbClr val="35354E"/>
                </a:solidFill>
                <a:latin typeface="Times New Roman" pitchFamily="18" charset="0"/>
                <a:cs typeface="Times New Roman" pitchFamily="18" charset="0"/>
              </a:rPr>
              <a:t> </a:t>
            </a:r>
            <a:r>
              <a:rPr lang="ru-RU" dirty="0" err="1" smtClean="0">
                <a:solidFill>
                  <a:srgbClr val="35354E"/>
                </a:solidFill>
                <a:latin typeface="Times New Roman" pitchFamily="18" charset="0"/>
                <a:cs typeface="Times New Roman" pitchFamily="18" charset="0"/>
              </a:rPr>
              <a:t>редакції</a:t>
            </a:r>
            <a:r>
              <a:rPr lang="ru-RU" dirty="0" smtClean="0">
                <a:solidFill>
                  <a:srgbClr val="35354E"/>
                </a:solidFill>
                <a:latin typeface="Times New Roman" pitchFamily="18" charset="0"/>
                <a:cs typeface="Times New Roman" pitchFamily="18" charset="0"/>
              </a:rPr>
              <a:t> </a:t>
            </a:r>
            <a:r>
              <a:rPr lang="ru-RU" dirty="0" err="1" smtClean="0">
                <a:solidFill>
                  <a:srgbClr val="35354E"/>
                </a:solidFill>
                <a:latin typeface="Times New Roman" pitchFamily="18" charset="0"/>
                <a:cs typeface="Times New Roman" pitchFamily="18" charset="0"/>
              </a:rPr>
              <a:t>врегульовує</a:t>
            </a:r>
            <a:r>
              <a:rPr lang="ru-RU" dirty="0" smtClean="0">
                <a:solidFill>
                  <a:srgbClr val="35354E"/>
                </a:solidFill>
                <a:latin typeface="Times New Roman" pitchFamily="18" charset="0"/>
                <a:cs typeface="Times New Roman" pitchFamily="18" charset="0"/>
              </a:rPr>
              <a:t> </a:t>
            </a:r>
            <a:r>
              <a:rPr lang="ru-RU" dirty="0">
                <a:solidFill>
                  <a:srgbClr val="35354E"/>
                </a:solidFill>
                <a:latin typeface="Times New Roman" pitchFamily="18" charset="0"/>
                <a:cs typeface="Times New Roman" pitchFamily="18" charset="0"/>
              </a:rPr>
              <a:t>права </a:t>
            </a:r>
            <a:r>
              <a:rPr lang="ru-RU" dirty="0" err="1">
                <a:solidFill>
                  <a:srgbClr val="35354E"/>
                </a:solidFill>
                <a:latin typeface="Times New Roman" pitchFamily="18" charset="0"/>
                <a:cs typeface="Times New Roman" pitchFamily="18" charset="0"/>
              </a:rPr>
              <a:t>споживачів</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під</a:t>
            </a:r>
            <a:r>
              <a:rPr lang="ru-RU" dirty="0">
                <a:solidFill>
                  <a:srgbClr val="35354E"/>
                </a:solidFill>
                <a:latin typeface="Times New Roman" pitchFamily="18" charset="0"/>
                <a:cs typeface="Times New Roman" pitchFamily="18" charset="0"/>
              </a:rPr>
              <a:t> час </a:t>
            </a:r>
            <a:r>
              <a:rPr lang="ru-RU" dirty="0" err="1">
                <a:solidFill>
                  <a:srgbClr val="35354E"/>
                </a:solidFill>
                <a:latin typeface="Times New Roman" pitchFamily="18" charset="0"/>
                <a:cs typeface="Times New Roman" pitchFamily="18" charset="0"/>
              </a:rPr>
              <a:t>придбання</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продукції</a:t>
            </a:r>
            <a:r>
              <a:rPr lang="ru-RU" dirty="0">
                <a:solidFill>
                  <a:srgbClr val="35354E"/>
                </a:solidFill>
                <a:latin typeface="Times New Roman" pitchFamily="18" charset="0"/>
                <a:cs typeface="Times New Roman" pitchFamily="18" charset="0"/>
              </a:rPr>
              <a:t> шляхом </a:t>
            </a:r>
            <a:r>
              <a:rPr lang="ru-RU" dirty="0" err="1">
                <a:solidFill>
                  <a:srgbClr val="35354E"/>
                </a:solidFill>
                <a:latin typeface="Times New Roman" pitchFamily="18" charset="0"/>
                <a:cs typeface="Times New Roman" pitchFamily="18" charset="0"/>
              </a:rPr>
              <a:t>електронної</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комерції</a:t>
            </a:r>
            <a:r>
              <a:rPr lang="ru-RU" dirty="0">
                <a:solidFill>
                  <a:srgbClr val="35354E"/>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Зокрема</a:t>
            </a:r>
            <a:r>
              <a:rPr lang="ru-RU" dirty="0">
                <a:solidFill>
                  <a:srgbClr val="FF0000"/>
                </a:solidFill>
                <a:latin typeface="Times New Roman" pitchFamily="18" charset="0"/>
                <a:cs typeface="Times New Roman" pitchFamily="18" charset="0"/>
              </a:rPr>
              <a:t>, на </a:t>
            </a:r>
            <a:r>
              <a:rPr lang="ru-RU" dirty="0" err="1">
                <a:solidFill>
                  <a:srgbClr val="FF0000"/>
                </a:solidFill>
                <a:latin typeface="Times New Roman" pitchFamily="18" charset="0"/>
                <a:cs typeface="Times New Roman" pitchFamily="18" charset="0"/>
              </a:rPr>
              <a:t>продавця</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покладається</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зобов’язання</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розміщувати</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умови</a:t>
            </a:r>
            <a:r>
              <a:rPr lang="ru-RU" dirty="0">
                <a:solidFill>
                  <a:srgbClr val="FF0000"/>
                </a:solidFill>
                <a:latin typeface="Times New Roman" pitchFamily="18" charset="0"/>
                <a:cs typeface="Times New Roman" pitchFamily="18" charset="0"/>
              </a:rPr>
              <a:t> договору на </a:t>
            </a:r>
            <a:r>
              <a:rPr lang="ru-RU" dirty="0" err="1">
                <a:solidFill>
                  <a:srgbClr val="FF0000"/>
                </a:solidFill>
                <a:latin typeface="Times New Roman" pitchFamily="18" charset="0"/>
                <a:cs typeface="Times New Roman" pitchFamily="18" charset="0"/>
              </a:rPr>
              <a:t>вебсайті</a:t>
            </a:r>
            <a:r>
              <a:rPr lang="ru-RU" dirty="0">
                <a:solidFill>
                  <a:srgbClr val="FF0000"/>
                </a:solidFill>
                <a:latin typeface="Times New Roman" pitchFamily="18" charset="0"/>
                <a:cs typeface="Times New Roman" pitchFamily="18" charset="0"/>
              </a:rPr>
              <a:t> у легкодоступному </a:t>
            </a:r>
            <a:r>
              <a:rPr lang="ru-RU" dirty="0" err="1">
                <a:solidFill>
                  <a:srgbClr val="FF0000"/>
                </a:solidFill>
                <a:latin typeface="Times New Roman" pitchFamily="18" charset="0"/>
                <a:cs typeface="Times New Roman" pitchFamily="18" charset="0"/>
              </a:rPr>
              <a:t>місці</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аби</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споживач</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міг</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ознайомитися</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подавати</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спеціально</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передбачену</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звітність</a:t>
            </a:r>
            <a:r>
              <a:rPr lang="ru-RU" dirty="0">
                <a:solidFill>
                  <a:srgbClr val="FF0000"/>
                </a:solidFill>
                <a:latin typeface="Times New Roman" pitchFamily="18" charset="0"/>
                <a:cs typeface="Times New Roman" pitchFamily="18" charset="0"/>
              </a:rPr>
              <a:t> в </a:t>
            </a:r>
            <a:r>
              <a:rPr lang="ru-RU" dirty="0" err="1">
                <a:solidFill>
                  <a:srgbClr val="FF0000"/>
                </a:solidFill>
                <a:latin typeface="Times New Roman" pitchFamily="18" charset="0"/>
                <a:cs typeface="Times New Roman" pitchFamily="18" charset="0"/>
              </a:rPr>
              <a:t>центральні</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органи</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виконавчої</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влади</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розміщувати</a:t>
            </a:r>
            <a:r>
              <a:rPr lang="ru-RU" dirty="0">
                <a:solidFill>
                  <a:srgbClr val="FF0000"/>
                </a:solidFill>
                <a:latin typeface="Times New Roman" pitchFamily="18" charset="0"/>
                <a:cs typeface="Times New Roman" pitchFamily="18" charset="0"/>
              </a:rPr>
              <a:t> на </a:t>
            </a:r>
            <a:r>
              <a:rPr lang="ru-RU" dirty="0" err="1">
                <a:solidFill>
                  <a:srgbClr val="FF0000"/>
                </a:solidFill>
                <a:latin typeface="Times New Roman" pitchFamily="18" charset="0"/>
                <a:cs typeface="Times New Roman" pitchFamily="18" charset="0"/>
              </a:rPr>
              <a:t>вебсайті</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загальні</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відомості</a:t>
            </a:r>
            <a:r>
              <a:rPr lang="ru-RU" dirty="0">
                <a:solidFill>
                  <a:srgbClr val="FF0000"/>
                </a:solidFill>
                <a:latin typeface="Times New Roman" pitchFamily="18" charset="0"/>
                <a:cs typeface="Times New Roman" pitchFamily="18" charset="0"/>
              </a:rPr>
              <a:t> про </a:t>
            </a:r>
            <a:r>
              <a:rPr lang="ru-RU" dirty="0" err="1">
                <a:solidFill>
                  <a:srgbClr val="FF0000"/>
                </a:solidFill>
                <a:latin typeface="Times New Roman" pitchFamily="18" charset="0"/>
                <a:cs typeface="Times New Roman" pitchFamily="18" charset="0"/>
              </a:rPr>
              <a:t>суб’єкта</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господарювання</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достатні</a:t>
            </a:r>
            <a:r>
              <a:rPr lang="ru-RU" dirty="0">
                <a:solidFill>
                  <a:srgbClr val="FF0000"/>
                </a:solidFill>
                <a:latin typeface="Times New Roman" pitchFamily="18" charset="0"/>
                <a:cs typeface="Times New Roman" pitchFamily="18" charset="0"/>
              </a:rPr>
              <a:t> для </a:t>
            </a:r>
            <a:r>
              <a:rPr lang="ru-RU" dirty="0" err="1">
                <a:solidFill>
                  <a:srgbClr val="FF0000"/>
                </a:solidFill>
                <a:latin typeface="Times New Roman" pitchFamily="18" charset="0"/>
                <a:cs typeface="Times New Roman" pitchFamily="18" charset="0"/>
              </a:rPr>
              <a:t>ідентифікації</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Останнє</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положення</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стосується</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також</a:t>
            </a:r>
            <a:r>
              <a:rPr lang="ru-RU" dirty="0">
                <a:solidFill>
                  <a:srgbClr val="FF0000"/>
                </a:solidFill>
                <a:latin typeface="Times New Roman" pitchFamily="18" charset="0"/>
                <a:cs typeface="Times New Roman" pitchFamily="18" charset="0"/>
              </a:rPr>
              <a:t> тих </a:t>
            </a:r>
            <a:r>
              <a:rPr lang="ru-RU" dirty="0" err="1">
                <a:solidFill>
                  <a:srgbClr val="FF0000"/>
                </a:solidFill>
                <a:latin typeface="Times New Roman" pitchFamily="18" charset="0"/>
                <a:cs typeface="Times New Roman" pitchFamily="18" charset="0"/>
              </a:rPr>
              <a:t>суб’єктів</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які</a:t>
            </a:r>
            <a:r>
              <a:rPr lang="ru-RU" dirty="0">
                <a:solidFill>
                  <a:srgbClr val="FF0000"/>
                </a:solidFill>
                <a:latin typeface="Times New Roman" pitchFamily="18" charset="0"/>
                <a:cs typeface="Times New Roman" pitchFamily="18" charset="0"/>
              </a:rPr>
              <a:t> на </a:t>
            </a:r>
            <a:r>
              <a:rPr lang="ru-RU" dirty="0" err="1">
                <a:solidFill>
                  <a:srgbClr val="FF0000"/>
                </a:solidFill>
                <a:latin typeface="Times New Roman" pitchFamily="18" charset="0"/>
                <a:cs typeface="Times New Roman" pitchFamily="18" charset="0"/>
              </a:rPr>
              <a:t>власних</a:t>
            </a:r>
            <a:r>
              <a:rPr lang="ru-RU" dirty="0">
                <a:solidFill>
                  <a:srgbClr val="FF0000"/>
                </a:solidFill>
                <a:latin typeface="Times New Roman" pitchFamily="18" charset="0"/>
                <a:cs typeface="Times New Roman" pitchFamily="18" charset="0"/>
              </a:rPr>
              <a:t> платформах </a:t>
            </a:r>
            <a:r>
              <a:rPr lang="ru-RU" dirty="0" err="1">
                <a:solidFill>
                  <a:srgbClr val="FF0000"/>
                </a:solidFill>
                <a:latin typeface="Times New Roman" pitchFamily="18" charset="0"/>
                <a:cs typeface="Times New Roman" pitchFamily="18" charset="0"/>
              </a:rPr>
              <a:t>розміщують</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продукції</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інших</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осіб</a:t>
            </a:r>
            <a:r>
              <a:rPr lang="ru-RU" dirty="0">
                <a:solidFill>
                  <a:srgbClr val="FF0000"/>
                </a:solidFill>
                <a:latin typeface="Times New Roman" pitchFamily="18" charset="0"/>
                <a:cs typeface="Times New Roman" pitchFamily="18" charset="0"/>
              </a:rPr>
              <a:t>.</a:t>
            </a:r>
          </a:p>
          <a:p>
            <a:pPr marL="0" indent="274320" algn="just">
              <a:lnSpc>
                <a:spcPct val="110000"/>
              </a:lnSpc>
              <a:spcBef>
                <a:spcPts val="0"/>
              </a:spcBef>
            </a:pPr>
            <a:r>
              <a:rPr lang="ru-RU" dirty="0" err="1">
                <a:solidFill>
                  <a:srgbClr val="35354E"/>
                </a:solidFill>
                <a:latin typeface="Times New Roman" pitchFamily="18" charset="0"/>
                <a:cs typeface="Times New Roman" pitchFamily="18" charset="0"/>
              </a:rPr>
              <a:t>Окремо</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врегульовано</a:t>
            </a:r>
            <a:r>
              <a:rPr lang="ru-RU" dirty="0">
                <a:solidFill>
                  <a:srgbClr val="35354E"/>
                </a:solidFill>
                <a:latin typeface="Times New Roman" pitchFamily="18" charset="0"/>
                <a:cs typeface="Times New Roman" pitchFamily="18" charset="0"/>
              </a:rPr>
              <a:t> порядок </a:t>
            </a:r>
            <a:r>
              <a:rPr lang="ru-RU" dirty="0" err="1">
                <a:solidFill>
                  <a:srgbClr val="35354E"/>
                </a:solidFill>
                <a:latin typeface="Times New Roman" pitchFamily="18" charset="0"/>
                <a:cs typeface="Times New Roman" pitchFamily="18" charset="0"/>
              </a:rPr>
              <a:t>використання</a:t>
            </a:r>
            <a:r>
              <a:rPr lang="ru-RU" dirty="0">
                <a:solidFill>
                  <a:srgbClr val="35354E"/>
                </a:solidFill>
                <a:latin typeface="Times New Roman" pitchFamily="18" charset="0"/>
                <a:cs typeface="Times New Roman" pitchFamily="18" charset="0"/>
              </a:rPr>
              <a:t> таких </a:t>
            </a:r>
            <a:r>
              <a:rPr lang="ru-RU" dirty="0" err="1">
                <a:solidFill>
                  <a:srgbClr val="35354E"/>
                </a:solidFill>
                <a:latin typeface="Times New Roman" pitchFamily="18" charset="0"/>
                <a:cs typeface="Times New Roman" pitchFamily="18" charset="0"/>
              </a:rPr>
              <a:t>особистих</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даних</a:t>
            </a:r>
            <a:r>
              <a:rPr lang="ru-RU" dirty="0">
                <a:solidFill>
                  <a:srgbClr val="35354E"/>
                </a:solidFill>
                <a:latin typeface="Times New Roman" pitchFamily="18" charset="0"/>
                <a:cs typeface="Times New Roman" pitchFamily="18" charset="0"/>
              </a:rPr>
              <a:t> як адреса </a:t>
            </a:r>
            <a:r>
              <a:rPr lang="ru-RU" dirty="0" err="1">
                <a:solidFill>
                  <a:srgbClr val="35354E"/>
                </a:solidFill>
                <a:latin typeface="Times New Roman" pitchFamily="18" charset="0"/>
                <a:cs typeface="Times New Roman" pitchFamily="18" charset="0"/>
              </a:rPr>
              <a:t>електронної</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пошти</a:t>
            </a:r>
            <a:r>
              <a:rPr lang="ru-RU" dirty="0">
                <a:solidFill>
                  <a:srgbClr val="35354E"/>
                </a:solidFill>
                <a:latin typeface="Times New Roman" pitchFamily="18" charset="0"/>
                <a:cs typeface="Times New Roman" pitchFamily="18" charset="0"/>
              </a:rPr>
              <a:t> </a:t>
            </a:r>
            <a:r>
              <a:rPr lang="ru-RU" dirty="0" err="1">
                <a:solidFill>
                  <a:srgbClr val="35354E"/>
                </a:solidFill>
                <a:latin typeface="Times New Roman" pitchFamily="18" charset="0"/>
                <a:cs typeface="Times New Roman" pitchFamily="18" charset="0"/>
              </a:rPr>
              <a:t>покупця</a:t>
            </a:r>
            <a:r>
              <a:rPr lang="ru-RU" dirty="0">
                <a:solidFill>
                  <a:srgbClr val="35354E"/>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Зокрема</a:t>
            </a:r>
            <a:r>
              <a:rPr lang="ru-RU" dirty="0">
                <a:solidFill>
                  <a:srgbClr val="FF0000"/>
                </a:solidFill>
                <a:latin typeface="Times New Roman" pitchFamily="18" charset="0"/>
                <a:cs typeface="Times New Roman" pitchFamily="18" charset="0"/>
              </a:rPr>
              <a:t>, заборонено </a:t>
            </a:r>
            <a:r>
              <a:rPr lang="ru-RU" dirty="0" err="1">
                <a:solidFill>
                  <a:srgbClr val="FF0000"/>
                </a:solidFill>
                <a:latin typeface="Times New Roman" pitchFamily="18" charset="0"/>
                <a:cs typeface="Times New Roman" pitchFamily="18" charset="0"/>
              </a:rPr>
              <a:t>надсилати</a:t>
            </a:r>
            <a:r>
              <a:rPr lang="ru-RU" dirty="0">
                <a:solidFill>
                  <a:srgbClr val="FF0000"/>
                </a:solidFill>
                <a:latin typeface="Times New Roman" pitchFamily="18" charset="0"/>
                <a:cs typeface="Times New Roman" pitchFamily="18" charset="0"/>
              </a:rPr>
              <a:t> на </a:t>
            </a:r>
            <a:r>
              <a:rPr lang="ru-RU" dirty="0" err="1">
                <a:solidFill>
                  <a:srgbClr val="FF0000"/>
                </a:solidFill>
                <a:latin typeface="Times New Roman" pitchFamily="18" charset="0"/>
                <a:cs typeface="Times New Roman" pitchFamily="18" charset="0"/>
              </a:rPr>
              <a:t>надані</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адреси</a:t>
            </a:r>
            <a:r>
              <a:rPr lang="ru-RU" dirty="0">
                <a:solidFill>
                  <a:srgbClr val="FF0000"/>
                </a:solidFill>
                <a:latin typeface="Times New Roman" pitchFamily="18" charset="0"/>
                <a:cs typeface="Times New Roman" pitchFamily="18" charset="0"/>
              </a:rPr>
              <a:t> будь-як </a:t>
            </a:r>
            <a:r>
              <a:rPr lang="ru-RU" dirty="0" err="1">
                <a:solidFill>
                  <a:srgbClr val="FF0000"/>
                </a:solidFill>
                <a:latin typeface="Times New Roman" pitchFamily="18" charset="0"/>
                <a:cs typeface="Times New Roman" pitchFamily="18" charset="0"/>
              </a:rPr>
              <a:t>листи</a:t>
            </a:r>
            <a:r>
              <a:rPr lang="ru-RU" dirty="0">
                <a:solidFill>
                  <a:srgbClr val="FF0000"/>
                </a:solidFill>
                <a:latin typeface="Times New Roman" pitchFamily="18" charset="0"/>
                <a:cs typeface="Times New Roman" pitchFamily="18" charset="0"/>
              </a:rPr>
              <a:t> без </a:t>
            </a:r>
            <a:r>
              <a:rPr lang="ru-RU" dirty="0" err="1">
                <a:solidFill>
                  <a:srgbClr val="FF0000"/>
                </a:solidFill>
                <a:latin typeface="Times New Roman" pitchFamily="18" charset="0"/>
                <a:cs typeface="Times New Roman" pitchFamily="18" charset="0"/>
              </a:rPr>
              <a:t>попередньої</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згоди</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споживача</a:t>
            </a:r>
            <a:r>
              <a:rPr lang="ru-RU" dirty="0">
                <a:solidFill>
                  <a:srgbClr val="FF0000"/>
                </a:solidFill>
                <a:latin typeface="Times New Roman" pitchFamily="18" charset="0"/>
                <a:cs typeface="Times New Roman" pitchFamily="18" charset="0"/>
              </a:rPr>
              <a:t>.</a:t>
            </a:r>
          </a:p>
          <a:p>
            <a:pPr marL="0" indent="274320" algn="just">
              <a:lnSpc>
                <a:spcPct val="110000"/>
              </a:lnSpc>
              <a:spcBef>
                <a:spcPts val="0"/>
              </a:spcBef>
              <a:buNone/>
            </a:pPr>
            <a:endParaRPr lang="uk-UA" dirty="0">
              <a:latin typeface="Times New Roman" pitchFamily="18" charset="0"/>
              <a:cs typeface="Times New Roman" pitchFamily="18" charset="0"/>
            </a:endParaRPr>
          </a:p>
        </p:txBody>
      </p:sp>
      <p:pic>
        <p:nvPicPr>
          <p:cNvPr id="4" name="Рисунок 3"/>
          <p:cNvPicPr>
            <a:picLocks noChangeAspect="1"/>
          </p:cNvPicPr>
          <p:nvPr/>
        </p:nvPicPr>
        <p:blipFill rotWithShape="1">
          <a:blip r:embed="rId2"/>
          <a:srcRect l="36797" t="45508" r="36384" b="38281"/>
          <a:stretch/>
        </p:blipFill>
        <p:spPr>
          <a:xfrm>
            <a:off x="6732240" y="243544"/>
            <a:ext cx="2102073" cy="714375"/>
          </a:xfrm>
          <a:prstGeom prst="rect">
            <a:avLst/>
          </a:prstGeom>
        </p:spPr>
      </p:pic>
    </p:spTree>
    <p:extLst>
      <p:ext uri="{BB962C8B-B14F-4D97-AF65-F5344CB8AC3E}">
        <p14:creationId xmlns:p14="http://schemas.microsoft.com/office/powerpoint/2010/main" val="730206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sz="quarter" idx="1"/>
          </p:nvPr>
        </p:nvSpPr>
        <p:spPr>
          <a:xfrm>
            <a:off x="251520" y="188640"/>
            <a:ext cx="8280920" cy="6285312"/>
          </a:xfrm>
        </p:spPr>
        <p:txBody>
          <a:bodyPr>
            <a:normAutofit fontScale="85000" lnSpcReduction="20000"/>
          </a:bodyPr>
          <a:lstStyle/>
          <a:p>
            <a:pPr marL="0" indent="0" algn="ctr">
              <a:buNone/>
            </a:pPr>
            <a:r>
              <a:rPr lang="uk-UA" dirty="0">
                <a:solidFill>
                  <a:srgbClr val="FF0000"/>
                </a:solidFill>
                <a:latin typeface="Times New Roman" pitchFamily="18" charset="0"/>
                <a:cs typeface="Times New Roman" pitchFamily="18" charset="0"/>
              </a:rPr>
              <a:t>Захист прав споживачів у випадку придбання товару з </a:t>
            </a:r>
            <a:r>
              <a:rPr lang="uk-UA" dirty="0" smtClean="0">
                <a:solidFill>
                  <a:srgbClr val="FF0000"/>
                </a:solidFill>
                <a:latin typeface="Times New Roman" pitchFamily="18" charset="0"/>
                <a:cs typeface="Times New Roman" pitchFamily="18" charset="0"/>
              </a:rPr>
              <a:t>недоліком</a:t>
            </a:r>
          </a:p>
          <a:p>
            <a:pPr marL="0" indent="0" algn="ctr">
              <a:buNone/>
            </a:pPr>
            <a:endParaRPr lang="uk-UA" dirty="0">
              <a:latin typeface="Times New Roman" pitchFamily="18" charset="0"/>
              <a:cs typeface="Times New Roman" pitchFamily="18" charset="0"/>
            </a:endParaRPr>
          </a:p>
          <a:p>
            <a:pPr marL="0" indent="457200" algn="just">
              <a:spcBef>
                <a:spcPts val="0"/>
              </a:spcBef>
              <a:buNone/>
            </a:pPr>
            <a:r>
              <a:rPr lang="uk-UA" dirty="0" smtClean="0">
                <a:latin typeface="Times New Roman" pitchFamily="18" charset="0"/>
                <a:cs typeface="Times New Roman" pitchFamily="18" charset="0"/>
              </a:rPr>
              <a:t>Старий закон </a:t>
            </a:r>
            <a:r>
              <a:rPr lang="uk-UA" dirty="0">
                <a:latin typeface="Times New Roman" pitchFamily="18" charset="0"/>
                <a:cs typeface="Times New Roman" pitchFamily="18" charset="0"/>
              </a:rPr>
              <a:t>також передбачає порядок захисту прав споживачів у випадку придбання продукції неналежної </a:t>
            </a:r>
            <a:r>
              <a:rPr lang="uk-UA" dirty="0" smtClean="0">
                <a:latin typeface="Times New Roman" pitchFamily="18" charset="0"/>
                <a:cs typeface="Times New Roman" pitchFamily="18" charset="0"/>
              </a:rPr>
              <a:t>якості</a:t>
            </a:r>
            <a:r>
              <a:rPr lang="uk-UA" dirty="0">
                <a:latin typeface="Times New Roman" pitchFamily="18" charset="0"/>
                <a:cs typeface="Times New Roman" pitchFamily="18" charset="0"/>
              </a:rPr>
              <a:t>, що в загальних рисах збігається з положеннями </a:t>
            </a:r>
            <a:r>
              <a:rPr lang="uk-UA" dirty="0" smtClean="0">
                <a:latin typeface="Times New Roman" pitchFamily="18" charset="0"/>
                <a:cs typeface="Times New Roman" pitchFamily="18" charset="0"/>
              </a:rPr>
              <a:t>гармонізованого закону. </a:t>
            </a:r>
            <a:r>
              <a:rPr lang="uk-UA" dirty="0">
                <a:latin typeface="Times New Roman" pitchFamily="18" charset="0"/>
                <a:cs typeface="Times New Roman" pitchFamily="18" charset="0"/>
              </a:rPr>
              <a:t>Тим не менш, важливим новим положенням є </a:t>
            </a:r>
            <a:r>
              <a:rPr lang="uk-UA" dirty="0">
                <a:solidFill>
                  <a:srgbClr val="FF0000"/>
                </a:solidFill>
                <a:latin typeface="Times New Roman" pitchFamily="18" charset="0"/>
                <a:cs typeface="Times New Roman" pitchFamily="18" charset="0"/>
              </a:rPr>
              <a:t>обмеження строку, протягом якого продавець має здійснити ремонт чи заміну товару з недоліком за вимогою споживача. </a:t>
            </a:r>
            <a:r>
              <a:rPr lang="uk-UA" dirty="0">
                <a:latin typeface="Times New Roman" pitchFamily="18" charset="0"/>
                <a:cs typeface="Times New Roman" pitchFamily="18" charset="0"/>
              </a:rPr>
              <a:t>Чинний закон послуговується оцінною категорією «розумний строк», коли мова йде про усунення недоліків товару. Водночас, </a:t>
            </a:r>
            <a:r>
              <a:rPr lang="uk-UA" dirty="0" smtClean="0">
                <a:solidFill>
                  <a:srgbClr val="FF0000"/>
                </a:solidFill>
                <a:latin typeface="Times New Roman" pitchFamily="18" charset="0"/>
                <a:cs typeface="Times New Roman" pitchFamily="18" charset="0"/>
              </a:rPr>
              <a:t>гармонізований закон вже </a:t>
            </a:r>
            <a:r>
              <a:rPr lang="uk-UA" dirty="0">
                <a:solidFill>
                  <a:srgbClr val="FF0000"/>
                </a:solidFill>
                <a:latin typeface="Times New Roman" pitchFamily="18" charset="0"/>
                <a:cs typeface="Times New Roman" pitchFamily="18" charset="0"/>
              </a:rPr>
              <a:t>встановлює строк 14 днів, протягом яких має бути здійснено ремонт товару з недоліком та встановлює зобов’язання продавця замінити товар, якщо ремонт протягом 14 днів здійснити неможливо</a:t>
            </a:r>
            <a:r>
              <a:rPr lang="uk-UA" dirty="0" smtClean="0">
                <a:solidFill>
                  <a:srgbClr val="FF0000"/>
                </a:solidFill>
                <a:latin typeface="Times New Roman" pitchFamily="18" charset="0"/>
                <a:cs typeface="Times New Roman" pitchFamily="18" charset="0"/>
              </a:rPr>
              <a:t>.</a:t>
            </a:r>
          </a:p>
          <a:p>
            <a:pPr marL="0" indent="457200" algn="ctr">
              <a:spcBef>
                <a:spcPts val="0"/>
              </a:spcBef>
              <a:buNone/>
            </a:pPr>
            <a:endParaRPr lang="uk-UA" dirty="0" smtClean="0">
              <a:solidFill>
                <a:srgbClr val="FF0000"/>
              </a:solidFill>
              <a:latin typeface="Times New Roman" pitchFamily="18" charset="0"/>
              <a:cs typeface="Times New Roman" pitchFamily="18" charset="0"/>
            </a:endParaRPr>
          </a:p>
          <a:p>
            <a:pPr marL="0" indent="457200" algn="ctr">
              <a:spcBef>
                <a:spcPts val="0"/>
              </a:spcBef>
              <a:buNone/>
            </a:pPr>
            <a:r>
              <a:rPr lang="ru-RU" b="1" dirty="0" err="1" smtClean="0">
                <a:solidFill>
                  <a:schemeClr val="accent2">
                    <a:lumMod val="75000"/>
                  </a:schemeClr>
                </a:solidFill>
                <a:latin typeface="Times New Roman" pitchFamily="18" charset="0"/>
                <a:cs typeface="Times New Roman" pitchFamily="18" charset="0"/>
              </a:rPr>
              <a:t>Скасовується</a:t>
            </a:r>
            <a:r>
              <a:rPr lang="ru-RU" b="1" dirty="0" smtClean="0">
                <a:solidFill>
                  <a:schemeClr val="accent2">
                    <a:lumMod val="75000"/>
                  </a:schemeClr>
                </a:solidFill>
                <a:latin typeface="Times New Roman" pitchFamily="18" charset="0"/>
                <a:cs typeface="Times New Roman" pitchFamily="18" charset="0"/>
              </a:rPr>
              <a:t> </a:t>
            </a:r>
            <a:r>
              <a:rPr lang="ru-RU" b="1" dirty="0" err="1">
                <a:solidFill>
                  <a:schemeClr val="accent2">
                    <a:lumMod val="75000"/>
                  </a:schemeClr>
                </a:solidFill>
                <a:latin typeface="Times New Roman" pitchFamily="18" charset="0"/>
                <a:cs typeface="Times New Roman" pitchFamily="18" charset="0"/>
              </a:rPr>
              <a:t>вимога</a:t>
            </a:r>
            <a:r>
              <a:rPr lang="ru-RU" b="1" dirty="0">
                <a:solidFill>
                  <a:schemeClr val="accent2">
                    <a:lumMod val="75000"/>
                  </a:schemeClr>
                </a:solidFill>
                <a:latin typeface="Times New Roman" pitchFamily="18" charset="0"/>
                <a:cs typeface="Times New Roman" pitchFamily="18" charset="0"/>
              </a:rPr>
              <a:t> </a:t>
            </a:r>
            <a:r>
              <a:rPr lang="ru-RU" b="1" dirty="0" err="1">
                <a:solidFill>
                  <a:schemeClr val="accent2">
                    <a:lumMod val="75000"/>
                  </a:schemeClr>
                </a:solidFill>
                <a:latin typeface="Times New Roman" pitchFamily="18" charset="0"/>
                <a:cs typeface="Times New Roman" pitchFamily="18" charset="0"/>
              </a:rPr>
              <a:t>щодо</a:t>
            </a:r>
            <a:r>
              <a:rPr lang="ru-RU" b="1" dirty="0">
                <a:solidFill>
                  <a:schemeClr val="accent2">
                    <a:lumMod val="75000"/>
                  </a:schemeClr>
                </a:solidFill>
                <a:latin typeface="Times New Roman" pitchFamily="18" charset="0"/>
                <a:cs typeface="Times New Roman" pitchFamily="18" charset="0"/>
              </a:rPr>
              <a:t> </a:t>
            </a:r>
            <a:r>
              <a:rPr lang="ru-RU" b="1" dirty="0" err="1">
                <a:solidFill>
                  <a:schemeClr val="accent2">
                    <a:lumMod val="75000"/>
                  </a:schemeClr>
                </a:solidFill>
                <a:latin typeface="Times New Roman" pitchFamily="18" charset="0"/>
                <a:cs typeface="Times New Roman" pitchFamily="18" charset="0"/>
              </a:rPr>
              <a:t>створення</a:t>
            </a:r>
            <a:r>
              <a:rPr lang="ru-RU" b="1" dirty="0">
                <a:solidFill>
                  <a:schemeClr val="accent2">
                    <a:lumMod val="75000"/>
                  </a:schemeClr>
                </a:solidFill>
                <a:latin typeface="Times New Roman" pitchFamily="18" charset="0"/>
                <a:cs typeface="Times New Roman" pitchFamily="18" charset="0"/>
              </a:rPr>
              <a:t> і </a:t>
            </a:r>
            <a:r>
              <a:rPr lang="ru-RU" b="1" dirty="0" err="1">
                <a:solidFill>
                  <a:schemeClr val="accent2">
                    <a:lumMod val="75000"/>
                  </a:schemeClr>
                </a:solidFill>
                <a:latin typeface="Times New Roman" pitchFamily="18" charset="0"/>
                <a:cs typeface="Times New Roman" pitchFamily="18" charset="0"/>
              </a:rPr>
              <a:t>утримання</a:t>
            </a:r>
            <a:r>
              <a:rPr lang="ru-RU" b="1" dirty="0">
                <a:solidFill>
                  <a:schemeClr val="accent2">
                    <a:lumMod val="75000"/>
                  </a:schemeClr>
                </a:solidFill>
                <a:latin typeface="Times New Roman" pitchFamily="18" charset="0"/>
                <a:cs typeface="Times New Roman" pitchFamily="18" charset="0"/>
              </a:rPr>
              <a:t> </a:t>
            </a:r>
            <a:r>
              <a:rPr lang="ru-RU" b="1" dirty="0" err="1">
                <a:solidFill>
                  <a:schemeClr val="accent2">
                    <a:lumMod val="75000"/>
                  </a:schemeClr>
                </a:solidFill>
                <a:latin typeface="Times New Roman" pitchFamily="18" charset="0"/>
                <a:cs typeface="Times New Roman" pitchFamily="18" charset="0"/>
              </a:rPr>
              <a:t>обмінного</a:t>
            </a:r>
            <a:r>
              <a:rPr lang="ru-RU" b="1" dirty="0">
                <a:solidFill>
                  <a:schemeClr val="accent2">
                    <a:lumMod val="75000"/>
                  </a:schemeClr>
                </a:solidFill>
                <a:latin typeface="Times New Roman" pitchFamily="18" charset="0"/>
                <a:cs typeface="Times New Roman" pitchFamily="18" charset="0"/>
              </a:rPr>
              <a:t> фонду </a:t>
            </a:r>
            <a:r>
              <a:rPr lang="ru-RU" b="1" dirty="0" err="1">
                <a:solidFill>
                  <a:schemeClr val="accent2">
                    <a:lumMod val="75000"/>
                  </a:schemeClr>
                </a:solidFill>
                <a:latin typeface="Times New Roman" pitchFamily="18" charset="0"/>
                <a:cs typeface="Times New Roman" pitchFamily="18" charset="0"/>
              </a:rPr>
              <a:t>товарів</a:t>
            </a:r>
            <a:r>
              <a:rPr lang="ru-RU" dirty="0">
                <a:solidFill>
                  <a:schemeClr val="accent2">
                    <a:lumMod val="75000"/>
                  </a:schemeClr>
                </a:solidFill>
                <a:latin typeface="Times New Roman" pitchFamily="18" charset="0"/>
                <a:cs typeface="Times New Roman" pitchFamily="18" charset="0"/>
              </a:rPr>
              <a:t> </a:t>
            </a:r>
            <a:endParaRPr lang="ru-RU" dirty="0" smtClean="0">
              <a:solidFill>
                <a:schemeClr val="accent2">
                  <a:lumMod val="75000"/>
                </a:schemeClr>
              </a:solidFill>
              <a:latin typeface="Times New Roman" pitchFamily="18" charset="0"/>
              <a:cs typeface="Times New Roman" pitchFamily="18" charset="0"/>
            </a:endParaRPr>
          </a:p>
          <a:p>
            <a:pPr marL="0" indent="457200" algn="ctr">
              <a:spcBef>
                <a:spcPts val="0"/>
              </a:spcBef>
              <a:buNone/>
            </a:pPr>
            <a:r>
              <a:rPr lang="ru-RU" b="1" dirty="0" err="1">
                <a:solidFill>
                  <a:schemeClr val="accent2">
                    <a:lumMod val="75000"/>
                  </a:schemeClr>
                </a:solidFill>
                <a:latin typeface="Times New Roman" pitchFamily="18" charset="0"/>
                <a:cs typeface="Times New Roman" pitchFamily="18" charset="0"/>
              </a:rPr>
              <a:t>Запроваджується</a:t>
            </a:r>
            <a:r>
              <a:rPr lang="ru-RU" b="1" dirty="0">
                <a:solidFill>
                  <a:schemeClr val="accent2">
                    <a:lumMod val="75000"/>
                  </a:schemeClr>
                </a:solidFill>
                <a:latin typeface="Times New Roman" pitchFamily="18" charset="0"/>
                <a:cs typeface="Times New Roman" pitchFamily="18" charset="0"/>
              </a:rPr>
              <a:t> </a:t>
            </a:r>
            <a:r>
              <a:rPr lang="ru-RU" b="1" dirty="0" err="1">
                <a:solidFill>
                  <a:schemeClr val="accent2">
                    <a:lumMod val="75000"/>
                  </a:schemeClr>
                </a:solidFill>
                <a:latin typeface="Times New Roman" pitchFamily="18" charset="0"/>
                <a:cs typeface="Times New Roman" pitchFamily="18" charset="0"/>
              </a:rPr>
              <a:t>електронна</a:t>
            </a:r>
            <a:r>
              <a:rPr lang="ru-RU" b="1" dirty="0">
                <a:solidFill>
                  <a:schemeClr val="accent2">
                    <a:lumMod val="75000"/>
                  </a:schemeClr>
                </a:solidFill>
                <a:latin typeface="Times New Roman" pitchFamily="18" charset="0"/>
                <a:cs typeface="Times New Roman" pitchFamily="18" charset="0"/>
              </a:rPr>
              <a:t> форма </a:t>
            </a:r>
            <a:r>
              <a:rPr lang="ru-RU" b="1" dirty="0" err="1">
                <a:solidFill>
                  <a:schemeClr val="accent2">
                    <a:lumMod val="75000"/>
                  </a:schemeClr>
                </a:solidFill>
                <a:latin typeface="Times New Roman" pitchFamily="18" charset="0"/>
                <a:cs typeface="Times New Roman" pitchFamily="18" charset="0"/>
              </a:rPr>
              <a:t>гарантійних</a:t>
            </a:r>
            <a:r>
              <a:rPr lang="ru-RU" b="1" dirty="0">
                <a:solidFill>
                  <a:schemeClr val="accent2">
                    <a:lumMod val="75000"/>
                  </a:schemeClr>
                </a:solidFill>
                <a:latin typeface="Times New Roman" pitchFamily="18" charset="0"/>
                <a:cs typeface="Times New Roman" pitchFamily="18" charset="0"/>
              </a:rPr>
              <a:t> </a:t>
            </a:r>
            <a:r>
              <a:rPr lang="ru-RU" b="1" dirty="0" err="1">
                <a:solidFill>
                  <a:schemeClr val="accent2">
                    <a:lumMod val="75000"/>
                  </a:schemeClr>
                </a:solidFill>
                <a:latin typeface="Times New Roman" pitchFamily="18" charset="0"/>
                <a:cs typeface="Times New Roman" pitchFamily="18" charset="0"/>
              </a:rPr>
              <a:t>документів</a:t>
            </a:r>
            <a:r>
              <a:rPr lang="ru-RU" b="1" dirty="0">
                <a:solidFill>
                  <a:schemeClr val="accent2">
                    <a:lumMod val="75000"/>
                  </a:schemeClr>
                </a:solidFill>
                <a:latin typeface="Times New Roman" pitchFamily="18" charset="0"/>
                <a:cs typeface="Times New Roman" pitchFamily="18" charset="0"/>
              </a:rPr>
              <a:t> </a:t>
            </a:r>
            <a:endParaRPr lang="ru-RU" b="1" dirty="0" smtClean="0">
              <a:solidFill>
                <a:schemeClr val="accent2">
                  <a:lumMod val="75000"/>
                </a:schemeClr>
              </a:solidFill>
              <a:latin typeface="Times New Roman" pitchFamily="18" charset="0"/>
              <a:cs typeface="Times New Roman" pitchFamily="18" charset="0"/>
            </a:endParaRPr>
          </a:p>
          <a:p>
            <a:pPr marL="0" indent="457200" algn="just">
              <a:spcBef>
                <a:spcPts val="0"/>
              </a:spcBef>
              <a:buNone/>
            </a:pPr>
            <a:endParaRPr lang="uk-UA" b="1" dirty="0">
              <a:solidFill>
                <a:schemeClr val="accent2">
                  <a:lumMod val="75000"/>
                </a:schemeClr>
              </a:solidFill>
              <a:latin typeface="Times New Roman" pitchFamily="18" charset="0"/>
              <a:cs typeface="Times New Roman" pitchFamily="18" charset="0"/>
            </a:endParaRPr>
          </a:p>
          <a:p>
            <a:pPr marL="0" indent="0">
              <a:buNone/>
            </a:pPr>
            <a:endParaRPr lang="uk-UA" dirty="0">
              <a:latin typeface="Times New Roman" pitchFamily="18" charset="0"/>
              <a:cs typeface="Times New Roman" pitchFamily="18" charset="0"/>
            </a:endParaRPr>
          </a:p>
          <a:p>
            <a:pPr marL="0" indent="0" algn="ctr">
              <a:buNone/>
            </a:pPr>
            <a:r>
              <a:rPr lang="uk-UA" b="1" dirty="0">
                <a:solidFill>
                  <a:srgbClr val="FF0000"/>
                </a:solidFill>
                <a:latin typeface="Times New Roman" pitchFamily="18" charset="0"/>
                <a:cs typeface="Times New Roman" pitchFamily="18" charset="0"/>
              </a:rPr>
              <a:t>Тим не менш, необхідно зазначити, що </a:t>
            </a:r>
            <a:r>
              <a:rPr lang="uk-UA" b="1" dirty="0" smtClean="0">
                <a:solidFill>
                  <a:srgbClr val="FF0000"/>
                </a:solidFill>
                <a:latin typeface="Times New Roman" pitchFamily="18" charset="0"/>
                <a:cs typeface="Times New Roman" pitchFamily="18" charset="0"/>
              </a:rPr>
              <a:t>новий закон, </a:t>
            </a:r>
            <a:r>
              <a:rPr lang="uk-UA" b="1" dirty="0">
                <a:solidFill>
                  <a:srgbClr val="FF0000"/>
                </a:solidFill>
                <a:latin typeface="Times New Roman" pitchFamily="18" charset="0"/>
                <a:cs typeface="Times New Roman" pitchFamily="18" charset="0"/>
              </a:rPr>
              <a:t>на відміну від </a:t>
            </a:r>
            <a:r>
              <a:rPr lang="uk-UA" b="1" dirty="0" smtClean="0">
                <a:solidFill>
                  <a:srgbClr val="FF0000"/>
                </a:solidFill>
                <a:latin typeface="Times New Roman" pitchFamily="18" charset="0"/>
                <a:cs typeface="Times New Roman" pitchFamily="18" charset="0"/>
              </a:rPr>
              <a:t>старого закону</a:t>
            </a:r>
            <a:r>
              <a:rPr lang="uk-UA" b="1" dirty="0">
                <a:solidFill>
                  <a:srgbClr val="FF0000"/>
                </a:solidFill>
                <a:latin typeface="Times New Roman" pitchFamily="18" charset="0"/>
                <a:cs typeface="Times New Roman" pitchFamily="18" charset="0"/>
              </a:rPr>
              <a:t>, не передбачає обов’язок продавця здійснити негайну заміну товару на вимогу покупця у випадку наявності товару.</a:t>
            </a:r>
          </a:p>
        </p:txBody>
      </p:sp>
      <p:pic>
        <p:nvPicPr>
          <p:cNvPr id="4" name="Рисунок 3"/>
          <p:cNvPicPr>
            <a:picLocks noChangeAspect="1"/>
          </p:cNvPicPr>
          <p:nvPr/>
        </p:nvPicPr>
        <p:blipFill rotWithShape="1">
          <a:blip r:embed="rId2"/>
          <a:srcRect l="36797" t="45508" r="36384" b="38281"/>
          <a:stretch/>
        </p:blipFill>
        <p:spPr>
          <a:xfrm>
            <a:off x="6444208" y="5877272"/>
            <a:ext cx="2102073" cy="714375"/>
          </a:xfrm>
          <a:prstGeom prst="rect">
            <a:avLst/>
          </a:prstGeom>
        </p:spPr>
      </p:pic>
    </p:spTree>
    <p:extLst>
      <p:ext uri="{BB962C8B-B14F-4D97-AF65-F5344CB8AC3E}">
        <p14:creationId xmlns:p14="http://schemas.microsoft.com/office/powerpoint/2010/main" val="93249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sz="quarter" idx="1"/>
          </p:nvPr>
        </p:nvSpPr>
        <p:spPr>
          <a:xfrm>
            <a:off x="251520" y="188640"/>
            <a:ext cx="8352928" cy="6285312"/>
          </a:xfrm>
        </p:spPr>
        <p:txBody>
          <a:bodyPr/>
          <a:lstStyle/>
          <a:p>
            <a:r>
              <a:rPr lang="ru-RU" dirty="0">
                <a:solidFill>
                  <a:srgbClr val="000000"/>
                </a:solidFill>
                <a:latin typeface="Times New Roman" pitchFamily="18" charset="0"/>
                <a:cs typeface="Times New Roman" pitchFamily="18" charset="0"/>
              </a:rPr>
              <a:t>В межах нового Закону </a:t>
            </a:r>
            <a:r>
              <a:rPr lang="ru-RU" dirty="0" err="1">
                <a:solidFill>
                  <a:srgbClr val="000000"/>
                </a:solidFill>
                <a:latin typeface="Times New Roman" pitchFamily="18" charset="0"/>
                <a:cs typeface="Times New Roman" pitchFamily="18" charset="0"/>
              </a:rPr>
              <a:t>законодавець</a:t>
            </a:r>
            <a:r>
              <a:rPr lang="ru-RU" dirty="0">
                <a:solidFill>
                  <a:srgbClr val="000000"/>
                </a:solidFill>
                <a:latin typeface="Times New Roman" pitchFamily="18" charset="0"/>
                <a:cs typeface="Times New Roman" pitchFamily="18" charset="0"/>
              </a:rPr>
              <a:t> вводить </a:t>
            </a:r>
            <a:r>
              <a:rPr lang="ru-RU" dirty="0" err="1">
                <a:solidFill>
                  <a:srgbClr val="000000"/>
                </a:solidFill>
                <a:latin typeface="Times New Roman" pitchFamily="18" charset="0"/>
                <a:cs typeface="Times New Roman" pitchFamily="18" charset="0"/>
              </a:rPr>
              <a:t>поняття</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автоматизованої</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системи</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перевірених</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продавців</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що</a:t>
            </a:r>
            <a:r>
              <a:rPr lang="ru-RU" dirty="0">
                <a:solidFill>
                  <a:srgbClr val="000000"/>
                </a:solidFill>
                <a:latin typeface="Times New Roman" pitchFamily="18" charset="0"/>
                <a:cs typeface="Times New Roman" pitchFamily="18" charset="0"/>
              </a:rPr>
              <a:t> буде </a:t>
            </a:r>
            <a:r>
              <a:rPr lang="ru-RU" dirty="0" err="1">
                <a:solidFill>
                  <a:srgbClr val="000000"/>
                </a:solidFill>
                <a:latin typeface="Times New Roman" pitchFamily="18" charset="0"/>
                <a:cs typeface="Times New Roman" pitchFamily="18" charset="0"/>
              </a:rPr>
              <a:t>складовою</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частиною</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Єдиного</a:t>
            </a:r>
            <a:r>
              <a:rPr lang="ru-RU" dirty="0">
                <a:solidFill>
                  <a:srgbClr val="000000"/>
                </a:solidFill>
                <a:latin typeface="Times New Roman" pitchFamily="18" charset="0"/>
                <a:cs typeface="Times New Roman" pitchFamily="18" charset="0"/>
              </a:rPr>
              <a:t> державного веб-порталу для </a:t>
            </a:r>
            <a:r>
              <a:rPr lang="ru-RU" dirty="0" err="1">
                <a:solidFill>
                  <a:srgbClr val="000000"/>
                </a:solidFill>
                <a:latin typeface="Times New Roman" pitchFamily="18" charset="0"/>
                <a:cs typeface="Times New Roman" pitchFamily="18" charset="0"/>
              </a:rPr>
              <a:t>споживачів</a:t>
            </a:r>
            <a:r>
              <a:rPr lang="ru-RU" dirty="0">
                <a:solidFill>
                  <a:srgbClr val="000000"/>
                </a:solidFill>
                <a:latin typeface="Times New Roman" pitchFamily="18" charset="0"/>
                <a:cs typeface="Times New Roman" pitchFamily="18" charset="0"/>
              </a:rPr>
              <a:t> у </a:t>
            </a:r>
            <a:r>
              <a:rPr lang="ru-RU" dirty="0" err="1">
                <a:solidFill>
                  <a:srgbClr val="000000"/>
                </a:solidFill>
                <a:latin typeface="Times New Roman" pitchFamily="18" charset="0"/>
                <a:cs typeface="Times New Roman" pitchFamily="18" charset="0"/>
              </a:rPr>
              <a:t>сфері</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електронної</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комерції</a:t>
            </a:r>
            <a:r>
              <a:rPr lang="ru-RU" dirty="0">
                <a:solidFill>
                  <a:srgbClr val="000000"/>
                </a:solidFill>
                <a:latin typeface="Times New Roman" pitchFamily="18" charset="0"/>
                <a:cs typeface="Times New Roman" pitchFamily="18" charset="0"/>
              </a:rPr>
              <a:t> (так званий Портал е-</a:t>
            </a:r>
            <a:r>
              <a:rPr lang="ru-RU" dirty="0" err="1">
                <a:solidFill>
                  <a:srgbClr val="000000"/>
                </a:solidFill>
                <a:latin typeface="Times New Roman" pitchFamily="18" charset="0"/>
                <a:cs typeface="Times New Roman" pitchFamily="18" charset="0"/>
              </a:rPr>
              <a:t>покупець</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Цей</a:t>
            </a:r>
            <a:r>
              <a:rPr lang="ru-RU" dirty="0">
                <a:solidFill>
                  <a:srgbClr val="000000"/>
                </a:solidFill>
                <a:latin typeface="Times New Roman" pitchFamily="18" charset="0"/>
                <a:cs typeface="Times New Roman" pitchFamily="18" charset="0"/>
              </a:rPr>
              <a:t> Портал </a:t>
            </a:r>
            <a:r>
              <a:rPr lang="ru-RU" dirty="0" err="1">
                <a:solidFill>
                  <a:srgbClr val="000000"/>
                </a:solidFill>
                <a:latin typeface="Times New Roman" pitchFamily="18" charset="0"/>
                <a:cs typeface="Times New Roman" pitchFamily="18" charset="0"/>
              </a:rPr>
              <a:t>допоможе</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здійснювати</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збирання</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накопичення</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обробку</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захист</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облік</a:t>
            </a:r>
            <a:r>
              <a:rPr lang="ru-RU" dirty="0">
                <a:solidFill>
                  <a:srgbClr val="000000"/>
                </a:solidFill>
                <a:latin typeface="Times New Roman" pitchFamily="18" charset="0"/>
                <a:cs typeface="Times New Roman" pitchFamily="18" charset="0"/>
              </a:rPr>
              <a:t> та </a:t>
            </a:r>
            <a:r>
              <a:rPr lang="ru-RU" dirty="0" err="1">
                <a:solidFill>
                  <a:srgbClr val="000000"/>
                </a:solidFill>
                <a:latin typeface="Times New Roman" pitchFamily="18" charset="0"/>
                <a:cs typeface="Times New Roman" pitchFamily="18" charset="0"/>
              </a:rPr>
              <a:t>надання</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споживачам</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інформації</a:t>
            </a:r>
            <a:r>
              <a:rPr lang="ru-RU" dirty="0">
                <a:solidFill>
                  <a:srgbClr val="000000"/>
                </a:solidFill>
                <a:latin typeface="Times New Roman" pitchFamily="18" charset="0"/>
                <a:cs typeface="Times New Roman" pitchFamily="18" charset="0"/>
              </a:rPr>
              <a:t> про </a:t>
            </a:r>
            <a:r>
              <a:rPr lang="ru-RU" dirty="0" err="1">
                <a:solidFill>
                  <a:srgbClr val="000000"/>
                </a:solidFill>
                <a:latin typeface="Times New Roman" pitchFamily="18" charset="0"/>
                <a:cs typeface="Times New Roman" pitchFamily="18" charset="0"/>
              </a:rPr>
              <a:t>суб'єктів</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електронної</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комерції</a:t>
            </a:r>
            <a:r>
              <a:rPr lang="ru-RU" dirty="0">
                <a:solidFill>
                  <a:srgbClr val="000000"/>
                </a:solidFill>
                <a:latin typeface="Times New Roman" pitchFamily="18" charset="0"/>
                <a:cs typeface="Times New Roman" pitchFamily="18" charset="0"/>
              </a:rPr>
              <a:t>, а </a:t>
            </a:r>
            <a:r>
              <a:rPr lang="ru-RU" dirty="0" err="1">
                <a:solidFill>
                  <a:srgbClr val="000000"/>
                </a:solidFill>
                <a:latin typeface="Times New Roman" pitchFamily="18" charset="0"/>
                <a:cs typeface="Times New Roman" pitchFamily="18" charset="0"/>
              </a:rPr>
              <a:t>також</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проводити</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необхідну</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комунікацію</a:t>
            </a:r>
            <a:r>
              <a:rPr lang="ru-RU" dirty="0">
                <a:solidFill>
                  <a:srgbClr val="000000"/>
                </a:solidFill>
                <a:latin typeface="Times New Roman" pitchFamily="18" charset="0"/>
                <a:cs typeface="Times New Roman" pitchFamily="18" charset="0"/>
              </a:rPr>
              <a:t>. </a:t>
            </a:r>
          </a:p>
          <a:p>
            <a:endParaRPr lang="ru-RU" dirty="0">
              <a:solidFill>
                <a:srgbClr val="000000"/>
              </a:solidFill>
              <a:latin typeface="Times New Roman" pitchFamily="18" charset="0"/>
              <a:cs typeface="Times New Roman" pitchFamily="18" charset="0"/>
            </a:endParaRPr>
          </a:p>
          <a:p>
            <a:r>
              <a:rPr lang="ru-RU" dirty="0">
                <a:solidFill>
                  <a:srgbClr val="000000"/>
                </a:solidFill>
                <a:latin typeface="Times New Roman" pitchFamily="18" charset="0"/>
                <a:cs typeface="Times New Roman" pitchFamily="18" charset="0"/>
              </a:rPr>
              <a:t>Для </a:t>
            </a:r>
            <a:r>
              <a:rPr lang="ru-RU" dirty="0" err="1">
                <a:solidFill>
                  <a:srgbClr val="000000"/>
                </a:solidFill>
                <a:latin typeface="Times New Roman" pitchFamily="18" charset="0"/>
                <a:cs typeface="Times New Roman" pitchFamily="18" charset="0"/>
              </a:rPr>
              <a:t>посилення</a:t>
            </a:r>
            <a:r>
              <a:rPr lang="ru-RU" dirty="0">
                <a:solidFill>
                  <a:srgbClr val="000000"/>
                </a:solidFill>
                <a:latin typeface="Times New Roman" pitchFamily="18" charset="0"/>
                <a:cs typeface="Times New Roman" pitchFamily="18" charset="0"/>
              </a:rPr>
              <a:t> контролю за </a:t>
            </a:r>
            <a:r>
              <a:rPr lang="ru-RU" dirty="0" err="1">
                <a:solidFill>
                  <a:srgbClr val="000000"/>
                </a:solidFill>
                <a:latin typeface="Times New Roman" pitchFamily="18" charset="0"/>
                <a:cs typeface="Times New Roman" pitchFamily="18" charset="0"/>
              </a:rPr>
              <a:t>суб'єктами</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господарювання</a:t>
            </a:r>
            <a:r>
              <a:rPr lang="ru-RU" dirty="0">
                <a:solidFill>
                  <a:srgbClr val="000000"/>
                </a:solidFill>
                <a:latin typeface="Times New Roman" pitchFamily="18" charset="0"/>
                <a:cs typeface="Times New Roman" pitchFamily="18" charset="0"/>
              </a:rPr>
              <a:t> в </a:t>
            </a:r>
            <a:r>
              <a:rPr lang="ru-RU" dirty="0" err="1">
                <a:solidFill>
                  <a:srgbClr val="000000"/>
                </a:solidFill>
                <a:latin typeface="Times New Roman" pitchFamily="18" charset="0"/>
                <a:cs typeface="Times New Roman" pitchFamily="18" charset="0"/>
              </a:rPr>
              <a:t>сфері</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електронної</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комерції</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також</a:t>
            </a:r>
            <a:r>
              <a:rPr lang="ru-RU" dirty="0">
                <a:solidFill>
                  <a:srgbClr val="000000"/>
                </a:solidFill>
                <a:latin typeface="Times New Roman" pitchFamily="18" charset="0"/>
                <a:cs typeface="Times New Roman" pitchFamily="18" charset="0"/>
              </a:rPr>
              <a:t> вводиться </a:t>
            </a:r>
            <a:r>
              <a:rPr lang="ru-RU" dirty="0" err="1">
                <a:solidFill>
                  <a:srgbClr val="000000"/>
                </a:solidFill>
                <a:latin typeface="Times New Roman" pitchFamily="18" charset="0"/>
                <a:cs typeface="Times New Roman" pitchFamily="18" charset="0"/>
              </a:rPr>
              <a:t>поняття</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перевіреного</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продавця</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Такий</a:t>
            </a:r>
            <a:r>
              <a:rPr lang="ru-RU" dirty="0">
                <a:solidFill>
                  <a:srgbClr val="000000"/>
                </a:solidFill>
                <a:latin typeface="Times New Roman" pitchFamily="18" charset="0"/>
                <a:cs typeface="Times New Roman" pitchFamily="18" charset="0"/>
              </a:rPr>
              <a:t> статус </a:t>
            </a:r>
            <a:r>
              <a:rPr lang="ru-RU" dirty="0" err="1">
                <a:solidFill>
                  <a:srgbClr val="000000"/>
                </a:solidFill>
                <a:latin typeface="Times New Roman" pitchFamily="18" charset="0"/>
                <a:cs typeface="Times New Roman" pitchFamily="18" charset="0"/>
              </a:rPr>
              <a:t>можна</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отримати</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після</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електронної</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ідентифікації</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перевірки</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відомостей</a:t>
            </a:r>
            <a:r>
              <a:rPr lang="ru-RU" dirty="0">
                <a:solidFill>
                  <a:srgbClr val="000000"/>
                </a:solidFill>
                <a:latin typeface="Times New Roman" pitchFamily="18" charset="0"/>
                <a:cs typeface="Times New Roman" pitchFamily="18" charset="0"/>
              </a:rPr>
              <a:t> про </a:t>
            </a:r>
            <a:r>
              <a:rPr lang="ru-RU" dirty="0" err="1">
                <a:solidFill>
                  <a:srgbClr val="000000"/>
                </a:solidFill>
                <a:latin typeface="Times New Roman" pitchFamily="18" charset="0"/>
                <a:cs typeface="Times New Roman" pitchFamily="18" charset="0"/>
              </a:rPr>
              <a:t>суб'єкта</a:t>
            </a:r>
            <a:r>
              <a:rPr lang="ru-RU" dirty="0">
                <a:solidFill>
                  <a:srgbClr val="000000"/>
                </a:solidFill>
                <a:latin typeface="Times New Roman" pitchFamily="18" charset="0"/>
                <a:cs typeface="Times New Roman" pitchFamily="18" charset="0"/>
              </a:rPr>
              <a:t> та </a:t>
            </a:r>
            <a:r>
              <a:rPr lang="ru-RU" dirty="0" err="1">
                <a:solidFill>
                  <a:srgbClr val="000000"/>
                </a:solidFill>
                <a:latin typeface="Times New Roman" pitchFamily="18" charset="0"/>
                <a:cs typeface="Times New Roman" pitchFamily="18" charset="0"/>
              </a:rPr>
              <a:t>здійснення</a:t>
            </a:r>
            <a:r>
              <a:rPr lang="ru-RU" dirty="0">
                <a:solidFill>
                  <a:srgbClr val="000000"/>
                </a:solidFill>
                <a:latin typeface="Times New Roman" pitchFamily="18" charset="0"/>
                <a:cs typeface="Times New Roman" pitchFamily="18" charset="0"/>
              </a:rPr>
              <a:t> </a:t>
            </a:r>
            <a:r>
              <a:rPr lang="ru-RU" dirty="0" err="1">
                <a:solidFill>
                  <a:srgbClr val="000000"/>
                </a:solidFill>
                <a:latin typeface="Times New Roman" pitchFamily="18" charset="0"/>
                <a:cs typeface="Times New Roman" pitchFamily="18" charset="0"/>
              </a:rPr>
              <a:t>реєстрації</a:t>
            </a:r>
            <a:r>
              <a:rPr lang="ru-RU" dirty="0">
                <a:solidFill>
                  <a:srgbClr val="000000"/>
                </a:solidFill>
                <a:latin typeface="Times New Roman" pitchFamily="18" charset="0"/>
                <a:cs typeface="Times New Roman" pitchFamily="18" charset="0"/>
              </a:rPr>
              <a:t> на </a:t>
            </a:r>
            <a:r>
              <a:rPr lang="ru-RU" dirty="0" err="1">
                <a:solidFill>
                  <a:srgbClr val="000000"/>
                </a:solidFill>
                <a:latin typeface="Times New Roman" pitchFamily="18" charset="0"/>
                <a:cs typeface="Times New Roman" pitchFamily="18" charset="0"/>
              </a:rPr>
              <a:t>Порталі</a:t>
            </a:r>
            <a:r>
              <a:rPr lang="ru-RU" dirty="0">
                <a:solidFill>
                  <a:srgbClr val="000000"/>
                </a:solidFill>
                <a:latin typeface="Times New Roman" pitchFamily="18" charset="0"/>
                <a:cs typeface="Times New Roman" pitchFamily="18" charset="0"/>
              </a:rPr>
              <a:t>. </a:t>
            </a:r>
          </a:p>
          <a:p>
            <a:pPr marL="0" indent="0">
              <a:buNone/>
            </a:pPr>
            <a:endParaRPr lang="uk-UA" dirty="0">
              <a:latin typeface="Times New Roman" pitchFamily="18" charset="0"/>
              <a:cs typeface="Times New Roman" pitchFamily="18" charset="0"/>
            </a:endParaRPr>
          </a:p>
        </p:txBody>
      </p:sp>
      <p:pic>
        <p:nvPicPr>
          <p:cNvPr id="4" name="Рисунок 3"/>
          <p:cNvPicPr>
            <a:picLocks noChangeAspect="1"/>
          </p:cNvPicPr>
          <p:nvPr/>
        </p:nvPicPr>
        <p:blipFill rotWithShape="1">
          <a:blip r:embed="rId2"/>
          <a:srcRect l="36797" t="45508" r="36384" b="38281"/>
          <a:stretch/>
        </p:blipFill>
        <p:spPr>
          <a:xfrm>
            <a:off x="6372200" y="5949280"/>
            <a:ext cx="2102073" cy="714375"/>
          </a:xfrm>
          <a:prstGeom prst="rect">
            <a:avLst/>
          </a:prstGeom>
        </p:spPr>
      </p:pic>
    </p:spTree>
    <p:extLst>
      <p:ext uri="{BB962C8B-B14F-4D97-AF65-F5344CB8AC3E}">
        <p14:creationId xmlns:p14="http://schemas.microsoft.com/office/powerpoint/2010/main" val="2572937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sz="quarter" idx="1"/>
          </p:nvPr>
        </p:nvSpPr>
        <p:spPr>
          <a:xfrm>
            <a:off x="250825" y="260350"/>
            <a:ext cx="8353425" cy="6213475"/>
          </a:xfrm>
        </p:spPr>
        <p:txBody>
          <a:bodyPr>
            <a:normAutofit lnSpcReduction="10000"/>
          </a:bodyPr>
          <a:lstStyle/>
          <a:p>
            <a:pPr marL="0" indent="457200" algn="just">
              <a:spcBef>
                <a:spcPts val="0"/>
              </a:spcBef>
              <a:buNone/>
            </a:pPr>
            <a:r>
              <a:rPr lang="ru-RU" dirty="0" err="1">
                <a:latin typeface="Times New Roman" pitchFamily="18" charset="0"/>
                <a:cs typeface="Times New Roman" pitchFamily="18" charset="0"/>
              </a:rPr>
              <a:t>Згідно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із</a:t>
            </a:r>
            <a:r>
              <a:rPr lang="ru-RU" dirty="0">
                <a:latin typeface="Times New Roman" pitchFamily="18" charset="0"/>
                <a:cs typeface="Times New Roman" pitchFamily="18" charset="0"/>
              </a:rPr>
              <a:t> законом </a:t>
            </a:r>
            <a:r>
              <a:rPr lang="ru-RU" dirty="0" err="1">
                <a:latin typeface="Times New Roman" pitchFamily="18" charset="0"/>
                <a:cs typeface="Times New Roman" pitchFamily="18" charset="0"/>
              </a:rPr>
              <a:t>передбачено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нові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норми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стосуються</a:t>
            </a:r>
            <a:r>
              <a:rPr lang="ru-RU" dirty="0">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мовного</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питання</a:t>
            </a:r>
            <a:r>
              <a:rPr lang="ru-RU" dirty="0">
                <a:solidFill>
                  <a:srgbClr val="FF0000"/>
                </a:solidFill>
                <a:latin typeface="Times New Roman" pitchFamily="18" charset="0"/>
                <a:cs typeface="Times New Roman" pitchFamily="18" charset="0"/>
              </a:rPr>
              <a:t>. </a:t>
            </a:r>
            <a:r>
              <a:rPr lang="ru-RU" dirty="0" err="1">
                <a:latin typeface="Times New Roman" pitchFamily="18" charset="0"/>
                <a:cs typeface="Times New Roman" pitchFamily="18" charset="0"/>
              </a:rPr>
              <a:t>Врегульовано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питання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надання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споживачеві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інформації</a:t>
            </a:r>
            <a:r>
              <a:rPr lang="ru-RU" dirty="0">
                <a:latin typeface="Times New Roman" pitchFamily="18" charset="0"/>
                <a:cs typeface="Times New Roman" pitchFamily="18" charset="0"/>
              </a:rPr>
              <a:t> про </a:t>
            </a:r>
            <a:r>
              <a:rPr lang="ru-RU" dirty="0" err="1">
                <a:latin typeface="Times New Roman" pitchFamily="18" charset="0"/>
                <a:cs typeface="Times New Roman" pitchFamily="18" charset="0"/>
              </a:rPr>
              <a:t>продукцію</a:t>
            </a:r>
            <a:r>
              <a:rPr lang="ru-RU" dirty="0">
                <a:latin typeface="Times New Roman" pitchFamily="18" charset="0"/>
                <a:cs typeface="Times New Roman" pitchFamily="18" charset="0"/>
              </a:rPr>
              <a:t>. Так, </a:t>
            </a:r>
            <a:r>
              <a:rPr lang="ru-RU" dirty="0" err="1">
                <a:latin typeface="Times New Roman" pitchFamily="18" charset="0"/>
                <a:cs typeface="Times New Roman" pitchFamily="18" charset="0"/>
              </a:rPr>
              <a:t>інформація</a:t>
            </a:r>
            <a:r>
              <a:rPr lang="ru-RU" dirty="0">
                <a:latin typeface="Times New Roman" pitchFamily="18" charset="0"/>
                <a:cs typeface="Times New Roman" pitchFamily="18" charset="0"/>
              </a:rPr>
              <a:t> про </a:t>
            </a:r>
            <a:r>
              <a:rPr lang="ru-RU" dirty="0" err="1">
                <a:latin typeface="Times New Roman" pitchFamily="18" charset="0"/>
                <a:cs typeface="Times New Roman" pitchFamily="18" charset="0"/>
              </a:rPr>
              <a:t>продукцію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розміщується</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поверхні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найбільшу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площу</a:t>
            </a:r>
            <a:r>
              <a:rPr lang="ru-RU" dirty="0">
                <a:latin typeface="Times New Roman" pitchFamily="18" charset="0"/>
                <a:cs typeface="Times New Roman" pitchFamily="18" charset="0"/>
              </a:rPr>
              <a:t>, товару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харчового</a:t>
            </a:r>
            <a:r>
              <a:rPr lang="ru-RU" dirty="0">
                <a:latin typeface="Times New Roman" pitchFamily="18" charset="0"/>
                <a:cs typeface="Times New Roman" pitchFamily="18" charset="0"/>
              </a:rPr>
              <a:t> продукту та/</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упаковки, </a:t>
            </a:r>
            <a:r>
              <a:rPr lang="ru-RU" dirty="0" err="1">
                <a:latin typeface="Times New Roman" pitchFamily="18" charset="0"/>
                <a:cs typeface="Times New Roman" pitchFamily="18" charset="0"/>
              </a:rPr>
              <a:t>етикетки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приєднаної</a:t>
            </a:r>
            <a:r>
              <a:rPr lang="ru-RU" dirty="0">
                <a:latin typeface="Times New Roman" pitchFamily="18" charset="0"/>
                <a:cs typeface="Times New Roman" pitchFamily="18" charset="0"/>
              </a:rPr>
              <a:t> до товару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харчового</a:t>
            </a:r>
            <a:r>
              <a:rPr lang="ru-RU" dirty="0">
                <a:latin typeface="Times New Roman" pitchFamily="18" charset="0"/>
                <a:cs typeface="Times New Roman" pitchFamily="18" charset="0"/>
              </a:rPr>
              <a:t> продукту, і не повинна </a:t>
            </a:r>
            <a:r>
              <a:rPr lang="ru-RU" dirty="0" err="1">
                <a:latin typeface="Times New Roman" pitchFamily="18" charset="0"/>
                <a:cs typeface="Times New Roman" pitchFamily="18" charset="0"/>
              </a:rPr>
              <a:t>приховуватися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спотворюватися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іншою</a:t>
            </a:r>
            <a:r>
              <a:rPr lang="ru-RU" dirty="0">
                <a:latin typeface="Times New Roman" pitchFamily="18" charset="0"/>
                <a:cs typeface="Times New Roman" pitchFamily="18" charset="0"/>
              </a:rPr>
              <a:t> текстовою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графічною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інформацією</a:t>
            </a:r>
            <a:r>
              <a:rPr lang="ru-RU" dirty="0">
                <a:latin typeface="Times New Roman" pitchFamily="18" charset="0"/>
                <a:cs typeface="Times New Roman" pitchFamily="18" charset="0"/>
              </a:rPr>
              <a:t>. При </a:t>
            </a:r>
            <a:r>
              <a:rPr lang="ru-RU" dirty="0" err="1">
                <a:latin typeface="Times New Roman" pitchFamily="18" charset="0"/>
                <a:cs typeface="Times New Roman" pitchFamily="18" charset="0"/>
              </a:rPr>
              <a:t>цьому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розмір</a:t>
            </a:r>
            <a:r>
              <a:rPr lang="ru-RU" dirty="0">
                <a:latin typeface="Times New Roman" pitchFamily="18" charset="0"/>
                <a:cs typeface="Times New Roman" pitchFamily="18" charset="0"/>
              </a:rPr>
              <a:t> шрифту, </a:t>
            </a:r>
            <a:r>
              <a:rPr lang="ru-RU" dirty="0" err="1">
                <a:latin typeface="Times New Roman" pitchFamily="18" charset="0"/>
                <a:cs typeface="Times New Roman" pitchFamily="18" charset="0"/>
              </a:rPr>
              <a:t>яким</a:t>
            </a:r>
            <a:r>
              <a:rPr lang="ru-RU" dirty="0">
                <a:latin typeface="Times New Roman" pitchFamily="18" charset="0"/>
                <a:cs typeface="Times New Roman" pitchFamily="18" charset="0"/>
              </a:rPr>
              <a:t> наноситься </a:t>
            </a:r>
            <a:r>
              <a:rPr lang="ru-RU" dirty="0" err="1">
                <a:latin typeface="Times New Roman" pitchFamily="18" charset="0"/>
                <a:cs typeface="Times New Roman" pitchFamily="18" charset="0"/>
              </a:rPr>
              <a:t>інформація</a:t>
            </a:r>
            <a:r>
              <a:rPr lang="ru-RU" dirty="0">
                <a:latin typeface="Times New Roman" pitchFamily="18" charset="0"/>
                <a:cs typeface="Times New Roman" pitchFamily="18" charset="0"/>
              </a:rPr>
              <a:t> державною </a:t>
            </a:r>
            <a:r>
              <a:rPr lang="ru-RU" dirty="0" err="1">
                <a:latin typeface="Times New Roman" pitchFamily="18" charset="0"/>
                <a:cs typeface="Times New Roman" pitchFamily="18" charset="0"/>
              </a:rPr>
              <a:t>мовою</a:t>
            </a:r>
            <a:r>
              <a:rPr lang="ru-RU" dirty="0">
                <a:latin typeface="Times New Roman" pitchFamily="18" charset="0"/>
                <a:cs typeface="Times New Roman" pitchFamily="18" charset="0"/>
              </a:rPr>
              <a:t>, не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бути </a:t>
            </a:r>
            <a:r>
              <a:rPr lang="ru-RU" dirty="0" err="1">
                <a:latin typeface="Times New Roman" pitchFamily="18" charset="0"/>
                <a:cs typeface="Times New Roman" pitchFamily="18" charset="0"/>
              </a:rPr>
              <a:t>меншим</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розмір</a:t>
            </a:r>
            <a:r>
              <a:rPr lang="ru-RU" dirty="0">
                <a:latin typeface="Times New Roman" pitchFamily="18" charset="0"/>
                <a:cs typeface="Times New Roman" pitchFamily="18" charset="0"/>
              </a:rPr>
              <a:t> шрифту, </a:t>
            </a:r>
            <a:r>
              <a:rPr lang="ru-RU" dirty="0" err="1">
                <a:latin typeface="Times New Roman" pitchFamily="18" charset="0"/>
                <a:cs typeface="Times New Roman" pitchFamily="18" charset="0"/>
              </a:rPr>
              <a:t>яким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подаються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відомості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іншою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мовою</a:t>
            </a:r>
            <a:r>
              <a:rPr lang="ru-RU" dirty="0">
                <a:latin typeface="Times New Roman" pitchFamily="18" charset="0"/>
                <a:cs typeface="Times New Roman" pitchFamily="18" charset="0"/>
              </a:rPr>
              <a:t>.</a:t>
            </a:r>
          </a:p>
          <a:p>
            <a:pPr marL="0" indent="457200" algn="just">
              <a:spcBef>
                <a:spcPts val="0"/>
              </a:spcBef>
              <a:buNone/>
            </a:pPr>
            <a:endParaRPr lang="ru-RU" dirty="0">
              <a:latin typeface="Times New Roman" pitchFamily="18" charset="0"/>
              <a:cs typeface="Times New Roman" pitchFamily="18" charset="0"/>
            </a:endParaRPr>
          </a:p>
          <a:p>
            <a:pPr marL="0" indent="457200" algn="just">
              <a:spcBef>
                <a:spcPts val="0"/>
              </a:spcBef>
              <a:buNone/>
            </a:pPr>
            <a:r>
              <a:rPr lang="ru-RU" dirty="0" err="1">
                <a:solidFill>
                  <a:srgbClr val="FF0000"/>
                </a:solidFill>
                <a:latin typeface="Times New Roman" pitchFamily="18" charset="0"/>
                <a:cs typeface="Times New Roman" pitchFamily="18" charset="0"/>
              </a:rPr>
              <a:t>Крім</a:t>
            </a:r>
            <a:r>
              <a:rPr lang="ru-RU" dirty="0">
                <a:solidFill>
                  <a:srgbClr val="FF0000"/>
                </a:solidFill>
                <a:latin typeface="Times New Roman" pitchFamily="18" charset="0"/>
                <a:cs typeface="Times New Roman" pitchFamily="18" charset="0"/>
              </a:rPr>
              <a:t> того, законом </a:t>
            </a:r>
            <a:r>
              <a:rPr lang="ru-RU" dirty="0" err="1">
                <a:solidFill>
                  <a:srgbClr val="FF0000"/>
                </a:solidFill>
                <a:latin typeface="Times New Roman" pitchFamily="18" charset="0"/>
                <a:cs typeface="Times New Roman" pitchFamily="18" charset="0"/>
              </a:rPr>
              <a:t>встановлено</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що</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інформація</a:t>
            </a:r>
            <a:r>
              <a:rPr lang="ru-RU" dirty="0">
                <a:solidFill>
                  <a:srgbClr val="FF0000"/>
                </a:solidFill>
                <a:latin typeface="Times New Roman" pitchFamily="18" charset="0"/>
                <a:cs typeface="Times New Roman" pitchFamily="18" charset="0"/>
              </a:rPr>
              <a:t> про </a:t>
            </a:r>
            <a:r>
              <a:rPr lang="ru-RU" dirty="0" err="1">
                <a:solidFill>
                  <a:srgbClr val="FF0000"/>
                </a:solidFill>
                <a:latin typeface="Times New Roman" pitchFamily="18" charset="0"/>
                <a:cs typeface="Times New Roman" pitchFamily="18" charset="0"/>
              </a:rPr>
              <a:t>продукцію</a:t>
            </a:r>
            <a:r>
              <a:rPr lang="ru-RU" dirty="0">
                <a:solidFill>
                  <a:srgbClr val="FF0000"/>
                </a:solidFill>
                <a:latin typeface="Times New Roman" pitchFamily="18" charset="0"/>
                <a:cs typeface="Times New Roman" pitchFamily="18" charset="0"/>
              </a:rPr>
              <a:t> не </a:t>
            </a:r>
            <a:r>
              <a:rPr lang="ru-RU" dirty="0" err="1">
                <a:solidFill>
                  <a:srgbClr val="FF0000"/>
                </a:solidFill>
                <a:latin typeface="Times New Roman" pitchFamily="18" charset="0"/>
                <a:cs typeface="Times New Roman" pitchFamily="18" charset="0"/>
              </a:rPr>
              <a:t>може</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надаватися</a:t>
            </a:r>
            <a:r>
              <a:rPr lang="ru-RU" dirty="0">
                <a:solidFill>
                  <a:srgbClr val="FF0000"/>
                </a:solidFill>
                <a:latin typeface="Times New Roman" pitchFamily="18" charset="0"/>
                <a:cs typeface="Times New Roman" pitchFamily="18" charset="0"/>
              </a:rPr>
              <a:t> державною </a:t>
            </a:r>
            <a:r>
              <a:rPr lang="ru-RU" dirty="0" err="1">
                <a:solidFill>
                  <a:srgbClr val="FF0000"/>
                </a:solidFill>
                <a:latin typeface="Times New Roman" pitchFamily="18" charset="0"/>
                <a:cs typeface="Times New Roman" pitchFamily="18" charset="0"/>
              </a:rPr>
              <a:t>мовою</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держави-агресора</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або</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держави-окупанта</a:t>
            </a:r>
            <a:r>
              <a:rPr lang="ru-RU" dirty="0" smtClean="0">
                <a:solidFill>
                  <a:srgbClr val="FF0000"/>
                </a:solidFill>
                <a:latin typeface="Times New Roman" pitchFamily="18" charset="0"/>
                <a:cs typeface="Times New Roman" pitchFamily="18" charset="0"/>
              </a:rPr>
              <a:t>.</a:t>
            </a:r>
          </a:p>
          <a:p>
            <a:pPr marL="0" indent="457200" algn="just">
              <a:spcBef>
                <a:spcPts val="0"/>
              </a:spcBef>
              <a:buNone/>
            </a:pPr>
            <a:endParaRPr lang="ru-RU" dirty="0" smtClean="0">
              <a:solidFill>
                <a:srgbClr val="FF0000"/>
              </a:solidFill>
              <a:latin typeface="Times New Roman" pitchFamily="18" charset="0"/>
              <a:cs typeface="Times New Roman" pitchFamily="18" charset="0"/>
            </a:endParaRPr>
          </a:p>
          <a:p>
            <a:pPr marL="0" indent="457200" algn="just">
              <a:spcBef>
                <a:spcPts val="0"/>
              </a:spcBef>
              <a:buNone/>
            </a:pPr>
            <a:r>
              <a:rPr lang="ru-RU" dirty="0">
                <a:latin typeface="Times New Roman" pitchFamily="18" charset="0"/>
                <a:cs typeface="Times New Roman" pitchFamily="18" charset="0"/>
              </a:rPr>
              <a:t>Закон </a:t>
            </a:r>
            <a:r>
              <a:rPr lang="ru-RU" dirty="0" err="1">
                <a:latin typeface="Times New Roman" pitchFamily="18" charset="0"/>
                <a:cs typeface="Times New Roman" pitchFamily="18" charset="0"/>
              </a:rPr>
              <a:t>набуде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чинності</a:t>
            </a:r>
            <a:r>
              <a:rPr lang="ru-RU" dirty="0">
                <a:latin typeface="Times New Roman" pitchFamily="18" charset="0"/>
                <a:cs typeface="Times New Roman" pitchFamily="18" charset="0"/>
              </a:rPr>
              <a:t> через </a:t>
            </a:r>
            <a:r>
              <a:rPr lang="ru-RU" dirty="0" err="1">
                <a:latin typeface="Times New Roman" pitchFamily="18" charset="0"/>
                <a:cs typeface="Times New Roman" pitchFamily="18" charset="0"/>
              </a:rPr>
              <a:t>рік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із</a:t>
            </a:r>
            <a:r>
              <a:rPr lang="ru-RU" dirty="0">
                <a:latin typeface="Times New Roman" pitchFamily="18" charset="0"/>
                <a:cs typeface="Times New Roman" pitchFamily="18" charset="0"/>
              </a:rPr>
              <a:t> дня </a:t>
            </a:r>
            <a:r>
              <a:rPr lang="ru-RU" dirty="0" err="1">
                <a:latin typeface="Times New Roman" pitchFamily="18" charset="0"/>
                <a:cs typeface="Times New Roman" pitchFamily="18" charset="0"/>
              </a:rPr>
              <a:t>опублікування</a:t>
            </a:r>
            <a:r>
              <a:rPr lang="ru-RU" dirty="0">
                <a:latin typeface="Times New Roman" pitchFamily="18" charset="0"/>
                <a:cs typeface="Times New Roman" pitchFamily="18" charset="0"/>
              </a:rPr>
              <a:t>, але не </a:t>
            </a:r>
            <a:r>
              <a:rPr lang="ru-RU" dirty="0" err="1">
                <a:latin typeface="Times New Roman" pitchFamily="18" charset="0"/>
                <a:cs typeface="Times New Roman" pitchFamily="18" charset="0"/>
              </a:rPr>
              <a:t>раніше</a:t>
            </a:r>
            <a:r>
              <a:rPr lang="ru-RU" dirty="0">
                <a:latin typeface="Times New Roman" pitchFamily="18" charset="0"/>
                <a:cs typeface="Times New Roman" pitchFamily="18" charset="0"/>
              </a:rPr>
              <a:t> дня </a:t>
            </a:r>
            <a:r>
              <a:rPr lang="ru-RU" dirty="0" err="1">
                <a:latin typeface="Times New Roman" pitchFamily="18" charset="0"/>
                <a:cs typeface="Times New Roman" pitchFamily="18" charset="0"/>
              </a:rPr>
              <a:t>припинення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скасування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воєнного</a:t>
            </a:r>
            <a:r>
              <a:rPr lang="ru-RU" dirty="0">
                <a:latin typeface="Times New Roman" pitchFamily="18" charset="0"/>
                <a:cs typeface="Times New Roman" pitchFamily="18" charset="0"/>
              </a:rPr>
              <a:t> стану.</a:t>
            </a:r>
            <a:endParaRPr lang="uk-UA" dirty="0">
              <a:solidFill>
                <a:srgbClr val="FF0000"/>
              </a:solidFill>
              <a:latin typeface="Times New Roman" pitchFamily="18" charset="0"/>
              <a:cs typeface="Times New Roman" pitchFamily="18" charset="0"/>
            </a:endParaRPr>
          </a:p>
        </p:txBody>
      </p:sp>
      <p:pic>
        <p:nvPicPr>
          <p:cNvPr id="5" name="Рисунок 4"/>
          <p:cNvPicPr>
            <a:picLocks noChangeAspect="1"/>
          </p:cNvPicPr>
          <p:nvPr/>
        </p:nvPicPr>
        <p:blipFill rotWithShape="1">
          <a:blip r:embed="rId2"/>
          <a:srcRect l="36797" t="45508" r="36384" b="38281"/>
          <a:stretch/>
        </p:blipFill>
        <p:spPr>
          <a:xfrm>
            <a:off x="6372200" y="5949280"/>
            <a:ext cx="2102073" cy="714375"/>
          </a:xfrm>
          <a:prstGeom prst="rect">
            <a:avLst/>
          </a:prstGeom>
        </p:spPr>
      </p:pic>
    </p:spTree>
    <p:extLst>
      <p:ext uri="{BB962C8B-B14F-4D97-AF65-F5344CB8AC3E}">
        <p14:creationId xmlns:p14="http://schemas.microsoft.com/office/powerpoint/2010/main" val="2314080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sz="quarter" idx="1"/>
          </p:nvPr>
        </p:nvSpPr>
        <p:spPr>
          <a:xfrm>
            <a:off x="179388" y="260350"/>
            <a:ext cx="8641084" cy="6408738"/>
          </a:xfrm>
        </p:spPr>
        <p:txBody>
          <a:bodyPr>
            <a:noAutofit/>
          </a:bodyPr>
          <a:lstStyle/>
          <a:p>
            <a:pPr marL="0" indent="360000" algn="just">
              <a:lnSpc>
                <a:spcPct val="120000"/>
              </a:lnSpc>
              <a:spcBef>
                <a:spcPts val="0"/>
              </a:spcBef>
              <a:buNone/>
            </a:pPr>
            <a:r>
              <a:rPr lang="uk-UA" sz="1500" dirty="0">
                <a:latin typeface="Times New Roman" pitchFamily="18" charset="0"/>
                <a:cs typeface="Times New Roman" pitchFamily="18" charset="0"/>
              </a:rPr>
              <a:t>В попередній версії Закону “Про захист прав споживачів” існувало поняття нечесної підприємницької практики, що за змістом об'єднувало прояви недобросовісної конкуренції, а також діяльність, що вводить споживача в оману та є агресивною. Натомість новий Закон вводить поняття нечесна комерційна практика - </a:t>
            </a:r>
            <a:r>
              <a:rPr lang="uk-UA" sz="1500" dirty="0" err="1">
                <a:latin typeface="Times New Roman" pitchFamily="18" charset="0"/>
                <a:cs typeface="Times New Roman" pitchFamily="18" charset="0"/>
              </a:rPr>
              <a:t>практика</a:t>
            </a:r>
            <a:r>
              <a:rPr lang="uk-UA" sz="1500" dirty="0">
                <a:latin typeface="Times New Roman" pitchFamily="18" charset="0"/>
                <a:cs typeface="Times New Roman" pitchFamily="18" charset="0"/>
              </a:rPr>
              <a:t>, здійснення якої завдає (може завдавати) шкоди економічним інтересам або спотворює економічну поведінку </a:t>
            </a:r>
            <a:r>
              <a:rPr lang="uk-UA" sz="1500" dirty="0" err="1">
                <a:latin typeface="Times New Roman" pitchFamily="18" charset="0"/>
                <a:cs typeface="Times New Roman" pitchFamily="18" charset="0"/>
              </a:rPr>
              <a:t>поживача</a:t>
            </a:r>
            <a:r>
              <a:rPr lang="uk-UA" sz="1500" dirty="0">
                <a:latin typeface="Times New Roman" pitchFamily="18" charset="0"/>
                <a:cs typeface="Times New Roman" pitchFamily="18" charset="0"/>
              </a:rPr>
              <a:t> щодо певної продукції та, зокрема, спонукає або може спонукати споживача дати згоду на здійснення правочину, на який в іншому випадку він не погодився б, вводить споживача в оману або є стосовно нього агресивною. Тобто, законодавець використовує ширший підхід, що в першу чергу бере до уваги оцінку впливу на економічні інтереси споживачів. </a:t>
            </a:r>
            <a:r>
              <a:rPr lang="uk-UA" sz="1500" dirty="0">
                <a:solidFill>
                  <a:schemeClr val="accent1">
                    <a:lumMod val="75000"/>
                  </a:schemeClr>
                </a:solidFill>
                <a:latin typeface="Times New Roman" pitchFamily="18" charset="0"/>
                <a:cs typeface="Times New Roman" pitchFamily="18" charset="0"/>
              </a:rPr>
              <a:t>При цьому закріплюються наступні критерії, за якими визначається чи є комерційна практика нечесною: </a:t>
            </a:r>
          </a:p>
          <a:p>
            <a:pPr marL="0" indent="360000" algn="just">
              <a:lnSpc>
                <a:spcPct val="120000"/>
              </a:lnSpc>
              <a:spcBef>
                <a:spcPts val="0"/>
              </a:spcBef>
              <a:buFont typeface="Arial" pitchFamily="34" charset="0"/>
              <a:buChar char="•"/>
            </a:pPr>
            <a:r>
              <a:rPr lang="uk-UA" sz="1500" dirty="0">
                <a:solidFill>
                  <a:schemeClr val="accent1">
                    <a:lumMod val="75000"/>
                  </a:schemeClr>
                </a:solidFill>
                <a:latin typeface="Times New Roman" pitchFamily="18" charset="0"/>
                <a:cs typeface="Times New Roman" pitchFamily="18" charset="0"/>
              </a:rPr>
              <a:t>комерційна практика негативно впливає на здатність споживача приймати будь-яке свідоме рішення щодо наміру та умов придбання продукції, яке він не прийняв би за інших умов; </a:t>
            </a:r>
          </a:p>
          <a:p>
            <a:pPr marL="0" indent="360000" algn="just">
              <a:lnSpc>
                <a:spcPct val="120000"/>
              </a:lnSpc>
              <a:spcBef>
                <a:spcPts val="0"/>
              </a:spcBef>
              <a:buFont typeface="Arial" pitchFamily="34" charset="0"/>
              <a:buChar char="•"/>
            </a:pPr>
            <a:r>
              <a:rPr lang="uk-UA" sz="1500" dirty="0">
                <a:solidFill>
                  <a:schemeClr val="accent1">
                    <a:lumMod val="75000"/>
                  </a:schemeClr>
                </a:solidFill>
                <a:latin typeface="Times New Roman" pitchFamily="18" charset="0"/>
                <a:cs typeface="Times New Roman" pitchFamily="18" charset="0"/>
              </a:rPr>
              <a:t>комерційна практика не відповідає або суперечить усталеним стандартам, нормам та/або правилам професійної сумлінності. </a:t>
            </a:r>
            <a:endParaRPr lang="uk-UA" sz="1500" dirty="0">
              <a:latin typeface="Times New Roman" pitchFamily="18" charset="0"/>
              <a:cs typeface="Times New Roman" pitchFamily="18" charset="0"/>
            </a:endParaRPr>
          </a:p>
          <a:p>
            <a:pPr marL="0" indent="360000" algn="just">
              <a:lnSpc>
                <a:spcPct val="120000"/>
              </a:lnSpc>
              <a:spcBef>
                <a:spcPts val="0"/>
              </a:spcBef>
              <a:buNone/>
            </a:pPr>
            <a:r>
              <a:rPr lang="uk-UA" sz="1500" dirty="0">
                <a:solidFill>
                  <a:srgbClr val="FF0000"/>
                </a:solidFill>
                <a:latin typeface="Times New Roman" pitchFamily="18" charset="0"/>
                <a:cs typeface="Times New Roman" pitchFamily="18" charset="0"/>
              </a:rPr>
              <a:t>Звертаємо увагу, що правочини, здійснені з використанням нечесної комерційної практики, є недійсними. </a:t>
            </a:r>
            <a:endParaRPr lang="uk-UA" sz="1500" dirty="0">
              <a:latin typeface="Times New Roman" pitchFamily="18" charset="0"/>
              <a:cs typeface="Times New Roman" pitchFamily="18" charset="0"/>
            </a:endParaRPr>
          </a:p>
          <a:p>
            <a:pPr marL="0" indent="360000" algn="just">
              <a:lnSpc>
                <a:spcPct val="120000"/>
              </a:lnSpc>
              <a:spcBef>
                <a:spcPts val="0"/>
              </a:spcBef>
              <a:buNone/>
            </a:pPr>
            <a:r>
              <a:rPr lang="uk-UA" sz="1500" dirty="0">
                <a:latin typeface="Times New Roman" pitchFamily="18" charset="0"/>
                <a:cs typeface="Times New Roman" pitchFamily="18" charset="0"/>
              </a:rPr>
              <a:t>Окремою статтею встановлюються вимоги до комерційної практики із врахуванням потреб вразливих категорій населення через їх вік, вади розумового або фізичного розвитку. Суб'єкти господарювання повинні враховувати особливі характеристики такої групи споживачів та високу ймовірність здійснення споживачами такої групи несвідомого вибору або допущення помилки під час укладення правочину щодо обставин, які мають істотне значення.  </a:t>
            </a:r>
          </a:p>
          <a:p>
            <a:pPr marL="0" indent="360000" algn="just">
              <a:lnSpc>
                <a:spcPct val="120000"/>
              </a:lnSpc>
              <a:spcBef>
                <a:spcPts val="0"/>
              </a:spcBef>
              <a:buNone/>
            </a:pPr>
            <a:r>
              <a:rPr lang="uk-UA" sz="1500" dirty="0">
                <a:latin typeface="Times New Roman" pitchFamily="18" charset="0"/>
                <a:cs typeface="Times New Roman" pitchFamily="18" charset="0"/>
              </a:rPr>
              <a:t>Якщо ж виробник чи продавець не враховує таку вимогу, то вважається, що він свідомо провадить нечесну комерційну практику стосовно вразливих груп споживачів.  </a:t>
            </a:r>
          </a:p>
          <a:p>
            <a:pPr marL="0" indent="360000" algn="just">
              <a:lnSpc>
                <a:spcPct val="120000"/>
              </a:lnSpc>
              <a:spcBef>
                <a:spcPts val="0"/>
              </a:spcBef>
              <a:buNone/>
            </a:pPr>
            <a:endParaRPr lang="uk-UA" sz="1500" dirty="0">
              <a:latin typeface="Times New Roman" pitchFamily="18" charset="0"/>
              <a:cs typeface="Times New Roman" pitchFamily="18" charset="0"/>
            </a:endParaRPr>
          </a:p>
          <a:p>
            <a:pPr marL="0" indent="360000" algn="just">
              <a:lnSpc>
                <a:spcPct val="120000"/>
              </a:lnSpc>
              <a:spcBef>
                <a:spcPts val="0"/>
              </a:spcBef>
              <a:buNone/>
            </a:pPr>
            <a:r>
              <a:rPr lang="uk-UA" sz="1500" dirty="0">
                <a:latin typeface="Times New Roman" pitchFamily="18" charset="0"/>
                <a:cs typeface="Times New Roman" pitchFamily="18" charset="0"/>
              </a:rPr>
              <a:t>Разом із тим, закріплюється виняток, відповідно до якого такі вимоги не стосуються правомірної рекламної діяльності. Наприклад, використання в рекламі висловів, що не повинні сприймати буквально, - не відноситься до нечесної комерційної практики. </a:t>
            </a:r>
          </a:p>
        </p:txBody>
      </p:sp>
    </p:spTree>
    <p:extLst>
      <p:ext uri="{BB962C8B-B14F-4D97-AF65-F5344CB8AC3E}">
        <p14:creationId xmlns:p14="http://schemas.microsoft.com/office/powerpoint/2010/main" val="2498704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sz="quarter" idx="1"/>
          </p:nvPr>
        </p:nvSpPr>
        <p:spPr>
          <a:xfrm>
            <a:off x="251520" y="260648"/>
            <a:ext cx="8640960" cy="6264696"/>
          </a:xfrm>
        </p:spPr>
        <p:txBody>
          <a:bodyPr>
            <a:noAutofit/>
          </a:bodyPr>
          <a:lstStyle/>
          <a:p>
            <a:pPr marL="0" indent="457200" algn="just">
              <a:lnSpc>
                <a:spcPct val="120000"/>
              </a:lnSpc>
              <a:spcBef>
                <a:spcPts val="0"/>
              </a:spcBef>
              <a:buNone/>
            </a:pPr>
            <a:r>
              <a:rPr lang="uk-UA" sz="1800" dirty="0">
                <a:latin typeface="Times New Roman" pitchFamily="18" charset="0"/>
                <a:cs typeface="Times New Roman" pitchFamily="18" charset="0"/>
              </a:rPr>
              <a:t>Також досить детальне регулювання присвячено оманливій комерційній практиці та закріплено такі її ознаки: </a:t>
            </a:r>
          </a:p>
          <a:p>
            <a:pPr marL="0" indent="457200" algn="just">
              <a:lnSpc>
                <a:spcPct val="120000"/>
              </a:lnSpc>
              <a:spcBef>
                <a:spcPts val="0"/>
              </a:spcBef>
              <a:buNone/>
            </a:pPr>
            <a:r>
              <a:rPr lang="uk-UA" sz="1800" dirty="0">
                <a:latin typeface="Times New Roman" pitchFamily="18" charset="0"/>
                <a:cs typeface="Times New Roman" pitchFamily="18" charset="0"/>
              </a:rPr>
              <a:t>1. Здійснюється у спосіб, який впливає (може вплинути) на наміри або змушує споживача прийняти невиправдане рішення про придбання продукції, яке в іншому (протилежному) випадку він не прийняв би, - фактично дублюється положення про нечесну комерційну практику; </a:t>
            </a:r>
          </a:p>
          <a:p>
            <a:pPr marL="0" indent="457200" algn="just">
              <a:lnSpc>
                <a:spcPct val="120000"/>
              </a:lnSpc>
              <a:spcBef>
                <a:spcPts val="0"/>
              </a:spcBef>
              <a:buNone/>
            </a:pPr>
            <a:r>
              <a:rPr lang="uk-UA" sz="1800" dirty="0">
                <a:solidFill>
                  <a:srgbClr val="FF0000"/>
                </a:solidFill>
                <a:latin typeface="Times New Roman" pitchFamily="18" charset="0"/>
                <a:cs typeface="Times New Roman" pitchFamily="18" charset="0"/>
              </a:rPr>
              <a:t>2. Передбачає: </a:t>
            </a:r>
            <a:endParaRPr lang="uk-UA" sz="1800" dirty="0">
              <a:latin typeface="Times New Roman" pitchFamily="18" charset="0"/>
              <a:cs typeface="Times New Roman" pitchFamily="18" charset="0"/>
            </a:endParaRPr>
          </a:p>
          <a:p>
            <a:pPr marL="0" indent="457200" algn="just">
              <a:lnSpc>
                <a:spcPct val="120000"/>
              </a:lnSpc>
              <a:spcBef>
                <a:spcPts val="0"/>
              </a:spcBef>
              <a:buNone/>
            </a:pPr>
            <a:r>
              <a:rPr lang="uk-UA" sz="1800" dirty="0">
                <a:latin typeface="Times New Roman" pitchFamily="18" charset="0"/>
                <a:cs typeface="Times New Roman" pitchFamily="18" charset="0"/>
              </a:rPr>
              <a:t>а) будь-яке пропонування продукції, яке створює можливість сплутати продукцію з іншою продукцією, торгівельною маркою або іншими ознаками конкурента; </a:t>
            </a:r>
          </a:p>
          <a:p>
            <a:pPr marL="0" indent="457200" algn="just">
              <a:lnSpc>
                <a:spcPct val="120000"/>
              </a:lnSpc>
              <a:spcBef>
                <a:spcPts val="0"/>
              </a:spcBef>
              <a:buNone/>
            </a:pPr>
            <a:r>
              <a:rPr lang="uk-UA" sz="1800" dirty="0">
                <a:latin typeface="Times New Roman" pitchFamily="18" charset="0"/>
                <a:cs typeface="Times New Roman" pitchFamily="18" charset="0"/>
              </a:rPr>
              <a:t>б) дії суб'єкта господарювання, що не відповідають кодексу поведінки (якщо суб'єкт заявляє про приєднання до такого кодексу). </a:t>
            </a:r>
          </a:p>
          <a:p>
            <a:pPr marL="0" indent="457200" algn="just">
              <a:lnSpc>
                <a:spcPct val="120000"/>
              </a:lnSpc>
              <a:spcBef>
                <a:spcPts val="0"/>
              </a:spcBef>
              <a:buNone/>
            </a:pPr>
            <a:r>
              <a:rPr lang="uk-UA" sz="1800" dirty="0">
                <a:solidFill>
                  <a:srgbClr val="FF0000"/>
                </a:solidFill>
                <a:latin typeface="Times New Roman" pitchFamily="18" charset="0"/>
                <a:cs typeface="Times New Roman" pitchFamily="18" charset="0"/>
              </a:rPr>
              <a:t>Поряд із “оманливою комерційною практикою” вводиться поняття “комерційної практики, що вводить в оману”, тобто практика, під час провадження якої: </a:t>
            </a:r>
            <a:endParaRPr lang="uk-UA" sz="1800" dirty="0">
              <a:latin typeface="Times New Roman" pitchFamily="18" charset="0"/>
              <a:cs typeface="Times New Roman" pitchFamily="18" charset="0"/>
            </a:endParaRPr>
          </a:p>
          <a:p>
            <a:pPr marL="0" indent="457200" algn="just">
              <a:lnSpc>
                <a:spcPct val="120000"/>
              </a:lnSpc>
              <a:spcBef>
                <a:spcPts val="0"/>
              </a:spcBef>
              <a:buNone/>
            </a:pPr>
            <a:r>
              <a:rPr lang="uk-UA" sz="1800" dirty="0">
                <a:latin typeface="Times New Roman" pitchFamily="18" charset="0"/>
                <a:cs typeface="Times New Roman" pitchFamily="18" charset="0"/>
              </a:rPr>
              <a:t>1. Суб'єкт господарювання не надає суттєвої інформації про продукцію або приховує, надає несвоєчасно чи надає у нечіткий, незрозумілий чи двозначний спосіб інформацію про продукцію, необхідну споживачу для ознайомлення до моменту прийняття ним зваженого рішення про купівлю продукції; </a:t>
            </a:r>
          </a:p>
          <a:p>
            <a:pPr marL="0" indent="457200" algn="just">
              <a:lnSpc>
                <a:spcPct val="120000"/>
              </a:lnSpc>
              <a:spcBef>
                <a:spcPts val="0"/>
              </a:spcBef>
              <a:buNone/>
            </a:pPr>
            <a:r>
              <a:rPr lang="uk-UA" sz="1800" dirty="0">
                <a:latin typeface="Times New Roman" pitchFamily="18" charset="0"/>
                <a:cs typeface="Times New Roman" pitchFamily="18" charset="0"/>
              </a:rPr>
              <a:t>2. Поширюється неправдива інформація - </a:t>
            </a:r>
            <a:r>
              <a:rPr lang="uk-UA" sz="1800" dirty="0" err="1">
                <a:latin typeface="Times New Roman" pitchFamily="18" charset="0"/>
                <a:cs typeface="Times New Roman" pitchFamily="18" charset="0"/>
              </a:rPr>
              <a:t>інформація</a:t>
            </a:r>
            <a:r>
              <a:rPr lang="uk-UA" sz="1800" dirty="0">
                <a:latin typeface="Times New Roman" pitchFamily="18" charset="0"/>
                <a:cs typeface="Times New Roman" pitchFamily="18" charset="0"/>
              </a:rPr>
              <a:t>, що не відповідає дійсності або викладена у спосіб, що має або може мати наслідком її неправильне сприйняття споживачем. </a:t>
            </a:r>
          </a:p>
        </p:txBody>
      </p:sp>
    </p:spTree>
    <p:extLst>
      <p:ext uri="{BB962C8B-B14F-4D97-AF65-F5344CB8AC3E}">
        <p14:creationId xmlns:p14="http://schemas.microsoft.com/office/powerpoint/2010/main" val="41753508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ишукана">
  <a:themeElements>
    <a:clrScheme name="Вишукана">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Вишукана">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Вишукана">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196</TotalTime>
  <Words>1478</Words>
  <Application>Microsoft Office PowerPoint</Application>
  <PresentationFormat>Екран (4:3)</PresentationFormat>
  <Paragraphs>69</Paragraphs>
  <Slides>11</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11</vt:i4>
      </vt:variant>
    </vt:vector>
  </HeadingPairs>
  <TitlesOfParts>
    <vt:vector size="12" baseType="lpstr">
      <vt:lpstr>Вишукана</vt:lpstr>
      <vt:lpstr>Захист від  підробок і фальсифікації товарів</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Захист від  підробок і фальсифікації товарів</dc:title>
  <dc:creator>Sara Yasmeen (Wipro Technologies)</dc:creator>
  <cp:lastModifiedBy>User</cp:lastModifiedBy>
  <cp:revision>20</cp:revision>
  <dcterms:created xsi:type="dcterms:W3CDTF">2010-02-23T11:30:32Z</dcterms:created>
  <dcterms:modified xsi:type="dcterms:W3CDTF">2024-11-07T11:52:58Z</dcterms:modified>
</cp:coreProperties>
</file>