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uk-UA" smtClean="0"/>
              <a:t>Зразок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90A66AE-81F5-474A-B74B-EE41E9320F19}" type="datetimeFigureOut">
              <a:rPr lang="uk-UA" smtClean="0"/>
              <a:t>15.02.2023</a:t>
            </a:fld>
            <a:endParaRPr lang="uk-UA"/>
          </a:p>
        </p:txBody>
      </p:sp>
      <p:sp>
        <p:nvSpPr>
          <p:cNvPr id="5" name="Footer Placeholder 4"/>
          <p:cNvSpPr>
            <a:spLocks noGrp="1"/>
          </p:cNvSpPr>
          <p:nvPr>
            <p:ph type="ftr" sz="quarter" idx="11"/>
          </p:nvPr>
        </p:nvSpPr>
        <p:spPr>
          <a:xfrm>
            <a:off x="1174044" y="5357592"/>
            <a:ext cx="5034845" cy="365125"/>
          </a:xfrm>
        </p:spPr>
        <p:txBody>
          <a:bodyPr/>
          <a:lstStyle/>
          <a:p>
            <a:endParaRPr lang="uk-U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64F593F-0D5B-4CF0-BEE2-6583C73E727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nchor="ct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uk-UA" smtClean="0"/>
              <a:t>Зразок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15.02.2023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5" name="Date Placeholder 4"/>
          <p:cNvSpPr>
            <a:spLocks noGrp="1"/>
          </p:cNvSpPr>
          <p:nvPr>
            <p:ph type="dt" sz="half" idx="10"/>
          </p:nvPr>
        </p:nvSpPr>
        <p:spPr/>
        <p:txBody>
          <a:bodyPr/>
          <a:lstStyle/>
          <a:p>
            <a:fld id="{C90A66AE-81F5-474A-B74B-EE41E9320F19}" type="datetimeFigureOut">
              <a:rPr lang="uk-UA" smtClean="0"/>
              <a:t>15.02.2023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9" name="Content Placeholder 8"/>
          <p:cNvSpPr>
            <a:spLocks noGrp="1"/>
          </p:cNvSpPr>
          <p:nvPr>
            <p:ph sz="quarter" idx="13"/>
          </p:nvPr>
        </p:nvSpPr>
        <p:spPr>
          <a:xfrm>
            <a:off x="1298448" y="2121407"/>
            <a:ext cx="3200400" cy="3602736"/>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7" name="Date Placeholder 6"/>
          <p:cNvSpPr>
            <a:spLocks noGrp="1"/>
          </p:cNvSpPr>
          <p:nvPr>
            <p:ph type="dt" sz="half" idx="10"/>
          </p:nvPr>
        </p:nvSpPr>
        <p:spPr/>
        <p:txBody>
          <a:bodyPr/>
          <a:lstStyle/>
          <a:p>
            <a:fld id="{C90A66AE-81F5-474A-B74B-EE41E9320F19}" type="datetimeFigureOut">
              <a:rPr lang="uk-UA" smtClean="0"/>
              <a:t>15.02.2023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
        <p:nvSpPr>
          <p:cNvPr id="11" name="Content Placeholder 10"/>
          <p:cNvSpPr>
            <a:spLocks noGrp="1"/>
          </p:cNvSpPr>
          <p:nvPr>
            <p:ph sz="quarter" idx="13"/>
          </p:nvPr>
        </p:nvSpPr>
        <p:spPr>
          <a:xfrm>
            <a:off x="1298448" y="2944368"/>
            <a:ext cx="3227832" cy="2779776"/>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Date Placeholder 2"/>
          <p:cNvSpPr>
            <a:spLocks noGrp="1"/>
          </p:cNvSpPr>
          <p:nvPr>
            <p:ph type="dt" sz="half" idx="10"/>
          </p:nvPr>
        </p:nvSpPr>
        <p:spPr/>
        <p:txBody>
          <a:bodyPr/>
          <a:lstStyle/>
          <a:p>
            <a:fld id="{C90A66AE-81F5-474A-B74B-EE41E9320F19}" type="datetimeFigureOut">
              <a:rPr lang="uk-UA" smtClean="0"/>
              <a:t>15.02.2023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15.02.2023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uk-UA" smtClean="0"/>
              <a:t>Зразок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a:xfrm rot="60000">
            <a:off x="6341698" y="5885672"/>
            <a:ext cx="1213821" cy="365125"/>
          </a:xfrm>
        </p:spPr>
        <p:txBody>
          <a:bodyPr/>
          <a:lstStyle/>
          <a:p>
            <a:fld id="{C90A66AE-81F5-474A-B74B-EE41E9320F19}" type="datetimeFigureOut">
              <a:rPr lang="uk-UA" smtClean="0"/>
              <a:t>15.02.2023</a:t>
            </a:fld>
            <a:endParaRPr lang="uk-UA"/>
          </a:p>
        </p:txBody>
      </p:sp>
      <p:sp>
        <p:nvSpPr>
          <p:cNvPr id="6" name="Footer Placeholder 5"/>
          <p:cNvSpPr>
            <a:spLocks noGrp="1"/>
          </p:cNvSpPr>
          <p:nvPr>
            <p:ph type="ftr" sz="quarter" idx="11"/>
          </p:nvPr>
        </p:nvSpPr>
        <p:spPr>
          <a:xfrm rot="-60000">
            <a:off x="914554" y="5829261"/>
            <a:ext cx="3522607" cy="365125"/>
          </a:xfrm>
        </p:spPr>
        <p:txBody>
          <a:bodyPr/>
          <a:lstStyle/>
          <a:p>
            <a:endParaRPr lang="uk-UA"/>
          </a:p>
        </p:txBody>
      </p:sp>
      <p:sp>
        <p:nvSpPr>
          <p:cNvPr id="7" name="Slide Number Placeholder 6"/>
          <p:cNvSpPr>
            <a:spLocks noGrp="1"/>
          </p:cNvSpPr>
          <p:nvPr>
            <p:ph type="sldNum" sz="quarter" idx="12"/>
          </p:nvPr>
        </p:nvSpPr>
        <p:spPr>
          <a:xfrm rot="60000">
            <a:off x="7557313" y="5896961"/>
            <a:ext cx="554023" cy="365125"/>
          </a:xfrm>
        </p:spPr>
        <p:txBody>
          <a:bodyPr/>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uk-UA" smtClean="0"/>
              <a:t>Зразок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a:xfrm rot="60000">
            <a:off x="6345936" y="5888737"/>
            <a:ext cx="1213821" cy="365125"/>
          </a:xfrm>
        </p:spPr>
        <p:txBody>
          <a:bodyPr/>
          <a:lstStyle/>
          <a:p>
            <a:fld id="{C90A66AE-81F5-474A-B74B-EE41E9320F19}" type="datetimeFigureOut">
              <a:rPr lang="uk-UA" smtClean="0"/>
              <a:t>15.02.2023</a:t>
            </a:fld>
            <a:endParaRPr lang="uk-UA"/>
          </a:p>
        </p:txBody>
      </p:sp>
      <p:sp>
        <p:nvSpPr>
          <p:cNvPr id="6" name="Footer Placeholder 5"/>
          <p:cNvSpPr>
            <a:spLocks noGrp="1"/>
          </p:cNvSpPr>
          <p:nvPr>
            <p:ph type="ftr" sz="quarter" idx="11"/>
          </p:nvPr>
        </p:nvSpPr>
        <p:spPr>
          <a:xfrm rot="-60000">
            <a:off x="914569" y="5831037"/>
            <a:ext cx="3319043" cy="365125"/>
          </a:xfrm>
        </p:spPr>
        <p:txBody>
          <a:bodyPr/>
          <a:lstStyle/>
          <a:p>
            <a:endParaRPr lang="uk-UA"/>
          </a:p>
        </p:txBody>
      </p:sp>
      <p:sp>
        <p:nvSpPr>
          <p:cNvPr id="7" name="Slide Number Placeholder 6"/>
          <p:cNvSpPr>
            <a:spLocks noGrp="1"/>
          </p:cNvSpPr>
          <p:nvPr>
            <p:ph type="sldNum" sz="quarter" idx="12"/>
          </p:nvPr>
        </p:nvSpPr>
        <p:spPr>
          <a:xfrm rot="60000">
            <a:off x="7562089" y="5900026"/>
            <a:ext cx="554023" cy="365125"/>
          </a:xfrm>
        </p:spPr>
        <p:txBody>
          <a:bodyPr/>
          <a:lstStyle/>
          <a:p>
            <a:fld id="{764F593F-0D5B-4CF0-BEE2-6583C73E727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C90A66AE-81F5-474A-B74B-EE41E9320F19}" type="datetimeFigureOut">
              <a:rPr lang="uk-UA" smtClean="0"/>
              <a:t>15.02.2023</a:t>
            </a:fld>
            <a:endParaRPr lang="uk-UA"/>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uk-U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500" b="1" dirty="0"/>
              <a:t>Тема 2. ЛОГІКА ПРОЦЕСУ СТВОРЕННЯ ВЛАСНОЇ СПРАВИ. ФОРМУЛА УСПІХУ</a:t>
            </a:r>
            <a:r>
              <a:rPr lang="uk-UA" sz="2500" dirty="0"/>
              <a:t/>
            </a:r>
            <a:br>
              <a:rPr lang="uk-UA" sz="2500" dirty="0"/>
            </a:br>
            <a:endParaRPr lang="uk-UA" sz="2500" dirty="0"/>
          </a:p>
        </p:txBody>
      </p:sp>
      <p:sp>
        <p:nvSpPr>
          <p:cNvPr id="3" name="Місце для вмісту 2"/>
          <p:cNvSpPr>
            <a:spLocks noGrp="1"/>
          </p:cNvSpPr>
          <p:nvPr>
            <p:ph idx="1"/>
          </p:nvPr>
        </p:nvSpPr>
        <p:spPr/>
        <p:txBody>
          <a:bodyPr/>
          <a:lstStyle/>
          <a:p>
            <a:pPr marL="0" indent="0">
              <a:buNone/>
            </a:pPr>
            <a:r>
              <a:rPr lang="uk-UA" dirty="0" smtClean="0"/>
              <a:t>1</a:t>
            </a:r>
            <a:r>
              <a:rPr lang="uk-UA" dirty="0"/>
              <a:t>. Розробка концепції бізнесу. </a:t>
            </a:r>
            <a:endParaRPr lang="uk-UA" dirty="0" smtClean="0"/>
          </a:p>
          <a:p>
            <a:pPr marL="0" indent="0">
              <a:buNone/>
            </a:pPr>
            <a:r>
              <a:rPr lang="uk-UA" dirty="0" smtClean="0"/>
              <a:t>2</a:t>
            </a:r>
            <a:r>
              <a:rPr lang="uk-UA" dirty="0"/>
              <a:t>. Основні якості підприємця. </a:t>
            </a:r>
          </a:p>
          <a:p>
            <a:pPr marL="0" indent="0">
              <a:buNone/>
            </a:pPr>
            <a:r>
              <a:rPr lang="uk-UA" dirty="0"/>
              <a:t>3. Сфери підприємницької діяльності. </a:t>
            </a:r>
          </a:p>
          <a:p>
            <a:pPr marL="0" indent="0">
              <a:buNone/>
            </a:pPr>
            <a:r>
              <a:rPr lang="uk-UA" dirty="0"/>
              <a:t>4. Планування успіху підприємницького проекту. </a:t>
            </a:r>
          </a:p>
          <a:p>
            <a:pPr marL="0" indent="0">
              <a:buNone/>
            </a:pPr>
            <a:endParaRPr lang="uk-UA" dirty="0"/>
          </a:p>
        </p:txBody>
      </p:sp>
    </p:spTree>
    <p:extLst>
      <p:ext uri="{BB962C8B-B14F-4D97-AF65-F5344CB8AC3E}">
        <p14:creationId xmlns:p14="http://schemas.microsoft.com/office/powerpoint/2010/main" val="1245698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836712"/>
            <a:ext cx="7200800" cy="5184576"/>
          </a:xfrm>
        </p:spPr>
        <p:txBody>
          <a:bodyPr/>
          <a:lstStyle/>
          <a:p>
            <a:pPr algn="ctr"/>
            <a:r>
              <a:rPr lang="uk-UA" b="1" i="1" dirty="0"/>
              <a:t>1. Природні (фізіологічні) </a:t>
            </a:r>
            <a:r>
              <a:rPr lang="uk-UA" b="1" i="1" dirty="0" smtClean="0"/>
              <a:t>здібності</a:t>
            </a:r>
          </a:p>
          <a:p>
            <a:pPr>
              <a:buFont typeface="Wingdings" pitchFamily="2" charset="2"/>
              <a:buChar char="v"/>
            </a:pPr>
            <a:r>
              <a:rPr lang="uk-UA" dirty="0" smtClean="0"/>
              <a:t>Кмітливість</a:t>
            </a:r>
            <a:endParaRPr lang="uk-UA" dirty="0"/>
          </a:p>
          <a:p>
            <a:pPr>
              <a:buFont typeface="Wingdings" pitchFamily="2" charset="2"/>
              <a:buChar char="v"/>
            </a:pPr>
            <a:r>
              <a:rPr lang="uk-UA" dirty="0" smtClean="0"/>
              <a:t>Оригінальність </a:t>
            </a:r>
            <a:r>
              <a:rPr lang="uk-UA" dirty="0"/>
              <a:t>мислення</a:t>
            </a:r>
          </a:p>
          <a:p>
            <a:pPr>
              <a:buFont typeface="Wingdings" pitchFamily="2" charset="2"/>
              <a:buChar char="v"/>
            </a:pPr>
            <a:r>
              <a:rPr lang="uk-UA" dirty="0" smtClean="0"/>
              <a:t>Винахідливість</a:t>
            </a:r>
            <a:endParaRPr lang="uk-UA" dirty="0"/>
          </a:p>
          <a:p>
            <a:pPr>
              <a:buFont typeface="Wingdings" pitchFamily="2" charset="2"/>
              <a:buChar char="v"/>
            </a:pPr>
            <a:r>
              <a:rPr lang="uk-UA" dirty="0" smtClean="0"/>
              <a:t>Сміливість</a:t>
            </a:r>
            <a:r>
              <a:rPr lang="uk-UA" dirty="0"/>
              <a:t>, здатність до ризику</a:t>
            </a:r>
          </a:p>
          <a:p>
            <a:pPr>
              <a:buFont typeface="Wingdings" pitchFamily="2" charset="2"/>
              <a:buChar char="v"/>
            </a:pPr>
            <a:r>
              <a:rPr lang="uk-UA" dirty="0" smtClean="0"/>
              <a:t>Незалежність </a:t>
            </a:r>
            <a:r>
              <a:rPr lang="uk-UA" dirty="0"/>
              <a:t>думок</a:t>
            </a:r>
          </a:p>
          <a:p>
            <a:pPr>
              <a:buFont typeface="Wingdings" pitchFamily="2" charset="2"/>
              <a:buChar char="v"/>
            </a:pPr>
            <a:r>
              <a:rPr lang="uk-UA" dirty="0" smtClean="0"/>
              <a:t>Автономність </a:t>
            </a:r>
            <a:r>
              <a:rPr lang="uk-UA" dirty="0"/>
              <a:t>дій</a:t>
            </a:r>
          </a:p>
          <a:p>
            <a:pPr>
              <a:buFont typeface="Wingdings" pitchFamily="2" charset="2"/>
              <a:buChar char="v"/>
            </a:pPr>
            <a:r>
              <a:rPr lang="uk-UA" dirty="0" smtClean="0"/>
              <a:t>Швидкість </a:t>
            </a:r>
            <a:r>
              <a:rPr lang="uk-UA" dirty="0"/>
              <a:t>реакції на зміни ситуації, в тому числі в ринковій економіці</a:t>
            </a:r>
          </a:p>
          <a:p>
            <a:pPr>
              <a:buFont typeface="Wingdings" pitchFamily="2" charset="2"/>
              <a:buChar char="v"/>
            </a:pPr>
            <a:r>
              <a:rPr lang="uk-UA" dirty="0" smtClean="0"/>
              <a:t>Контактність </a:t>
            </a:r>
            <a:r>
              <a:rPr lang="uk-UA" dirty="0"/>
              <a:t>у налагодженні зв'язків із оточуючим співтовариством</a:t>
            </a:r>
          </a:p>
          <a:p>
            <a:pPr marL="0" indent="0">
              <a:buNone/>
            </a:pPr>
            <a:endParaRPr lang="uk-UA" dirty="0"/>
          </a:p>
        </p:txBody>
      </p:sp>
    </p:spTree>
    <p:extLst>
      <p:ext uri="{BB962C8B-B14F-4D97-AF65-F5344CB8AC3E}">
        <p14:creationId xmlns:p14="http://schemas.microsoft.com/office/powerpoint/2010/main" val="2782974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idx="1"/>
          </p:nvPr>
        </p:nvSpPr>
        <p:spPr>
          <a:xfrm>
            <a:off x="1043608" y="908720"/>
            <a:ext cx="6615837" cy="4814349"/>
          </a:xfrm>
        </p:spPr>
        <p:txBody>
          <a:bodyPr>
            <a:normAutofit fontScale="92500" lnSpcReduction="10000"/>
          </a:bodyPr>
          <a:lstStyle/>
          <a:p>
            <a:r>
              <a:rPr lang="uk-UA" b="1" i="1" dirty="0"/>
              <a:t>2. Соціально-психологічні </a:t>
            </a:r>
            <a:r>
              <a:rPr lang="uk-UA" b="1" i="1" dirty="0" smtClean="0"/>
              <a:t>якості</a:t>
            </a:r>
          </a:p>
          <a:p>
            <a:pPr>
              <a:buFont typeface="Wingdings" pitchFamily="2" charset="2"/>
              <a:buChar char="v"/>
            </a:pPr>
            <a:r>
              <a:rPr lang="uk-UA" dirty="0" smtClean="0"/>
              <a:t>Потреба </a:t>
            </a:r>
            <a:r>
              <a:rPr lang="uk-UA" dirty="0"/>
              <a:t>досягти успіху в роботі</a:t>
            </a:r>
          </a:p>
          <a:p>
            <a:pPr>
              <a:buFont typeface="Wingdings" pitchFamily="2" charset="2"/>
              <a:buChar char="v"/>
            </a:pPr>
            <a:r>
              <a:rPr lang="uk-UA" dirty="0" smtClean="0"/>
              <a:t>Потреба </a:t>
            </a:r>
            <a:r>
              <a:rPr lang="uk-UA" dirty="0"/>
              <a:t>досягти визнання в суспільстві </a:t>
            </a:r>
            <a:endParaRPr lang="uk-UA" dirty="0" smtClean="0"/>
          </a:p>
          <a:p>
            <a:pPr>
              <a:buFont typeface="Wingdings" pitchFamily="2" charset="2"/>
              <a:buChar char="v"/>
            </a:pPr>
            <a:r>
              <a:rPr lang="uk-UA" dirty="0" smtClean="0"/>
              <a:t>Лідерство </a:t>
            </a:r>
            <a:r>
              <a:rPr lang="uk-UA" dirty="0"/>
              <a:t>в колективі</a:t>
            </a:r>
          </a:p>
          <a:p>
            <a:pPr>
              <a:buFont typeface="Wingdings" pitchFamily="2" charset="2"/>
              <a:buChar char="v"/>
            </a:pPr>
            <a:r>
              <a:rPr lang="uk-UA" dirty="0" smtClean="0"/>
              <a:t>Здатність </a:t>
            </a:r>
            <a:r>
              <a:rPr lang="uk-UA" dirty="0"/>
              <a:t>до самоорганізації</a:t>
            </a:r>
          </a:p>
          <a:p>
            <a:pPr>
              <a:buFont typeface="Wingdings" pitchFamily="2" charset="2"/>
              <a:buChar char="v"/>
            </a:pPr>
            <a:r>
              <a:rPr lang="uk-UA" dirty="0" smtClean="0"/>
              <a:t>Потреба </a:t>
            </a:r>
            <a:r>
              <a:rPr lang="uk-UA" dirty="0" err="1"/>
              <a:t>самореалізуватись</a:t>
            </a:r>
            <a:r>
              <a:rPr lang="uk-UA" dirty="0"/>
              <a:t> в підприємницькій діяльності</a:t>
            </a:r>
          </a:p>
          <a:p>
            <a:pPr>
              <a:buFont typeface="Wingdings" pitchFamily="2" charset="2"/>
              <a:buChar char="v"/>
            </a:pPr>
            <a:r>
              <a:rPr lang="uk-UA" dirty="0" smtClean="0"/>
              <a:t>Ініціативність</a:t>
            </a:r>
            <a:endParaRPr lang="uk-UA" dirty="0"/>
          </a:p>
          <a:p>
            <a:pPr>
              <a:buFont typeface="Wingdings" pitchFamily="2" charset="2"/>
              <a:buChar char="v"/>
            </a:pPr>
            <a:r>
              <a:rPr lang="uk-UA" dirty="0" smtClean="0"/>
              <a:t>Визначення </a:t>
            </a:r>
            <a:r>
              <a:rPr lang="uk-UA" dirty="0"/>
              <a:t>принципів справедливості в розподілі доходів</a:t>
            </a:r>
          </a:p>
          <a:p>
            <a:pPr>
              <a:buFont typeface="Wingdings" pitchFamily="2" charset="2"/>
              <a:buChar char="v"/>
            </a:pPr>
            <a:r>
              <a:rPr lang="uk-UA" dirty="0" smtClean="0"/>
              <a:t>Потреба </a:t>
            </a:r>
            <a:r>
              <a:rPr lang="uk-UA" dirty="0"/>
              <a:t>знайти новий шлях у вирішенні проблем</a:t>
            </a:r>
          </a:p>
          <a:p>
            <a:pPr>
              <a:buFont typeface="Wingdings" pitchFamily="2" charset="2"/>
              <a:buChar char="v"/>
            </a:pPr>
            <a:r>
              <a:rPr lang="uk-UA" dirty="0" smtClean="0"/>
              <a:t>Потреба </a:t>
            </a:r>
            <a:r>
              <a:rPr lang="uk-UA" dirty="0"/>
              <a:t>заснувати власну справу</a:t>
            </a:r>
          </a:p>
          <a:p>
            <a:endParaRPr lang="uk-UA" dirty="0"/>
          </a:p>
        </p:txBody>
      </p:sp>
    </p:spTree>
    <p:extLst>
      <p:ext uri="{BB962C8B-B14F-4D97-AF65-F5344CB8AC3E}">
        <p14:creationId xmlns:p14="http://schemas.microsoft.com/office/powerpoint/2010/main" val="2006690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71600" y="836712"/>
            <a:ext cx="7272808" cy="5112568"/>
          </a:xfrm>
        </p:spPr>
        <p:txBody>
          <a:bodyPr>
            <a:normAutofit fontScale="92500" lnSpcReduction="10000"/>
          </a:bodyPr>
          <a:lstStyle/>
          <a:p>
            <a:pPr algn="ctr"/>
            <a:r>
              <a:rPr lang="uk-UA" b="1" i="1" dirty="0"/>
              <a:t>3. </a:t>
            </a:r>
            <a:r>
              <a:rPr lang="uk-UA" b="1" i="1" dirty="0" smtClean="0"/>
              <a:t>Професіоналізм</a:t>
            </a:r>
          </a:p>
          <a:p>
            <a:pPr>
              <a:buFont typeface="Wingdings" pitchFamily="2" charset="2"/>
              <a:buChar char="v"/>
            </a:pPr>
            <a:r>
              <a:rPr lang="uk-UA" dirty="0" smtClean="0"/>
              <a:t>Рівень </a:t>
            </a:r>
            <a:r>
              <a:rPr lang="uk-UA" dirty="0"/>
              <a:t>освіти</a:t>
            </a:r>
          </a:p>
          <a:p>
            <a:pPr>
              <a:buFont typeface="Wingdings" pitchFamily="2" charset="2"/>
              <a:buChar char="v"/>
            </a:pPr>
            <a:r>
              <a:rPr lang="uk-UA" dirty="0" smtClean="0"/>
              <a:t>Обізнаність </a:t>
            </a:r>
            <a:r>
              <a:rPr lang="uk-UA" dirty="0"/>
              <a:t>із основами підприємництва</a:t>
            </a:r>
          </a:p>
          <a:p>
            <a:pPr>
              <a:buFont typeface="Wingdings" pitchFamily="2" charset="2"/>
              <a:buChar char="v"/>
            </a:pPr>
            <a:r>
              <a:rPr lang="uk-UA" dirty="0" smtClean="0"/>
              <a:t>Вміння </a:t>
            </a:r>
            <a:r>
              <a:rPr lang="uk-UA" dirty="0"/>
              <a:t>самостійно виконувати функції, пов'язані із підприємницькою діяльністю</a:t>
            </a:r>
          </a:p>
          <a:p>
            <a:pPr>
              <a:buFont typeface="Wingdings" pitchFamily="2" charset="2"/>
              <a:buChar char="v"/>
            </a:pPr>
            <a:r>
              <a:rPr lang="uk-UA" dirty="0" smtClean="0"/>
              <a:t>Вміння </a:t>
            </a:r>
            <a:r>
              <a:rPr lang="uk-UA" dirty="0"/>
              <a:t>оцінювати реальну економічну ситуацію</a:t>
            </a:r>
          </a:p>
          <a:p>
            <a:pPr>
              <a:buFont typeface="Wingdings" pitchFamily="2" charset="2"/>
              <a:buChar char="v"/>
            </a:pPr>
            <a:r>
              <a:rPr lang="uk-UA" dirty="0" smtClean="0"/>
              <a:t>Вміння </a:t>
            </a:r>
            <a:r>
              <a:rPr lang="uk-UA" dirty="0"/>
              <a:t>самостійно приймати </a:t>
            </a:r>
            <a:r>
              <a:rPr lang="uk-UA" dirty="0" smtClean="0"/>
              <a:t>рішення</a:t>
            </a:r>
          </a:p>
          <a:p>
            <a:pPr marL="0" indent="0" algn="ctr">
              <a:buNone/>
            </a:pPr>
            <a:endParaRPr lang="uk-UA" b="1" i="1" dirty="0" smtClean="0"/>
          </a:p>
          <a:p>
            <a:pPr marL="0" indent="0" algn="ctr">
              <a:buNone/>
            </a:pPr>
            <a:r>
              <a:rPr lang="uk-UA" b="1" i="1" dirty="0" smtClean="0"/>
              <a:t>4</a:t>
            </a:r>
            <a:r>
              <a:rPr lang="uk-UA" b="1" i="1" dirty="0"/>
              <a:t>. Організаційні </a:t>
            </a:r>
            <a:r>
              <a:rPr lang="uk-UA" b="1" i="1" dirty="0" smtClean="0"/>
              <a:t>здібності</a:t>
            </a:r>
          </a:p>
          <a:p>
            <a:pPr>
              <a:buFont typeface="Wingdings" pitchFamily="2" charset="2"/>
              <a:buChar char="v"/>
            </a:pPr>
            <a:r>
              <a:rPr lang="uk-UA" dirty="0" smtClean="0"/>
              <a:t>Вміння </a:t>
            </a:r>
            <a:r>
              <a:rPr lang="uk-UA" dirty="0"/>
              <a:t>організовувати виробничий процес</a:t>
            </a:r>
          </a:p>
          <a:p>
            <a:pPr>
              <a:buFont typeface="Wingdings" pitchFamily="2" charset="2"/>
              <a:buChar char="v"/>
            </a:pPr>
            <a:r>
              <a:rPr lang="uk-UA" dirty="0" smtClean="0"/>
              <a:t>Вміння </a:t>
            </a:r>
            <a:r>
              <a:rPr lang="uk-UA" dirty="0"/>
              <a:t>керувати людськими ресурсами</a:t>
            </a:r>
          </a:p>
          <a:p>
            <a:pPr>
              <a:buFont typeface="Wingdings" pitchFamily="2" charset="2"/>
              <a:buChar char="v"/>
            </a:pPr>
            <a:r>
              <a:rPr lang="uk-UA" dirty="0" smtClean="0"/>
              <a:t>Здатність </a:t>
            </a:r>
            <a:r>
              <a:rPr lang="uk-UA" dirty="0"/>
              <a:t>узгоджувати власні інтереси з інтересами партнерів, найманих працівників</a:t>
            </a:r>
          </a:p>
          <a:p>
            <a:pPr>
              <a:buFont typeface="Wingdings" pitchFamily="2" charset="2"/>
              <a:buChar char="v"/>
            </a:pPr>
            <a:r>
              <a:rPr lang="uk-UA" dirty="0" smtClean="0"/>
              <a:t>Вміння </a:t>
            </a:r>
            <a:r>
              <a:rPr lang="uk-UA" dirty="0"/>
              <a:t>знаходити споживача власної продукції</a:t>
            </a:r>
          </a:p>
          <a:p>
            <a:pPr marL="0" indent="0" algn="ctr">
              <a:buNone/>
            </a:pPr>
            <a:endParaRPr lang="uk-UA" b="1" i="1" dirty="0" smtClean="0"/>
          </a:p>
          <a:p>
            <a:pPr marL="0" indent="0">
              <a:buNone/>
            </a:pPr>
            <a:endParaRPr lang="uk-UA" dirty="0"/>
          </a:p>
          <a:p>
            <a:endParaRPr lang="uk-UA" dirty="0"/>
          </a:p>
        </p:txBody>
      </p:sp>
    </p:spTree>
    <p:extLst>
      <p:ext uri="{BB962C8B-B14F-4D97-AF65-F5344CB8AC3E}">
        <p14:creationId xmlns:p14="http://schemas.microsoft.com/office/powerpoint/2010/main" val="156447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43608" y="764704"/>
            <a:ext cx="7200800" cy="5184576"/>
          </a:xfrm>
        </p:spPr>
        <p:txBody>
          <a:bodyPr/>
          <a:lstStyle/>
          <a:p>
            <a:pPr algn="ctr"/>
            <a:r>
              <a:rPr lang="uk-UA" b="1" i="1" dirty="0"/>
              <a:t>5. Управлінські </a:t>
            </a:r>
            <a:r>
              <a:rPr lang="uk-UA" b="1" i="1" dirty="0" smtClean="0"/>
              <a:t>здібності</a:t>
            </a:r>
          </a:p>
          <a:p>
            <a:pPr marL="0" indent="0" algn="ctr">
              <a:buNone/>
            </a:pPr>
            <a:endParaRPr lang="uk-UA" b="1" i="1" dirty="0" smtClean="0"/>
          </a:p>
          <a:p>
            <a:pPr>
              <a:buFont typeface="Wingdings" pitchFamily="2" charset="2"/>
              <a:buChar char="v"/>
            </a:pPr>
            <a:r>
              <a:rPr lang="uk-UA" dirty="0" smtClean="0"/>
              <a:t>Здатність </a:t>
            </a:r>
            <a:r>
              <a:rPr lang="uk-UA" dirty="0"/>
              <a:t>аналізувати економічну ситуацію</a:t>
            </a:r>
          </a:p>
          <a:p>
            <a:pPr>
              <a:buFont typeface="Wingdings" pitchFamily="2" charset="2"/>
              <a:buChar char="v"/>
            </a:pPr>
            <a:r>
              <a:rPr lang="uk-UA" dirty="0" smtClean="0"/>
              <a:t>Здатність </a:t>
            </a:r>
            <a:r>
              <a:rPr lang="uk-UA" dirty="0"/>
              <a:t>прогнозувати можливий стан підприємства</a:t>
            </a:r>
          </a:p>
          <a:p>
            <a:pPr>
              <a:buFont typeface="Wingdings" pitchFamily="2" charset="2"/>
              <a:buChar char="v"/>
            </a:pPr>
            <a:r>
              <a:rPr lang="uk-UA" dirty="0" smtClean="0"/>
              <a:t>Здатність </a:t>
            </a:r>
            <a:r>
              <a:rPr lang="uk-UA" dirty="0"/>
              <a:t>приймати оптимальні рішення щодо роботи підприємства</a:t>
            </a:r>
          </a:p>
          <a:p>
            <a:pPr>
              <a:buFont typeface="Wingdings" pitchFamily="2" charset="2"/>
              <a:buChar char="v"/>
            </a:pPr>
            <a:r>
              <a:rPr lang="uk-UA" dirty="0" smtClean="0"/>
              <a:t>Здатність </a:t>
            </a:r>
            <a:r>
              <a:rPr lang="uk-UA" dirty="0"/>
              <a:t>управляти капіталом</a:t>
            </a:r>
          </a:p>
          <a:p>
            <a:endParaRPr lang="uk-UA" dirty="0"/>
          </a:p>
        </p:txBody>
      </p:sp>
    </p:spTree>
    <p:extLst>
      <p:ext uri="{BB962C8B-B14F-4D97-AF65-F5344CB8AC3E}">
        <p14:creationId xmlns:p14="http://schemas.microsoft.com/office/powerpoint/2010/main" val="2154952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71600" y="836712"/>
            <a:ext cx="7200800" cy="5184576"/>
          </a:xfrm>
        </p:spPr>
        <p:txBody>
          <a:bodyPr>
            <a:noAutofit/>
          </a:bodyPr>
          <a:lstStyle/>
          <a:p>
            <a:pPr marL="0" indent="0" algn="ctr">
              <a:buNone/>
            </a:pPr>
            <a:r>
              <a:rPr lang="uk-UA" sz="1800" dirty="0" smtClean="0"/>
              <a:t>Чималий </a:t>
            </a:r>
            <a:r>
              <a:rPr lang="uk-UA" sz="1800" dirty="0"/>
              <a:t>вплив на виховання ділових якостей підприємця здійснює суспільне оточення. Проблеми, які впливають на розвиток економіки, формують і певний стереотип поведінки людини, передусім підприємця, як найбільш активного елемента людських ресурсів. Етапність розвитку підприємництва в історичному аспекті показує, що пріоритетність ділових якостей підприємця значною мірою залежить від рівня задоволення його матеріальних і духовних потреб. При цьому, при низькому рівні життя народу, як і самого підприємця, пріоритетність набувають ділові якості, пов'язані із задоволенням матеріальних потреб. Із задоволенням останніх формується пріоритетність ділових якостей, здатних задовольняти духовні та культурні потреби як підприємців, так і суспільства певної країни в цілому. Процеси насичення потреб підприємців та потреб споживачів пов'язані не тільки між собою, але із формуванням певних ділових якостей підприємців</a:t>
            </a:r>
            <a:r>
              <a:rPr lang="uk-UA" sz="1500" dirty="0" smtClean="0"/>
              <a:t>.</a:t>
            </a:r>
            <a:endParaRPr lang="uk-UA" sz="1500" dirty="0"/>
          </a:p>
        </p:txBody>
      </p:sp>
    </p:spTree>
    <p:extLst>
      <p:ext uri="{BB962C8B-B14F-4D97-AF65-F5344CB8AC3E}">
        <p14:creationId xmlns:p14="http://schemas.microsoft.com/office/powerpoint/2010/main" val="2019844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971550" y="908050"/>
            <a:ext cx="7272858" cy="5257254"/>
          </a:xfrm>
        </p:spPr>
        <p:txBody>
          <a:bodyPr>
            <a:noAutofit/>
          </a:bodyPr>
          <a:lstStyle/>
          <a:p>
            <a:pPr marL="0" indent="0" algn="ctr">
              <a:buNone/>
            </a:pPr>
            <a:r>
              <a:rPr lang="uk-UA" sz="1750" dirty="0"/>
              <a:t>Це можна прослідкувати на прикладах розвитку підприємництва в таких країнах, як США, Японія, країни СНД, в тому числі і Україна. Зокрема, після величезної і спустошливої кризи 30-х років </a:t>
            </a:r>
            <a:r>
              <a:rPr lang="en-US" sz="1750" dirty="0"/>
              <a:t>XX </a:t>
            </a:r>
            <a:r>
              <a:rPr lang="uk-UA" sz="1750" dirty="0"/>
              <a:t>століття в США найбільших темпів розвитку підприємництво набуло у сфері торгівлі та послуг. Саме в них можна було найшвидше набути капітал. І підприємці задля досягнення успіху та концентрації капіталу не шкодували власних зусиль, не рахувались із часом. На цьому етапі пріоритетними були такі ділові якості підприємців, як вміння досягти успіху, знання суспільства. Саме на виховання таких ділових якостей були спрямовані засоби масової інформації. Успіхи підприємців широко рекламувались в газетах, журналах, по радіо та телебаченню. Значно пізніше, в 50-х роках центр уваги суспільної думки та зусилля підприємців змістились у сферу розвитку науки, в наукомісткі галузі народного господарства, а суспільного визнання набули такі ділові якості підприємця, як новаторство, висока культура ділових підприємницьких стосунків, довіра до клієнтів та партнерів, вміння ризикувати. Саме в цей період сформувався новий вид підприємницької діяльності, пов'язаний з ризиком, відомий в західній літературі як "венчурний бізнес".</a:t>
            </a:r>
          </a:p>
        </p:txBody>
      </p:sp>
    </p:spTree>
    <p:extLst>
      <p:ext uri="{BB962C8B-B14F-4D97-AF65-F5344CB8AC3E}">
        <p14:creationId xmlns:p14="http://schemas.microsoft.com/office/powerpoint/2010/main" val="3641549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000" b="1" i="1" dirty="0"/>
              <a:t>3. Сфери підприємницької діяльності. </a:t>
            </a:r>
          </a:p>
        </p:txBody>
      </p:sp>
      <p:sp>
        <p:nvSpPr>
          <p:cNvPr id="3" name="Місце для вмісту 2"/>
          <p:cNvSpPr>
            <a:spLocks noGrp="1"/>
          </p:cNvSpPr>
          <p:nvPr>
            <p:ph idx="1"/>
          </p:nvPr>
        </p:nvSpPr>
        <p:spPr>
          <a:xfrm>
            <a:off x="1187624" y="1916832"/>
            <a:ext cx="7056784" cy="4680520"/>
          </a:xfrm>
        </p:spPr>
        <p:txBody>
          <a:bodyPr>
            <a:noAutofit/>
          </a:bodyPr>
          <a:lstStyle/>
          <a:p>
            <a:pPr marL="0" indent="0" algn="ctr">
              <a:buNone/>
            </a:pPr>
            <a:r>
              <a:rPr lang="uk-UA" sz="1800" dirty="0"/>
              <a:t>Сьогодні в Україні підприємництво досить часто сприймається як торговельна, комерційна діяльність, як купівля-продаж товарів. Таке уявлення є неповним, обмеженим. Підприємництво – це надзвичайно різноманітний вид господарської діяльності, поширений у всіх сферах економіки. Разом із тим, підприємництво необхідно поділяти за видами залежно від сфер та галузей економіки, де здійснюється підприємницька діяльність. Підприємництво в різних галузях (сферах) має істотні властивості за формою і особливо за змістом операцій та способами їх здійснення. На характер підприємництва значно впливає вид товарів і послуг, які підприємець виробляє, здобуває або відшукує, а також – спосіб отримання ним цих товарів і послуг. Окремі види підприємництва розрізняються також за формами власності на фактори, що використовуються у підприємницькій діяльності. </a:t>
            </a:r>
          </a:p>
        </p:txBody>
      </p:sp>
    </p:spTree>
    <p:extLst>
      <p:ext uri="{BB962C8B-B14F-4D97-AF65-F5344CB8AC3E}">
        <p14:creationId xmlns:p14="http://schemas.microsoft.com/office/powerpoint/2010/main" val="578832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259632" y="980728"/>
            <a:ext cx="6687845" cy="4742341"/>
          </a:xfrm>
        </p:spPr>
        <p:txBody>
          <a:bodyPr>
            <a:normAutofit lnSpcReduction="10000"/>
          </a:bodyPr>
          <a:lstStyle/>
          <a:p>
            <a:pPr marL="0" indent="0" algn="ctr">
              <a:buNone/>
            </a:pPr>
            <a:r>
              <a:rPr lang="uk-UA" dirty="0"/>
              <a:t>Підприємництво може </a:t>
            </a:r>
            <a:r>
              <a:rPr lang="uk-UA" dirty="0" err="1"/>
              <a:t>набувати </a:t>
            </a:r>
            <a:r>
              <a:rPr lang="uk-UA" b="1" dirty="0" err="1"/>
              <a:t>різноманітних</a:t>
            </a:r>
            <a:r>
              <a:rPr lang="uk-UA" dirty="0" err="1"/>
              <a:t> </a:t>
            </a:r>
            <a:r>
              <a:rPr lang="uk-UA" b="1" dirty="0" err="1"/>
              <a:t>фор</a:t>
            </a:r>
            <a:r>
              <a:rPr lang="uk-UA" b="1" dirty="0"/>
              <a:t>м</a:t>
            </a:r>
            <a:r>
              <a:rPr lang="uk-UA" dirty="0"/>
              <a:t> залежно від того, чи діє підприємець самостійно, особисто або в партнерстві з іншими підприємцями, користується лише своїм майном або водночас і майном інших осіб, використовує свою працю або залучає найманих працівників.</a:t>
            </a:r>
          </a:p>
          <a:p>
            <a:pPr marL="0" indent="0" algn="ctr">
              <a:buNone/>
            </a:pPr>
            <a:r>
              <a:rPr lang="uk-UA" b="1" i="1" dirty="0"/>
              <a:t>Найпростіша форма підприємництва</a:t>
            </a:r>
            <a:r>
              <a:rPr lang="uk-UA" dirty="0"/>
              <a:t> – це провадження підприємницької діяльності без створення юридичної особи, за умови державної реєстрації як громадянина-підприємця.</a:t>
            </a:r>
          </a:p>
          <a:p>
            <a:pPr marL="0" indent="0" algn="ctr">
              <a:buNone/>
            </a:pPr>
            <a:endParaRPr lang="uk-UA" dirty="0"/>
          </a:p>
        </p:txBody>
      </p:sp>
    </p:spTree>
    <p:extLst>
      <p:ext uri="{BB962C8B-B14F-4D97-AF65-F5344CB8AC3E}">
        <p14:creationId xmlns:p14="http://schemas.microsoft.com/office/powerpoint/2010/main" val="1032615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71600" y="836712"/>
            <a:ext cx="7128792" cy="5256584"/>
          </a:xfrm>
        </p:spPr>
        <p:txBody>
          <a:bodyPr>
            <a:noAutofit/>
          </a:bodyPr>
          <a:lstStyle/>
          <a:p>
            <a:pPr algn="ctr"/>
            <a:r>
              <a:rPr lang="uk-UA" sz="1500" b="1" i="1" dirty="0" smtClean="0"/>
              <a:t>За формую власності:</a:t>
            </a:r>
          </a:p>
          <a:p>
            <a:pPr marL="0" indent="0" algn="ctr">
              <a:buNone/>
            </a:pPr>
            <a:r>
              <a:rPr lang="ru-RU" sz="1500" dirty="0"/>
              <a:t/>
            </a:r>
            <a:br>
              <a:rPr lang="ru-RU" sz="1500" dirty="0"/>
            </a:br>
            <a:r>
              <a:rPr lang="ru-RU" sz="1500" b="1" i="1" dirty="0" smtClean="0"/>
              <a:t> </a:t>
            </a:r>
            <a:r>
              <a:rPr lang="uk-UA" sz="1500" b="1" dirty="0"/>
              <a:t>Приватне </a:t>
            </a:r>
            <a:r>
              <a:rPr lang="uk-UA" sz="1500" b="1" dirty="0" err="1"/>
              <a:t>підп</a:t>
            </a:r>
            <a:r>
              <a:rPr lang="uk-UA" sz="1500" b="1" dirty="0"/>
              <a:t>риємство</a:t>
            </a:r>
            <a:r>
              <a:rPr lang="uk-UA" sz="1500" dirty="0"/>
              <a:t> – це підприємство, яке засноване на власності фізичної особи, яке набуває статусу юридичної особи. Власником приватного підприємства, підприємцем є єдина особа, єдиний громадянин – суб'єкт підприємницької діяльності. Але власник приватного підприємства має право найму будь-якої кількості працівників, котрі є не власниками (господарями) підприємства, а найманими працівниками. І незважаючи на те, що вони беруть участь у підприємницькій діяльності як виконавці "волі господаря", їх не можна вважати підприємцями. У даному випадку підприємець – це власник і засновник приватної фірми.</a:t>
            </a:r>
          </a:p>
          <a:p>
            <a:pPr marL="0" indent="0" algn="ctr">
              <a:buNone/>
            </a:pPr>
            <a:r>
              <a:rPr lang="uk-UA" sz="1500" dirty="0"/>
              <a:t>До приватного підприємництва близькими є селянські (фермерські) господарства та сімейні підприємства, які формально належать до колективних форм підприємництва, але в дійсності є різновидом приватного підприємництва.</a:t>
            </a:r>
          </a:p>
          <a:p>
            <a:pPr marL="0" indent="0" algn="ctr">
              <a:buNone/>
            </a:pPr>
            <a:r>
              <a:rPr lang="uk-UA" sz="1500" dirty="0"/>
              <a:t>Підприємець як власник приватного підприємства має великий простір свободи дій та прийняття рішень. Однак така "незалежність" здобувається ціною повної персональної відповідальності. Тобто з цього випливає висновок, що один підприємець – слабкий воїн у великому полі бізнесу.</a:t>
            </a:r>
          </a:p>
          <a:p>
            <a:pPr marL="0" indent="0" algn="ctr">
              <a:buNone/>
            </a:pPr>
            <a:r>
              <a:rPr lang="uk-UA" sz="1500" dirty="0"/>
              <a:t>Тому підприємці схильні до об'єднання коштів і зусиль, до переходу від індивідуального до колективного підприємництва. </a:t>
            </a:r>
          </a:p>
        </p:txBody>
      </p:sp>
    </p:spTree>
    <p:extLst>
      <p:ext uri="{BB962C8B-B14F-4D97-AF65-F5344CB8AC3E}">
        <p14:creationId xmlns:p14="http://schemas.microsoft.com/office/powerpoint/2010/main" val="2339030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971550" y="908050"/>
            <a:ext cx="7200900" cy="5184775"/>
          </a:xfrm>
        </p:spPr>
        <p:txBody>
          <a:bodyPr>
            <a:noAutofit/>
          </a:bodyPr>
          <a:lstStyle/>
          <a:p>
            <a:pPr marL="0" indent="0" algn="ctr">
              <a:buNone/>
            </a:pPr>
            <a:endParaRPr lang="uk-UA" sz="1500" dirty="0" smtClean="0"/>
          </a:p>
          <a:p>
            <a:pPr marL="0" indent="0" algn="ctr">
              <a:buNone/>
            </a:pPr>
            <a:endParaRPr lang="uk-UA" sz="1500" dirty="0"/>
          </a:p>
          <a:p>
            <a:pPr marL="0" indent="0" algn="ctr">
              <a:buNone/>
            </a:pPr>
            <a:r>
              <a:rPr lang="uk-UA" sz="1500" dirty="0" smtClean="0"/>
              <a:t>Але </a:t>
            </a:r>
            <a:r>
              <a:rPr lang="uk-UA" sz="1500" dirty="0"/>
              <a:t>не слід думати, що колективне підприємництво обов'язково вимагає відмови підприємця від приватної власності на майно при створенні колективної фірми, зареєстрованої як юридична особа.</a:t>
            </a:r>
          </a:p>
          <a:p>
            <a:pPr marL="0" indent="0" algn="ctr">
              <a:buNone/>
            </a:pPr>
            <a:r>
              <a:rPr lang="uk-UA" sz="1500" dirty="0"/>
              <a:t>Індивідуали можуть зберігати майнові права, створюючи спільне підприємство, з'єднувати тільки свої зусилля, створюючи єдину команду. Для цього достатньо закріпити єдність своїх дій загальною угодою (установчим договором) про створення виробничого кооперативу, товариства з громадян, серед яких панує взаємна довіра.</a:t>
            </a:r>
          </a:p>
          <a:p>
            <a:pPr marL="0" indent="0" algn="ctr">
              <a:buNone/>
            </a:pPr>
            <a:r>
              <a:rPr lang="uk-UA" sz="1500" dirty="0"/>
              <a:t>Отже, </a:t>
            </a:r>
            <a:r>
              <a:rPr lang="uk-UA" sz="1500" b="1" dirty="0"/>
              <a:t>колективне підприємство</a:t>
            </a:r>
            <a:r>
              <a:rPr lang="uk-UA" sz="1500" dirty="0"/>
              <a:t> має властивість поєднуватися з приватною власністю на всі фактори виробництва. У товаристві, кооперативі кожен учасник (засновник) може об'єднувати з іншими власні засоби виробництва, кошти, майно, нарешті, свою інтелектуальну власність.</a:t>
            </a:r>
          </a:p>
          <a:p>
            <a:pPr marL="0" indent="0" algn="ctr">
              <a:buNone/>
            </a:pPr>
            <a:r>
              <a:rPr lang="uk-UA" sz="1500" dirty="0"/>
              <a:t>Подальше об'єднання коштів, капіталів, зусиль, управління веде до великих інтегративних форм колективного підприємництва у вигляді синдикатів, корпорацій тощо</a:t>
            </a:r>
            <a:r>
              <a:rPr lang="uk-UA" sz="1500" dirty="0" smtClean="0"/>
              <a:t>.</a:t>
            </a:r>
            <a:endParaRPr lang="uk-UA" sz="1500" dirty="0"/>
          </a:p>
        </p:txBody>
      </p:sp>
    </p:spTree>
    <p:extLst>
      <p:ext uri="{BB962C8B-B14F-4D97-AF65-F5344CB8AC3E}">
        <p14:creationId xmlns:p14="http://schemas.microsoft.com/office/powerpoint/2010/main" val="588892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1. Розробка концепції </a:t>
            </a:r>
            <a:r>
              <a:rPr lang="uk-UA" dirty="0" smtClean="0"/>
              <a:t>бізнесу</a:t>
            </a:r>
            <a:endParaRPr lang="uk-UA" dirty="0"/>
          </a:p>
        </p:txBody>
      </p:sp>
      <p:sp>
        <p:nvSpPr>
          <p:cNvPr id="3" name="Місце для вмісту 2"/>
          <p:cNvSpPr>
            <a:spLocks noGrp="1"/>
          </p:cNvSpPr>
          <p:nvPr>
            <p:ph idx="1"/>
          </p:nvPr>
        </p:nvSpPr>
        <p:spPr>
          <a:xfrm>
            <a:off x="1187624" y="1772816"/>
            <a:ext cx="6912768" cy="4176464"/>
          </a:xfrm>
        </p:spPr>
        <p:txBody>
          <a:bodyPr>
            <a:noAutofit/>
          </a:bodyPr>
          <a:lstStyle/>
          <a:p>
            <a:pPr marL="0" indent="0" algn="ctr">
              <a:buNone/>
            </a:pPr>
            <a:r>
              <a:rPr lang="ru-RU" sz="1700" dirty="0" err="1">
                <a:latin typeface="Times New Roman" pitchFamily="18" charset="0"/>
                <a:cs typeface="Times New Roman" pitchFamily="18" charset="0"/>
              </a:rPr>
              <a:t>Найважливішим</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етапом</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підготовки</a:t>
            </a:r>
            <a:r>
              <a:rPr lang="ru-RU" sz="1700" dirty="0">
                <a:latin typeface="Times New Roman" pitchFamily="18" charset="0"/>
                <a:cs typeface="Times New Roman" pitchFamily="18" charset="0"/>
              </a:rPr>
              <a:t> до старту є </a:t>
            </a:r>
            <a:r>
              <a:rPr lang="ru-RU" sz="1700" dirty="0" err="1">
                <a:latin typeface="Times New Roman" pitchFamily="18" charset="0"/>
                <a:cs typeface="Times New Roman" pitchFamily="18" charset="0"/>
              </a:rPr>
              <a:t>пошук</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відповіді</a:t>
            </a:r>
            <a:r>
              <a:rPr lang="ru-RU" sz="1700" dirty="0">
                <a:latin typeface="Times New Roman" pitchFamily="18" charset="0"/>
                <a:cs typeface="Times New Roman" pitchFamily="18" charset="0"/>
              </a:rPr>
              <a:t> на </a:t>
            </a:r>
            <a:r>
              <a:rPr lang="ru-RU" sz="1700" dirty="0" err="1">
                <a:latin typeface="Times New Roman" pitchFamily="18" charset="0"/>
                <a:cs typeface="Times New Roman" pitchFamily="18" charset="0"/>
              </a:rPr>
              <a:t>питання</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Який</a:t>
            </a:r>
            <a:r>
              <a:rPr lang="ru-RU" sz="1700" dirty="0">
                <a:latin typeface="Times New Roman" pitchFamily="18" charset="0"/>
                <a:cs typeface="Times New Roman" pitchFamily="18" charset="0"/>
              </a:rPr>
              <a:t> продукт я </a:t>
            </a:r>
            <a:r>
              <a:rPr lang="ru-RU" sz="1700" dirty="0" err="1">
                <a:latin typeface="Times New Roman" pitchFamily="18" charset="0"/>
                <a:cs typeface="Times New Roman" pitchFamily="18" charset="0"/>
              </a:rPr>
              <a:t>запропоную</a:t>
            </a:r>
            <a:r>
              <a:rPr lang="ru-RU" sz="1700" dirty="0">
                <a:latin typeface="Times New Roman" pitchFamily="18" charset="0"/>
                <a:cs typeface="Times New Roman" pitchFamily="18" charset="0"/>
              </a:rPr>
              <a:t> на </a:t>
            </a:r>
            <a:r>
              <a:rPr lang="ru-RU" sz="1700" dirty="0" err="1">
                <a:latin typeface="Times New Roman" pitchFamily="18" charset="0"/>
                <a:cs typeface="Times New Roman" pitchFamily="18" charset="0"/>
              </a:rPr>
              <a:t>ринок</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товарів</a:t>
            </a:r>
            <a:r>
              <a:rPr lang="ru-RU" sz="1700" dirty="0">
                <a:latin typeface="Times New Roman" pitchFamily="18" charset="0"/>
                <a:cs typeface="Times New Roman" pitchFamily="18" charset="0"/>
              </a:rPr>
              <a:t> і </a:t>
            </a:r>
            <a:r>
              <a:rPr lang="ru-RU" sz="1700" dirty="0" err="1">
                <a:latin typeface="Times New Roman" pitchFamily="18" charset="0"/>
                <a:cs typeface="Times New Roman" pitchFamily="18" charset="0"/>
              </a:rPr>
              <a:t>послуг</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Чи</a:t>
            </a:r>
            <a:r>
              <a:rPr lang="ru-RU" sz="1700" dirty="0">
                <a:latin typeface="Times New Roman" pitchFamily="18" charset="0"/>
                <a:cs typeface="Times New Roman" pitchFamily="18" charset="0"/>
              </a:rPr>
              <a:t> є </a:t>
            </a:r>
            <a:r>
              <a:rPr lang="ru-RU" sz="1700" dirty="0" err="1">
                <a:latin typeface="Times New Roman" pitchFamily="18" charset="0"/>
                <a:cs typeface="Times New Roman" pitchFamily="18" charset="0"/>
              </a:rPr>
              <a:t>подібний</a:t>
            </a:r>
            <a:r>
              <a:rPr lang="ru-RU" sz="1700" dirty="0">
                <a:latin typeface="Times New Roman" pitchFamily="18" charset="0"/>
                <a:cs typeface="Times New Roman" pitchFamily="18" charset="0"/>
              </a:rPr>
              <a:t> товар </a:t>
            </a:r>
            <a:r>
              <a:rPr lang="ru-RU" sz="1700" dirty="0" err="1">
                <a:latin typeface="Times New Roman" pitchFamily="18" charset="0"/>
                <a:cs typeface="Times New Roman" pitchFamily="18" charset="0"/>
              </a:rPr>
              <a:t>або</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послуга</a:t>
            </a:r>
            <a:r>
              <a:rPr lang="ru-RU" sz="1700" dirty="0">
                <a:latin typeface="Times New Roman" pitchFamily="18" charset="0"/>
                <a:cs typeface="Times New Roman" pitchFamily="18" charset="0"/>
              </a:rPr>
              <a:t> на ринку?», «Чим </a:t>
            </a:r>
            <a:r>
              <a:rPr lang="ru-RU" sz="1700" dirty="0" err="1">
                <a:latin typeface="Times New Roman" pitchFamily="18" charset="0"/>
                <a:cs typeface="Times New Roman" pitchFamily="18" charset="0"/>
              </a:rPr>
              <a:t>відрізняється</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мій</a:t>
            </a:r>
            <a:r>
              <a:rPr lang="ru-RU" sz="1700" dirty="0">
                <a:latin typeface="Times New Roman" pitchFamily="18" charset="0"/>
                <a:cs typeface="Times New Roman" pitchFamily="18" charset="0"/>
              </a:rPr>
              <a:t> товар (</a:t>
            </a:r>
            <a:r>
              <a:rPr lang="ru-RU" sz="1700" dirty="0" err="1">
                <a:latin typeface="Times New Roman" pitchFamily="18" charset="0"/>
                <a:cs typeface="Times New Roman" pitchFamily="18" charset="0"/>
              </a:rPr>
              <a:t>послуга</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від</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аналогічних</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товарів</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конкурентів</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Памятаймо</a:t>
            </a:r>
            <a:r>
              <a:rPr lang="ru-RU" sz="1700" dirty="0">
                <a:latin typeface="Times New Roman" pitchFamily="18" charset="0"/>
                <a:cs typeface="Times New Roman" pitchFamily="18" charset="0"/>
              </a:rPr>
              <a:t>: в </a:t>
            </a:r>
            <a:r>
              <a:rPr lang="ru-RU" sz="1700" dirty="0" err="1">
                <a:latin typeface="Times New Roman" pitchFamily="18" charset="0"/>
                <a:cs typeface="Times New Roman" pitchFamily="18" charset="0"/>
              </a:rPr>
              <a:t>умовах</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розвиненого</a:t>
            </a:r>
            <a:r>
              <a:rPr lang="ru-RU" sz="1700" dirty="0">
                <a:latin typeface="Times New Roman" pitchFamily="18" charset="0"/>
                <a:cs typeface="Times New Roman" pitchFamily="18" charset="0"/>
              </a:rPr>
              <a:t> ринку </a:t>
            </a:r>
            <a:r>
              <a:rPr lang="ru-RU" sz="1700" dirty="0" err="1">
                <a:latin typeface="Times New Roman" pitchFamily="18" charset="0"/>
                <a:cs typeface="Times New Roman" pitchFamily="18" charset="0"/>
              </a:rPr>
              <a:t>успіх</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може</a:t>
            </a:r>
            <a:r>
              <a:rPr lang="ru-RU" sz="1700" dirty="0">
                <a:latin typeface="Times New Roman" pitchFamily="18" charset="0"/>
                <a:cs typeface="Times New Roman" pitchFamily="18" charset="0"/>
              </a:rPr>
              <a:t> прийти </a:t>
            </a:r>
            <a:r>
              <a:rPr lang="ru-RU" sz="1700" dirty="0" err="1">
                <a:latin typeface="Times New Roman" pitchFamily="18" charset="0"/>
                <a:cs typeface="Times New Roman" pitchFamily="18" charset="0"/>
              </a:rPr>
              <a:t>тільки</a:t>
            </a:r>
            <a:r>
              <a:rPr lang="ru-RU" sz="1700" dirty="0">
                <a:latin typeface="Times New Roman" pitchFamily="18" charset="0"/>
                <a:cs typeface="Times New Roman" pitchFamily="18" charset="0"/>
              </a:rPr>
              <a:t> до того, </a:t>
            </a:r>
            <a:r>
              <a:rPr lang="ru-RU" sz="1700" dirty="0" err="1">
                <a:latin typeface="Times New Roman" pitchFamily="18" charset="0"/>
                <a:cs typeface="Times New Roman" pitchFamily="18" charset="0"/>
              </a:rPr>
              <a:t>хто</a:t>
            </a:r>
            <a:r>
              <a:rPr lang="ru-RU" sz="1700" dirty="0">
                <a:latin typeface="Times New Roman" pitchFamily="18" charset="0"/>
                <a:cs typeface="Times New Roman" pitchFamily="18" charset="0"/>
              </a:rPr>
              <a:t> вносить у свою справу </a:t>
            </a:r>
            <a:r>
              <a:rPr lang="ru-RU" sz="1700" dirty="0" err="1">
                <a:latin typeface="Times New Roman" pitchFamily="18" charset="0"/>
                <a:cs typeface="Times New Roman" pitchFamily="18" charset="0"/>
              </a:rPr>
              <a:t>щось</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нове</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відмінне</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від</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пропонованого</a:t>
            </a:r>
            <a:r>
              <a:rPr lang="ru-RU" sz="1700" dirty="0">
                <a:latin typeface="Times New Roman" pitchFamily="18" charset="0"/>
                <a:cs typeface="Times New Roman" pitchFamily="18" charset="0"/>
              </a:rPr>
              <a:t> конкурентами. </a:t>
            </a:r>
            <a:r>
              <a:rPr lang="ru-RU" sz="1700" dirty="0" err="1">
                <a:latin typeface="Times New Roman" pitchFamily="18" charset="0"/>
                <a:cs typeface="Times New Roman" pitchFamily="18" charset="0"/>
              </a:rPr>
              <a:t>Бізнес-ідея</a:t>
            </a:r>
            <a:r>
              <a:rPr lang="ru-RU" sz="1700" dirty="0">
                <a:latin typeface="Times New Roman" pitchFamily="18" charset="0"/>
                <a:cs typeface="Times New Roman" pitchFamily="18" charset="0"/>
              </a:rPr>
              <a:t> – </a:t>
            </a:r>
            <a:r>
              <a:rPr lang="ru-RU" sz="1700" dirty="0" err="1">
                <a:latin typeface="Times New Roman" pitchFamily="18" charset="0"/>
                <a:cs typeface="Times New Roman" pitchFamily="18" charset="0"/>
              </a:rPr>
              <a:t>це</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творчий</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задум</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щодо</a:t>
            </a:r>
            <a:r>
              <a:rPr lang="ru-RU" sz="1700" dirty="0">
                <a:latin typeface="Times New Roman" pitchFamily="18" charset="0"/>
                <a:cs typeface="Times New Roman" pitchFamily="18" charset="0"/>
              </a:rPr>
              <a:t> того, </a:t>
            </a:r>
            <a:r>
              <a:rPr lang="ru-RU" sz="1700" dirty="0" err="1">
                <a:latin typeface="Times New Roman" pitchFamily="18" charset="0"/>
                <a:cs typeface="Times New Roman" pitchFamily="18" charset="0"/>
              </a:rPr>
              <a:t>що</a:t>
            </a:r>
            <a:r>
              <a:rPr lang="ru-RU" sz="1700" dirty="0">
                <a:latin typeface="Times New Roman" pitchFamily="18" charset="0"/>
                <a:cs typeface="Times New Roman" pitchFamily="18" charset="0"/>
              </a:rPr>
              <a:t> і як </a:t>
            </a:r>
            <a:r>
              <a:rPr lang="ru-RU" sz="1700" dirty="0" err="1">
                <a:latin typeface="Times New Roman" pitchFamily="18" charset="0"/>
                <a:cs typeface="Times New Roman" pitchFamily="18" charset="0"/>
              </a:rPr>
              <a:t>запропонувати</a:t>
            </a:r>
            <a:r>
              <a:rPr lang="ru-RU" sz="1700" dirty="0">
                <a:latin typeface="Times New Roman" pitchFamily="18" charset="0"/>
                <a:cs typeface="Times New Roman" pitchFamily="18" charset="0"/>
              </a:rPr>
              <a:t> на </a:t>
            </a:r>
            <a:r>
              <a:rPr lang="ru-RU" sz="1700" dirty="0" err="1">
                <a:latin typeface="Times New Roman" pitchFamily="18" charset="0"/>
                <a:cs typeface="Times New Roman" pitchFamily="18" charset="0"/>
              </a:rPr>
              <a:t>ринок</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щоб</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отримати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прибуток</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Це</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може</a:t>
            </a:r>
            <a:r>
              <a:rPr lang="ru-RU" sz="1700" dirty="0">
                <a:latin typeface="Times New Roman" pitchFamily="18" charset="0"/>
                <a:cs typeface="Times New Roman" pitchFamily="18" charset="0"/>
              </a:rPr>
              <a:t> бути </a:t>
            </a:r>
            <a:r>
              <a:rPr lang="ru-RU" sz="1700" dirty="0" err="1">
                <a:latin typeface="Times New Roman" pitchFamily="18" charset="0"/>
                <a:cs typeface="Times New Roman" pitchFamily="18" charset="0"/>
              </a:rPr>
              <a:t>новий</a:t>
            </a:r>
            <a:r>
              <a:rPr lang="ru-RU" sz="1700" dirty="0">
                <a:latin typeface="Times New Roman" pitchFamily="18" charset="0"/>
                <a:cs typeface="Times New Roman" pitchFamily="18" charset="0"/>
              </a:rPr>
              <a:t> товар </a:t>
            </a:r>
            <a:r>
              <a:rPr lang="ru-RU" sz="1700" dirty="0" err="1">
                <a:latin typeface="Times New Roman" pitchFamily="18" charset="0"/>
                <a:cs typeface="Times New Roman" pitchFamily="18" charset="0"/>
              </a:rPr>
              <a:t>чи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послуга</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або</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ідея</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удосконалити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чи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здешевити</a:t>
            </a:r>
            <a:r>
              <a:rPr lang="ru-RU" sz="1700" dirty="0">
                <a:latin typeface="Times New Roman" pitchFamily="18" charset="0"/>
                <a:cs typeface="Times New Roman" pitchFamily="18" charset="0"/>
              </a:rPr>
              <a:t> товар (</a:t>
            </a:r>
            <a:r>
              <a:rPr lang="ru-RU" sz="1700" dirty="0" err="1">
                <a:latin typeface="Times New Roman" pitchFamily="18" charset="0"/>
                <a:cs typeface="Times New Roman" pitchFamily="18" charset="0"/>
              </a:rPr>
              <a:t>послугу</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вийти</a:t>
            </a:r>
            <a:r>
              <a:rPr lang="ru-RU" sz="1700" dirty="0">
                <a:latin typeface="Times New Roman" pitchFamily="18" charset="0"/>
                <a:cs typeface="Times New Roman" pitchFamily="18" charset="0"/>
              </a:rPr>
              <a:t> на </a:t>
            </a:r>
            <a:r>
              <a:rPr lang="ru-RU" sz="1700" dirty="0" err="1">
                <a:latin typeface="Times New Roman" pitchFamily="18" charset="0"/>
                <a:cs typeface="Times New Roman" pitchFamily="18" charset="0"/>
              </a:rPr>
              <a:t>новий</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ринок</a:t>
            </a:r>
            <a:r>
              <a:rPr lang="ru-RU" sz="1700" dirty="0">
                <a:latin typeface="Times New Roman" pitchFamily="18" charset="0"/>
                <a:cs typeface="Times New Roman" pitchFamily="18" charset="0"/>
              </a:rPr>
              <a:t>. </a:t>
            </a:r>
            <a:endParaRPr lang="en-US" sz="1700" dirty="0" smtClean="0">
              <a:latin typeface="Times New Roman" pitchFamily="18" charset="0"/>
              <a:cs typeface="Times New Roman" pitchFamily="18" charset="0"/>
            </a:endParaRPr>
          </a:p>
          <a:p>
            <a:pPr marL="0" indent="0" algn="ctr">
              <a:buNone/>
            </a:pPr>
            <a:r>
              <a:rPr lang="uk-UA" sz="1700" dirty="0">
                <a:latin typeface="Times New Roman" pitchFamily="18" charset="0"/>
                <a:cs typeface="Times New Roman" pitchFamily="18" charset="0"/>
              </a:rPr>
              <a:t>Як і будь-який інший творчий процес, появу нових бізнес-ідей неможливо запрограмувати. Проте бізнес-ідея, як і будь-який конструктивний задум, приходить на думку тому, хто її шукає (спостерігає, слухає, читає, майструє, експериментує тощо) і розмірковує. Отже, для «народження» бізнес-ідеї достатньо цікавитися та аналізувати? Ні, але це важливі складники процесу пошуку. </a:t>
            </a:r>
          </a:p>
        </p:txBody>
      </p:sp>
    </p:spTree>
    <p:extLst>
      <p:ext uri="{BB962C8B-B14F-4D97-AF65-F5344CB8AC3E}">
        <p14:creationId xmlns:p14="http://schemas.microsoft.com/office/powerpoint/2010/main" val="4460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764704"/>
            <a:ext cx="7272808" cy="5400600"/>
          </a:xfrm>
        </p:spPr>
        <p:txBody>
          <a:bodyPr>
            <a:normAutofit/>
          </a:bodyPr>
          <a:lstStyle/>
          <a:p>
            <a:pPr marL="0" indent="0">
              <a:buNone/>
            </a:pPr>
            <a:r>
              <a:rPr lang="ru-RU" sz="1600" b="1" i="1" dirty="0" err="1"/>
              <a:t>Державне</a:t>
            </a:r>
            <a:r>
              <a:rPr lang="ru-RU" sz="1600" b="1" i="1" dirty="0"/>
              <a:t> </a:t>
            </a:r>
            <a:r>
              <a:rPr lang="ru-RU" sz="1600" b="1" i="1" dirty="0" err="1"/>
              <a:t>підприємство</a:t>
            </a:r>
            <a:r>
              <a:rPr lang="ru-RU" sz="1600" b="1" i="1" dirty="0"/>
              <a:t> (ДП) </a:t>
            </a:r>
            <a:r>
              <a:rPr lang="ru-RU" sz="1600" dirty="0"/>
              <a:t>– </a:t>
            </a:r>
            <a:r>
              <a:rPr lang="ru-RU" sz="1600" dirty="0" err="1"/>
              <a:t>це</a:t>
            </a:r>
            <a:r>
              <a:rPr lang="ru-RU" sz="1600" dirty="0"/>
              <a:t> </a:t>
            </a:r>
            <a:r>
              <a:rPr lang="ru-RU" sz="1600" dirty="0" err="1"/>
              <a:t>юридична</a:t>
            </a:r>
            <a:r>
              <a:rPr lang="ru-RU" sz="1600" dirty="0"/>
              <a:t> особа, яка </a:t>
            </a:r>
            <a:r>
              <a:rPr lang="ru-RU" sz="1600" dirty="0" err="1"/>
              <a:t>створюється</a:t>
            </a:r>
            <a:r>
              <a:rPr lang="ru-RU" sz="1600" dirty="0"/>
              <a:t> урядом для </a:t>
            </a:r>
            <a:r>
              <a:rPr lang="ru-RU" sz="1600" dirty="0" err="1"/>
              <a:t>участі</a:t>
            </a:r>
            <a:r>
              <a:rPr lang="ru-RU" sz="1600" dirty="0"/>
              <a:t> в </a:t>
            </a:r>
            <a:r>
              <a:rPr lang="ru-RU" sz="1600" dirty="0" err="1"/>
              <a:t>комерційній</a:t>
            </a:r>
            <a:r>
              <a:rPr lang="ru-RU" sz="1600" dirty="0"/>
              <a:t> </a:t>
            </a:r>
            <a:r>
              <a:rPr lang="ru-RU" sz="1600" dirty="0" err="1"/>
              <a:t>діяльності</a:t>
            </a:r>
            <a:r>
              <a:rPr lang="ru-RU" sz="1600" dirty="0"/>
              <a:t> </a:t>
            </a:r>
            <a:r>
              <a:rPr lang="ru-RU" sz="1600" dirty="0" err="1"/>
              <a:t>від</a:t>
            </a:r>
            <a:r>
              <a:rPr lang="ru-RU" sz="1600" dirty="0"/>
              <a:t> </a:t>
            </a:r>
            <a:r>
              <a:rPr lang="ru-RU" sz="1600" dirty="0" err="1"/>
              <a:t>імені</a:t>
            </a:r>
            <a:r>
              <a:rPr lang="ru-RU" sz="1600" dirty="0"/>
              <a:t> уряду. </a:t>
            </a:r>
            <a:r>
              <a:rPr lang="ru-RU" sz="1600" dirty="0" err="1"/>
              <a:t>Він</a:t>
            </a:r>
            <a:r>
              <a:rPr lang="ru-RU" sz="1600" dirty="0"/>
              <a:t> </a:t>
            </a:r>
            <a:r>
              <a:rPr lang="ru-RU" sz="1600" dirty="0" err="1"/>
              <a:t>може</a:t>
            </a:r>
            <a:r>
              <a:rPr lang="ru-RU" sz="1600" dirty="0"/>
              <a:t> бути </a:t>
            </a:r>
            <a:r>
              <a:rPr lang="ru-RU" sz="1600" dirty="0" err="1"/>
              <a:t>повністю</a:t>
            </a:r>
            <a:r>
              <a:rPr lang="ru-RU" sz="1600" dirty="0"/>
              <a:t> </a:t>
            </a:r>
            <a:r>
              <a:rPr lang="ru-RU" sz="1600" dirty="0" err="1"/>
              <a:t>або</a:t>
            </a:r>
            <a:r>
              <a:rPr lang="ru-RU" sz="1600" dirty="0"/>
              <a:t> </a:t>
            </a:r>
            <a:r>
              <a:rPr lang="ru-RU" sz="1600" dirty="0" err="1"/>
              <a:t>частково</a:t>
            </a:r>
            <a:r>
              <a:rPr lang="ru-RU" sz="1600" dirty="0"/>
              <a:t> </a:t>
            </a:r>
            <a:r>
              <a:rPr lang="ru-RU" sz="1600" dirty="0" err="1"/>
              <a:t>власністю</a:t>
            </a:r>
            <a:r>
              <a:rPr lang="ru-RU" sz="1600" dirty="0"/>
              <a:t> уряду і, як правило, </a:t>
            </a:r>
            <a:r>
              <a:rPr lang="ru-RU" sz="1600" dirty="0" err="1"/>
              <a:t>призначений</a:t>
            </a:r>
            <a:r>
              <a:rPr lang="ru-RU" sz="1600" dirty="0"/>
              <a:t> для </a:t>
            </a:r>
            <a:r>
              <a:rPr lang="ru-RU" sz="1600" dirty="0" err="1"/>
              <a:t>участі</a:t>
            </a:r>
            <a:r>
              <a:rPr lang="ru-RU" sz="1600" dirty="0"/>
              <a:t> у </a:t>
            </a:r>
            <a:r>
              <a:rPr lang="ru-RU" sz="1600" dirty="0" err="1"/>
              <a:t>конкретних</a:t>
            </a:r>
            <a:r>
              <a:rPr lang="ru-RU" sz="1600" dirty="0"/>
              <a:t> </a:t>
            </a:r>
            <a:r>
              <a:rPr lang="ru-RU" sz="1600" dirty="0" err="1"/>
              <a:t>комерційних</a:t>
            </a:r>
            <a:r>
              <a:rPr lang="ru-RU" sz="1600" dirty="0"/>
              <a:t> заходах</a:t>
            </a:r>
            <a:r>
              <a:rPr lang="ru-RU" sz="1600" dirty="0" smtClean="0"/>
              <a:t>.</a:t>
            </a:r>
          </a:p>
          <a:p>
            <a:pPr marL="0" indent="0">
              <a:buNone/>
            </a:pPr>
            <a:endParaRPr lang="ru-RU" sz="1600" dirty="0" smtClean="0"/>
          </a:p>
          <a:p>
            <a:pPr fontAlgn="base"/>
            <a:r>
              <a:rPr lang="uk-UA" sz="1700" dirty="0"/>
              <a:t>Державне підприємство (ДП) – це суб’єкт господарювання, утворений урядом з метою здійснення комерційної діяльності.</a:t>
            </a:r>
          </a:p>
          <a:p>
            <a:pPr fontAlgn="base"/>
            <a:r>
              <a:rPr lang="uk-UA" sz="1700" dirty="0"/>
              <a:t>Уряд зазвичай приймає як повне, так і часткове право власності на будь-які державні підприємства, які, як правило, схвалено займатися певною діяльністю.</a:t>
            </a:r>
          </a:p>
          <a:p>
            <a:pPr fontAlgn="base"/>
            <a:r>
              <a:rPr lang="uk-UA" sz="1700" dirty="0"/>
              <a:t>Державні підприємства представляють уряд у комерційних заходах, а також продають фізичні ресурси торговим організаціям та корпораціям.</a:t>
            </a:r>
          </a:p>
          <a:p>
            <a:pPr fontAlgn="base"/>
            <a:r>
              <a:rPr lang="uk-UA" sz="1700" dirty="0"/>
              <a:t>Державні підприємства працюють у всіх країнах, але особливо продуктивні в Китаї, США, Новій Зеландії, Південній Африці, Індії </a:t>
            </a:r>
            <a:r>
              <a:rPr lang="uk-UA" sz="1700" dirty="0" smtClean="0"/>
              <a:t>та ін.</a:t>
            </a:r>
            <a:endParaRPr lang="uk-UA" sz="1700" dirty="0"/>
          </a:p>
          <a:p>
            <a:pPr marL="0" indent="0">
              <a:buNone/>
            </a:pPr>
            <a:endParaRPr lang="uk-UA" sz="1600" dirty="0"/>
          </a:p>
        </p:txBody>
      </p:sp>
    </p:spTree>
    <p:extLst>
      <p:ext uri="{BB962C8B-B14F-4D97-AF65-F5344CB8AC3E}">
        <p14:creationId xmlns:p14="http://schemas.microsoft.com/office/powerpoint/2010/main" val="1353358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 видами діяльності:</a:t>
            </a:r>
            <a:endParaRPr lang="uk-UA" dirty="0"/>
          </a:p>
        </p:txBody>
      </p:sp>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675" y="2668646"/>
            <a:ext cx="6196013" cy="2504959"/>
          </a:xfrm>
        </p:spPr>
      </p:pic>
    </p:spTree>
    <p:extLst>
      <p:ext uri="{BB962C8B-B14F-4D97-AF65-F5344CB8AC3E}">
        <p14:creationId xmlns:p14="http://schemas.microsoft.com/office/powerpoint/2010/main" val="942276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71600" y="836712"/>
            <a:ext cx="7200800" cy="5112568"/>
          </a:xfrm>
        </p:spPr>
        <p:txBody>
          <a:bodyPr>
            <a:normAutofit fontScale="92500" lnSpcReduction="20000"/>
          </a:bodyPr>
          <a:lstStyle/>
          <a:p>
            <a:pPr algn="ctr"/>
            <a:r>
              <a:rPr lang="uk-UA" b="1" dirty="0"/>
              <a:t>Виробниче підприємництво</a:t>
            </a:r>
            <a:r>
              <a:rPr lang="uk-UA" dirty="0"/>
              <a:t> є найважливішим, визначальним, провідним видом підприємницької діяльності, спрямованим на виробництво продукції, послуг, інформації тощо, які підлягають реалізації споживачам. Ця діяльність здійснюється підприємствами, що виготовляють різноманітну продукцію, виконують будівельні, ремонтні та інші роботи, надають побутові, консультативні, інформаційні та інші послуги, створюють духовні блага тощо.</a:t>
            </a:r>
          </a:p>
          <a:p>
            <a:pPr marL="0" indent="0" algn="ctr">
              <a:buNone/>
            </a:pPr>
            <a:r>
              <a:rPr lang="uk-UA" dirty="0"/>
              <a:t>Виробниче підприємництво належить до найбільш складних, серйозних, суспільно необхідних і водночас важких видів бізнесу. З цим частково пов'язаний і той факт, що до виробничого підприємництва спостерігається значно менше тяжіння, ніж до інших видів підприємницької діяльності, які значно швидше й простіше приносять прибутки.</a:t>
            </a:r>
          </a:p>
          <a:p>
            <a:pPr marL="0" indent="0">
              <a:buNone/>
            </a:pPr>
            <a:endParaRPr lang="uk-UA" dirty="0"/>
          </a:p>
        </p:txBody>
      </p:sp>
    </p:spTree>
    <p:extLst>
      <p:ext uri="{BB962C8B-B14F-4D97-AF65-F5344CB8AC3E}">
        <p14:creationId xmlns:p14="http://schemas.microsoft.com/office/powerpoint/2010/main" val="2898582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27584" y="692696"/>
            <a:ext cx="7416824" cy="5400600"/>
          </a:xfrm>
        </p:spPr>
        <p:txBody>
          <a:bodyPr/>
          <a:lstStyle/>
          <a:p>
            <a:r>
              <a:rPr lang="uk-UA" b="1" dirty="0"/>
              <a:t>Комерційне підприємництво</a:t>
            </a:r>
            <a:r>
              <a:rPr lang="uk-UA" dirty="0"/>
              <a:t> – це діяльність, пов'язана з обміном, розподілом та споживанням товарів і послуг.</a:t>
            </a:r>
          </a:p>
          <a:p>
            <a:pPr marL="0" indent="0" algn="ctr">
              <a:buNone/>
            </a:pPr>
            <a:r>
              <a:rPr lang="uk-UA" dirty="0"/>
              <a:t>Змістом комерційного підприємництва є товарно-грошові та торговельно-обмінні операції. Комерція у вузькому розумінні слова – це торгівля, а комерсант – це працівник торгівлі. Торговельно-обмінні операції здійснюються у вигляді угоди з купівлі-продажу або перепродажу товарів і послуг. Представниками комерційного підприємництва є різні торговельні організації, що реалізують (продають) предмети споживання і засоби виробництва.</a:t>
            </a:r>
          </a:p>
          <a:p>
            <a:pPr marL="0" indent="0">
              <a:buNone/>
            </a:pPr>
            <a:endParaRPr lang="uk-UA" dirty="0"/>
          </a:p>
        </p:txBody>
      </p:sp>
    </p:spTree>
    <p:extLst>
      <p:ext uri="{BB962C8B-B14F-4D97-AF65-F5344CB8AC3E}">
        <p14:creationId xmlns:p14="http://schemas.microsoft.com/office/powerpoint/2010/main" val="2443907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764704"/>
            <a:ext cx="7272808" cy="5256584"/>
          </a:xfrm>
        </p:spPr>
        <p:txBody>
          <a:bodyPr>
            <a:normAutofit fontScale="85000" lnSpcReduction="20000"/>
          </a:bodyPr>
          <a:lstStyle/>
          <a:p>
            <a:pPr algn="ctr"/>
            <a:r>
              <a:rPr lang="uk-UA" b="1" dirty="0"/>
              <a:t>Фінансово-кредитне підприємництво</a:t>
            </a:r>
            <a:r>
              <a:rPr lang="uk-UA" dirty="0"/>
              <a:t> – це діяльність, де об'єктом купівлі-продажу є специфічний товар – гроші, іноземна валюта, цінні папери</a:t>
            </a:r>
            <a:r>
              <a:rPr lang="uk-UA" dirty="0" smtClean="0"/>
              <a:t>.</a:t>
            </a:r>
          </a:p>
          <a:p>
            <a:pPr marL="0" indent="0" algn="ctr">
              <a:buNone/>
            </a:pPr>
            <a:r>
              <a:rPr lang="uk-UA" dirty="0"/>
              <a:t>Фінансово-кредитне підприємництво належить до найскладніших видів підприємницької діяльності, воно сягає корінням у лихварство, відоме ще за часів Стародавньої Греції</a:t>
            </a:r>
            <a:r>
              <a:rPr lang="uk-UA" dirty="0" smtClean="0"/>
              <a:t>.</a:t>
            </a:r>
          </a:p>
          <a:p>
            <a:pPr marL="0" indent="0" algn="ctr">
              <a:buNone/>
            </a:pPr>
            <a:r>
              <a:rPr lang="uk-UA" dirty="0"/>
              <a:t>Агентами фінансово-кредитного підприємництва є комерційні банки, фондові біржі, окремі фірми, навіть громадяни-підприємці.</a:t>
            </a:r>
          </a:p>
          <a:p>
            <a:pPr algn="ctr"/>
            <a:r>
              <a:rPr lang="uk-UA" dirty="0"/>
              <a:t>Особливою формою фінансово-кредитного підприємництва є </a:t>
            </a:r>
            <a:r>
              <a:rPr lang="uk-UA" b="1" dirty="0"/>
              <a:t>страхове підприємництво</a:t>
            </a:r>
            <a:r>
              <a:rPr lang="uk-UA" dirty="0"/>
              <a:t>. Кожен підприємець діє на свій страх і ризик і не може обійтися без надійного страхування на випадок небезпеки. Страхування – це формування грошових фондів та їх використання на відшкодування збитків у разі непередбачуваних випадків і на допомогу громадянам у певні періоди </a:t>
            </a:r>
            <a:r>
              <a:rPr lang="uk-UA" dirty="0" smtClean="0"/>
              <a:t>життя.</a:t>
            </a:r>
          </a:p>
          <a:p>
            <a:pPr marL="0" indent="0" algn="ctr">
              <a:buNone/>
            </a:pPr>
            <a:r>
              <a:rPr lang="uk-UA" dirty="0" smtClean="0"/>
              <a:t>Найбільш </a:t>
            </a:r>
            <a:r>
              <a:rPr lang="uk-UA" dirty="0"/>
              <a:t>відомі три види страхування: </a:t>
            </a:r>
            <a:r>
              <a:rPr lang="uk-UA" dirty="0" err="1"/>
              <a:t>страхування</a:t>
            </a:r>
            <a:r>
              <a:rPr lang="uk-UA" dirty="0"/>
              <a:t> життя і здоров'я, майна, відповідальності.</a:t>
            </a:r>
          </a:p>
          <a:p>
            <a:pPr marL="0" indent="0" algn="ctr">
              <a:buNone/>
            </a:pPr>
            <a:endParaRPr lang="uk-UA" dirty="0"/>
          </a:p>
        </p:txBody>
      </p:sp>
    </p:spTree>
    <p:extLst>
      <p:ext uri="{BB962C8B-B14F-4D97-AF65-F5344CB8AC3E}">
        <p14:creationId xmlns:p14="http://schemas.microsoft.com/office/powerpoint/2010/main" val="3523666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sz="3000" dirty="0">
                <a:latin typeface="Times New Roman" pitchFamily="18" charset="0"/>
                <a:cs typeface="Times New Roman" pitchFamily="18" charset="0"/>
              </a:rPr>
              <a:t>Підприємства за масштабами визначаються за такими параметрами:</a:t>
            </a:r>
            <a:r>
              <a:rPr lang="uk-UA" sz="800" dirty="0">
                <a:latin typeface="Arial" pitchFamily="34" charset="0"/>
                <a:cs typeface="Arial" pitchFamily="34" charset="0"/>
              </a:rPr>
              <a:t/>
            </a:r>
            <a:br>
              <a:rPr lang="uk-UA" sz="800" dirty="0">
                <a:latin typeface="Arial" pitchFamily="34" charset="0"/>
                <a:cs typeface="Arial" pitchFamily="34" charset="0"/>
              </a:rPr>
            </a:br>
            <a:endParaRPr lang="uk-UA" dirty="0"/>
          </a:p>
        </p:txBody>
      </p:sp>
      <p:graphicFrame>
        <p:nvGraphicFramePr>
          <p:cNvPr id="4" name="Місце для вмісту 3"/>
          <p:cNvGraphicFramePr>
            <a:graphicFrameLocks noGrp="1"/>
          </p:cNvGraphicFramePr>
          <p:nvPr>
            <p:ph idx="1"/>
            <p:extLst>
              <p:ext uri="{D42A27DB-BD31-4B8C-83A1-F6EECF244321}">
                <p14:modId xmlns:p14="http://schemas.microsoft.com/office/powerpoint/2010/main" val="1051592389"/>
              </p:ext>
            </p:extLst>
          </p:nvPr>
        </p:nvGraphicFramePr>
        <p:xfrm>
          <a:off x="1043608" y="1772815"/>
          <a:ext cx="6984775" cy="2160240"/>
        </p:xfrm>
        <a:graphic>
          <a:graphicData uri="http://schemas.openxmlformats.org/drawingml/2006/table">
            <a:tbl>
              <a:tblPr/>
              <a:tblGrid>
                <a:gridCol w="1745647"/>
                <a:gridCol w="1746376"/>
                <a:gridCol w="1746376"/>
                <a:gridCol w="1746376"/>
              </a:tblGrid>
              <a:tr h="864096">
                <a:tc>
                  <a:txBody>
                    <a:bodyPr/>
                    <a:lstStyle/>
                    <a:p>
                      <a:pPr algn="ctr" fontAlgn="base">
                        <a:spcAft>
                          <a:spcPts val="1000"/>
                        </a:spcAft>
                      </a:pPr>
                      <a:r>
                        <a:rPr lang="uk-UA" sz="1200" i="1" dirty="0">
                          <a:solidFill>
                            <a:srgbClr val="666666"/>
                          </a:solidFill>
                          <a:effectLst/>
                          <a:latin typeface="Times New Roman"/>
                        </a:rPr>
                        <a:t>Параметри оцінки</a:t>
                      </a:r>
                      <a:endParaRPr lang="uk-UA" dirty="0">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uk-UA" sz="1200" i="1">
                          <a:solidFill>
                            <a:srgbClr val="666666"/>
                          </a:solidFill>
                          <a:effectLst/>
                          <a:latin typeface="Times New Roman"/>
                        </a:rPr>
                        <a:t>Малі підприємства</a:t>
                      </a:r>
                      <a:endParaRPr lang="uk-UA">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uk-UA" sz="1200" i="1">
                          <a:solidFill>
                            <a:srgbClr val="666666"/>
                          </a:solidFill>
                          <a:effectLst/>
                          <a:latin typeface="Times New Roman"/>
                        </a:rPr>
                        <a:t>Середні підприємства</a:t>
                      </a:r>
                      <a:endParaRPr lang="uk-UA">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uk-UA" sz="1200" i="1">
                          <a:solidFill>
                            <a:srgbClr val="666666"/>
                          </a:solidFill>
                          <a:effectLst/>
                          <a:latin typeface="Times New Roman"/>
                        </a:rPr>
                        <a:t>Великі підприємства</a:t>
                      </a:r>
                      <a:endParaRPr lang="uk-UA">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algn="ctr" fontAlgn="base">
                        <a:spcAft>
                          <a:spcPts val="1000"/>
                        </a:spcAft>
                      </a:pPr>
                      <a:r>
                        <a:rPr lang="uk-UA" sz="1200">
                          <a:solidFill>
                            <a:srgbClr val="666666"/>
                          </a:solidFill>
                          <a:effectLst/>
                          <a:latin typeface="Times New Roman"/>
                        </a:rPr>
                        <a:t>Зайняті (осіб)</a:t>
                      </a:r>
                      <a:endParaRPr lang="uk-UA">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uk-UA" sz="1200">
                          <a:solidFill>
                            <a:srgbClr val="666666"/>
                          </a:solidFill>
                          <a:effectLst/>
                          <a:latin typeface="Times New Roman"/>
                        </a:rPr>
                        <a:t>до 50</a:t>
                      </a:r>
                      <a:endParaRPr lang="uk-UA">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uk-UA" sz="1200">
                          <a:solidFill>
                            <a:srgbClr val="666666"/>
                          </a:solidFill>
                          <a:effectLst/>
                          <a:latin typeface="Times New Roman"/>
                        </a:rPr>
                        <a:t>від 51 до 250</a:t>
                      </a:r>
                      <a:endParaRPr lang="uk-UA">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uk-UA" sz="1200">
                          <a:solidFill>
                            <a:srgbClr val="666666"/>
                          </a:solidFill>
                          <a:effectLst/>
                          <a:latin typeface="Times New Roman"/>
                        </a:rPr>
                        <a:t>більш ніж 250</a:t>
                      </a:r>
                      <a:endParaRPr lang="uk-UA">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ctr" fontAlgn="base">
                        <a:spcAft>
                          <a:spcPts val="1000"/>
                        </a:spcAft>
                      </a:pPr>
                      <a:r>
                        <a:rPr lang="uk-UA" sz="1200" dirty="0">
                          <a:solidFill>
                            <a:srgbClr val="666666"/>
                          </a:solidFill>
                          <a:effectLst/>
                          <a:latin typeface="Times New Roman"/>
                        </a:rPr>
                        <a:t>Оборот (валовий продукт)</a:t>
                      </a:r>
                      <a:endParaRPr lang="uk-UA" dirty="0">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uk-UA" sz="1200">
                          <a:solidFill>
                            <a:srgbClr val="666666"/>
                          </a:solidFill>
                          <a:effectLst/>
                          <a:latin typeface="Times New Roman"/>
                        </a:rPr>
                        <a:t>до 10 млн.євро</a:t>
                      </a:r>
                      <a:endParaRPr lang="uk-UA">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ru-RU" sz="1200">
                          <a:solidFill>
                            <a:srgbClr val="666666"/>
                          </a:solidFill>
                          <a:effectLst/>
                          <a:latin typeface="Times New Roman"/>
                        </a:rPr>
                        <a:t>від 11 до 50млн. євро</a:t>
                      </a:r>
                      <a:endParaRPr lang="ru-RU">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spcAft>
                          <a:spcPts val="1000"/>
                        </a:spcAft>
                      </a:pPr>
                      <a:r>
                        <a:rPr lang="uk-UA" sz="1200" dirty="0">
                          <a:solidFill>
                            <a:srgbClr val="666666"/>
                          </a:solidFill>
                          <a:effectLst/>
                          <a:latin typeface="Times New Roman"/>
                        </a:rPr>
                        <a:t>більше 50 млн. євро</a:t>
                      </a:r>
                      <a:endParaRPr lang="uk-UA" dirty="0">
                        <a:solidFill>
                          <a:srgbClr val="666666"/>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51169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71600" y="836712"/>
            <a:ext cx="7128792" cy="5112568"/>
          </a:xfrm>
        </p:spPr>
        <p:txBody>
          <a:bodyPr>
            <a:normAutofit fontScale="77500" lnSpcReduction="20000"/>
          </a:bodyPr>
          <a:lstStyle/>
          <a:p>
            <a:pPr fontAlgn="base"/>
            <a:r>
              <a:rPr lang="uk-UA" dirty="0"/>
              <a:t> За </a:t>
            </a:r>
            <a:r>
              <a:rPr lang="uk-UA" b="1" i="1" dirty="0"/>
              <a:t>метою діяльності </a:t>
            </a:r>
            <a:r>
              <a:rPr lang="uk-UA" dirty="0"/>
              <a:t>підприємства поділяються на прибуткові та неприбуткові. </a:t>
            </a:r>
            <a:endParaRPr lang="uk-UA" dirty="0" smtClean="0"/>
          </a:p>
          <a:p>
            <a:pPr fontAlgn="base"/>
            <a:r>
              <a:rPr lang="uk-UA" dirty="0" smtClean="0"/>
              <a:t>Для </a:t>
            </a:r>
            <a:r>
              <a:rPr lang="uk-UA" b="1" dirty="0"/>
              <a:t>прибуткових підприємств </a:t>
            </a:r>
            <a:r>
              <a:rPr lang="uk-UA" dirty="0"/>
              <a:t>мета одержання прибутку є першорядною. Для </a:t>
            </a:r>
            <a:r>
              <a:rPr lang="uk-UA" b="1" i="1" dirty="0"/>
              <a:t>неприбуткових підприємств </a:t>
            </a:r>
            <a:r>
              <a:rPr lang="uk-UA" dirty="0"/>
              <a:t>прибуток не є метою діяльності. Але якщо у процесі господарської діяльності їхні доходи перевищують витрати, то різниця цілком повертається у справу з метою її розширення або модернізації.</a:t>
            </a:r>
          </a:p>
          <a:p>
            <a:pPr marL="0" indent="0" algn="ctr" fontAlgn="base">
              <a:buNone/>
            </a:pPr>
            <a:r>
              <a:rPr lang="uk-UA" dirty="0"/>
              <a:t>          </a:t>
            </a:r>
            <a:r>
              <a:rPr lang="uk-UA" b="1" dirty="0"/>
              <a:t>  Цілі діяльності неприбуткових підприємств (організацій) можуть бути:</a:t>
            </a:r>
          </a:p>
          <a:p>
            <a:pPr fontAlgn="base">
              <a:buFont typeface="Wingdings" pitchFamily="2" charset="2"/>
              <a:buChar char="v"/>
            </a:pPr>
            <a:r>
              <a:rPr lang="uk-UA" dirty="0"/>
              <a:t>Для профспілок, творчих спілок письменників, композиторів, художників – захист інтересів певних груп людей;</a:t>
            </a:r>
          </a:p>
          <a:p>
            <a:pPr fontAlgn="base">
              <a:buFont typeface="Wingdings" pitchFamily="2" charset="2"/>
              <a:buChar char="v"/>
            </a:pPr>
            <a:r>
              <a:rPr lang="uk-UA" dirty="0"/>
              <a:t>Для університетів, коледжів, шкіл, клубів – освіта та просвітницька діяльність;</a:t>
            </a:r>
          </a:p>
          <a:p>
            <a:pPr fontAlgn="base">
              <a:buFont typeface="Wingdings" pitchFamily="2" charset="2"/>
              <a:buChar char="v"/>
            </a:pPr>
            <a:r>
              <a:rPr lang="uk-UA" dirty="0"/>
              <a:t>Для Червоного хреста, товариств милосердя, об'єднань для підтримки людей з обмеженими можливостями – благодійна діяльність;</a:t>
            </a:r>
          </a:p>
          <a:p>
            <a:pPr fontAlgn="base">
              <a:buFont typeface="Wingdings" pitchFamily="2" charset="2"/>
              <a:buChar char="v"/>
            </a:pPr>
            <a:r>
              <a:rPr lang="uk-UA" dirty="0"/>
              <a:t>Для товарних та фондових бірж – упорядкування ринкових відносин та надання їм більш цивілізованих форм.</a:t>
            </a:r>
          </a:p>
          <a:p>
            <a:endParaRPr lang="uk-UA" dirty="0"/>
          </a:p>
        </p:txBody>
      </p:sp>
    </p:spTree>
    <p:extLst>
      <p:ext uri="{BB962C8B-B14F-4D97-AF65-F5344CB8AC3E}">
        <p14:creationId xmlns:p14="http://schemas.microsoft.com/office/powerpoint/2010/main" val="2118012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27088" y="692150"/>
            <a:ext cx="7489825" cy="5400675"/>
          </a:xfrm>
        </p:spPr>
        <p:txBody>
          <a:bodyPr>
            <a:noAutofit/>
          </a:bodyPr>
          <a:lstStyle/>
          <a:p>
            <a:pPr marL="0" indent="0" algn="ctr" fontAlgn="base">
              <a:buNone/>
            </a:pPr>
            <a:r>
              <a:rPr lang="uk-UA" sz="1600" dirty="0"/>
              <a:t>Підприємства мають право на добровільних засадах об’єднувати свою виробничу, наукову, комерційну та інші види діяльності, якщо це не суперечить антимонопольному законодавству </a:t>
            </a:r>
            <a:r>
              <a:rPr lang="uk-UA" sz="1600" dirty="0" smtClean="0"/>
              <a:t>України.</a:t>
            </a:r>
          </a:p>
          <a:p>
            <a:pPr marL="0" indent="0" algn="ctr" fontAlgn="base">
              <a:buNone/>
            </a:pPr>
            <a:r>
              <a:rPr lang="uk-UA" sz="1600" b="1" i="1" dirty="0" smtClean="0"/>
              <a:t>Підприємства </a:t>
            </a:r>
            <a:r>
              <a:rPr lang="uk-UA" sz="1600" b="1" i="1" dirty="0"/>
              <a:t>можуть об’єднуватися в:</a:t>
            </a:r>
            <a:endParaRPr lang="uk-UA" sz="1600" dirty="0"/>
          </a:p>
          <a:p>
            <a:pPr fontAlgn="base">
              <a:buFont typeface="Wingdings" pitchFamily="2" charset="2"/>
              <a:buChar char="v"/>
            </a:pPr>
            <a:r>
              <a:rPr lang="uk-UA" sz="1600" dirty="0" smtClean="0"/>
              <a:t>асоціації </a:t>
            </a:r>
            <a:r>
              <a:rPr lang="uk-UA" sz="1600" dirty="0"/>
              <a:t>— договірні об’єднання, створені з метою постійної координації господарської діяльності. Асоціація не має права втручатись у виробничу і комерційну діяльність будь-кого з її </a:t>
            </a:r>
            <a:r>
              <a:rPr lang="uk-UA" sz="1600" dirty="0" smtClean="0"/>
              <a:t>учасників;</a:t>
            </a:r>
          </a:p>
          <a:p>
            <a:pPr fontAlgn="base">
              <a:buFont typeface="Wingdings" pitchFamily="2" charset="2"/>
              <a:buChar char="v"/>
            </a:pPr>
            <a:r>
              <a:rPr lang="uk-UA" sz="1600" dirty="0" smtClean="0"/>
              <a:t>корпорації </a:t>
            </a:r>
            <a:r>
              <a:rPr lang="uk-UA" sz="1600" dirty="0"/>
              <a:t>— договірні об’єднання, створені на основі поєднання виробничих, наукових і комерційних інтересів, з делегуванням окремих повноважень централізованого регулювання діяльності кожного з учасників</a:t>
            </a:r>
            <a:r>
              <a:rPr lang="uk-UA" sz="1600" dirty="0" smtClean="0"/>
              <a:t>;</a:t>
            </a:r>
          </a:p>
          <a:p>
            <a:pPr fontAlgn="base">
              <a:buFont typeface="Wingdings" pitchFamily="2" charset="2"/>
              <a:buChar char="v"/>
            </a:pPr>
            <a:r>
              <a:rPr lang="uk-UA" sz="1600" dirty="0" err="1"/>
              <a:t> консорціу</a:t>
            </a:r>
            <a:r>
              <a:rPr lang="uk-UA" sz="1600" dirty="0"/>
              <a:t>ми — тимчасові статутні об’єднання промислового і банківського капіталу для досягнення спільної мети;</a:t>
            </a:r>
          </a:p>
          <a:p>
            <a:pPr fontAlgn="base">
              <a:buFont typeface="Wingdings" pitchFamily="2" charset="2"/>
              <a:buChar char="v"/>
            </a:pPr>
            <a:r>
              <a:rPr lang="uk-UA" sz="1600" dirty="0" err="1"/>
              <a:t> концер</a:t>
            </a:r>
            <a:r>
              <a:rPr lang="uk-UA" sz="1600" dirty="0"/>
              <a:t>ни — статутні </a:t>
            </a:r>
            <a:r>
              <a:rPr lang="uk-UA" sz="1600" dirty="0" smtClean="0"/>
              <a:t>об’єднання </a:t>
            </a:r>
            <a:r>
              <a:rPr lang="uk-UA" sz="1600" dirty="0"/>
              <a:t>підприємств промисловості, наукових організацій, транспорту, банків, торгівлі тощо на основі повної фінансової залежності від одного або групи підприємств;</a:t>
            </a:r>
          </a:p>
          <a:p>
            <a:pPr fontAlgn="base">
              <a:buFont typeface="Wingdings" pitchFamily="2" charset="2"/>
              <a:buChar char="v"/>
            </a:pPr>
            <a:r>
              <a:rPr lang="uk-UA" sz="1600" dirty="0" err="1"/>
              <a:t> ін</a:t>
            </a:r>
            <a:r>
              <a:rPr lang="uk-UA" sz="1600" dirty="0"/>
              <a:t>ші об’єднання за галузевим, територіальним та іншими принципами.</a:t>
            </a:r>
          </a:p>
          <a:p>
            <a:pPr marL="0" indent="0" algn="just">
              <a:buNone/>
            </a:pPr>
            <a:endParaRPr lang="uk-UA" sz="1600" dirty="0"/>
          </a:p>
        </p:txBody>
      </p:sp>
    </p:spTree>
    <p:extLst>
      <p:ext uri="{BB962C8B-B14F-4D97-AF65-F5344CB8AC3E}">
        <p14:creationId xmlns:p14="http://schemas.microsoft.com/office/powerpoint/2010/main" val="2262258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27088" y="692150"/>
            <a:ext cx="7345362" cy="5400675"/>
          </a:xfrm>
        </p:spPr>
        <p:txBody>
          <a:bodyPr>
            <a:normAutofit/>
          </a:bodyPr>
          <a:lstStyle/>
          <a:p>
            <a:pPr marL="0" indent="0">
              <a:buNone/>
            </a:pPr>
            <a:r>
              <a:rPr lang="uk-UA" dirty="0" smtClean="0"/>
              <a:t>Діяльність підприємств в Україні регламентується Господарським </a:t>
            </a:r>
            <a:r>
              <a:rPr lang="uk-UA" dirty="0" err="1" smtClean="0"/>
              <a:t>конексом</a:t>
            </a:r>
            <a:r>
              <a:rPr lang="uk-UA" dirty="0" smtClean="0"/>
              <a:t>.</a:t>
            </a:r>
          </a:p>
          <a:p>
            <a:pPr marL="0" indent="0" algn="ctr">
              <a:buNone/>
            </a:pPr>
            <a:r>
              <a:rPr lang="vi-VN" b="1" dirty="0" smtClean="0"/>
              <a:t>Господарський кодекс України</a:t>
            </a:r>
            <a:r>
              <a:rPr lang="vi-VN" dirty="0"/>
              <a:t> — кодифікований закон України, який визначає основні засади господарювання в Україні та регулює господарські відносини, що виникають у процесі організації та здійснення </a:t>
            </a:r>
            <a:r>
              <a:rPr lang="uk-UA" dirty="0" smtClean="0"/>
              <a:t>господарської діяльності</a:t>
            </a:r>
            <a:r>
              <a:rPr lang="vi-VN" dirty="0"/>
              <a:t> між суб'єктами господарювання, а також між цими суб'єктами та іншими учасниками відносин у сфері господарювання.</a:t>
            </a:r>
            <a:endParaRPr lang="uk-UA" dirty="0"/>
          </a:p>
        </p:txBody>
      </p:sp>
    </p:spTree>
    <p:extLst>
      <p:ext uri="{BB962C8B-B14F-4D97-AF65-F5344CB8AC3E}">
        <p14:creationId xmlns:p14="http://schemas.microsoft.com/office/powerpoint/2010/main" val="40171818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500" b="1" i="1" dirty="0"/>
              <a:t>4. Планування успіху підприємницького проекту. </a:t>
            </a:r>
          </a:p>
        </p:txBody>
      </p:sp>
      <p:sp>
        <p:nvSpPr>
          <p:cNvPr id="3" name="Місце для вмісту 2"/>
          <p:cNvSpPr>
            <a:spLocks noGrp="1"/>
          </p:cNvSpPr>
          <p:nvPr>
            <p:ph idx="1"/>
          </p:nvPr>
        </p:nvSpPr>
        <p:spPr>
          <a:xfrm>
            <a:off x="971600" y="1772816"/>
            <a:ext cx="7272808" cy="4320480"/>
          </a:xfrm>
        </p:spPr>
        <p:txBody>
          <a:bodyPr>
            <a:noAutofit/>
          </a:bodyPr>
          <a:lstStyle/>
          <a:p>
            <a:pPr marL="0" indent="0" algn="ctr">
              <a:buNone/>
            </a:pPr>
            <a:r>
              <a:rPr lang="uk-UA" sz="1700" dirty="0" smtClean="0"/>
              <a:t>Для </a:t>
            </a:r>
            <a:r>
              <a:rPr lang="uk-UA" sz="1700" dirty="0"/>
              <a:t>того щоб знати, як краще скласти прогноз майбутньої діяльності, розробити стратегію поведінки підприємства на ринках підприємець спирається на систему планування. Крім того, забезпечення ефективної поточної діяльності фірми теж починається з планової роботи</a:t>
            </a:r>
            <a:r>
              <a:rPr lang="uk-UA" sz="1700" dirty="0" smtClean="0"/>
              <a:t>. </a:t>
            </a:r>
            <a:r>
              <a:rPr lang="uk-UA" sz="1700" dirty="0"/>
              <a:t>У загальноекономічному розумінні планування означає визначення цілей розвитку підприємства, використання певних засобів їх досягнення. Основні елементи планування підприємницької діяльності, як складової менеджменту і </a:t>
            </a:r>
            <a:r>
              <a:rPr lang="uk-UA" sz="1700" dirty="0" smtClean="0"/>
              <a:t>цілісної </a:t>
            </a:r>
            <a:r>
              <a:rPr lang="uk-UA" sz="1700" dirty="0"/>
              <a:t>системи, такі</a:t>
            </a:r>
            <a:r>
              <a:rPr lang="uk-UA" sz="1700" dirty="0" smtClean="0"/>
              <a:t>:</a:t>
            </a:r>
          </a:p>
          <a:p>
            <a:r>
              <a:rPr lang="uk-UA" sz="1700" dirty="0"/>
              <a:t>Прогнозування - визначення ринкової стратегії фірми на перспективний період.</a:t>
            </a:r>
          </a:p>
          <a:p>
            <a:r>
              <a:rPr lang="uk-UA" sz="1700" dirty="0"/>
              <a:t>Формування на базі прогнозу загальних завдань і встановлення термінів їх виконання та визначення ресурсного забезпечення.</a:t>
            </a:r>
          </a:p>
          <a:p>
            <a:r>
              <a:rPr lang="uk-UA" sz="1700" dirty="0"/>
              <a:t>Конкретизація термінів виконання плану.</a:t>
            </a:r>
          </a:p>
          <a:p>
            <a:r>
              <a:rPr lang="uk-UA" sz="1700" dirty="0"/>
              <a:t>Складання бюджетів.</a:t>
            </a:r>
          </a:p>
          <a:p>
            <a:r>
              <a:rPr lang="uk-UA" sz="1700" dirty="0"/>
              <a:t>Поширення планових завдань на низові ланки.</a:t>
            </a:r>
          </a:p>
          <a:p>
            <a:pPr marL="0" indent="0">
              <a:buNone/>
            </a:pPr>
            <a:endParaRPr lang="ru-RU" sz="1700" dirty="0"/>
          </a:p>
          <a:p>
            <a:pPr marL="0" indent="0">
              <a:buNone/>
            </a:pPr>
            <a:r>
              <a:rPr lang="ru-RU" sz="1700" dirty="0"/>
              <a:t/>
            </a:r>
            <a:br>
              <a:rPr lang="ru-RU" sz="1700" dirty="0"/>
            </a:br>
            <a:endParaRPr lang="uk-UA" sz="1700" dirty="0"/>
          </a:p>
        </p:txBody>
      </p:sp>
    </p:spTree>
    <p:extLst>
      <p:ext uri="{BB962C8B-B14F-4D97-AF65-F5344CB8AC3E}">
        <p14:creationId xmlns:p14="http://schemas.microsoft.com/office/powerpoint/2010/main" val="3454096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43608" y="836712"/>
            <a:ext cx="6615837" cy="4886357"/>
          </a:xfrm>
        </p:spPr>
        <p:txBody>
          <a:bodyPr/>
          <a:lstStyle/>
          <a:p>
            <a:pPr marL="0" indent="0" algn="just">
              <a:buNone/>
            </a:pPr>
            <a:r>
              <a:rPr lang="uk-UA" dirty="0"/>
              <a:t>Джерелами ідеї підприємницької діяльності (в тому числі ідеї нового товару або послуги) також є:  досвід у цій сфері батьків, родичів та знайомих;  повідомлення в засобах масової інформації;  відвідування ярмарків і виставок;  ідеї науковців, які проводять теоретичні та прикладні дослідження;  інформація про наявні патенти та ліцензії;  думки споживачів про потреби мати нові товари, отримувати нові послуги;  побажання працівників торгівлі, системи збуту, осіб, зайнятих рекламою.</a:t>
            </a:r>
          </a:p>
        </p:txBody>
      </p:sp>
    </p:spTree>
    <p:extLst>
      <p:ext uri="{BB962C8B-B14F-4D97-AF65-F5344CB8AC3E}">
        <p14:creationId xmlns:p14="http://schemas.microsoft.com/office/powerpoint/2010/main" val="721188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764704"/>
            <a:ext cx="7272808" cy="5256584"/>
          </a:xfrm>
        </p:spPr>
        <p:txBody>
          <a:bodyPr/>
          <a:lstStyle/>
          <a:p>
            <a:pPr marL="0" indent="0">
              <a:buNone/>
            </a:pPr>
            <a:r>
              <a:rPr lang="uk-UA" dirty="0"/>
              <a:t>Отже, процес планування проходить через певні етапи. Так, на першому етапі відбувається прогноз майбутніх умов діяльності. На наступних етапах здійснюється визначення завдань розвитку підприємства, вибір його оптимального варіанту.</a:t>
            </a:r>
          </a:p>
          <a:p>
            <a:r>
              <a:rPr lang="uk-UA" b="1" i="1" dirty="0"/>
              <a:t>Прогнозування</a:t>
            </a:r>
            <a:r>
              <a:rPr lang="uk-UA" dirty="0"/>
              <a:t> - це дослідження перспектив розвитку галузевих і регіональних ринків. Воно безпосередньо пов'язане з маркетингом, вивченням тенденцій змін у ринковому середовищі. Формою, яку набирає прогнозування, виступає вибір певної ринкової стратегії розвитку підприємства на перспективу.</a:t>
            </a:r>
          </a:p>
          <a:p>
            <a:pPr marL="0" indent="0">
              <a:buNone/>
            </a:pPr>
            <a:endParaRPr lang="uk-UA" dirty="0"/>
          </a:p>
        </p:txBody>
      </p:sp>
    </p:spTree>
    <p:extLst>
      <p:ext uri="{BB962C8B-B14F-4D97-AF65-F5344CB8AC3E}">
        <p14:creationId xmlns:p14="http://schemas.microsoft.com/office/powerpoint/2010/main" val="40928689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692696"/>
            <a:ext cx="7200800" cy="5400600"/>
          </a:xfrm>
        </p:spPr>
        <p:txBody>
          <a:bodyPr>
            <a:normAutofit fontScale="70000" lnSpcReduction="20000"/>
          </a:bodyPr>
          <a:lstStyle/>
          <a:p>
            <a:pPr marL="0" indent="0">
              <a:buNone/>
            </a:pPr>
            <a:r>
              <a:rPr lang="uk-UA" dirty="0"/>
              <a:t>У підприємницькій практиці застосовують ряд базових стратегій, які визначаються залежно від умов внутрішнього та зовнішнього середовища. До таких стратегій належать:</a:t>
            </a:r>
          </a:p>
          <a:p>
            <a:r>
              <a:rPr lang="uk-UA" b="1" dirty="0"/>
              <a:t>Стратегія обмеженого зростання. </a:t>
            </a:r>
            <a:r>
              <a:rPr lang="uk-UA" dirty="0"/>
              <a:t>Застосовується в галузях із стабільною технологією. Цілі розвитку підприємницької діяльності встановлюються від досягнутого рівня і коригуються стосовно зміни умов. Якщо стан фірми задовільний, то це дає підстави дотримуватись у перспективі раніше вибраної стратегії, що знижує ризик.</a:t>
            </a:r>
          </a:p>
          <a:p>
            <a:r>
              <a:rPr lang="uk-UA" b="1" dirty="0"/>
              <a:t>Стратегія зростання. </a:t>
            </a:r>
            <a:r>
              <a:rPr lang="uk-UA" dirty="0"/>
              <a:t>Найчастіше застосовується в динамічно зростаючих галузях із швидкозмінною технологією. Характеризується значним обсягом зростання виробництва й збуту продукції порівняно з досягнутим рівнем. Як правило, поєднується з інноваційною політикою фірми.</a:t>
            </a:r>
          </a:p>
          <a:p>
            <a:r>
              <a:rPr lang="uk-UA" b="1" dirty="0"/>
              <a:t>Стратегія скорочення. </a:t>
            </a:r>
            <a:r>
              <a:rPr lang="uk-UA" dirty="0"/>
              <a:t>Найдоцільніша за умов постійного погіршення основних показників підприємницької діяльності, відсутності позитивної реакції на різні заходи, спрямовані на зміну ситуації.</a:t>
            </a:r>
          </a:p>
          <a:p>
            <a:r>
              <a:rPr lang="uk-UA" b="1" dirty="0"/>
              <a:t>Комбінована стратегія</a:t>
            </a:r>
            <a:r>
              <a:rPr lang="uk-UA" dirty="0"/>
              <a:t>. Найсприятливіша для великих підприємницьких структур, які функціонують одночасно в декількох галузях. Полягає в поєднанні наявних стратегій залежно від нових ринкових можливостей.</a:t>
            </a:r>
          </a:p>
          <a:p>
            <a:endParaRPr lang="uk-UA" dirty="0"/>
          </a:p>
        </p:txBody>
      </p:sp>
    </p:spTree>
    <p:extLst>
      <p:ext uri="{BB962C8B-B14F-4D97-AF65-F5344CB8AC3E}">
        <p14:creationId xmlns:p14="http://schemas.microsoft.com/office/powerpoint/2010/main" val="35446446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27584" y="692696"/>
            <a:ext cx="7344816" cy="5400600"/>
          </a:xfrm>
        </p:spPr>
        <p:txBody>
          <a:bodyPr>
            <a:normAutofit fontScale="70000" lnSpcReduction="20000"/>
          </a:bodyPr>
          <a:lstStyle/>
          <a:p>
            <a:pPr marL="0" indent="0" algn="just">
              <a:buNone/>
            </a:pPr>
            <a:r>
              <a:rPr lang="uk-UA" sz="2500" dirty="0"/>
              <a:t>Проблема вибору стратегій розвитку підприємства особливо гостро відчутна в період становлення фірми, розробки нових проектів розвитку, орієнтації діяльності на режим "інноваційного конвеєра", тобто постійних, запланованих змін. Отже, необхідність вибору стратегії розвитку виникає в таких випадках:</a:t>
            </a:r>
          </a:p>
          <a:p>
            <a:r>
              <a:rPr lang="uk-UA" sz="2500" dirty="0"/>
              <a:t>при заснуванні бізнесу, розробці нових підприємницьких проектів;</a:t>
            </a:r>
          </a:p>
          <a:p>
            <a:r>
              <a:rPr lang="uk-UA" sz="2500" dirty="0"/>
              <a:t>під сильним тиском зовнішнього середовища - конкуренти, державне регулювання, ресурсні обмеження, інші непрогнозовані обставини;</a:t>
            </a:r>
          </a:p>
          <a:p>
            <a:r>
              <a:rPr lang="uk-UA" sz="2500" dirty="0"/>
              <a:t>при запланованих змінах, пов'язаних із комерціалізацією нових технічних або організаційних розробок. Базові стратегії дозволяють коригувати зміст плану й діяльності фірми, розробляти загальну концепцію її розвитку.</a:t>
            </a:r>
          </a:p>
          <a:p>
            <a:pPr marL="0" indent="0" algn="just">
              <a:buNone/>
            </a:pPr>
            <a:r>
              <a:rPr lang="uk-UA" sz="2500" dirty="0"/>
              <a:t>Таким чином, прогнозування визначається як розробка системи аргументованих наукових уявлень про напрями розвитку майбутнього стану підприємства. Цей елемент системи планування визначає можливості підприємницької діяльності, в рамках яких можуть бути поставлені задачі і цілі. Крім того, виявляються проблеми ресурсного забезпечення підприємницької діяльності, тобто формуються загальні задачі планування, що становить зміст другого елементу.</a:t>
            </a:r>
          </a:p>
          <a:p>
            <a:pPr marL="0" indent="0">
              <a:buNone/>
            </a:pPr>
            <a:endParaRPr lang="uk-UA" dirty="0"/>
          </a:p>
        </p:txBody>
      </p:sp>
    </p:spTree>
    <p:extLst>
      <p:ext uri="{BB962C8B-B14F-4D97-AF65-F5344CB8AC3E}">
        <p14:creationId xmlns:p14="http://schemas.microsoft.com/office/powerpoint/2010/main" val="3263415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692696"/>
            <a:ext cx="7344816" cy="5400600"/>
          </a:xfrm>
        </p:spPr>
        <p:txBody>
          <a:bodyPr>
            <a:normAutofit fontScale="92500" lnSpcReduction="10000"/>
          </a:bodyPr>
          <a:lstStyle/>
          <a:p>
            <a:r>
              <a:rPr lang="uk-UA" dirty="0"/>
              <a:t>На третьому </a:t>
            </a:r>
            <a:r>
              <a:rPr lang="uk-UA" b="1" i="1" dirty="0"/>
              <a:t>етапі планування </a:t>
            </a:r>
            <a:r>
              <a:rPr lang="uk-UA" dirty="0"/>
              <a:t>відбувається конкретизація термінів виконання плану. Вона полягає в узгодженні термінів, порядку виконання окремих пунктів програми - виробничих, збутових, маркетингових операцій, укладання договорів з постачальниками ресурсів.</a:t>
            </a:r>
          </a:p>
          <a:p>
            <a:r>
              <a:rPr lang="uk-UA" dirty="0"/>
              <a:t>Після цього складаються бюджети. </a:t>
            </a:r>
            <a:r>
              <a:rPr lang="uk-UA" b="1" i="1" dirty="0"/>
              <a:t>Бюджет </a:t>
            </a:r>
            <a:r>
              <a:rPr lang="uk-UA" dirty="0"/>
              <a:t>- це план, складений у вартісному та натуральному виразах, в якому визначається баланс доходів (майбутніх надходжень) і витрат. До останніх можна віднести витрати матеріалів, капітальні витрати на придбання машин, устаткування, верстатів, техніки. На цій основі визначаються завдання </a:t>
            </a:r>
            <a:r>
              <a:rPr lang="uk-UA" b="1" dirty="0"/>
              <a:t>п'ятого, завершального етапу планування - поширення планових обсягів робіт на нижні ланки підприємства.</a:t>
            </a:r>
          </a:p>
          <a:p>
            <a:pPr marL="0" indent="0">
              <a:buNone/>
            </a:pPr>
            <a:endParaRPr lang="uk-UA" dirty="0"/>
          </a:p>
        </p:txBody>
      </p:sp>
    </p:spTree>
    <p:extLst>
      <p:ext uri="{BB962C8B-B14F-4D97-AF65-F5344CB8AC3E}">
        <p14:creationId xmlns:p14="http://schemas.microsoft.com/office/powerpoint/2010/main" val="16218235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900113" y="692150"/>
            <a:ext cx="7200900" cy="5400675"/>
          </a:xfrm>
        </p:spPr>
        <p:txBody>
          <a:bodyPr>
            <a:normAutofit fontScale="92500" lnSpcReduction="10000"/>
          </a:bodyPr>
          <a:lstStyle/>
          <a:p>
            <a:r>
              <a:rPr lang="uk-UA" dirty="0"/>
              <a:t>Доведення планових завдань до виробничих, збутових та інших структурних ланок підприємства означає початок практичної організації планової роботи. Найбільш важливими об'єктами планування підприємницької діяльності виступають такі:</a:t>
            </a:r>
          </a:p>
          <a:p>
            <a:r>
              <a:rPr lang="uk-UA" dirty="0"/>
              <a:t>обсяг продаж продукції або наданих послуг;</a:t>
            </a:r>
          </a:p>
          <a:p>
            <a:r>
              <a:rPr lang="uk-UA" dirty="0"/>
              <a:t>прибуток або дохід;</a:t>
            </a:r>
          </a:p>
          <a:p>
            <a:r>
              <a:rPr lang="uk-UA" dirty="0"/>
              <a:t>частка продукції підприємства на ринках збуту.</a:t>
            </a:r>
          </a:p>
          <a:p>
            <a:pPr marL="0" indent="0" algn="just">
              <a:buNone/>
            </a:pPr>
            <a:r>
              <a:rPr lang="uk-UA" dirty="0"/>
              <a:t>При організації планової діяльності використовують різні показники, що уособлюють економічні, соціальні, технологічні та інші індикатори ведення справи. Показники пов'язані між собою і становлять певну систему, використання якої дає підприємцю змогу вести аналітичну роботу, приймати управлінські рішення.</a:t>
            </a:r>
          </a:p>
          <a:p>
            <a:pPr marL="0" indent="0">
              <a:buNone/>
            </a:pPr>
            <a:endParaRPr lang="uk-UA" dirty="0"/>
          </a:p>
        </p:txBody>
      </p:sp>
    </p:spTree>
    <p:extLst>
      <p:ext uri="{BB962C8B-B14F-4D97-AF65-F5344CB8AC3E}">
        <p14:creationId xmlns:p14="http://schemas.microsoft.com/office/powerpoint/2010/main" val="1722520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87624" y="1196752"/>
            <a:ext cx="6471821" cy="4526317"/>
          </a:xfrm>
        </p:spPr>
        <p:txBody>
          <a:bodyPr>
            <a:normAutofit fontScale="85000" lnSpcReduction="20000"/>
          </a:bodyPr>
          <a:lstStyle/>
          <a:p>
            <a:pPr marL="0" indent="0" algn="just">
              <a:buNone/>
            </a:pPr>
            <a:r>
              <a:rPr lang="ru-RU" dirty="0"/>
              <a:t>У </a:t>
            </a:r>
            <a:r>
              <a:rPr lang="ru-RU" dirty="0" err="1"/>
              <a:t>повсякденному</a:t>
            </a:r>
            <a:r>
              <a:rPr lang="ru-RU" dirty="0"/>
              <a:t> </a:t>
            </a:r>
            <a:r>
              <a:rPr lang="ru-RU" dirty="0" err="1"/>
              <a:t>житті</a:t>
            </a:r>
            <a:r>
              <a:rPr lang="ru-RU" dirty="0"/>
              <a:t> </a:t>
            </a:r>
            <a:r>
              <a:rPr lang="ru-RU" dirty="0" err="1"/>
              <a:t>варто</a:t>
            </a:r>
            <a:r>
              <a:rPr lang="ru-RU" dirty="0"/>
              <a:t> </a:t>
            </a:r>
            <a:r>
              <a:rPr lang="ru-RU" dirty="0" err="1"/>
              <a:t>зважати</a:t>
            </a:r>
            <a:r>
              <a:rPr lang="ru-RU" dirty="0"/>
              <a:t> на </a:t>
            </a:r>
            <a:r>
              <a:rPr lang="ru-RU" dirty="0" err="1"/>
              <a:t>проблемні</a:t>
            </a:r>
            <a:r>
              <a:rPr lang="ru-RU" dirty="0"/>
              <a:t> </a:t>
            </a:r>
            <a:r>
              <a:rPr lang="ru-RU" dirty="0" err="1"/>
              <a:t>місця</a:t>
            </a:r>
            <a:r>
              <a:rPr lang="ru-RU" dirty="0"/>
              <a:t> у </a:t>
            </a:r>
            <a:r>
              <a:rPr lang="ru-RU" dirty="0" err="1"/>
              <a:t>знайомих</a:t>
            </a:r>
            <a:r>
              <a:rPr lang="ru-RU" dirty="0"/>
              <a:t> </a:t>
            </a:r>
            <a:r>
              <a:rPr lang="ru-RU" dirty="0" err="1"/>
              <a:t>ситуаціях</a:t>
            </a:r>
            <a:r>
              <a:rPr lang="ru-RU" dirty="0"/>
              <a:t> – покупки в закладах </a:t>
            </a:r>
            <a:r>
              <a:rPr lang="ru-RU" dirty="0" err="1"/>
              <a:t>торгівлі</a:t>
            </a:r>
            <a:r>
              <a:rPr lang="ru-RU" dirty="0"/>
              <a:t> та </a:t>
            </a:r>
            <a:r>
              <a:rPr lang="ru-RU" dirty="0" err="1"/>
              <a:t>інтернет</a:t>
            </a:r>
            <a:r>
              <a:rPr lang="ru-RU" dirty="0"/>
              <a:t>-магазинах, </a:t>
            </a:r>
            <a:r>
              <a:rPr lang="ru-RU" dirty="0" err="1"/>
              <a:t>навчання</a:t>
            </a:r>
            <a:r>
              <a:rPr lang="ru-RU" dirty="0"/>
              <a:t>, </a:t>
            </a:r>
            <a:r>
              <a:rPr lang="ru-RU" dirty="0" err="1"/>
              <a:t>заняття</a:t>
            </a:r>
            <a:r>
              <a:rPr lang="ru-RU" dirty="0"/>
              <a:t> спортом, </a:t>
            </a:r>
            <a:r>
              <a:rPr lang="ru-RU" dirty="0" err="1"/>
              <a:t>приготування</a:t>
            </a:r>
            <a:r>
              <a:rPr lang="ru-RU" dirty="0"/>
              <a:t> </a:t>
            </a:r>
            <a:r>
              <a:rPr lang="ru-RU" dirty="0" err="1"/>
              <a:t>їжі</a:t>
            </a:r>
            <a:r>
              <a:rPr lang="ru-RU" dirty="0"/>
              <a:t>, </a:t>
            </a:r>
            <a:r>
              <a:rPr lang="ru-RU" dirty="0" err="1"/>
              <a:t>прибирання</a:t>
            </a:r>
            <a:r>
              <a:rPr lang="ru-RU" dirty="0"/>
              <a:t>, </a:t>
            </a:r>
            <a:r>
              <a:rPr lang="ru-RU" dirty="0" err="1"/>
              <a:t>відпочинок</a:t>
            </a:r>
            <a:r>
              <a:rPr lang="ru-RU" dirty="0"/>
              <a:t> в парку </a:t>
            </a:r>
            <a:r>
              <a:rPr lang="ru-RU" dirty="0" err="1"/>
              <a:t>чи</a:t>
            </a:r>
            <a:r>
              <a:rPr lang="ru-RU" dirty="0"/>
              <a:t> на </a:t>
            </a:r>
            <a:r>
              <a:rPr lang="ru-RU" dirty="0" err="1"/>
              <a:t>пляжі</a:t>
            </a:r>
            <a:r>
              <a:rPr lang="ru-RU" dirty="0"/>
              <a:t>, перегляд </a:t>
            </a:r>
            <a:r>
              <a:rPr lang="ru-RU" dirty="0" err="1"/>
              <a:t>фільму</a:t>
            </a:r>
            <a:r>
              <a:rPr lang="ru-RU" dirty="0"/>
              <a:t> в </a:t>
            </a:r>
            <a:r>
              <a:rPr lang="ru-RU" dirty="0" err="1"/>
              <a:t>кінотеатрі</a:t>
            </a:r>
            <a:r>
              <a:rPr lang="ru-RU" dirty="0"/>
              <a:t> </a:t>
            </a:r>
            <a:r>
              <a:rPr lang="ru-RU" dirty="0" err="1"/>
              <a:t>тощо</a:t>
            </a:r>
            <a:r>
              <a:rPr lang="ru-RU" dirty="0"/>
              <a:t>. </a:t>
            </a:r>
            <a:r>
              <a:rPr lang="ru-RU" dirty="0" err="1"/>
              <a:t>Спосіб</a:t>
            </a:r>
            <a:r>
              <a:rPr lang="ru-RU" dirty="0"/>
              <a:t> </a:t>
            </a:r>
            <a:r>
              <a:rPr lang="ru-RU" dirty="0" err="1"/>
              <a:t>розв’язання</a:t>
            </a:r>
            <a:r>
              <a:rPr lang="ru-RU" dirty="0"/>
              <a:t> </a:t>
            </a:r>
            <a:r>
              <a:rPr lang="ru-RU" dirty="0" err="1"/>
              <a:t>певної</a:t>
            </a:r>
            <a:r>
              <a:rPr lang="ru-RU" dirty="0"/>
              <a:t> </a:t>
            </a:r>
            <a:r>
              <a:rPr lang="ru-RU" dirty="0" err="1"/>
              <a:t>проблеми</a:t>
            </a:r>
            <a:r>
              <a:rPr lang="ru-RU" dirty="0"/>
              <a:t> </a:t>
            </a:r>
            <a:r>
              <a:rPr lang="ru-RU" dirty="0" err="1"/>
              <a:t>може</a:t>
            </a:r>
            <a:r>
              <a:rPr lang="ru-RU" dirty="0"/>
              <a:t> бути </a:t>
            </a:r>
            <a:r>
              <a:rPr lang="ru-RU" dirty="0" err="1"/>
              <a:t>вдалою</a:t>
            </a:r>
            <a:r>
              <a:rPr lang="ru-RU" dirty="0"/>
              <a:t> </a:t>
            </a:r>
            <a:r>
              <a:rPr lang="ru-RU" dirty="0" err="1"/>
              <a:t>бізнес-ідеєю</a:t>
            </a:r>
            <a:r>
              <a:rPr lang="ru-RU" dirty="0"/>
              <a:t>. </a:t>
            </a:r>
            <a:r>
              <a:rPr lang="ru-RU" dirty="0" err="1"/>
              <a:t>Аналізуючи</a:t>
            </a:r>
            <a:r>
              <a:rPr lang="ru-RU" dirty="0"/>
              <a:t> </a:t>
            </a:r>
            <a:r>
              <a:rPr lang="ru-RU" dirty="0" err="1"/>
              <a:t>отриману</a:t>
            </a:r>
            <a:r>
              <a:rPr lang="ru-RU" dirty="0"/>
              <a:t> з </a:t>
            </a:r>
            <a:r>
              <a:rPr lang="ru-RU" dirty="0" err="1"/>
              <a:t>різних</a:t>
            </a:r>
            <a:r>
              <a:rPr lang="ru-RU" dirty="0"/>
              <a:t> </a:t>
            </a:r>
            <a:r>
              <a:rPr lang="ru-RU" dirty="0" err="1"/>
              <a:t>джерел</a:t>
            </a:r>
            <a:r>
              <a:rPr lang="ru-RU" dirty="0"/>
              <a:t> </a:t>
            </a:r>
            <a:r>
              <a:rPr lang="ru-RU" dirty="0" err="1"/>
              <a:t>інформацію</a:t>
            </a:r>
            <a:r>
              <a:rPr lang="ru-RU" dirty="0"/>
              <a:t>, </a:t>
            </a:r>
            <a:r>
              <a:rPr lang="ru-RU" dirty="0" err="1"/>
              <a:t>можна</a:t>
            </a:r>
            <a:r>
              <a:rPr lang="ru-RU" dirty="0"/>
              <a:t> </a:t>
            </a:r>
            <a:r>
              <a:rPr lang="ru-RU" dirty="0" err="1"/>
              <a:t>придумати</a:t>
            </a:r>
            <a:r>
              <a:rPr lang="ru-RU" dirty="0"/>
              <a:t> </a:t>
            </a:r>
            <a:r>
              <a:rPr lang="ru-RU" dirty="0" err="1"/>
              <a:t>щось</a:t>
            </a:r>
            <a:r>
              <a:rPr lang="ru-RU" dirty="0"/>
              <a:t> </a:t>
            </a:r>
            <a:r>
              <a:rPr lang="ru-RU" dirty="0" err="1"/>
              <a:t>цікаве</a:t>
            </a:r>
            <a:r>
              <a:rPr lang="ru-RU" dirty="0"/>
              <a:t>, але </a:t>
            </a:r>
            <a:r>
              <a:rPr lang="ru-RU" dirty="0" err="1"/>
              <a:t>відволіктися</a:t>
            </a:r>
            <a:r>
              <a:rPr lang="ru-RU" dirty="0"/>
              <a:t> та забути. </a:t>
            </a:r>
            <a:r>
              <a:rPr lang="ru-RU" dirty="0" err="1"/>
              <a:t>Корисно</a:t>
            </a:r>
            <a:r>
              <a:rPr lang="ru-RU" dirty="0"/>
              <a:t> </a:t>
            </a:r>
            <a:r>
              <a:rPr lang="ru-RU" dirty="0" err="1"/>
              <a:t>навчитися</a:t>
            </a:r>
            <a:r>
              <a:rPr lang="ru-RU" dirty="0"/>
              <a:t> </a:t>
            </a:r>
            <a:r>
              <a:rPr lang="ru-RU" dirty="0" err="1"/>
              <a:t>робити</a:t>
            </a:r>
            <a:r>
              <a:rPr lang="ru-RU" dirty="0"/>
              <a:t> </a:t>
            </a:r>
            <a:r>
              <a:rPr lang="ru-RU" dirty="0" err="1"/>
              <a:t>нотатки</a:t>
            </a:r>
            <a:r>
              <a:rPr lang="ru-RU" dirty="0"/>
              <a:t> – </a:t>
            </a:r>
            <a:r>
              <a:rPr lang="ru-RU" dirty="0" err="1"/>
              <a:t>записувати</a:t>
            </a:r>
            <a:r>
              <a:rPr lang="ru-RU" dirty="0"/>
              <a:t> </a:t>
            </a:r>
            <a:r>
              <a:rPr lang="ru-RU" dirty="0" err="1"/>
              <a:t>ідеї</a:t>
            </a:r>
            <a:r>
              <a:rPr lang="ru-RU" dirty="0"/>
              <a:t> у </a:t>
            </a:r>
            <a:r>
              <a:rPr lang="ru-RU" dirty="0" err="1"/>
              <a:t>смартфоні</a:t>
            </a:r>
            <a:r>
              <a:rPr lang="ru-RU" dirty="0"/>
              <a:t> </a:t>
            </a:r>
            <a:r>
              <a:rPr lang="ru-RU" dirty="0" err="1"/>
              <a:t>чи</a:t>
            </a:r>
            <a:r>
              <a:rPr lang="ru-RU" dirty="0"/>
              <a:t> </a:t>
            </a:r>
            <a:r>
              <a:rPr lang="ru-RU" dirty="0" err="1"/>
              <a:t>блокноті</a:t>
            </a:r>
            <a:r>
              <a:rPr lang="ru-RU" dirty="0"/>
              <a:t>, </a:t>
            </a:r>
            <a:r>
              <a:rPr lang="ru-RU" dirty="0" err="1"/>
              <a:t>щоби</a:t>
            </a:r>
            <a:r>
              <a:rPr lang="ru-RU" dirty="0"/>
              <a:t> </a:t>
            </a:r>
            <a:r>
              <a:rPr lang="ru-RU" dirty="0" err="1"/>
              <a:t>згодом</a:t>
            </a:r>
            <a:r>
              <a:rPr lang="ru-RU" dirty="0"/>
              <a:t> </a:t>
            </a:r>
            <a:r>
              <a:rPr lang="ru-RU" dirty="0" err="1"/>
              <a:t>поміркувати</a:t>
            </a:r>
            <a:r>
              <a:rPr lang="ru-RU" dirty="0"/>
              <a:t> над ними. </a:t>
            </a:r>
            <a:r>
              <a:rPr lang="ru-RU" dirty="0" err="1"/>
              <a:t>Водночас</a:t>
            </a:r>
            <a:r>
              <a:rPr lang="ru-RU" dirty="0"/>
              <a:t> </a:t>
            </a:r>
            <a:r>
              <a:rPr lang="ru-RU" dirty="0" err="1"/>
              <a:t>слід</a:t>
            </a:r>
            <a:r>
              <a:rPr lang="ru-RU" dirty="0"/>
              <a:t> </a:t>
            </a:r>
            <a:r>
              <a:rPr lang="ru-RU" dirty="0" err="1"/>
              <a:t>зважати</a:t>
            </a:r>
            <a:r>
              <a:rPr lang="ru-RU" dirty="0"/>
              <a:t> на </a:t>
            </a:r>
            <a:r>
              <a:rPr lang="ru-RU" dirty="0" err="1"/>
              <a:t>таку</a:t>
            </a:r>
            <a:r>
              <a:rPr lang="ru-RU" dirty="0"/>
              <a:t> </a:t>
            </a:r>
            <a:r>
              <a:rPr lang="ru-RU" dirty="0" err="1"/>
              <a:t>закономірність</a:t>
            </a:r>
            <a:r>
              <a:rPr lang="ru-RU" dirty="0"/>
              <a:t>: не </a:t>
            </a:r>
            <a:r>
              <a:rPr lang="ru-RU" dirty="0" err="1"/>
              <a:t>кожна</a:t>
            </a:r>
            <a:r>
              <a:rPr lang="ru-RU" dirty="0"/>
              <a:t> </a:t>
            </a:r>
            <a:r>
              <a:rPr lang="ru-RU" dirty="0" err="1"/>
              <a:t>зі</a:t>
            </a:r>
            <a:r>
              <a:rPr lang="ru-RU" dirty="0"/>
              <a:t> </a:t>
            </a:r>
            <a:r>
              <a:rPr lang="ru-RU" dirty="0" err="1"/>
              <a:t>сформульованих</a:t>
            </a:r>
            <a:r>
              <a:rPr lang="ru-RU" dirty="0"/>
              <a:t> </a:t>
            </a:r>
            <a:r>
              <a:rPr lang="ru-RU" dirty="0" err="1"/>
              <a:t>пропозицій</a:t>
            </a:r>
            <a:r>
              <a:rPr lang="ru-RU" dirty="0"/>
              <a:t> доводиться до </a:t>
            </a:r>
            <a:r>
              <a:rPr lang="ru-RU" dirty="0" err="1"/>
              <a:t>логічного</a:t>
            </a:r>
            <a:r>
              <a:rPr lang="ru-RU" dirty="0"/>
              <a:t> </a:t>
            </a:r>
            <a:r>
              <a:rPr lang="ru-RU" dirty="0" err="1"/>
              <a:t>завершення</a:t>
            </a:r>
            <a:r>
              <a:rPr lang="ru-RU" dirty="0"/>
              <a:t>, </a:t>
            </a:r>
            <a:r>
              <a:rPr lang="ru-RU" dirty="0" err="1"/>
              <a:t>лише</a:t>
            </a:r>
            <a:r>
              <a:rPr lang="ru-RU" dirty="0"/>
              <a:t> 5-10% </a:t>
            </a:r>
            <a:r>
              <a:rPr lang="ru-RU" dirty="0" err="1"/>
              <a:t>від</a:t>
            </a:r>
            <a:r>
              <a:rPr lang="ru-RU" dirty="0"/>
              <a:t> </a:t>
            </a:r>
            <a:r>
              <a:rPr lang="ru-RU" dirty="0" err="1"/>
              <a:t>запропонованих</a:t>
            </a:r>
            <a:r>
              <a:rPr lang="ru-RU" dirty="0"/>
              <a:t> </a:t>
            </a:r>
            <a:r>
              <a:rPr lang="ru-RU" dirty="0" err="1"/>
              <a:t>ідей</a:t>
            </a:r>
            <a:r>
              <a:rPr lang="ru-RU" dirty="0"/>
              <a:t> </a:t>
            </a:r>
            <a:r>
              <a:rPr lang="ru-RU" dirty="0" err="1"/>
              <a:t>завершуються</a:t>
            </a:r>
            <a:r>
              <a:rPr lang="ru-RU" dirty="0"/>
              <a:t> результативно (</a:t>
            </a:r>
            <a:r>
              <a:rPr lang="ru-RU" dirty="0" err="1"/>
              <a:t>цю</a:t>
            </a:r>
            <a:r>
              <a:rPr lang="ru-RU" dirty="0"/>
              <a:t> </a:t>
            </a:r>
            <a:r>
              <a:rPr lang="ru-RU" dirty="0" err="1"/>
              <a:t>особливість</a:t>
            </a:r>
            <a:r>
              <a:rPr lang="ru-RU" dirty="0"/>
              <a:t> </a:t>
            </a:r>
            <a:r>
              <a:rPr lang="ru-RU" dirty="0" err="1"/>
              <a:t>можна</a:t>
            </a:r>
            <a:r>
              <a:rPr lang="ru-RU" dirty="0"/>
              <a:t> </a:t>
            </a:r>
            <a:r>
              <a:rPr lang="ru-RU" dirty="0" err="1"/>
              <a:t>трактувати</a:t>
            </a:r>
            <a:r>
              <a:rPr lang="ru-RU" dirty="0"/>
              <a:t> як закон </a:t>
            </a:r>
            <a:r>
              <a:rPr lang="ru-RU" dirty="0" err="1"/>
              <a:t>успішності</a:t>
            </a:r>
            <a:r>
              <a:rPr lang="ru-RU" dirty="0"/>
              <a:t> </a:t>
            </a:r>
            <a:r>
              <a:rPr lang="ru-RU" dirty="0" err="1"/>
              <a:t>нових</a:t>
            </a:r>
            <a:r>
              <a:rPr lang="ru-RU" dirty="0"/>
              <a:t> </a:t>
            </a:r>
            <a:r>
              <a:rPr lang="ru-RU" dirty="0" err="1"/>
              <a:t>ідей</a:t>
            </a:r>
            <a:r>
              <a:rPr lang="ru-RU" dirty="0"/>
              <a:t>).</a:t>
            </a:r>
            <a:endParaRPr lang="uk-UA" dirty="0"/>
          </a:p>
        </p:txBody>
      </p:sp>
    </p:spTree>
    <p:extLst>
      <p:ext uri="{BB962C8B-B14F-4D97-AF65-F5344CB8AC3E}">
        <p14:creationId xmlns:p14="http://schemas.microsoft.com/office/powerpoint/2010/main" val="3984854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971550" y="765175"/>
            <a:ext cx="6688138" cy="4957763"/>
          </a:xfrm>
        </p:spPr>
        <p:txBody>
          <a:bodyPr>
            <a:noAutofit/>
          </a:bodyPr>
          <a:lstStyle/>
          <a:p>
            <a:pPr marL="0" indent="0" algn="ctr">
              <a:buNone/>
            </a:pPr>
            <a:r>
              <a:rPr lang="uk-UA" sz="1700" dirty="0"/>
              <a:t>Нині відомо багато методів розробки ідей нових товарів. Найпоширеніші з них: </a:t>
            </a:r>
            <a:endParaRPr lang="en-US" sz="1700" dirty="0" smtClean="0"/>
          </a:p>
          <a:p>
            <a:pPr>
              <a:buFont typeface="Wingdings" pitchFamily="2" charset="2"/>
              <a:buChar char="q"/>
            </a:pPr>
            <a:r>
              <a:rPr lang="uk-UA" sz="1700" dirty="0" smtClean="0"/>
              <a:t>опитування </a:t>
            </a:r>
            <a:r>
              <a:rPr lang="uk-UA" sz="1700" dirty="0"/>
              <a:t>(споживачів, продавців, працівників підприємств); </a:t>
            </a:r>
            <a:endParaRPr lang="en-US" sz="1700" dirty="0" smtClean="0"/>
          </a:p>
          <a:p>
            <a:pPr>
              <a:buFont typeface="Wingdings" pitchFamily="2" charset="2"/>
              <a:buChar char="q"/>
            </a:pPr>
            <a:r>
              <a:rPr lang="uk-UA" sz="1700" dirty="0" smtClean="0"/>
              <a:t>використання </a:t>
            </a:r>
            <a:r>
              <a:rPr lang="uk-UA" sz="1700" dirty="0"/>
              <a:t>аналогій з інших сфер життя, живої природи</a:t>
            </a:r>
            <a:r>
              <a:rPr lang="uk-UA" sz="1700" dirty="0" smtClean="0"/>
              <a:t>;</a:t>
            </a:r>
            <a:endParaRPr lang="en-US" sz="1700" dirty="0" smtClean="0"/>
          </a:p>
          <a:p>
            <a:pPr>
              <a:buFont typeface="Wingdings" pitchFamily="2" charset="2"/>
              <a:buChar char="q"/>
            </a:pPr>
            <a:r>
              <a:rPr lang="uk-UA" sz="1700" dirty="0" smtClean="0"/>
              <a:t>«мозковий </a:t>
            </a:r>
            <a:r>
              <a:rPr lang="uk-UA" sz="1700" dirty="0"/>
              <a:t>штурм» – ділова розмова за участю кількох осіб з метою пошуку ідей нових товарів (критика запропонованих ідей не допускається, щоб не стримувати творчої активності учасників); </a:t>
            </a:r>
            <a:endParaRPr lang="en-US" sz="1700" dirty="0" smtClean="0"/>
          </a:p>
          <a:p>
            <a:pPr>
              <a:buFont typeface="Wingdings" pitchFamily="2" charset="2"/>
              <a:buChar char="q"/>
            </a:pPr>
            <a:r>
              <a:rPr lang="uk-UA" sz="1700" dirty="0" smtClean="0"/>
              <a:t>стеження </a:t>
            </a:r>
            <a:r>
              <a:rPr lang="uk-UA" sz="1700" dirty="0"/>
              <a:t>за діяльністю конкурентів</a:t>
            </a:r>
            <a:r>
              <a:rPr lang="uk-UA" sz="1700" dirty="0" smtClean="0"/>
              <a:t>;</a:t>
            </a:r>
            <a:endParaRPr lang="en-US" sz="1700" dirty="0" smtClean="0"/>
          </a:p>
          <a:p>
            <a:pPr>
              <a:buFont typeface="Wingdings" pitchFamily="2" charset="2"/>
              <a:buChar char="q"/>
            </a:pPr>
            <a:r>
              <a:rPr lang="uk-UA" sz="1700" dirty="0" smtClean="0"/>
              <a:t>метод </a:t>
            </a:r>
            <a:r>
              <a:rPr lang="uk-UA" sz="1700" dirty="0"/>
              <a:t>контрольних запитань, який передбачає складення переліку питань стосовно того, наприклад, що можна поліпшити в певному товарі чи послузі (такі запитання пропонуються для відповіді фахівцям у цій сфері); </a:t>
            </a:r>
            <a:endParaRPr lang="en-US" sz="1700" dirty="0"/>
          </a:p>
          <a:p>
            <a:pPr>
              <a:buFont typeface="Wingdings" pitchFamily="2" charset="2"/>
              <a:buChar char="q"/>
            </a:pPr>
            <a:r>
              <a:rPr lang="uk-UA" sz="1700" dirty="0" smtClean="0"/>
              <a:t>виділення </a:t>
            </a:r>
            <a:r>
              <a:rPr lang="uk-UA" sz="1700" dirty="0"/>
              <a:t>найважливіших параметрів товару (наприклад, форма, матеріал і місткість упаковки) та вивчення всіх можливих співвідношень між ними; </a:t>
            </a:r>
            <a:endParaRPr lang="en-US" sz="1700" dirty="0" smtClean="0"/>
          </a:p>
          <a:p>
            <a:pPr>
              <a:buFont typeface="Wingdings" pitchFamily="2" charset="2"/>
              <a:buChar char="q"/>
            </a:pPr>
            <a:r>
              <a:rPr lang="uk-UA" sz="1700" dirty="0" smtClean="0"/>
              <a:t>метод </a:t>
            </a:r>
            <a:r>
              <a:rPr lang="uk-UA" sz="1700" dirty="0"/>
              <a:t>поєднань – порівнювання кількох товарів з метою знайти взаємозв’язок між ними та новим товаром.</a:t>
            </a:r>
          </a:p>
        </p:txBody>
      </p:sp>
    </p:spTree>
    <p:extLst>
      <p:ext uri="{BB962C8B-B14F-4D97-AF65-F5344CB8AC3E}">
        <p14:creationId xmlns:p14="http://schemas.microsoft.com/office/powerpoint/2010/main" val="265586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861353" cy="739210"/>
          </a:xfrm>
        </p:spPr>
        <p:txBody>
          <a:bodyPr>
            <a:normAutofit/>
          </a:bodyPr>
          <a:lstStyle/>
          <a:p>
            <a:r>
              <a:rPr lang="uk-UA" sz="2500" b="1" dirty="0"/>
              <a:t>2. Основні якості підприємця. </a:t>
            </a:r>
          </a:p>
        </p:txBody>
      </p:sp>
      <p:sp>
        <p:nvSpPr>
          <p:cNvPr id="3" name="Місце для вмісту 2"/>
          <p:cNvSpPr>
            <a:spLocks noGrp="1"/>
          </p:cNvSpPr>
          <p:nvPr>
            <p:ph idx="1"/>
          </p:nvPr>
        </p:nvSpPr>
        <p:spPr>
          <a:xfrm>
            <a:off x="1259632" y="1556792"/>
            <a:ext cx="6399813" cy="4166277"/>
          </a:xfrm>
        </p:spPr>
        <p:txBody>
          <a:bodyPr>
            <a:normAutofit fontScale="77500" lnSpcReduction="20000"/>
          </a:bodyPr>
          <a:lstStyle/>
          <a:p>
            <a:pPr marL="0" indent="0" algn="ctr">
              <a:buNone/>
            </a:pPr>
            <a:r>
              <a:rPr lang="uk-UA" dirty="0"/>
              <a:t>Успіх підприємницької діяльності значною мірою залежить від підприємця, який є ініціатором підприємницької діяльності, а найчастіше організатором та виконавцем робіт одночасно. Тому багато уваги надається вивченню особливостей підприємницької діяльності і ділових якостей підприємця. Загальновизнаними якостями та рисами характеру підприємця прийнято вважати бажання досягти успіху, ініціативність, самостійність, вміння вести справу та інші. Зокрема, слід відзначити, що підприємець як людина, повинен бачити і оцінювати можливості бізнесу, формувати необхідні матеріальні, фінансові і трудові ресурси, одержувати вигоду від їх використання, виявляти ініціативу в новій справі, ефективно керувати людськими ресурсами, гарантувати успіх.</a:t>
            </a:r>
          </a:p>
        </p:txBody>
      </p:sp>
    </p:spTree>
    <p:extLst>
      <p:ext uri="{BB962C8B-B14F-4D97-AF65-F5344CB8AC3E}">
        <p14:creationId xmlns:p14="http://schemas.microsoft.com/office/powerpoint/2010/main" val="51444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042988" y="836613"/>
            <a:ext cx="7129412" cy="5112667"/>
          </a:xfrm>
        </p:spPr>
        <p:txBody>
          <a:bodyPr>
            <a:normAutofit fontScale="70000" lnSpcReduction="20000"/>
          </a:bodyPr>
          <a:lstStyle/>
          <a:p>
            <a:pPr algn="ctr"/>
            <a:endParaRPr lang="en-US" dirty="0" smtClean="0"/>
          </a:p>
          <a:p>
            <a:pPr algn="ctr"/>
            <a:r>
              <a:rPr lang="uk-UA" dirty="0" smtClean="0"/>
              <a:t>Підприємець</a:t>
            </a:r>
            <a:r>
              <a:rPr lang="uk-UA" dirty="0"/>
              <a:t>, залежно від організації праці, може здійснювати підприємницьку діяльність одноосібно - індивідуальна трудова діяльність, у родинному колі - сімейна підприємницька діяльність; об'єднуватись з іншими підприємцями в партнерства; набирати найманих працівників та організовувати сімейну підприємницьку структуру.</a:t>
            </a:r>
          </a:p>
          <a:p>
            <a:pPr algn="ctr"/>
            <a:r>
              <a:rPr lang="uk-UA" dirty="0"/>
              <a:t>У сімейній підприємницькій організації до головних рис підприємця додається і вміння забезпечити авторитет серед членів сім'ї, організувати щонайкраще розподіл обов'язків між членами сім'ї. Важливою рисою при цьому буде і вміння управляти членами сім'ї, спираючись на родинні стосунки та забезпечуючи при цьому високі результати виробництва або надання послуг.</a:t>
            </a:r>
          </a:p>
          <a:p>
            <a:pPr algn="ctr"/>
            <a:r>
              <a:rPr lang="uk-UA" dirty="0"/>
              <a:t>Підприємцям, які мають у своєму підпорядкуванні найманих працівників, повинні бути притаманні риси, які забезпечують високий професіоналізм в організації виробництва, управлінні людськими ресурсами.</a:t>
            </a:r>
          </a:p>
          <a:p>
            <a:pPr algn="ctr"/>
            <a:r>
              <a:rPr lang="uk-UA" dirty="0"/>
              <a:t>Якщо в індивідуальній підприємницькій діяльності підприємець відповідає фактично за результати тільки власної праці, то він може довільно встановлювати режим й інтенсивність праці.</a:t>
            </a:r>
          </a:p>
        </p:txBody>
      </p:sp>
    </p:spTree>
    <p:extLst>
      <p:ext uri="{BB962C8B-B14F-4D97-AF65-F5344CB8AC3E}">
        <p14:creationId xmlns:p14="http://schemas.microsoft.com/office/powerpoint/2010/main" val="268067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042988" y="836613"/>
            <a:ext cx="6616700" cy="4886325"/>
          </a:xfrm>
        </p:spPr>
        <p:txBody>
          <a:bodyPr>
            <a:noAutofit/>
          </a:bodyPr>
          <a:lstStyle/>
          <a:p>
            <a:pPr algn="ctr"/>
            <a:r>
              <a:rPr lang="uk-UA" sz="1550" dirty="0"/>
              <a:t>Важливими рисами підприємця, який є не тільки власником свого діла, організації підприємства, але й організатором виробничо-господарської діяльності, для здійснення якої він наймає працівників, слід вважати понад усе його організаторські здібності, вміння поєднувати власні інтереси з інтересами працівників та скерувати енергію останніх на досягнення успіхів в роботі. Саме вміння підприємця ефективно співпрацювати з колективом є запорукою успішної роботи його організації на засадах отримання додаткового ефекту від цілісності прояву всіх факторів, що забезпечують успіх. Разом з тим слід відзначити, що така форма організації підприємницької діяльності є набагато складнішою, ніж індивідуальна підприємницька діяльність.</a:t>
            </a:r>
          </a:p>
          <a:p>
            <a:pPr algn="ctr"/>
            <a:r>
              <a:rPr lang="uk-UA" sz="1550" dirty="0"/>
              <a:t>Досвід світової економіки, дослідження західних спеціалістів свідчать про те, що талановитим підприємцем може бути далеко не кожен, а лише 5-7 чоловік із 100 працездатних.</a:t>
            </a:r>
          </a:p>
          <a:p>
            <a:pPr algn="ctr"/>
            <a:r>
              <a:rPr lang="uk-UA" sz="1550" dirty="0"/>
              <a:t>Класичним прикладом талановитого підприємця можна вважати Г.Форда, який, починаючи з малої власної справи в майстерні по ремонту сільгосптехніки, сягнув світового визнання в сфері автомобілебудування, і все життя якого було підпорядковане забезпеченню успіху в своїй справі на засадах ретельного відпрацювання нових зразків техніки та забезпечення їх конкурентоспроможності.</a:t>
            </a:r>
          </a:p>
          <a:p>
            <a:pPr marL="0" indent="0" algn="ctr">
              <a:buNone/>
            </a:pPr>
            <a:endParaRPr lang="uk-UA" sz="1550" dirty="0"/>
          </a:p>
        </p:txBody>
      </p:sp>
    </p:spTree>
    <p:extLst>
      <p:ext uri="{BB962C8B-B14F-4D97-AF65-F5344CB8AC3E}">
        <p14:creationId xmlns:p14="http://schemas.microsoft.com/office/powerpoint/2010/main" val="15438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9592" y="764704"/>
            <a:ext cx="7344816" cy="5328592"/>
          </a:xfrm>
        </p:spPr>
        <p:txBody>
          <a:bodyPr>
            <a:noAutofit/>
          </a:bodyPr>
          <a:lstStyle/>
          <a:p>
            <a:pPr marL="0" indent="0">
              <a:buNone/>
            </a:pPr>
            <a:r>
              <a:rPr lang="uk-UA" sz="1050" b="1" dirty="0"/>
              <a:t>Ян Кум</a:t>
            </a:r>
            <a:r>
              <a:rPr lang="uk-UA" sz="1050" dirty="0"/>
              <a:t>, програміст, творець популярного </a:t>
            </a:r>
            <a:r>
              <a:rPr lang="uk-UA" sz="1050" dirty="0" err="1"/>
              <a:t>месенджера</a:t>
            </a:r>
            <a:r>
              <a:rPr lang="uk-UA" sz="1050" dirty="0"/>
              <a:t> </a:t>
            </a:r>
            <a:r>
              <a:rPr lang="en-US" sz="1050" dirty="0" err="1"/>
              <a:t>WhatsApp</a:t>
            </a:r>
            <a:r>
              <a:rPr lang="en-US" sz="1050" dirty="0"/>
              <a:t>, </a:t>
            </a:r>
            <a:r>
              <a:rPr lang="uk-UA" sz="1050" dirty="0"/>
              <a:t>свого часу відчув увесь тягар емігрантського життя. Його мама поїхала в США з України в 1992-му разом з сином і спочатку підробляла нянею. Ян теж не цурався будь-якої роботи і мив підлогу в супермаркеті. Паралельно багато читав, цікавився комп'ютерною літературою. Університет Сан-Хосе він так і не закінчив, але зате вступив в </a:t>
            </a:r>
            <a:r>
              <a:rPr lang="uk-UA" sz="1050" dirty="0" err="1"/>
              <a:t>хакерський</a:t>
            </a:r>
            <a:r>
              <a:rPr lang="uk-UA" sz="1050" dirty="0"/>
              <a:t> клуб </a:t>
            </a:r>
            <a:r>
              <a:rPr lang="en-US" sz="1050" dirty="0"/>
              <a:t>w00w00 </a:t>
            </a:r>
            <a:r>
              <a:rPr lang="uk-UA" sz="1050" dirty="0"/>
              <a:t>і отримав роботу в </a:t>
            </a:r>
            <a:r>
              <a:rPr lang="en-US" sz="1050" dirty="0" smtClean="0"/>
              <a:t>Yahoo.</a:t>
            </a:r>
            <a:r>
              <a:rPr lang="uk-UA" sz="1050" dirty="0" smtClean="0"/>
              <a:t>У </a:t>
            </a:r>
            <a:r>
              <a:rPr lang="uk-UA" sz="1050" dirty="0"/>
              <a:t>2009-му разом з </a:t>
            </a:r>
            <a:r>
              <a:rPr lang="uk-UA" sz="1050" dirty="0" err="1"/>
              <a:t>Брайаном</a:t>
            </a:r>
            <a:r>
              <a:rPr lang="uk-UA" sz="1050" dirty="0"/>
              <a:t> </a:t>
            </a:r>
            <a:r>
              <a:rPr lang="uk-UA" sz="1050" dirty="0" err="1"/>
              <a:t>Ектоном</a:t>
            </a:r>
            <a:r>
              <a:rPr lang="uk-UA" sz="1050" dirty="0"/>
              <a:t> Ян придумав безкоштовний </a:t>
            </a:r>
            <a:r>
              <a:rPr lang="uk-UA" sz="1050" dirty="0" err="1"/>
              <a:t>месенджер</a:t>
            </a:r>
            <a:r>
              <a:rPr lang="uk-UA" sz="1050" dirty="0"/>
              <a:t> для </a:t>
            </a:r>
            <a:r>
              <a:rPr lang="uk-UA" sz="1050" dirty="0" err="1"/>
              <a:t>смартфонів</a:t>
            </a:r>
            <a:r>
              <a:rPr lang="uk-UA" sz="1050" dirty="0"/>
              <a:t>, який пізніше продав Марку </a:t>
            </a:r>
            <a:r>
              <a:rPr lang="uk-UA" sz="1050" dirty="0" err="1"/>
              <a:t>Цукербергу</a:t>
            </a:r>
            <a:r>
              <a:rPr lang="uk-UA" sz="1050" dirty="0"/>
              <a:t> за божевільні 19 мільярдів </a:t>
            </a:r>
            <a:r>
              <a:rPr lang="uk-UA" sz="1050" dirty="0" smtClean="0"/>
              <a:t>$.</a:t>
            </a:r>
          </a:p>
          <a:p>
            <a:pPr marL="0" indent="0">
              <a:buNone/>
            </a:pPr>
            <a:r>
              <a:rPr lang="uk-UA" sz="1050" b="1" dirty="0" err="1" smtClean="0"/>
              <a:t>Гарланд</a:t>
            </a:r>
            <a:r>
              <a:rPr lang="uk-UA" sz="1050" b="1" dirty="0" smtClean="0"/>
              <a:t> </a:t>
            </a:r>
            <a:r>
              <a:rPr lang="uk-UA" sz="1050" b="1" dirty="0"/>
              <a:t>Девід </a:t>
            </a:r>
            <a:r>
              <a:rPr lang="uk-UA" sz="1050" b="1" dirty="0" err="1"/>
              <a:t>Сандерс</a:t>
            </a:r>
            <a:r>
              <a:rPr lang="uk-UA" sz="1050" dirty="0"/>
              <a:t>, більш відомий під ім'ям Полковника </a:t>
            </a:r>
            <a:r>
              <a:rPr lang="uk-UA" sz="1050" dirty="0" err="1"/>
              <a:t>Сандерса</a:t>
            </a:r>
            <a:r>
              <a:rPr lang="uk-UA" sz="1050" dirty="0"/>
              <a:t>, засновник величезної мережі закусочних </a:t>
            </a:r>
            <a:r>
              <a:rPr lang="en-US" sz="1050" dirty="0"/>
              <a:t>Kentucky Fried Chicken (</a:t>
            </a:r>
            <a:r>
              <a:rPr lang="uk-UA" sz="1050" dirty="0"/>
              <a:t>скорочено </a:t>
            </a:r>
            <a:r>
              <a:rPr lang="en-US" sz="1050" dirty="0"/>
              <a:t>KFC), </a:t>
            </a:r>
            <a:r>
              <a:rPr lang="uk-UA" sz="1050" dirty="0"/>
              <a:t>так і не закінчив середньої школи, а ресторатором став в глибоко пенсійному віці. До того він був фермером, пожежником, агентом зі страхування і власником невеликої заправки, де пригощав своїми стравами друзів і </a:t>
            </a:r>
            <a:r>
              <a:rPr lang="uk-UA" sz="1050" dirty="0" err="1" smtClean="0"/>
              <a:t>клієнтів.Полковник</a:t>
            </a:r>
            <a:r>
              <a:rPr lang="uk-UA" sz="1050" dirty="0" smtClean="0"/>
              <a:t> </a:t>
            </a:r>
            <a:r>
              <a:rPr lang="uk-UA" sz="1050" dirty="0" err="1"/>
              <a:t>Сандерс</a:t>
            </a:r>
            <a:r>
              <a:rPr lang="uk-UA" sz="1050" dirty="0"/>
              <a:t> почув не одну сотню "ні" від потенційних </a:t>
            </a:r>
            <a:r>
              <a:rPr lang="uk-UA" sz="1050" dirty="0" err="1"/>
              <a:t>франчайзі</a:t>
            </a:r>
            <a:r>
              <a:rPr lang="uk-UA" sz="1050" dirty="0"/>
              <a:t>, але досяг своєї мети: </a:t>
            </a:r>
            <a:r>
              <a:rPr lang="en-US" sz="1050" dirty="0"/>
              <a:t>KFC </a:t>
            </a:r>
            <a:r>
              <a:rPr lang="uk-UA" sz="1050" dirty="0"/>
              <a:t>з її унікальною куркою в </a:t>
            </a:r>
            <a:r>
              <a:rPr lang="uk-UA" sz="1050" dirty="0" err="1"/>
              <a:t>клярі</a:t>
            </a:r>
            <a:r>
              <a:rPr lang="uk-UA" sz="1050" dirty="0"/>
              <a:t> стала другою за популярністю мережею громадського харчування після "</a:t>
            </a:r>
            <a:r>
              <a:rPr lang="uk-UA" sz="1050" dirty="0" err="1"/>
              <a:t>МакДональдс</a:t>
            </a:r>
            <a:r>
              <a:rPr lang="uk-UA" sz="1050" dirty="0" smtClean="0"/>
              <a:t>".</a:t>
            </a:r>
          </a:p>
          <a:p>
            <a:pPr marL="0" indent="0">
              <a:buNone/>
            </a:pPr>
            <a:r>
              <a:rPr lang="uk-UA" sz="1050" b="1" dirty="0" err="1" smtClean="0"/>
              <a:t>Урсула</a:t>
            </a:r>
            <a:r>
              <a:rPr lang="uk-UA" sz="1050" b="1" dirty="0" smtClean="0"/>
              <a:t> </a:t>
            </a:r>
            <a:r>
              <a:rPr lang="uk-UA" sz="1050" b="1" dirty="0"/>
              <a:t>Бернс</a:t>
            </a:r>
            <a:r>
              <a:rPr lang="uk-UA" sz="1050" dirty="0"/>
              <a:t> - </a:t>
            </a:r>
            <a:r>
              <a:rPr lang="uk-UA" sz="1050" dirty="0" err="1"/>
              <a:t>афроамериканка</a:t>
            </a:r>
            <a:r>
              <a:rPr lang="uk-UA" sz="1050" dirty="0"/>
              <a:t>, яка займає пост генерального директора компанії </a:t>
            </a:r>
            <a:r>
              <a:rPr lang="en-US" sz="1050" dirty="0"/>
              <a:t>Xerox, </a:t>
            </a:r>
            <a:r>
              <a:rPr lang="uk-UA" sz="1050" dirty="0"/>
              <a:t>народилася в дуже неблагополучному кварталі </a:t>
            </a:r>
            <a:r>
              <a:rPr lang="uk-UA" sz="1050" dirty="0" err="1"/>
              <a:t>Манхеттена</a:t>
            </a:r>
            <a:r>
              <a:rPr lang="uk-UA" sz="1050" dirty="0"/>
              <a:t>. Мати виховувала її сама й насилу заробляла гроші на освіту для дочки. </a:t>
            </a:r>
            <a:r>
              <a:rPr lang="uk-UA" sz="1050" dirty="0" err="1"/>
              <a:t>Урсулі</a:t>
            </a:r>
            <a:r>
              <a:rPr lang="uk-UA" sz="1050" dirty="0"/>
              <a:t> вдалося, закінчивши католицьку школу, вступити в Нью-Йоркський політехнічний інститут і отримати спеціальність </a:t>
            </a:r>
            <a:r>
              <a:rPr lang="uk-UA" sz="1050" dirty="0" err="1" smtClean="0"/>
              <a:t>інженера-механіка.Прийшовши</a:t>
            </a:r>
            <a:r>
              <a:rPr lang="uk-UA" sz="1050" dirty="0" smtClean="0"/>
              <a:t> </a:t>
            </a:r>
            <a:r>
              <a:rPr lang="uk-UA" sz="1050" dirty="0"/>
              <a:t>на роботу в </a:t>
            </a:r>
            <a:r>
              <a:rPr lang="en-US" sz="1050" dirty="0"/>
              <a:t>Xerox </a:t>
            </a:r>
            <a:r>
              <a:rPr lang="uk-UA" sz="1050" dirty="0"/>
              <a:t>в якості стажиста, </a:t>
            </a:r>
            <a:r>
              <a:rPr lang="uk-UA" sz="1050" dirty="0" err="1"/>
              <a:t>Урсула</a:t>
            </a:r>
            <a:r>
              <a:rPr lang="uk-UA" sz="1050" dirty="0"/>
              <a:t> змогла вирости до віце-президента, а пізніше - до глави компанії. Одним із секретів свого успіху </a:t>
            </a:r>
            <a:r>
              <a:rPr lang="uk-UA" sz="1050" dirty="0" err="1"/>
              <a:t>Урсула</a:t>
            </a:r>
            <a:r>
              <a:rPr lang="uk-UA" sz="1050" dirty="0"/>
              <a:t> Бернс називає вміння змінюватися</a:t>
            </a:r>
            <a:r>
              <a:rPr lang="uk-UA" sz="1050" dirty="0" smtClean="0"/>
              <a:t>.</a:t>
            </a:r>
          </a:p>
          <a:p>
            <a:pPr marL="0" indent="0">
              <a:buNone/>
            </a:pPr>
            <a:r>
              <a:rPr lang="uk-UA" sz="1050" b="1" dirty="0"/>
              <a:t>Стів </a:t>
            </a:r>
            <a:r>
              <a:rPr lang="uk-UA" sz="1050" b="1" dirty="0" err="1"/>
              <a:t>Джобс</a:t>
            </a:r>
            <a:r>
              <a:rPr lang="uk-UA" sz="1050" dirty="0"/>
              <a:t>, один з батьків-засновників </a:t>
            </a:r>
            <a:r>
              <a:rPr lang="en-US" sz="1050" dirty="0"/>
              <a:t>Apple </a:t>
            </a:r>
            <a:r>
              <a:rPr lang="uk-UA" sz="1050" dirty="0"/>
              <a:t>і кіностудії </a:t>
            </a:r>
            <a:r>
              <a:rPr lang="en-US" sz="1050" dirty="0"/>
              <a:t>Pixar, </a:t>
            </a:r>
            <a:r>
              <a:rPr lang="uk-UA" sz="1050" dirty="0"/>
              <a:t>був відрахований з престижного коледжу після першого ж семестру. А початок своєї кар'єри комп'ютерний геній присвятив пайці комп'ютерних плат в гаражі і спробам здати їх на реалізацію в найближчі магазини. Хто б міг подумати, що ці кустарні вироби зіграють свою роль в історії і через десятки років світ буде захоплюватися </a:t>
            </a:r>
            <a:r>
              <a:rPr lang="en-US" sz="1050" dirty="0"/>
              <a:t>iPhone, </a:t>
            </a:r>
            <a:r>
              <a:rPr lang="en-US" sz="1050" dirty="0" err="1"/>
              <a:t>iPad</a:t>
            </a:r>
            <a:r>
              <a:rPr lang="en-US" sz="1050" dirty="0"/>
              <a:t>, </a:t>
            </a:r>
            <a:r>
              <a:rPr lang="uk-UA" sz="1050" dirty="0"/>
              <a:t>і </a:t>
            </a:r>
            <a:r>
              <a:rPr lang="en-US" sz="1050" dirty="0"/>
              <a:t>Mac?</a:t>
            </a:r>
          </a:p>
          <a:p>
            <a:pPr marL="0" indent="0">
              <a:buNone/>
            </a:pPr>
            <a:r>
              <a:rPr lang="uk-UA" sz="1050" b="1" dirty="0" err="1"/>
              <a:t>Соічіро</a:t>
            </a:r>
            <a:r>
              <a:rPr lang="uk-UA" sz="1050" b="1" dirty="0"/>
              <a:t> </a:t>
            </a:r>
            <a:r>
              <a:rPr lang="uk-UA" sz="1050" b="1" dirty="0" err="1"/>
              <a:t>Хонда</a:t>
            </a:r>
            <a:r>
              <a:rPr lang="uk-UA" sz="1050" dirty="0"/>
              <a:t>, прізвище якого носять найкращі моделі японської </a:t>
            </a:r>
            <a:r>
              <a:rPr lang="uk-UA" sz="1050" dirty="0" err="1"/>
              <a:t>мототехніки</a:t>
            </a:r>
            <a:r>
              <a:rPr lang="uk-UA" sz="1050" dirty="0"/>
              <a:t>, починав з нуля не один раз. Народжений в майже бідній родині сільського коваля, він після закінчення школи довгих 6 років працював учнем авторемонтної майстерні та збирав гроші, щоб відкрити власну справу. Талант механіка допоміг йому з часом заснувати власну компанію, запатентувати кілька винаходів і поставляти запчастини власного виробництва компанії "</a:t>
            </a:r>
            <a:r>
              <a:rPr lang="uk-UA" sz="1050" dirty="0" err="1"/>
              <a:t>Тайота</a:t>
            </a:r>
            <a:r>
              <a:rPr lang="uk-UA" sz="1050" dirty="0" smtClean="0"/>
              <a:t>"</a:t>
            </a:r>
            <a:r>
              <a:rPr lang="uk-UA" sz="1050" dirty="0" err="1" smtClean="0"/>
              <a:t>.Однак</a:t>
            </a:r>
            <a:r>
              <a:rPr lang="uk-UA" sz="1050" dirty="0" smtClean="0"/>
              <a:t> під час війни шкоди справі </a:t>
            </a:r>
            <a:r>
              <a:rPr lang="uk-UA" sz="1050" dirty="0" err="1" smtClean="0"/>
              <a:t>Хонди</a:t>
            </a:r>
            <a:r>
              <a:rPr lang="uk-UA" sz="1050" dirty="0" smtClean="0"/>
              <a:t> завдали бомбардування, а землетрус 1945-го зруйнувало його фабрику практично вщент. </a:t>
            </a:r>
            <a:r>
              <a:rPr lang="uk-UA" sz="1050" dirty="0" err="1" smtClean="0"/>
              <a:t>Соічіро</a:t>
            </a:r>
            <a:r>
              <a:rPr lang="uk-UA" sz="1050" dirty="0" smtClean="0"/>
              <a:t> не опустив рук і почав збирати спочатку мопеди, просто оснащуючи велосипеди моторами, а в 1948 - розпочав виробництво мотоциклів. Завзятість працьовитого японця було винагороджено: зараз техніка </a:t>
            </a:r>
            <a:r>
              <a:rPr lang="uk-UA" sz="1050" dirty="0" err="1" smtClean="0"/>
              <a:t>Хонда</a:t>
            </a:r>
            <a:r>
              <a:rPr lang="uk-UA" sz="1050" dirty="0" smtClean="0"/>
              <a:t> продається по всьому світу, а добробут засновника компанії до кінця його життя обчислювалася мільйонами.</a:t>
            </a:r>
          </a:p>
          <a:p>
            <a:pPr marL="0" indent="0">
              <a:buNone/>
            </a:pPr>
            <a:endParaRPr lang="uk-UA" sz="1050" dirty="0"/>
          </a:p>
          <a:p>
            <a:pPr marL="0" indent="0">
              <a:buNone/>
            </a:pPr>
            <a:endParaRPr lang="uk-UA" sz="1050" dirty="0"/>
          </a:p>
          <a:p>
            <a:pPr marL="0" indent="0">
              <a:buNone/>
            </a:pPr>
            <a:endParaRPr lang="uk-UA" sz="1050" dirty="0"/>
          </a:p>
          <a:p>
            <a:endParaRPr lang="uk-UA" sz="1050" dirty="0"/>
          </a:p>
        </p:txBody>
      </p:sp>
    </p:spTree>
    <p:extLst>
      <p:ext uri="{BB962C8B-B14F-4D97-AF65-F5344CB8AC3E}">
        <p14:creationId xmlns:p14="http://schemas.microsoft.com/office/powerpoint/2010/main" val="32598863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221</TotalTime>
  <Words>2873</Words>
  <Application>Microsoft Office PowerPoint</Application>
  <PresentationFormat>Екран (4:3)</PresentationFormat>
  <Paragraphs>163</Paragraphs>
  <Slides>34</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34</vt:i4>
      </vt:variant>
    </vt:vector>
  </HeadingPairs>
  <TitlesOfParts>
    <vt:vector size="35" baseType="lpstr">
      <vt:lpstr>Кнопка</vt:lpstr>
      <vt:lpstr>Тема 2. ЛОГІКА ПРОЦЕСУ СТВОРЕННЯ ВЛАСНОЇ СПРАВИ. ФОРМУЛА УСПІХУ </vt:lpstr>
      <vt:lpstr>1. Розробка концепції бізнесу</vt:lpstr>
      <vt:lpstr>Презентація PowerPoint</vt:lpstr>
      <vt:lpstr>Презентація PowerPoint</vt:lpstr>
      <vt:lpstr>Презентація PowerPoint</vt:lpstr>
      <vt:lpstr>2. Основні якості підприємця.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Сфери підприємницької діяльності. </vt:lpstr>
      <vt:lpstr>Презентація PowerPoint</vt:lpstr>
      <vt:lpstr>Презентація PowerPoint</vt:lpstr>
      <vt:lpstr>Презентація PowerPoint</vt:lpstr>
      <vt:lpstr>Презентація PowerPoint</vt:lpstr>
      <vt:lpstr>За видами діяльності:</vt:lpstr>
      <vt:lpstr>Презентація PowerPoint</vt:lpstr>
      <vt:lpstr>Презентація PowerPoint</vt:lpstr>
      <vt:lpstr>Презентація PowerPoint</vt:lpstr>
      <vt:lpstr>Підприємства за масштабами визначаються за такими параметрами: </vt:lpstr>
      <vt:lpstr>Презентація PowerPoint</vt:lpstr>
      <vt:lpstr>Презентація PowerPoint</vt:lpstr>
      <vt:lpstr>Презентація PowerPoint</vt:lpstr>
      <vt:lpstr>4. Планування успіху підприємницького проекту. </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ЛОГІКА ПРОЦЕСУ СТВОРЕННЯ ВЛАСНОЇ СПРАВИ. ФОРМУЛА УСПІХУ </dc:title>
  <dc:creator>Sara Yasmeen (Wipro Technologies)</dc:creator>
  <cp:lastModifiedBy>User</cp:lastModifiedBy>
  <cp:revision>33</cp:revision>
  <dcterms:created xsi:type="dcterms:W3CDTF">2010-02-23T11:30:32Z</dcterms:created>
  <dcterms:modified xsi:type="dcterms:W3CDTF">2023-02-15T07:27:59Z</dcterms:modified>
</cp:coreProperties>
</file>