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8"/>
  </p:handoutMasterIdLst>
  <p:sldIdLst>
    <p:sldId id="256" r:id="rId2"/>
    <p:sldId id="283" r:id="rId3"/>
    <p:sldId id="284" r:id="rId4"/>
    <p:sldId id="285" r:id="rId5"/>
    <p:sldId id="258" r:id="rId6"/>
    <p:sldId id="286" r:id="rId7"/>
    <p:sldId id="260" r:id="rId8"/>
    <p:sldId id="262" r:id="rId9"/>
    <p:sldId id="287" r:id="rId10"/>
    <p:sldId id="263" r:id="rId11"/>
    <p:sldId id="264" r:id="rId12"/>
    <p:sldId id="290" r:id="rId13"/>
    <p:sldId id="266" r:id="rId14"/>
    <p:sldId id="267" r:id="rId15"/>
    <p:sldId id="291" r:id="rId16"/>
    <p:sldId id="288" r:id="rId17"/>
    <p:sldId id="289" r:id="rId18"/>
    <p:sldId id="273" r:id="rId19"/>
    <p:sldId id="292" r:id="rId20"/>
    <p:sldId id="293" r:id="rId21"/>
    <p:sldId id="295" r:id="rId22"/>
    <p:sldId id="294" r:id="rId23"/>
    <p:sldId id="296" r:id="rId24"/>
    <p:sldId id="282" r:id="rId25"/>
    <p:sldId id="297" r:id="rId26"/>
    <p:sldId id="298" r:id="rId2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3285A-8FF6-49B2-ADDE-EEEFAE2AAF40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6B41-58FD-4CCB-9828-E1A583DF15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46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5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8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4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2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9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EED2-3A1E-4EFF-A206-673B7B44B2F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EDAD-95F0-43FF-BB38-2C682EA4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649" y="447031"/>
            <a:ext cx="11724830" cy="1732256"/>
          </a:xfrm>
        </p:spPr>
        <p:txBody>
          <a:bodyPr>
            <a:no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+mn-lt"/>
              </a:rPr>
              <a:t>Тема 1. Підприємство як суб’єкт та </a:t>
            </a:r>
            <a:r>
              <a:rPr lang="uk-UA" b="1" i="1" dirty="0" smtClean="0">
                <a:solidFill>
                  <a:srgbClr val="FF0000"/>
                </a:solidFill>
                <a:latin typeface="+mn-lt"/>
              </a:rPr>
              <a:t>об’єкт </a:t>
            </a:r>
            <a:r>
              <a:rPr lang="uk-UA" b="1" i="1" dirty="0">
                <a:solidFill>
                  <a:srgbClr val="FF0000"/>
                </a:solidFill>
                <a:latin typeface="+mn-lt"/>
              </a:rPr>
              <a:t>ринкових </a:t>
            </a:r>
            <a:r>
              <a:rPr lang="uk-UA" b="1" i="1" dirty="0" smtClean="0">
                <a:solidFill>
                  <a:srgbClr val="FF0000"/>
                </a:solidFill>
                <a:latin typeface="+mn-lt"/>
              </a:rPr>
              <a:t>відносин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199" y="2879378"/>
            <a:ext cx="11140990" cy="1655762"/>
          </a:xfrm>
        </p:spPr>
        <p:txBody>
          <a:bodyPr>
            <a:noAutofit/>
          </a:bodyPr>
          <a:lstStyle/>
          <a:p>
            <a:pPr algn="just"/>
            <a:r>
              <a:rPr lang="uk-UA" sz="3200" dirty="0"/>
              <a:t>1. Підприємство як статутний суб’єкт господарювання, його місце в системі ринкових відносин. </a:t>
            </a:r>
            <a:endParaRPr lang="ru-RU" sz="3200" dirty="0"/>
          </a:p>
          <a:p>
            <a:pPr algn="just"/>
            <a:r>
              <a:rPr lang="uk-UA" sz="3200" dirty="0"/>
              <a:t>2. Класифікація підприємств та характеристика їх видів. Економічні особливості різних видів підприємств. </a:t>
            </a:r>
            <a:endParaRPr lang="ru-RU" sz="3200" dirty="0"/>
          </a:p>
          <a:p>
            <a:pPr algn="just"/>
            <a:r>
              <a:rPr lang="uk-UA" sz="3200" dirty="0"/>
              <a:t>3. Елементи </a:t>
            </a:r>
            <a:r>
              <a:rPr lang="uk-UA" sz="3200"/>
              <a:t>зовнішнього </a:t>
            </a:r>
            <a:r>
              <a:rPr lang="uk-UA" sz="3200" smtClean="0"/>
              <a:t>та внутрішнього середовища </a:t>
            </a:r>
            <a:r>
              <a:rPr lang="uk-UA" sz="3200" dirty="0"/>
              <a:t>функціонування підприємства. Інфраструктура ринку, що обслуговує підприємство</a:t>
            </a:r>
            <a:endParaRPr lang="ru-RU" sz="3200" dirty="0"/>
          </a:p>
          <a:p>
            <a:pPr algn="just"/>
            <a:r>
              <a:rPr lang="uk-UA" sz="3200" b="1" i="1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02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620" t="17721" r="16056" b="12229"/>
          <a:stretch/>
        </p:blipFill>
        <p:spPr>
          <a:xfrm>
            <a:off x="213644" y="111095"/>
            <a:ext cx="8682528" cy="6538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26" y="1345962"/>
            <a:ext cx="2857500" cy="40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381" t="18976" r="32355" b="15551"/>
          <a:stretch/>
        </p:blipFill>
        <p:spPr>
          <a:xfrm>
            <a:off x="141693" y="65616"/>
            <a:ext cx="6054007" cy="6702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645" t="45206" r="34983" b="28033"/>
          <a:stretch/>
        </p:blipFill>
        <p:spPr>
          <a:xfrm>
            <a:off x="6243348" y="439478"/>
            <a:ext cx="5809679" cy="2977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5569" t="45287" r="32519" b="27687"/>
          <a:stretch/>
        </p:blipFill>
        <p:spPr>
          <a:xfrm>
            <a:off x="6259900" y="3666716"/>
            <a:ext cx="5793127" cy="27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7346" y="6405568"/>
            <a:ext cx="958617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 особливості діяльності підприємств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572" t="21805" r="54018" b="27650"/>
          <a:stretch/>
        </p:blipFill>
        <p:spPr>
          <a:xfrm>
            <a:off x="1914258" y="111095"/>
            <a:ext cx="7839480" cy="62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037" y="219203"/>
            <a:ext cx="10234954" cy="592648"/>
          </a:xfrm>
        </p:spPr>
        <p:txBody>
          <a:bodyPr>
            <a:normAutofit fontScale="90000"/>
          </a:bodyPr>
          <a:lstStyle/>
          <a:p>
            <a:r>
              <a:rPr lang="uk-UA" sz="3600" b="1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Класифікація підприємств та характеристика їх видів </a:t>
            </a:r>
            <a:endParaRPr lang="uk-UA" sz="3600" u="sng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4182" t="30164" r="10839" b="46680"/>
          <a:stretch/>
        </p:blipFill>
        <p:spPr>
          <a:xfrm>
            <a:off x="271464" y="1623698"/>
            <a:ext cx="11612100" cy="44267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499" y="6050422"/>
            <a:ext cx="10234954" cy="592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ДК 002:2004 – Класифікація організаційно-правових форм господарювання (КОПФГ)</a:t>
            </a:r>
            <a:endParaRPr lang="uk-UA" sz="14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031" t="26823" r="53144" b="20719"/>
          <a:stretch/>
        </p:blipFill>
        <p:spPr>
          <a:xfrm>
            <a:off x="2196268" y="119640"/>
            <a:ext cx="7395957" cy="66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052" t="37983" r="9628" b="33892"/>
          <a:stretch/>
        </p:blipFill>
        <p:spPr>
          <a:xfrm>
            <a:off x="174984" y="826417"/>
            <a:ext cx="11804643" cy="49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448" t="54198" r="11146" b="17901"/>
          <a:stretch/>
        </p:blipFill>
        <p:spPr>
          <a:xfrm>
            <a:off x="323111" y="761544"/>
            <a:ext cx="11615364" cy="51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919" t="22837" r="16334" b="28045"/>
          <a:stretch/>
        </p:blipFill>
        <p:spPr>
          <a:xfrm>
            <a:off x="4785644" y="162371"/>
            <a:ext cx="5580403" cy="6492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5" y="1999716"/>
            <a:ext cx="3467633" cy="29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18" y="586672"/>
            <a:ext cx="11767559" cy="1159707"/>
          </a:xfrm>
        </p:spPr>
        <p:txBody>
          <a:bodyPr>
            <a:noAutofit/>
          </a:bodyPr>
          <a:lstStyle/>
          <a:p>
            <a:pPr algn="ctr"/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Елементи зовнішнього та внутрішнього середовища функціонування підприємства. </a:t>
            </a: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Інфраструктура </a:t>
            </a: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ринку, що </a:t>
            </a: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обслуговує підприємство</a:t>
            </a: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uk-UA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656" t="46930" r="31819" b="44398"/>
          <a:stretch/>
        </p:blipFill>
        <p:spPr>
          <a:xfrm>
            <a:off x="1868132" y="2261101"/>
            <a:ext cx="9989711" cy="1531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244" t="53413" r="58664" b="37062"/>
          <a:stretch/>
        </p:blipFill>
        <p:spPr>
          <a:xfrm>
            <a:off x="264918" y="2261101"/>
            <a:ext cx="1603214" cy="1531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4331" t="62217" r="35496" b="22527"/>
          <a:stretch/>
        </p:blipFill>
        <p:spPr>
          <a:xfrm>
            <a:off x="1543391" y="3939612"/>
            <a:ext cx="9344967" cy="26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582" t="29502" r="31891" b="59533"/>
          <a:stretch/>
        </p:blipFill>
        <p:spPr>
          <a:xfrm>
            <a:off x="1830037" y="418744"/>
            <a:ext cx="9848259" cy="1811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466" t="47510" r="33009" b="28274"/>
          <a:stretch/>
        </p:blipFill>
        <p:spPr>
          <a:xfrm>
            <a:off x="940037" y="2384278"/>
            <a:ext cx="10141420" cy="4247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0" y="418744"/>
            <a:ext cx="1603387" cy="18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868" y="536105"/>
            <a:ext cx="10433328" cy="1655762"/>
          </a:xfrm>
        </p:spPr>
        <p:txBody>
          <a:bodyPr>
            <a:noAutofit/>
          </a:bodyPr>
          <a:lstStyle/>
          <a:p>
            <a:pPr algn="just"/>
            <a:r>
              <a:rPr lang="uk-UA" b="1" i="1" noProof="1" smtClean="0"/>
              <a:t>Ключові поняття та терміни: </a:t>
            </a:r>
            <a:r>
              <a:rPr lang="uk-UA" i="1" noProof="1" smtClean="0"/>
              <a:t>підприємство, види підприємств, ознаки підприємства, зовнішнє середовище функціонування підприємства, підприємство як система, регулювання діяльності підприємства, економічні форми впливу держави на економіку, інфраструктура, підприємство як виробнича система.</a:t>
            </a:r>
            <a:endParaRPr lang="uk-UA" noProof="1" smtClean="0"/>
          </a:p>
          <a:p>
            <a:pPr algn="just"/>
            <a:endParaRPr lang="uk-UA" sz="2200" noProof="1" smtClean="0"/>
          </a:p>
          <a:p>
            <a:pPr algn="just"/>
            <a:r>
              <a:rPr lang="uk-UA" sz="2200" b="1" i="1" noProof="1" smtClean="0"/>
              <a:t>Рекомендована література:</a:t>
            </a:r>
          </a:p>
          <a:p>
            <a:pPr marL="457200" lvl="0" indent="-457200" algn="just">
              <a:buAutoNum type="arabicPeriod"/>
            </a:pPr>
            <a:r>
              <a:rPr lang="uk-UA" sz="2000" noProof="1" smtClean="0"/>
              <a:t>Господарський кодекс України : чинне законодавство зі змінами та доповн. станом на 2 жовтня 2018 року : (відповідає офіційному текстові). – К. : Паливода А.В., 2018. – 192с. – (Кодекси України).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uk-UA" sz="2000" noProof="1" smtClean="0"/>
              <a:t>Економіка підприємства : навч. посібник / В. І. Гринчуцький, Е. Т. Карапетян, Б. В. Погріщук. – 2-ге вид., перероб. та допов. – К. : Центр учбової літератури, 2012. – 304 с.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uk-UA" sz="2000" noProof="1" smtClean="0"/>
              <a:t>Економіка підприємства : навч.посібник / Л. О. Чорна, Н. В. Корж, І. В. Левицька. – Вінниця : Едельвейс і К, 2008. – 372 с.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uk-UA" sz="2000" noProof="1" smtClean="0"/>
              <a:t>Економіка підприємства : навч.-метод. посібник / Ю. О. Нестерчук, С. А. Сегеда. – Вінниця : Едельвейс і К, 2014. – 372 с.</a:t>
            </a:r>
          </a:p>
          <a:p>
            <a:pPr marL="457200" lvl="0" indent="-457200" algn="just">
              <a:buAutoNum type="arabicPeriod"/>
            </a:pPr>
            <a:endParaRPr lang="uk-UA" sz="2000" noProof="1" smtClean="0"/>
          </a:p>
          <a:p>
            <a:pPr algn="just"/>
            <a:endParaRPr lang="uk-UA" sz="2200" noProof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289" y="791418"/>
            <a:ext cx="752570" cy="1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347" t="14883" r="31362" b="73903"/>
          <a:stretch/>
        </p:blipFill>
        <p:spPr>
          <a:xfrm>
            <a:off x="2186450" y="389282"/>
            <a:ext cx="9523907" cy="1751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75" t="45310" r="60864" b="44059"/>
          <a:stretch/>
        </p:blipFill>
        <p:spPr>
          <a:xfrm>
            <a:off x="521292" y="389281"/>
            <a:ext cx="1665158" cy="1751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504" t="35038" r="52117" b="36911"/>
          <a:stretch/>
        </p:blipFill>
        <p:spPr>
          <a:xfrm>
            <a:off x="1316052" y="2341548"/>
            <a:ext cx="9737770" cy="41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533" t="22242" r="31315" b="67542"/>
          <a:stretch/>
        </p:blipFill>
        <p:spPr>
          <a:xfrm>
            <a:off x="1915495" y="137771"/>
            <a:ext cx="9903340" cy="1666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648" t="51356" r="33779" b="8867"/>
          <a:stretch/>
        </p:blipFill>
        <p:spPr>
          <a:xfrm>
            <a:off x="2726107" y="1897166"/>
            <a:ext cx="6585869" cy="4819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8" y="137771"/>
            <a:ext cx="1603387" cy="16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619" t="29788" r="31381" b="64032"/>
          <a:stretch/>
        </p:blipFill>
        <p:spPr>
          <a:xfrm>
            <a:off x="1958224" y="298004"/>
            <a:ext cx="9957334" cy="1018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37" y="298004"/>
            <a:ext cx="1603387" cy="1018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709" t="60752" r="36003" b="12978"/>
          <a:stretch/>
        </p:blipFill>
        <p:spPr>
          <a:xfrm>
            <a:off x="1760434" y="1692066"/>
            <a:ext cx="9417566" cy="47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567" t="54559" r="51533" b="36858"/>
          <a:stretch/>
        </p:blipFill>
        <p:spPr>
          <a:xfrm>
            <a:off x="1461331" y="571524"/>
            <a:ext cx="10406172" cy="1291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3" y="571524"/>
            <a:ext cx="1154068" cy="1291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859" t="28153" r="31478" b="56569"/>
          <a:stretch/>
        </p:blipFill>
        <p:spPr>
          <a:xfrm>
            <a:off x="307263" y="2644745"/>
            <a:ext cx="11560240" cy="31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626" t="42866" r="51622" b="51606"/>
          <a:stretch/>
        </p:blipFill>
        <p:spPr>
          <a:xfrm>
            <a:off x="1598061" y="264919"/>
            <a:ext cx="10437977" cy="828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6" y="264795"/>
            <a:ext cx="1427145" cy="3251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566" t="44930" r="51418" b="50135"/>
          <a:stretch/>
        </p:blipFill>
        <p:spPr>
          <a:xfrm>
            <a:off x="1598061" y="2708893"/>
            <a:ext cx="10437977" cy="807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1759" t="24592" r="9103" b="64657"/>
          <a:stretch/>
        </p:blipFill>
        <p:spPr>
          <a:xfrm>
            <a:off x="1598061" y="1093736"/>
            <a:ext cx="10437977" cy="1615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9471" t="19977" r="36582" b="58428"/>
          <a:stretch/>
        </p:blipFill>
        <p:spPr>
          <a:xfrm>
            <a:off x="3144850" y="3653205"/>
            <a:ext cx="6040037" cy="30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213" t="26292" r="52558" b="32740"/>
          <a:stretch/>
        </p:blipFill>
        <p:spPr>
          <a:xfrm>
            <a:off x="888762" y="324741"/>
            <a:ext cx="10306654" cy="62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314" t="20451" r="18283" b="13643"/>
          <a:stretch/>
        </p:blipFill>
        <p:spPr>
          <a:xfrm>
            <a:off x="3307222" y="136732"/>
            <a:ext cx="8631252" cy="6610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1" y="1500298"/>
            <a:ext cx="2847174" cy="38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708" y="1235343"/>
            <a:ext cx="9511468" cy="1655762"/>
          </a:xfrm>
        </p:spPr>
        <p:txBody>
          <a:bodyPr>
            <a:noAutofit/>
          </a:bodyPr>
          <a:lstStyle/>
          <a:p>
            <a:pPr algn="just"/>
            <a:r>
              <a:rPr lang="az-Cyrl-AZ" sz="3600" b="1" dirty="0" smtClean="0">
                <a:solidFill>
                  <a:srgbClr val="FF0000"/>
                </a:solidFill>
              </a:rPr>
              <a:t>Економіка </a:t>
            </a:r>
            <a:r>
              <a:rPr lang="az-Cyrl-AZ" sz="3600" dirty="0" smtClean="0">
                <a:solidFill>
                  <a:srgbClr val="FF0000"/>
                </a:solidFill>
              </a:rPr>
              <a:t> </a:t>
            </a:r>
            <a:r>
              <a:rPr lang="az-Cyrl-AZ" sz="3600" dirty="0">
                <a:solidFill>
                  <a:srgbClr val="FF0000"/>
                </a:solidFill>
              </a:rPr>
              <a:t>- </a:t>
            </a:r>
            <a:r>
              <a:rPr lang="az-Cyrl-AZ" sz="3600" dirty="0"/>
              <a:t>наука, що вивчає всі механізми організації співпраці людей в сфері виробництва, розподілу та споживання матеріальних благ, способи підвищення результативності такої співпраці при найкращому </a:t>
            </a:r>
            <a:r>
              <a:rPr lang="az-Cyrl-AZ" sz="3600" dirty="0" smtClean="0"/>
              <a:t>використанні </a:t>
            </a:r>
            <a:r>
              <a:rPr lang="az-Cyrl-AZ" sz="3600" dirty="0"/>
              <a:t>ресурсів; </a:t>
            </a:r>
            <a:endParaRPr lang="az-Cyrl-AZ" sz="3600" dirty="0" smtClean="0"/>
          </a:p>
          <a:p>
            <a:pPr algn="just"/>
            <a:r>
              <a:rPr lang="az-Cyrl-AZ" sz="3600" dirty="0" smtClean="0"/>
              <a:t>- </a:t>
            </a:r>
            <a:r>
              <a:rPr lang="az-Cyrl-AZ" sz="3600" dirty="0"/>
              <a:t>наука про господарство, способи його ведення, закономірності господарювання.</a:t>
            </a:r>
            <a:r>
              <a:rPr lang="az-Cyrl-AZ" sz="3600" b="1" dirty="0"/>
              <a:t> </a:t>
            </a:r>
            <a:endParaRPr lang="az-Cyrl-AZ" sz="3600" b="1" dirty="0" smtClean="0"/>
          </a:p>
          <a:p>
            <a:pPr algn="just"/>
            <a:endParaRPr lang="az-Cyrl-AZ" sz="3600" b="1" dirty="0" smtClean="0"/>
          </a:p>
          <a:p>
            <a:pPr lvl="0" algn="just"/>
            <a:endParaRPr lang="uk-UA" sz="3200" noProof="1" smtClean="0"/>
          </a:p>
          <a:p>
            <a:pPr algn="just"/>
            <a:endParaRPr lang="uk-UA" sz="3200" noProof="1"/>
          </a:p>
        </p:txBody>
      </p:sp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401653" y="1235343"/>
            <a:ext cx="1179319" cy="938418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7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1981" y="86519"/>
            <a:ext cx="7665578" cy="1655762"/>
          </a:xfrm>
        </p:spPr>
        <p:txBody>
          <a:bodyPr>
            <a:noAutofit/>
          </a:bodyPr>
          <a:lstStyle/>
          <a:p>
            <a:pPr algn="l"/>
            <a:endParaRPr lang="uk-UA" sz="3600" dirty="0"/>
          </a:p>
          <a:p>
            <a:pPr algn="l"/>
            <a:r>
              <a:rPr lang="uk-UA" sz="3600" b="1" dirty="0"/>
              <a:t>Об'єктом вивчення </a:t>
            </a:r>
            <a:r>
              <a:rPr lang="uk-UA" sz="3600" dirty="0"/>
              <a:t>являються підприємства. </a:t>
            </a:r>
            <a:endParaRPr lang="uk-UA" sz="3600" dirty="0" smtClean="0"/>
          </a:p>
          <a:p>
            <a:pPr algn="l"/>
            <a:endParaRPr lang="uk-UA" sz="3600" dirty="0"/>
          </a:p>
          <a:p>
            <a:pPr algn="l"/>
            <a:r>
              <a:rPr lang="uk-UA" sz="3600" b="1" dirty="0"/>
              <a:t>Предметом курсу </a:t>
            </a:r>
            <a:r>
              <a:rPr lang="uk-UA" sz="3600" dirty="0"/>
              <a:t>є економічна система підприємства, </a:t>
            </a:r>
            <a:r>
              <a:rPr lang="uk-UA" sz="3600" dirty="0" smtClean="0"/>
              <a:t>яка </a:t>
            </a:r>
            <a:r>
              <a:rPr lang="uk-UA" sz="3600" dirty="0"/>
              <a:t>виражає собою єдність економічних характеристик всіх елементів і процесів виробничої та господарської діяльності, що створюється та забезпечується головною метою підприємства. </a:t>
            </a:r>
            <a:endParaRPr lang="az-Cyrl-AZ" sz="3600" dirty="0"/>
          </a:p>
          <a:p>
            <a:pPr lvl="0" algn="l"/>
            <a:endParaRPr lang="uk-UA" sz="3200" noProof="1" smtClean="0"/>
          </a:p>
          <a:p>
            <a:pPr algn="l"/>
            <a:endParaRPr lang="uk-UA" sz="3200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" y="914400"/>
            <a:ext cx="3327244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37" y="314141"/>
            <a:ext cx="11630826" cy="1159707"/>
          </a:xfrm>
        </p:spPr>
        <p:txBody>
          <a:bodyPr>
            <a:noAutofit/>
          </a:bodyPr>
          <a:lstStyle/>
          <a:p>
            <a:pPr algn="ctr"/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Підприємство як статутний суб’єкт господарювання, його місце в системі ринкових </a:t>
            </a: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відносин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9159" y="2076277"/>
            <a:ext cx="10059471" cy="15001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altLang="" sz="2800" b="1" i="1" dirty="0" smtClean="0">
                <a:solidFill>
                  <a:schemeClr val="tx1"/>
                </a:solidFill>
              </a:rPr>
              <a:t>Підприємство - </a:t>
            </a:r>
            <a:r>
              <a:rPr lang="uk-UA" altLang="" sz="3200" i="1" dirty="0" smtClean="0">
                <a:solidFill>
                  <a:schemeClr val="tx1"/>
                </a:solidFill>
              </a:rPr>
              <a:t>це </a:t>
            </a:r>
            <a:r>
              <a:rPr lang="uk-UA" altLang="" sz="3200" i="1" dirty="0">
                <a:solidFill>
                  <a:schemeClr val="tx1"/>
                </a:solidFill>
              </a:rPr>
              <a:t>самостійний суб'єкт, створений компетентним органом державної влади або органом місцевого самоврядування, або іншими суб'єктами для задоволення суспільних та особистих потреб шляхом систематичного здійснення виробничої, науково-дослідної, торговельної, іншої господарської діяльності в порядку, визначеному законами</a:t>
            </a:r>
            <a:r>
              <a:rPr lang="uk-UA" altLang="" sz="32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uk-UA" sz="28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6" y="2076277"/>
            <a:ext cx="1478543" cy="21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019" t="27824" r="35387" b="57633"/>
          <a:stretch/>
        </p:blipFill>
        <p:spPr>
          <a:xfrm>
            <a:off x="234969" y="292020"/>
            <a:ext cx="7538067" cy="2579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2093" t="33110" r="16317" b="46459"/>
          <a:stretch/>
        </p:blipFill>
        <p:spPr>
          <a:xfrm>
            <a:off x="5238572" y="3069140"/>
            <a:ext cx="6639921" cy="3511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19" y="3069140"/>
            <a:ext cx="3391943" cy="3511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845" y="292020"/>
            <a:ext cx="3057525" cy="25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014" t="40787" r="51697" b="28178"/>
          <a:stretch/>
        </p:blipFill>
        <p:spPr>
          <a:xfrm>
            <a:off x="256374" y="478564"/>
            <a:ext cx="11699191" cy="56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387" t="36376" r="8933" b="44634"/>
          <a:stretch/>
        </p:blipFill>
        <p:spPr>
          <a:xfrm>
            <a:off x="264920" y="376016"/>
            <a:ext cx="11699518" cy="37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09" y="4277837"/>
            <a:ext cx="3281630" cy="2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461" t="19545" r="15678" b="14357"/>
          <a:stretch/>
        </p:blipFill>
        <p:spPr>
          <a:xfrm>
            <a:off x="2666288" y="170916"/>
            <a:ext cx="9297824" cy="6539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1" y="1788444"/>
            <a:ext cx="2213359" cy="33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269</Words>
  <Application>Microsoft Office PowerPoint</Application>
  <PresentationFormat>Широкоэкранный</PresentationFormat>
  <Paragraphs>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Тема 1. Підприємство як суб’єкт та об’єкт ринкових відносин</vt:lpstr>
      <vt:lpstr>Презентация PowerPoint</vt:lpstr>
      <vt:lpstr>Презентация PowerPoint</vt:lpstr>
      <vt:lpstr>Презентация PowerPoint</vt:lpstr>
      <vt:lpstr>1. Підприємство як статутний суб’єкт господарювання, його місце в системі ринкових відносин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Класифікація підприємств та характеристика їх видів </vt:lpstr>
      <vt:lpstr>Презентация PowerPoint</vt:lpstr>
      <vt:lpstr>Презентация PowerPoint</vt:lpstr>
      <vt:lpstr>Презентация PowerPoint</vt:lpstr>
      <vt:lpstr>Презентация PowerPoint</vt:lpstr>
      <vt:lpstr>3. Елементи зовнішнього та внутрішнього середовища функціонування підприємства.  Інфраструктура ринку, що обслуговує підприємство.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</dc:creator>
  <cp:lastModifiedBy>Сергей Климчук</cp:lastModifiedBy>
  <cp:revision>57</cp:revision>
  <cp:lastPrinted>2019-02-20T08:02:46Z</cp:lastPrinted>
  <dcterms:created xsi:type="dcterms:W3CDTF">2018-01-30T06:58:42Z</dcterms:created>
  <dcterms:modified xsi:type="dcterms:W3CDTF">2019-02-20T08:03:44Z</dcterms:modified>
</cp:coreProperties>
</file>