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90" r:id="rId3"/>
    <p:sldId id="306" r:id="rId4"/>
    <p:sldId id="291" r:id="rId5"/>
    <p:sldId id="305" r:id="rId6"/>
    <p:sldId id="292" r:id="rId7"/>
    <p:sldId id="293" r:id="rId8"/>
    <p:sldId id="294" r:id="rId9"/>
    <p:sldId id="295" r:id="rId10"/>
    <p:sldId id="296" r:id="rId11"/>
    <p:sldId id="297" r:id="rId12"/>
    <p:sldId id="309" r:id="rId13"/>
    <p:sldId id="310" r:id="rId14"/>
    <p:sldId id="323" r:id="rId15"/>
    <p:sldId id="324" r:id="rId16"/>
    <p:sldId id="307" r:id="rId17"/>
    <p:sldId id="308" r:id="rId18"/>
    <p:sldId id="311" r:id="rId19"/>
    <p:sldId id="312" r:id="rId20"/>
    <p:sldId id="313" r:id="rId21"/>
    <p:sldId id="314" r:id="rId22"/>
    <p:sldId id="315" r:id="rId23"/>
    <p:sldId id="298" r:id="rId24"/>
    <p:sldId id="299" r:id="rId25"/>
    <p:sldId id="300" r:id="rId26"/>
    <p:sldId id="316" r:id="rId27"/>
    <p:sldId id="317" r:id="rId28"/>
    <p:sldId id="318" r:id="rId29"/>
    <p:sldId id="319" r:id="rId30"/>
    <p:sldId id="303" r:id="rId31"/>
    <p:sldId id="320" r:id="rId32"/>
    <p:sldId id="302" r:id="rId33"/>
    <p:sldId id="301" r:id="rId34"/>
    <p:sldId id="304" r:id="rId35"/>
    <p:sldId id="321" r:id="rId36"/>
    <p:sldId id="322" r:id="rId3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50"/>
    <p:restoredTop sz="94585"/>
  </p:normalViewPr>
  <p:slideViewPr>
    <p:cSldViewPr snapToGrid="0">
      <p:cViewPr varScale="1">
        <p:scale>
          <a:sx n="108" d="100"/>
          <a:sy n="108" d="100"/>
        </p:scale>
        <p:origin x="224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45534-D297-B04E-8ABA-2EB702D0A794}" type="datetimeFigureOut">
              <a:rPr lang="ru-UA" smtClean="0"/>
              <a:t>21.10.2025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41E7F-43EA-B142-A57D-E71F33FDC23D}" type="slidenum">
              <a:rPr lang="ru-UA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504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B3731-292F-D09E-8CA4-AE7EFBF66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2935787"/>
          </a:xfrm>
        </p:spPr>
        <p:txBody>
          <a:bodyPr>
            <a:normAutofit/>
          </a:bodyPr>
          <a:lstStyle/>
          <a:p>
            <a:br>
              <a:rPr lang="uk-UA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00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br>
              <a:rPr lang="uk-UA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Конкурентна </a:t>
            </a:r>
            <a:r>
              <a:rPr lang="ru-RU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розвідка</a:t>
            </a: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промислове</a:t>
            </a: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шпигунство</a:t>
            </a:r>
            <a:br>
              <a:rPr lang="ru-RU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br>
              <a:rPr lang="ru-RU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Лекція 8</a:t>
            </a:r>
            <a:br>
              <a:rPr lang="uk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1382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EF441E6-5614-2AF3-94B0-BA43154536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1" y="101600"/>
            <a:ext cx="11704638" cy="5668963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відмінності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конкурентною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розвідкою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бенчмаркінгом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зазначено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табл. 1:</a:t>
            </a:r>
          </a:p>
          <a:p>
            <a:pPr algn="r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Таблиця.1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E8AD77-E418-F7DF-A21D-F388C2EA6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84" y="1273215"/>
            <a:ext cx="8757186" cy="356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59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EF441E6-5614-2AF3-94B0-BA43154536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1" y="101600"/>
            <a:ext cx="11704638" cy="5668963"/>
          </a:xfrm>
        </p:spPr>
        <p:txBody>
          <a:bodyPr/>
          <a:lstStyle/>
          <a:p>
            <a:pPr algn="just"/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 видно з табл. 1,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Відділ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бенчмаркінгу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зорієнтований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партнерські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стосунки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Відділ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конкурентної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розвідки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на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боротьбу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конкурентами. Але,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знову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ж таки, в табл. 1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мова про «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традиційний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вид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бенчмаркінгу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процесний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базується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співпраці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іншою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стороною.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ж в силу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специфіки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галузевої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ситуації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ринкової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наша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орієнтується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більшій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конкурентний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бенчмаркінг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то конкурентна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розвідка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виступатиме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невід’ємною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складовою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останнього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До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об'єктів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досліджує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економічна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розвідка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віднести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Ринок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Досліджуються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всі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можливі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фактори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маркетингової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політики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конкурента.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Особлива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увага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приділяється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ціновій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політиці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2 Продукт.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Багато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видів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продуктів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відрізняють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матеріали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з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яких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їх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роблять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конструктивні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й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технологічні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особливості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їхнього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виробництва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Так само в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цій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галузі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увага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звертається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обсяги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й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розвиток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виробництва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конкурента,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якість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ефективність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виробів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3 Менеджмент. Структура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комунікації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8268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76C7D0A-39F8-A8AD-B4FA-33A7997773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0945" y="166256"/>
            <a:ext cx="11566093" cy="5604308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4 Кадри.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Особисті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пристрасті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захоплення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подробиці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життя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працівників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носіїв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5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Інфраструктура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Тут нас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цікавлять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під'їзні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колії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системи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зовнішнього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внутрішнього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зв'язку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відносини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постачальниками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6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Фінансова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сфера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– конкурента.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усієї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маси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фінансові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потоки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найбільший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інтерес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питання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ефективності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функціонування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капіталу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ліквідність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платоспроможність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відносини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кредиторами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7130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24A8DD7-0067-B081-B9BE-BF307E7E2F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821" y="141668"/>
            <a:ext cx="11625218" cy="5628895"/>
          </a:xfrm>
        </p:spPr>
        <p:txBody>
          <a:bodyPr/>
          <a:lstStyle/>
          <a:p>
            <a:pPr algn="just"/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Конкурентна (</a:t>
            </a:r>
            <a:r>
              <a:rPr lang="ru-RU" sz="20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розвідка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(КР) </a:t>
            </a:r>
            <a:r>
              <a:rPr lang="ru-RU" sz="20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збиранні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суперників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Вивчаються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збирається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повинна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дійсну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конкурента, але й про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поводження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збирається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про них).</a:t>
            </a:r>
          </a:p>
          <a:p>
            <a:pPr algn="just"/>
            <a:r>
              <a:rPr lang="ru-RU" sz="20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сфера </a:t>
            </a:r>
            <a:r>
              <a:rPr lang="ru-RU" sz="20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розвідки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Головна мета –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відстеження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</a:t>
            </a:r>
            <a:r>
              <a:rPr lang="ru-RU" sz="20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глобальна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темп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бізнес-середовища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перевантаження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розвідки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ринку;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відстеження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патентами й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ліцензіями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ніш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слабких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дійсних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ринку;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передбачуваних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підбирання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sz="2000" b="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64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B3B1312-10D5-20AD-AAC1-C1EEF83BD0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237506"/>
            <a:ext cx="11690783" cy="5533057"/>
          </a:xfrm>
        </p:spPr>
        <p:txBody>
          <a:bodyPr/>
          <a:lstStyle/>
          <a:p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CF0B26-9A45-5660-6DD3-189073439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72" y="237506"/>
            <a:ext cx="9725422" cy="504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66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B3B1312-10D5-20AD-AAC1-C1EEF83BD0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237506"/>
            <a:ext cx="11690783" cy="5533057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45176E-C745-52E4-575C-DA89463C0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3" y="237506"/>
            <a:ext cx="9029341" cy="46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21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1FC0406-9496-0F3F-BFAE-4CF9FFA893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091" y="196770"/>
            <a:ext cx="11532947" cy="5573793"/>
          </a:xfrm>
        </p:spPr>
        <p:txBody>
          <a:bodyPr/>
          <a:lstStyle/>
          <a:p>
            <a:pPr algn="just"/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постійному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одержує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конкуруючих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передового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вчитися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чужих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помилках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уклали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тіньової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всієї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sz="2000" b="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538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1FC0406-9496-0F3F-BFAE-4CF9FFA893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091" y="196770"/>
            <a:ext cx="11532947" cy="557379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неправомірного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помилок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свою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несумлінної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ризиками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загроз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уразливостей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18)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керуючих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b="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666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4520E4E-0FBF-0CDB-F443-C17670F16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577" y="218942"/>
            <a:ext cx="11599461" cy="5551622"/>
          </a:xfrm>
        </p:spPr>
        <p:txBody>
          <a:bodyPr/>
          <a:lstStyle/>
          <a:p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Методики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конкурентного становища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endParaRPr lang="ru-RU" sz="2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en-US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Дана методика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тому,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оцінюються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конкурентну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CA); </a:t>
            </a:r>
            <a:endParaRPr lang="uk-UA" sz="2200" b="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фінансове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становище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FS); </a:t>
            </a:r>
            <a:endParaRPr lang="uk-UA" sz="2200" b="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привабливість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IS);</a:t>
            </a:r>
            <a:endParaRPr lang="uk-UA" sz="2200" b="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стабільність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ES);</a:t>
            </a:r>
            <a:endParaRPr lang="uk-UA" sz="2200" b="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Кожному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факторові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виставляються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бали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діапазоні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до 6. </a:t>
            </a:r>
          </a:p>
          <a:p>
            <a:r>
              <a:rPr lang="ru-RU" sz="2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конкурентну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 (мала-велика)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вимірюється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відношенням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продажів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 до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продажів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провідного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конкурента; </a:t>
            </a:r>
          </a:p>
          <a:p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відносна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експертна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 в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продукцією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конкурента; </a:t>
            </a:r>
          </a:p>
          <a:p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життєвий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цикл продукту (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старіння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зародження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903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E56A715-3AFD-95B1-C4AB-46C57D736F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987" y="228600"/>
            <a:ext cx="11346051" cy="5541963"/>
          </a:xfrm>
        </p:spPr>
        <p:txBody>
          <a:bodyPr/>
          <a:lstStyle/>
          <a:p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цикл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заміни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 (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змінний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фіксований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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прихильність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характеристика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вірності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певній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торговельній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марці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потужностей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мінімальне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максимальне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потужностей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завантаження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устаткування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ноу-хау (мала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велика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вертикальної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рамках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єдиної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ланок одного і того ж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виробничого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ланцюга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200" b="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22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EF441E6-5614-2AF3-94B0-BA43154536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1" y="101600"/>
            <a:ext cx="11704638" cy="5668963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Зміст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конкурентної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розвідки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циклічна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суттєву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основоположників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шпигунства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праву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Чингісхана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Перед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кожним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походом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становище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завоювати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цікавили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ремесел та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той факт,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знищувалося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поголовно все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володіють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ремеслами.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сказати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тут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зародився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Чингісхана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говорив: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навчайтесь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народів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кращого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них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все-таки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Китай, тому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до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там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з'явилася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перша фундаментальна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Сунь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Цзи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писав про те,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супротивника</a:t>
            </a:r>
            <a:endParaRPr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193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E56A715-3AFD-95B1-C4AB-46C57D736F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987" y="228600"/>
            <a:ext cx="11346051" cy="5541963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становище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віддача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ROI(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вкладеного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важіль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незбалансований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збалансований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позикових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ліквідність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незбалансована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збалансована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абсолютна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ліквідність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причому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максимальними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мінімальними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як і 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попередньому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збалансованими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Розраховується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потік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великий)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потік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простота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ринку (легко)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відходом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ринку,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перепрофілюванням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ризикованість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оборотність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000" b="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32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E56A715-3AFD-95B1-C4AB-46C57D736F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987" y="228600"/>
            <a:ext cx="11346051" cy="5541963"/>
          </a:xfrm>
        </p:spPr>
        <p:txBody>
          <a:bodyPr/>
          <a:lstStyle/>
          <a:p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місткості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 й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ноу-хау (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неефективне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галузями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капіталомісткість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входження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(легко – складно) –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</a:p>
          <a:p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потужностей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віддача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b="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015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E56A715-3AFD-95B1-C4AB-46C57D736F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987" y="228600"/>
            <a:ext cx="11346051" cy="5541963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(мало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множинності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темп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інфляції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варіація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характеристика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розкид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конкуруючих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(великий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характеристика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зрілості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 й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цінової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входження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(мало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ліцензії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входження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слабкий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характеристика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еластичність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еластичний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нееластичний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попит.</a:t>
            </a:r>
            <a:endParaRPr sz="2000" b="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39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EF441E6-5614-2AF3-94B0-BA43154536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1" y="101600"/>
            <a:ext cx="11704638" cy="5668963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вертикально-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зорієнтований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еволюційний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ентузіастів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вертикально-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зорієнтованому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яке директивно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Приклад.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Motorola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70-х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ХХ ст.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очолили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топ-менеджер Роберт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Гелвін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Йєн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Херрінг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сьогоднішній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день.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сприяло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90 -х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ХХ ст., коли на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з’явилося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розвідницьких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змогли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структурах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8560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EF441E6-5614-2AF3-94B0-BA43154536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1" y="101600"/>
            <a:ext cx="11704638" cy="5668963"/>
          </a:xfrm>
        </p:spPr>
        <p:txBody>
          <a:bodyPr/>
          <a:lstStyle/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Еволюційний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затягнутим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знаннями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загальноосвітньої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закуповується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вищезгаданий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переходить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масиву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способами,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ентузіастів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знизу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хтось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акумулювати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відслідковувати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яке з часом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розвинути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7581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5A1378E-0AFE-D853-A15E-A93740F6CD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8297" y="172278"/>
            <a:ext cx="11578742" cy="5598285"/>
          </a:xfrm>
        </p:spPr>
        <p:txBody>
          <a:bodyPr/>
          <a:lstStyle/>
          <a:p>
            <a:pPr marL="0" indent="0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заснуванні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зіштовхуються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наступними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обмеженнями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треба довести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інструментарій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дороге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весь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розвідувальний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цикл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складно;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на маленьких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регулярно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Ваше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конкурентам.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1106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82D8CA6-AE36-C203-A6D8-EB72A844AB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153" y="255494"/>
            <a:ext cx="11641885" cy="5515069"/>
          </a:xfrm>
        </p:spPr>
        <p:txBody>
          <a:bodyPr/>
          <a:lstStyle/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конкурентній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розвідці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добувати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й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зводиться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нейтралізації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загроз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збитку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місія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мета). Вони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відносинах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державою,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конкурентами,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ЗМІ та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</a:p>
          <a:p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ноу-хау та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партнерами. Тут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несумлінних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вантажі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персонал,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носієм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b="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153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82D8CA6-AE36-C203-A6D8-EB72A844AB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153" y="255494"/>
            <a:ext cx="11641885" cy="5515069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охороняються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способами, 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супровід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взаєминах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припускає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витоку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припускає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припускає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відпрацьовування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збитків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розкрадання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персоналу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розкрадання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збитків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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припускає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дружнього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клімату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b="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324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82D8CA6-AE36-C203-A6D8-EB72A844AB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153" y="255494"/>
            <a:ext cx="11641885" cy="5515069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інформаційного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Даний метод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утруднення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секретної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видимих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інгредієнти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упустивши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методику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Дезінформація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присвоюються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помилкові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Реальна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версія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не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помилкової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Вона повинна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розподілених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часом,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імітацію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помилкового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Найоптимальнішим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варіантом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тут буде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помилкової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правдивої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Причому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правдива повинна легко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перевірятися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конкурента до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вигідні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нас. </a:t>
            </a:r>
          </a:p>
          <a:p>
            <a:pPr algn="just"/>
            <a:r>
              <a:rPr lang="ru-RU" sz="2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Прикладом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тут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послужити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видимість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бурхливої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одному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іншому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маскуються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Перевагою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фактор, коли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виграється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необхідний</a:t>
            </a:r>
            <a:endParaRPr sz="2000" b="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06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82D8CA6-AE36-C203-A6D8-EB72A844AB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153" y="255494"/>
            <a:ext cx="11641885" cy="5515069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конкурентові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підтвердити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помилковими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Недоліком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формату і 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складно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b="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7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1FA5750-3970-504B-95BD-8A21CC26E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597" y="127322"/>
            <a:ext cx="11324604" cy="5469621"/>
          </a:xfrm>
        </p:spPr>
        <p:txBody>
          <a:bodyPr/>
          <a:lstStyle/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вона:</a:t>
            </a:r>
            <a:endParaRPr lang="ru-RU" sz="2000" b="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покращує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нехтують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банкрутства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спаду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прайс-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них;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приводу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слабких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5851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5A1378E-0AFE-D853-A15E-A93740F6CD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8297" y="172278"/>
            <a:ext cx="11578742" cy="5598285"/>
          </a:xfrm>
        </p:spPr>
        <p:txBody>
          <a:bodyPr/>
          <a:lstStyle/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шпигунства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шпигунство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форма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недобросовісної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полягає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протизаконними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методами.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шпигунство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наздогнати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допустити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відставання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конкурента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мінімальними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часу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коштів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шляхом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ним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перспективних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секретних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шпигунства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підкуп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взірців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шантаж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крадіжка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взірців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шпигуна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персоналу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-конкурента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заради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взірців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роботу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прослуховування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конкурента).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8858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185EC03-24AB-B80E-6B89-7F41BA62B2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389" y="322730"/>
            <a:ext cx="11574650" cy="5447834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шпигунство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форм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несумлінної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держав.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шпигунства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затрачаються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Простіше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кажучи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легше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дешевше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украсти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винаходити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самим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дороге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справедливо і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до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приєднуються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шпигунство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вважається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кримінальним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злочином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завжди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жертви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роблять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позови до суду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приводу.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По-перше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ризик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суду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прийдеться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розкрити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які-небудь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комерційні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таємниці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По-друге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хоче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сформувати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собі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імідж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жертви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партнерів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заволоділи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чужими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через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небажання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проблеми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законом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демонструють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Взагалі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успішним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шпигунство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вважається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«жертва»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здогадалася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заволодів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конкурент.</a:t>
            </a:r>
          </a:p>
          <a:p>
            <a:pPr algn="just"/>
            <a:endParaRPr sz="2000" b="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460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5A1378E-0AFE-D853-A15E-A93740F6CD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8297" y="172278"/>
            <a:ext cx="11578742" cy="5598285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відміну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шпигунства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законним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видом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співпрацю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підприємством-еталоном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відкритих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джерел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балансу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звіту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фінансові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сайту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в т.ч. шляхом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слабкі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сторони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прайс-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листів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Вважається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причиною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поширення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шпигунства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Україні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виступає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низький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володіння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розвідки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незначні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(через «комплекс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комерційної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таємниці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страждають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вітчизняні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Однак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межа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етичними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неетичними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методами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ведення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розвідки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хоч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при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дотриманні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обох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випадках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чинних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законів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залишається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досить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розмитою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По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мірі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потреб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одержанні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дорогої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ділової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зростає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роль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етичних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норм. При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виникненні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проблем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одержанням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підрозділі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розвідки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з'являються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стимули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порушити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етичні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обмеження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127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E750A9A-E762-5F6C-ED73-A0FF4D8D5A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539" y="251792"/>
            <a:ext cx="11618499" cy="5518772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Розглянемо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шпигунства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1.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США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розпочалася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шпигунства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колонії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США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залежали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фабричні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купувала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хлопок та тютюн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склалася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британським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урядом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еміграцію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текстилю,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фабричного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креслень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континенту.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винахідливий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англієць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Самуель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Слейтер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запам’ятав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креслення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ткацького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верстату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США та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сконструював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пристрій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дозволило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1789 р. у США першу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текстильну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фабрику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подолати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британської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легкої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2.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ХІХ ст.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Бразилія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характеризувалася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добробуту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спиралася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каучукову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Бразилія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каучуку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тому,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знали секрет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видобутку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каучуконосних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суворо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вивезли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каучуконосних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поставили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теплицях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них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Через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вони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британській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колонії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Малайі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5517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B1C85C5-C081-9CF4-FB3F-5F4454BD1E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531" y="185530"/>
            <a:ext cx="11671508" cy="5585033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каучуконосних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каучуку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Бразилії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удару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опинилася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3.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Банкірський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Ротшильдів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створив систему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шпигунства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випереджала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Так,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банк Ротшильда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Лондоні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фронту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британській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прем’єр-міністр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000" b="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4</a:t>
            </a:r>
            <a:r>
              <a:rPr lang="uk-UA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XIII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Берліні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заборонялося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іноземцям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мануфактурних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розголошенню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806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514AE89-AB76-1670-0549-EECDEA0EEF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495" y="255494"/>
            <a:ext cx="11601544" cy="5515069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 до початку ХХ ст.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несанкціонованого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виступали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дірки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стінах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стелях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потайні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ходи й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напівпрозорі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дзеркала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телеграфу і телефону дозволила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почала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перехоплюватися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впливаючи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стан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біржі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30-40-ві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пішов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семимильними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кроками»: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з'явилися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диктофони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мініатюрні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фотоапарати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радіомікрофони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Надалі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набувало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перехоплення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оброблюваних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комп'ютерах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вдосконалювалися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витоку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т.д.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перехоплення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стетоскопів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мікрофонів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пристосувати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Електромагнітний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електромагнітних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вузлів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офісних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апаратур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усередині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випромінюються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sz="2000" b="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008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514AE89-AB76-1670-0549-EECDEA0EEF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495" y="255494"/>
            <a:ext cx="11601544" cy="5515069"/>
          </a:xfrm>
        </p:spPr>
        <p:txBody>
          <a:bodyPr/>
          <a:lstStyle/>
          <a:p>
            <a:pPr algn="just"/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Оптичний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Носієм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електромагнітні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діапазонах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видимого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інфрачервоного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ультрафіолетового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підглядання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перехоплення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біноклів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відеокамер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приладів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нічного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b="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16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EF441E6-5614-2AF3-94B0-BA43154536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1" y="101600"/>
            <a:ext cx="11704638" cy="566896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напівзаконні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вербування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з-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конкурента).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таких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випередження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конкурсах, тендерах,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вірогідних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капіталовкладеннях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випередження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превентивних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вигод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злиттів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незаконно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заволодіти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нашими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547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0652408-43D5-65D1-E856-9B4FB56149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621" y="92598"/>
            <a:ext cx="11683418" cy="5677966"/>
          </a:xfrm>
        </p:spPr>
        <p:txBody>
          <a:bodyPr/>
          <a:lstStyle/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Розвідувальний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цикл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хоче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CINs - Critical Intelligence Needs);</a:t>
            </a:r>
          </a:p>
          <a:p>
            <a:pPr algn="just"/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знайденої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36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2564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EF441E6-5614-2AF3-94B0-BA43154536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1" y="101600"/>
            <a:ext cx="11704638" cy="5668963"/>
          </a:xfrm>
        </p:spPr>
        <p:txBody>
          <a:bodyPr/>
          <a:lstStyle/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зорієнтованість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поточну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найкоротший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строк);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чітка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50%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результату);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запорукою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грамотного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співставлення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слабко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собою коротких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36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172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EF441E6-5614-2AF3-94B0-BA43154536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1" y="101600"/>
            <a:ext cx="11704638" cy="5668963"/>
          </a:xfrm>
        </p:spPr>
        <p:txBody>
          <a:bodyPr/>
          <a:lstStyle/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Характерними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рисами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просто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шляху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нецільової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чітких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 в такому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дійсно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надовго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зорієнтованість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короткому часовому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помічені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цікавить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uk-UA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4053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EF441E6-5614-2AF3-94B0-BA43154536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1" y="101600"/>
            <a:ext cx="11704638" cy="5668963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Співвідношення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конкурентної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розвідки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бенчмаркінгу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тісно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конкурентним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Для такого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шукає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наше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наших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же параметрам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обнародують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бізнесмени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(особливо,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малого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вдалося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домовитись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(в т.ч. з конкурентом) з приводу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1269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EF441E6-5614-2AF3-94B0-BA43154536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1" y="101600"/>
            <a:ext cx="11704638" cy="566896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такому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візують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словами, вони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виявитись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застарілі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недієві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передового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партнера у нашу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гірші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ним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наш партнер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дізнався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(особливо,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числа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 для атаки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слабкі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відслідковують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партнера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рамки договору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наш партнер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імовірністю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стати конкурентом, то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наше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обережно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відкоригувати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(з одного боку, партнер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весь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угоди, а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повинен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дізнатися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справ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41387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4251</Words>
  <Application>Microsoft Macintosh PowerPoint</Application>
  <PresentationFormat>Широкоэкранный</PresentationFormat>
  <Paragraphs>203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Calibri</vt:lpstr>
      <vt:lpstr>Helvetica</vt:lpstr>
      <vt:lpstr>Montserrat</vt:lpstr>
      <vt:lpstr>Montserrat ExtraBold</vt:lpstr>
      <vt:lpstr>Times New Roman</vt:lpstr>
      <vt:lpstr>Тема Office</vt:lpstr>
      <vt:lpstr>   Конкурентна розвідка та промислове шпигунство  Лекція 8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Александр Ткачук</cp:lastModifiedBy>
  <cp:revision>196</cp:revision>
  <dcterms:created xsi:type="dcterms:W3CDTF">2023-01-12T09:20:21Z</dcterms:created>
  <dcterms:modified xsi:type="dcterms:W3CDTF">2025-10-21T14:31:09Z</dcterms:modified>
</cp:coreProperties>
</file>