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90" r:id="rId3"/>
    <p:sldId id="306" r:id="rId4"/>
    <p:sldId id="291" r:id="rId5"/>
    <p:sldId id="305" r:id="rId6"/>
    <p:sldId id="292" r:id="rId7"/>
    <p:sldId id="293" r:id="rId8"/>
    <p:sldId id="294" r:id="rId9"/>
    <p:sldId id="295" r:id="rId10"/>
    <p:sldId id="296" r:id="rId11"/>
    <p:sldId id="297" r:id="rId12"/>
    <p:sldId id="309" r:id="rId13"/>
    <p:sldId id="310" r:id="rId14"/>
    <p:sldId id="323" r:id="rId15"/>
    <p:sldId id="324" r:id="rId16"/>
    <p:sldId id="307" r:id="rId17"/>
    <p:sldId id="308" r:id="rId18"/>
    <p:sldId id="311" r:id="rId19"/>
    <p:sldId id="312" r:id="rId20"/>
    <p:sldId id="313" r:id="rId21"/>
    <p:sldId id="314" r:id="rId22"/>
    <p:sldId id="315" r:id="rId23"/>
    <p:sldId id="298" r:id="rId24"/>
    <p:sldId id="299" r:id="rId25"/>
    <p:sldId id="300" r:id="rId26"/>
    <p:sldId id="316" r:id="rId27"/>
    <p:sldId id="317" r:id="rId28"/>
    <p:sldId id="318" r:id="rId29"/>
    <p:sldId id="319" r:id="rId30"/>
    <p:sldId id="303" r:id="rId31"/>
    <p:sldId id="320" r:id="rId32"/>
    <p:sldId id="302" r:id="rId33"/>
    <p:sldId id="301" r:id="rId34"/>
    <p:sldId id="304" r:id="rId35"/>
    <p:sldId id="321" r:id="rId36"/>
    <p:sldId id="322" r:id="rId3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50"/>
    <p:restoredTop sz="94585"/>
  </p:normalViewPr>
  <p:slideViewPr>
    <p:cSldViewPr snapToGrid="0">
      <p:cViewPr varScale="1">
        <p:scale>
          <a:sx n="108" d="100"/>
          <a:sy n="108" d="100"/>
        </p:scale>
        <p:origin x="22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21.10.2025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промислове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шпигунство</a:t>
            </a: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8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розвідкою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табл. 1:</a:t>
            </a:r>
          </a:p>
          <a:p>
            <a:pPr algn="r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Таблиця.1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E8AD77-E418-F7DF-A21D-F388C2EA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84" y="1273215"/>
            <a:ext cx="8757186" cy="356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59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видно з табл. 1,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зорієнтований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розвідки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конкурентами. Але,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знову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таки, в табл. 1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мова про «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вид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стороною.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в силу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галузевої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ринкової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конкурентна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розвідка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виступатиме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невід’ємною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останнього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об'єктів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розвідка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віднести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Ринок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Досліджуються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можливі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фактори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маркетингової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політики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конкурента.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Особлива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увага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приділяється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ціновій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політиці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2 Продукт.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Багато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видів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продуктів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відрізняють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з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роблять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конструктивні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технологічні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особливості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їхнього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виробництва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Так само в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галузі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увага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звертається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обсяги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розвиток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виробництва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конкурента,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ефективність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3 Менеджмент. Структура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комунікації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8268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76C7D0A-39F8-A8AD-B4FA-33A7997773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945" y="166256"/>
            <a:ext cx="11566093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4 Кадри.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пристрасті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захоплення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подробиці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носіїв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5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Інфраструктура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Тут нас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цікавлять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під'їзні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колії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постачальниками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6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Фінансова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сфера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конкурента.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потоки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найбільший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ліквідність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платоспроможність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кредиторами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7130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24A8DD7-0067-B081-B9BE-BF307E7E2F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1821" y="141668"/>
            <a:ext cx="11625218" cy="5628895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(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(КР)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конкурента, але й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про них).</a:t>
            </a:r>
          </a:p>
          <a:p>
            <a:pPr algn="just"/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Головна мета –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глобальна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бізнес-середовища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патентами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підбирання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864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B3B1312-10D5-20AD-AAC1-C1EEF83BD0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CF0B26-9A45-5660-6DD3-189073439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72" y="237506"/>
            <a:ext cx="9725422" cy="504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66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B3B1312-10D5-20AD-AAC1-C1EEF83BD0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45176E-C745-52E4-575C-DA89463C0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3" y="237506"/>
            <a:ext cx="9029341" cy="46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21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1FC0406-9496-0F3F-BFAE-4CF9FFA89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091" y="196770"/>
            <a:ext cx="11532947" cy="5573793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чужих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тіньової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538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1FC0406-9496-0F3F-BFAE-4CF9FFA89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091" y="196770"/>
            <a:ext cx="11532947" cy="557379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неправомірного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несумлінної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уразливостей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18)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66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4520E4E-0FBF-0CDB-F443-C17670F168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7577" y="218942"/>
            <a:ext cx="11599461" cy="5551622"/>
          </a:xfrm>
        </p:spPr>
        <p:txBody>
          <a:bodyPr/>
          <a:lstStyle/>
          <a:p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Методики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становища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endParaRPr lang="ru-RU" sz="2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Дана методика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CA); </a:t>
            </a:r>
            <a:endParaRPr lang="uk-UA" sz="22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фінансове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FS); </a:t>
            </a:r>
            <a:endParaRPr lang="uk-UA" sz="22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IS);</a:t>
            </a:r>
            <a:endParaRPr lang="uk-UA" sz="22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ES);</a:t>
            </a:r>
            <a:endParaRPr lang="uk-UA" sz="22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Кожному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виставляються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бали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до 6. </a:t>
            </a:r>
          </a:p>
          <a:p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(мала-велика)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вимірюється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до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провідного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конкурента; </a:t>
            </a: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в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продукцією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конкурента; </a:t>
            </a: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цикл продукту (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старіння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903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E56A715-3AFD-95B1-C4AB-46C57D736F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987" y="228600"/>
            <a:ext cx="11346051" cy="5541963"/>
          </a:xfrm>
        </p:spPr>
        <p:txBody>
          <a:bodyPr/>
          <a:lstStyle/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цикл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(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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характеристика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вірності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марці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мінімальне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ноу-хау (мала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велика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об'єднання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рамках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єдиної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ланок одного і того ж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2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2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422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розвідки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праву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Чингісхана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походом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ремесел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той факт,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знищувалося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поголовно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ремеслами.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зародився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Чингісхана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говорив: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навчайтесь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народів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них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все-таки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Китай,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з'явилася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перша фундаментальна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Сунь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Цзи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писав про те,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супротивника</a:t>
            </a:r>
            <a:endParaRPr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193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E56A715-3AFD-95B1-C4AB-46C57D736F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987" y="228600"/>
            <a:ext cx="11346051" cy="55419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важіль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незбалансований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позикових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незбалансована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абсолютна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як і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великий)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простота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ринку (легко)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відходом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перепрофілюванням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032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E56A715-3AFD-95B1-C4AB-46C57D736F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987" y="228600"/>
            <a:ext cx="11346051" cy="5541963"/>
          </a:xfrm>
        </p:spPr>
        <p:txBody>
          <a:bodyPr/>
          <a:lstStyle/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ноу-хау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капіталомісткість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(легко – складно) –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015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E56A715-3AFD-95B1-C4AB-46C57D736F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987" y="228600"/>
            <a:ext cx="11346051" cy="55419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(мало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темп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характеристика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розкид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(великий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характеристика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(мало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характеристика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нееластичний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попит.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139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вертикально-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ентузіастів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зорієнтованому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директивно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Приклад.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Motorola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70-х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ХХ ст.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очолили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топ-менеджер Роберт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Гелвін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Йєн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Херрінг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90 -х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ХХ ст., коли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з’явилося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розвідницьких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структурах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8560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Еволюційний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затягнутим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вищезгаданий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ентузіастів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відслідковувати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з часом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7581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5A1378E-0AFE-D853-A15E-A93740F6C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172278"/>
            <a:ext cx="11578742" cy="5598285"/>
          </a:xfrm>
        </p:spPr>
        <p:txBody>
          <a:bodyPr/>
          <a:lstStyle/>
          <a:p>
            <a:pPr marL="0" indent="0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зіштовхуються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довести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дороге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розвідувальний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на маленьких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особою;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Ваше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1106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82D8CA6-AE36-C203-A6D8-EB72A844AB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153" y="255494"/>
            <a:ext cx="11641885" cy="5515069"/>
          </a:xfrm>
        </p:spPr>
        <p:txBody>
          <a:bodyPr/>
          <a:lstStyle/>
          <a:p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протидії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конкурентній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розвідці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мета).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державою,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конкурентами,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ЗМІ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ноу-хау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партнерами. Тут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несумлінних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персонал,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носієм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153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82D8CA6-AE36-C203-A6D8-EB72A844AB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153" y="255494"/>
            <a:ext cx="11641885" cy="551506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витоку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відпрацьовування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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клімату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324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82D8CA6-AE36-C203-A6D8-EB72A844AB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153" y="255494"/>
            <a:ext cx="11641885" cy="551506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Даний метод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утруднення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інгредієнти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упустивши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методику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Реальна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повинна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часом,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Найоптимальнішим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тут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правдива повинна легко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нас. </a:t>
            </a:r>
          </a:p>
          <a:p>
            <a:pPr algn="just"/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послужити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бурхливої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маскуються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виграється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606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82D8CA6-AE36-C203-A6D8-EB72A844AB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153" y="255494"/>
            <a:ext cx="11641885" cy="551506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формату і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371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1FA5750-3970-504B-95BD-8A21CC26E5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597" y="127322"/>
            <a:ext cx="11324604" cy="5469621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вона:</a:t>
            </a:r>
            <a:endParaRPr lang="ru-RU" sz="2000" b="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нехтують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банкрутства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прайс-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них;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приводу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58510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5A1378E-0AFE-D853-A15E-A93740F6C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172278"/>
            <a:ext cx="11578742" cy="5598285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шпигунство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недобросовісної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протизаконними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методами.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шпигунство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наздогнати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допустити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шантаж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крадіжка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персоналу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-конкурента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роботу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прослуховування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конкурента).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88580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185EC03-24AB-B80E-6B89-7F41BA62B2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2389" y="322730"/>
            <a:ext cx="11574650" cy="544783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форм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несумлінної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кажучи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украсти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винаходити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дороге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справедливо і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приєднуються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шпигунство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кримінальним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злочином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жертви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позови до суду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приводу.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таємниці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жертви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заволоділи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чужими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небажання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законом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шпигунство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«жертва»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здогадалася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заволодів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конкурент.</a:t>
            </a:r>
          </a:p>
          <a:p>
            <a:pPr algn="just"/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460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5A1378E-0AFE-D853-A15E-A93740F6C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172278"/>
            <a:ext cx="11578742" cy="559828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підприємством-еталоном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балансу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сайту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в т.ч.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прайс-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листів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(через «комплекс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таємниці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страждають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вітчизняні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межа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неетичними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методами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дотриманні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законів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розмитою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потреб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одержанні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дорогої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ділової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зростає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роль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норм.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виникненні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проблем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одержанням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підрозділі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з'являються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стимули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порушити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етичні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1278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E750A9A-E762-5F6C-ED73-A0FF4D8D5A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51792"/>
            <a:ext cx="11618499" cy="5518772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США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фабричні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хлопок та тютюн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британським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урядом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еміграцію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текстилю,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фабричного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континенту.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англієць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Самуель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Слейтер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ткацького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США та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сконструював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1789 р. у США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текстильну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фабрику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легкої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ХІХ ст.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характеризувалася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спиралася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каучукову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каучуку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знали секрет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видобутку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каучуконосних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суворо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вивезли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каучуконосних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поставили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теплицях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британській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Малайі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5517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B1C85C5-C081-9CF4-FB3F-5F4454BD1E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531" y="185530"/>
            <a:ext cx="11671508" cy="55850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каучуконосних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каучуку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удару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опинилася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3.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Банкірський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Ротшильдів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створив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 Ротшильда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Лондоні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фронту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британській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прем’єр-міністр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4</a:t>
            </a:r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XIII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Берліні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заборонялося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іноземцям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мануфактурних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розголошенню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06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514AE89-AB76-1670-0549-EECDEA0EEF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5495" y="255494"/>
            <a:ext cx="11601544" cy="5515069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 до початку ХХ ст.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несанкціонованого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потайні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ходи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напівпрозорі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телеграфу і телефону дозволила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почала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перехоплюватися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стан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30-40-ві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пішов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семимильними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кроками»: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з'явилися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диктофони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мініатюрні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фотоапарати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радіомікрофони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набувало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перехоплення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оброблюваних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вдосконалювалися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витоку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т.д.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перехоплення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стетоскопів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мікрофонів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Електромагнітний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електромагнітних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усередині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100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514AE89-AB76-1670-0549-EECDEA0EEF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5495" y="255494"/>
            <a:ext cx="11601544" cy="5515069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Оптичний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Носієм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електромагнітні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видимого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інфрачервоного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ультрафіолетового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підглядання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перехоплення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біноклів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відеокамер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91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напівзаконні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вербування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з-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таких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конкурсах, тендерах,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вірогідних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капіталовкладеннях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злиттів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незаконно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заволодіти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таємницями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547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0652408-43D5-65D1-E856-9B4FB56149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621" y="92598"/>
            <a:ext cx="11683418" cy="5677966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Розвідувальний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CINs - Critical Intelligence Needs);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знайденої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2564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найкоротший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коротких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1727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рисами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нецільової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в такому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надовго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короткому часовому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uk-UA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4053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Співвідношення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розвідки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конкурентним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такого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наше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наших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же параметрам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обнародують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бізнесмени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домовитись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 т.ч. з конкурентом) з приводу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1269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недієві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у нашу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 партнер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дізнався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числа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для атаки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відслідковують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партнера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рамки договору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 партнер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конкурентом,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наше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обережно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відкоригувати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 одного боку, партнер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угоди, 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дізнатися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4138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5245</TotalTime>
  <Words>4251</Words>
  <Application>Microsoft Macintosh PowerPoint</Application>
  <PresentationFormat>Широкоэкранный</PresentationFormat>
  <Paragraphs>203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 Конкурентна розвідка та промислове шпигунство  Лекція 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196</cp:revision>
  <dcterms:created xsi:type="dcterms:W3CDTF">2023-01-12T09:20:21Z</dcterms:created>
  <dcterms:modified xsi:type="dcterms:W3CDTF">2025-10-21T14:31:09Z</dcterms:modified>
</cp:coreProperties>
</file>