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256" r:id="rId2"/>
    <p:sldId id="293" r:id="rId3"/>
    <p:sldId id="257" r:id="rId4"/>
    <p:sldId id="258" r:id="rId5"/>
    <p:sldId id="294"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9" r:id="rId25"/>
    <p:sldId id="277" r:id="rId26"/>
    <p:sldId id="278"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Lst>
  <p:sldSz cx="9144000" cy="6858000" type="screen4x3"/>
  <p:notesSz cx="9144000" cy="6858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64" autoAdjust="0"/>
    <p:restoredTop sz="94660"/>
  </p:normalViewPr>
  <p:slideViewPr>
    <p:cSldViewPr>
      <p:cViewPr varScale="1">
        <p:scale>
          <a:sx n="106" d="100"/>
          <a:sy n="106" d="100"/>
        </p:scale>
        <p:origin x="1644"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113" d="100"/>
          <a:sy n="113" d="100"/>
        </p:scale>
        <p:origin x="247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60C5B6D1-9D88-4F36-8FA7-A5319A1E064C}" type="datetimeFigureOut">
              <a:rPr lang="uk-UA" smtClean="0"/>
              <a:t>20.02.2019</a:t>
            </a:fld>
            <a:endParaRPr lang="uk-UA"/>
          </a:p>
        </p:txBody>
      </p:sp>
      <p:sp>
        <p:nvSpPr>
          <p:cNvPr id="4" name="Нижний колонтитул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uk-UA"/>
          </a:p>
        </p:txBody>
      </p:sp>
      <p:sp>
        <p:nvSpPr>
          <p:cNvPr id="5" name="Номер слайда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0D36EE2A-4E85-40F4-9504-B65D9A4069FC}" type="slidenum">
              <a:rPr lang="uk-UA" smtClean="0"/>
              <a:t>‹#›</a:t>
            </a:fld>
            <a:endParaRPr lang="uk-UA"/>
          </a:p>
        </p:txBody>
      </p:sp>
    </p:spTree>
    <p:extLst>
      <p:ext uri="{BB962C8B-B14F-4D97-AF65-F5344CB8AC3E}">
        <p14:creationId xmlns:p14="http://schemas.microsoft.com/office/powerpoint/2010/main" val="13909331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
          </a:p>
        </p:txBody>
      </p:sp>
      <p:sp>
        <p:nvSpPr>
          <p:cNvPr id="3" name="Дата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8FB9560A-10EC-4AE8-95D6-122FE25923B3}" type="datetimeFigureOut">
              <a:rPr lang="" smtClean="0"/>
              <a:t>02/20/2019</a:t>
            </a:fld>
            <a:endParaRPr lang=""/>
          </a:p>
        </p:txBody>
      </p:sp>
      <p:sp>
        <p:nvSpPr>
          <p:cNvPr id="4" name="Образ слайда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
          </a:p>
        </p:txBody>
      </p:sp>
      <p:sp>
        <p:nvSpPr>
          <p:cNvPr id="5" name="Заметки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
          </a:p>
        </p:txBody>
      </p:sp>
      <p:sp>
        <p:nvSpPr>
          <p:cNvPr id="6" name="Нижний колонтитул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
          </a:p>
        </p:txBody>
      </p:sp>
      <p:sp>
        <p:nvSpPr>
          <p:cNvPr id="7" name="Номер слайда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3DCA37B2-DFDB-4C7D-8AB8-A59C6A48FEF7}" type="slidenum">
              <a:rPr lang="" smtClean="0"/>
              <a:t>‹#›</a:t>
            </a:fld>
            <a:endParaRPr lang=""/>
          </a:p>
        </p:txBody>
      </p:sp>
    </p:spTree>
    <p:extLst>
      <p:ext uri="{BB962C8B-B14F-4D97-AF65-F5344CB8AC3E}">
        <p14:creationId xmlns:p14="http://schemas.microsoft.com/office/powerpoint/2010/main" val="649976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a:p>
        </p:txBody>
      </p:sp>
      <p:sp>
        <p:nvSpPr>
          <p:cNvPr id="4" name="Номер слайда 3"/>
          <p:cNvSpPr>
            <a:spLocks noGrp="1"/>
          </p:cNvSpPr>
          <p:nvPr>
            <p:ph type="sldNum" sz="quarter" idx="10"/>
          </p:nvPr>
        </p:nvSpPr>
        <p:spPr/>
        <p:txBody>
          <a:bodyPr/>
          <a:lstStyle/>
          <a:p>
            <a:fld id="{3DCA37B2-DFDB-4C7D-8AB8-A59C6A48FEF7}" type="slidenum">
              <a:rPr lang="" smtClean="0"/>
              <a:t>1</a:t>
            </a:fld>
            <a:endParaRPr lang=""/>
          </a:p>
        </p:txBody>
      </p:sp>
    </p:spTree>
    <p:extLst>
      <p:ext uri="{BB962C8B-B14F-4D97-AF65-F5344CB8AC3E}">
        <p14:creationId xmlns:p14="http://schemas.microsoft.com/office/powerpoint/2010/main" val="1371740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a:p>
        </p:txBody>
      </p:sp>
      <p:sp>
        <p:nvSpPr>
          <p:cNvPr id="4" name="Номер слайда 3"/>
          <p:cNvSpPr>
            <a:spLocks noGrp="1"/>
          </p:cNvSpPr>
          <p:nvPr>
            <p:ph type="sldNum" sz="quarter" idx="10"/>
          </p:nvPr>
        </p:nvSpPr>
        <p:spPr/>
        <p:txBody>
          <a:bodyPr/>
          <a:lstStyle/>
          <a:p>
            <a:fld id="{3DCA37B2-DFDB-4C7D-8AB8-A59C6A48FEF7}" type="slidenum">
              <a:rPr lang="" smtClean="0"/>
              <a:t>3</a:t>
            </a:fld>
            <a:endParaRPr lang=""/>
          </a:p>
        </p:txBody>
      </p:sp>
    </p:spTree>
    <p:extLst>
      <p:ext uri="{BB962C8B-B14F-4D97-AF65-F5344CB8AC3E}">
        <p14:creationId xmlns:p14="http://schemas.microsoft.com/office/powerpoint/2010/main" val="286076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 dirty="0"/>
          </a:p>
        </p:txBody>
      </p:sp>
      <p:sp>
        <p:nvSpPr>
          <p:cNvPr id="4" name="Номер слайда 3"/>
          <p:cNvSpPr>
            <a:spLocks noGrp="1"/>
          </p:cNvSpPr>
          <p:nvPr>
            <p:ph type="sldNum" sz="quarter" idx="10"/>
          </p:nvPr>
        </p:nvSpPr>
        <p:spPr/>
        <p:txBody>
          <a:bodyPr/>
          <a:lstStyle/>
          <a:p>
            <a:fld id="{3DCA37B2-DFDB-4C7D-8AB8-A59C6A48FEF7}" type="slidenum">
              <a:rPr lang="" smtClean="0"/>
              <a:t>4</a:t>
            </a:fld>
            <a:endParaRPr lang=""/>
          </a:p>
        </p:txBody>
      </p:sp>
    </p:spTree>
    <p:extLst>
      <p:ext uri="{BB962C8B-B14F-4D97-AF65-F5344CB8AC3E}">
        <p14:creationId xmlns:p14="http://schemas.microsoft.com/office/powerpoint/2010/main" val="2375308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20.02.2019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20.02.2019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20.02.2019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20.02.2019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20.02.2019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20.02.2019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20.02.2019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20.02.2019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20.02.2019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20.02.2019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20.02.2019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20.02.2019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1.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9.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0.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32656"/>
            <a:ext cx="8712968" cy="1362075"/>
          </a:xfrm>
        </p:spPr>
        <p:txBody>
          <a:bodyPr>
            <a:noAutofit/>
          </a:bodyPr>
          <a:lstStyle/>
          <a:p>
            <a:pPr algn="ctr"/>
            <a:r>
              <a:rPr lang="uk-UA" sz="6000" i="1" dirty="0">
                <a:latin typeface="+mn-lt"/>
              </a:rPr>
              <a:t>Тема 6. ОСНОВНІ ФОНДИ </a:t>
            </a:r>
            <a:r>
              <a:rPr lang="uk-UA" sz="6000" i="1" dirty="0" smtClean="0">
                <a:latin typeface="+mn-lt"/>
              </a:rPr>
              <a:t>ПІДПРИЄМСТВА</a:t>
            </a:r>
            <a:endParaRPr lang="uk-UA" sz="6000" dirty="0">
              <a:latin typeface="+mn-lt"/>
            </a:endParaRPr>
          </a:p>
        </p:txBody>
      </p:sp>
      <p:sp>
        <p:nvSpPr>
          <p:cNvPr id="3" name="Текст 2"/>
          <p:cNvSpPr>
            <a:spLocks noGrp="1"/>
          </p:cNvSpPr>
          <p:nvPr>
            <p:ph type="body" idx="1"/>
          </p:nvPr>
        </p:nvSpPr>
        <p:spPr>
          <a:xfrm>
            <a:off x="340195" y="2060848"/>
            <a:ext cx="8568952" cy="4392488"/>
          </a:xfrm>
        </p:spPr>
        <p:txBody>
          <a:bodyPr>
            <a:noAutofit/>
          </a:bodyPr>
          <a:lstStyle/>
          <a:p>
            <a:r>
              <a:rPr lang="uk-UA" sz="2800" b="1" dirty="0">
                <a:solidFill>
                  <a:schemeClr val="tx1"/>
                </a:solidFill>
              </a:rPr>
              <a:t>1. Суть і структура основних фондів підприємства</a:t>
            </a:r>
            <a:endParaRPr lang="ru-RU" sz="2800" b="1" dirty="0">
              <a:solidFill>
                <a:schemeClr val="tx1"/>
              </a:solidFill>
            </a:endParaRPr>
          </a:p>
          <a:p>
            <a:r>
              <a:rPr lang="uk-UA" sz="2800" b="1" dirty="0">
                <a:solidFill>
                  <a:schemeClr val="tx1"/>
                </a:solidFill>
              </a:rPr>
              <a:t>2. Оцінка основних фондів. Поняття зносу та амортизації основних фондів.</a:t>
            </a:r>
            <a:endParaRPr lang="ru-RU" sz="2800" b="1" dirty="0">
              <a:solidFill>
                <a:schemeClr val="tx1"/>
              </a:solidFill>
            </a:endParaRPr>
          </a:p>
          <a:p>
            <a:r>
              <a:rPr lang="uk-UA" sz="2800" b="1" dirty="0">
                <a:solidFill>
                  <a:schemeClr val="tx1"/>
                </a:solidFill>
              </a:rPr>
              <a:t>3. Показники руху та використання основних фондів</a:t>
            </a:r>
            <a:endParaRPr lang="ru-RU" sz="2800" b="1" dirty="0">
              <a:solidFill>
                <a:schemeClr val="tx1"/>
              </a:solidFill>
            </a:endParaRPr>
          </a:p>
          <a:p>
            <a:r>
              <a:rPr lang="uk-UA" sz="2800" b="1" dirty="0">
                <a:solidFill>
                  <a:schemeClr val="tx1"/>
                </a:solidFill>
              </a:rPr>
              <a:t>4. Шляхи підвищення ефективності використання основних фондів та виробничих </a:t>
            </a:r>
            <a:r>
              <a:rPr lang="uk-UA" sz="2800" b="1" dirty="0" err="1">
                <a:solidFill>
                  <a:schemeClr val="tx1"/>
                </a:solidFill>
              </a:rPr>
              <a:t>потужностей</a:t>
            </a:r>
            <a:r>
              <a:rPr lang="uk-UA" sz="2800" b="1" dirty="0">
                <a:solidFill>
                  <a:schemeClr val="tx1"/>
                </a:solidFill>
              </a:rPr>
              <a:t> підприємств за сучасних умов</a:t>
            </a:r>
            <a:endParaRPr lang="ru-RU" sz="2800" b="1" dirty="0">
              <a:solidFill>
                <a:schemeClr val="tx1"/>
              </a:solidFill>
            </a:endParaRPr>
          </a:p>
          <a:p>
            <a:r>
              <a:rPr lang="uk-UA" sz="2400" b="1" i="1" dirty="0">
                <a:solidFill>
                  <a:schemeClr val="tx1"/>
                </a:solidFill>
              </a:rPr>
              <a:t> </a:t>
            </a:r>
            <a:endParaRPr lang="ru-RU" sz="2400" dirty="0">
              <a:solidFill>
                <a:schemeClr val="tx1"/>
              </a:solidFill>
            </a:endParaRPr>
          </a:p>
        </p:txBody>
      </p:sp>
    </p:spTree>
    <p:extLst>
      <p:ext uri="{BB962C8B-B14F-4D97-AF65-F5344CB8AC3E}">
        <p14:creationId xmlns:p14="http://schemas.microsoft.com/office/powerpoint/2010/main" val="2101301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548680"/>
            <a:ext cx="8589338" cy="3091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Рисунок 1"/>
          <p:cNvPicPr>
            <a:picLocks noChangeAspect="1"/>
          </p:cNvPicPr>
          <p:nvPr/>
        </p:nvPicPr>
        <p:blipFill>
          <a:blip r:embed="rId3"/>
          <a:stretch>
            <a:fillRect/>
          </a:stretch>
        </p:blipFill>
        <p:spPr>
          <a:xfrm>
            <a:off x="5796136" y="4326344"/>
            <a:ext cx="3036928" cy="2237126"/>
          </a:xfrm>
          <a:prstGeom prst="rect">
            <a:avLst/>
          </a:prstGeom>
        </p:spPr>
      </p:pic>
    </p:spTree>
    <p:extLst>
      <p:ext uri="{BB962C8B-B14F-4D97-AF65-F5344CB8AC3E}">
        <p14:creationId xmlns:p14="http://schemas.microsoft.com/office/powerpoint/2010/main" val="14147187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340768"/>
            <a:ext cx="8568952"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Рисунок 1"/>
          <p:cNvPicPr>
            <a:picLocks noChangeAspect="1"/>
          </p:cNvPicPr>
          <p:nvPr/>
        </p:nvPicPr>
        <p:blipFill>
          <a:blip r:embed="rId3"/>
          <a:stretch>
            <a:fillRect/>
          </a:stretch>
        </p:blipFill>
        <p:spPr>
          <a:xfrm>
            <a:off x="5940152" y="4370820"/>
            <a:ext cx="2976550" cy="2192649"/>
          </a:xfrm>
          <a:prstGeom prst="rect">
            <a:avLst/>
          </a:prstGeom>
        </p:spPr>
      </p:pic>
    </p:spTree>
    <p:extLst>
      <p:ext uri="{BB962C8B-B14F-4D97-AF65-F5344CB8AC3E}">
        <p14:creationId xmlns:p14="http://schemas.microsoft.com/office/powerpoint/2010/main" val="36948893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764704"/>
            <a:ext cx="8712968" cy="2786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Рисунок 1"/>
          <p:cNvPicPr>
            <a:picLocks noChangeAspect="1"/>
          </p:cNvPicPr>
          <p:nvPr/>
        </p:nvPicPr>
        <p:blipFill>
          <a:blip r:embed="rId3"/>
          <a:stretch>
            <a:fillRect/>
          </a:stretch>
        </p:blipFill>
        <p:spPr>
          <a:xfrm>
            <a:off x="5885377" y="4293096"/>
            <a:ext cx="2981202" cy="2194750"/>
          </a:xfrm>
          <a:prstGeom prst="rect">
            <a:avLst/>
          </a:prstGeom>
        </p:spPr>
      </p:pic>
    </p:spTree>
    <p:extLst>
      <p:ext uri="{BB962C8B-B14F-4D97-AF65-F5344CB8AC3E}">
        <p14:creationId xmlns:p14="http://schemas.microsoft.com/office/powerpoint/2010/main" val="10651227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692696"/>
            <a:ext cx="8522898"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15041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124744"/>
            <a:ext cx="8568952" cy="4420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27048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628800"/>
            <a:ext cx="8712967" cy="181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Рисунок 1"/>
          <p:cNvPicPr>
            <a:picLocks noChangeAspect="1"/>
          </p:cNvPicPr>
          <p:nvPr/>
        </p:nvPicPr>
        <p:blipFill>
          <a:blip r:embed="rId3"/>
          <a:stretch>
            <a:fillRect/>
          </a:stretch>
        </p:blipFill>
        <p:spPr>
          <a:xfrm>
            <a:off x="5292080" y="4152212"/>
            <a:ext cx="3492996" cy="2316008"/>
          </a:xfrm>
          <a:prstGeom prst="rect">
            <a:avLst/>
          </a:prstGeom>
        </p:spPr>
      </p:pic>
    </p:spTree>
    <p:extLst>
      <p:ext uri="{BB962C8B-B14F-4D97-AF65-F5344CB8AC3E}">
        <p14:creationId xmlns:p14="http://schemas.microsoft.com/office/powerpoint/2010/main" val="2298566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92696"/>
            <a:ext cx="8632073" cy="3466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Рисунок 1"/>
          <p:cNvPicPr>
            <a:picLocks noChangeAspect="1"/>
          </p:cNvPicPr>
          <p:nvPr/>
        </p:nvPicPr>
        <p:blipFill>
          <a:blip r:embed="rId3"/>
          <a:stretch>
            <a:fillRect/>
          </a:stretch>
        </p:blipFill>
        <p:spPr>
          <a:xfrm>
            <a:off x="5148064" y="4126300"/>
            <a:ext cx="3627487" cy="2413928"/>
          </a:xfrm>
          <a:prstGeom prst="rect">
            <a:avLst/>
          </a:prstGeom>
        </p:spPr>
      </p:pic>
    </p:spTree>
    <p:extLst>
      <p:ext uri="{BB962C8B-B14F-4D97-AF65-F5344CB8AC3E}">
        <p14:creationId xmlns:p14="http://schemas.microsoft.com/office/powerpoint/2010/main" val="33129287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340768"/>
            <a:ext cx="8594573"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Рисунок 1"/>
          <p:cNvPicPr>
            <a:picLocks noChangeAspect="1"/>
          </p:cNvPicPr>
          <p:nvPr/>
        </p:nvPicPr>
        <p:blipFill>
          <a:blip r:embed="rId3"/>
          <a:stretch>
            <a:fillRect/>
          </a:stretch>
        </p:blipFill>
        <p:spPr>
          <a:xfrm>
            <a:off x="5436096" y="3946780"/>
            <a:ext cx="3409997" cy="2554206"/>
          </a:xfrm>
          <a:prstGeom prst="rect">
            <a:avLst/>
          </a:prstGeom>
        </p:spPr>
      </p:pic>
    </p:spTree>
    <p:extLst>
      <p:ext uri="{BB962C8B-B14F-4D97-AF65-F5344CB8AC3E}">
        <p14:creationId xmlns:p14="http://schemas.microsoft.com/office/powerpoint/2010/main" val="34335095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8436011"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Рисунок 1"/>
          <p:cNvPicPr>
            <a:picLocks noChangeAspect="1"/>
          </p:cNvPicPr>
          <p:nvPr/>
        </p:nvPicPr>
        <p:blipFill>
          <a:blip r:embed="rId3"/>
          <a:stretch>
            <a:fillRect/>
          </a:stretch>
        </p:blipFill>
        <p:spPr>
          <a:xfrm>
            <a:off x="5220072" y="4360172"/>
            <a:ext cx="3645396" cy="2147288"/>
          </a:xfrm>
          <a:prstGeom prst="rect">
            <a:avLst/>
          </a:prstGeom>
        </p:spPr>
      </p:pic>
    </p:spTree>
    <p:extLst>
      <p:ext uri="{BB962C8B-B14F-4D97-AF65-F5344CB8AC3E}">
        <p14:creationId xmlns:p14="http://schemas.microsoft.com/office/powerpoint/2010/main" val="8004399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476672"/>
            <a:ext cx="8568951" cy="371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Рисунок 1"/>
          <p:cNvPicPr>
            <a:picLocks noChangeAspect="1"/>
          </p:cNvPicPr>
          <p:nvPr/>
        </p:nvPicPr>
        <p:blipFill>
          <a:blip r:embed="rId3"/>
          <a:stretch>
            <a:fillRect/>
          </a:stretch>
        </p:blipFill>
        <p:spPr>
          <a:xfrm>
            <a:off x="6444208" y="4149080"/>
            <a:ext cx="2359149" cy="2359149"/>
          </a:xfrm>
          <a:prstGeom prst="rect">
            <a:avLst/>
          </a:prstGeom>
        </p:spPr>
      </p:pic>
    </p:spTree>
    <p:extLst>
      <p:ext uri="{BB962C8B-B14F-4D97-AF65-F5344CB8AC3E}">
        <p14:creationId xmlns:p14="http://schemas.microsoft.com/office/powerpoint/2010/main" val="35965872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95536" y="1052736"/>
            <a:ext cx="8568952" cy="4392488"/>
          </a:xfrm>
        </p:spPr>
        <p:txBody>
          <a:bodyPr numCol="2">
            <a:noAutofit/>
          </a:bodyPr>
          <a:lstStyle/>
          <a:p>
            <a:r>
              <a:rPr lang="uk-UA" sz="2800" b="1" i="1" dirty="0">
                <a:solidFill>
                  <a:schemeClr val="tx1"/>
                </a:solidFill>
              </a:rPr>
              <a:t> </a:t>
            </a:r>
            <a:r>
              <a:rPr lang="uk-UA" sz="2800" b="1" i="1" dirty="0" smtClean="0">
                <a:solidFill>
                  <a:schemeClr val="tx1"/>
                </a:solidFill>
              </a:rPr>
              <a:t>Ключові </a:t>
            </a:r>
            <a:r>
              <a:rPr lang="uk-UA" sz="2800" b="1" i="1" dirty="0">
                <a:solidFill>
                  <a:schemeClr val="tx1"/>
                </a:solidFill>
              </a:rPr>
              <a:t>поняття та терміни: </a:t>
            </a:r>
            <a:endParaRPr lang="en-US" sz="2800" b="1" i="1" dirty="0" smtClean="0">
              <a:solidFill>
                <a:schemeClr val="tx1"/>
              </a:solidFill>
            </a:endParaRPr>
          </a:p>
          <a:p>
            <a:r>
              <a:rPr lang="uk-UA" sz="2800" i="1" dirty="0" smtClean="0">
                <a:solidFill>
                  <a:schemeClr val="tx1"/>
                </a:solidFill>
              </a:rPr>
              <a:t>основні </a:t>
            </a:r>
            <a:r>
              <a:rPr lang="uk-UA" sz="2800" i="1" dirty="0">
                <a:solidFill>
                  <a:schemeClr val="tx1"/>
                </a:solidFill>
              </a:rPr>
              <a:t>фонди,  </a:t>
            </a:r>
            <a:endParaRPr lang="en-US" sz="2800" i="1" dirty="0" smtClean="0">
              <a:solidFill>
                <a:schemeClr val="tx1"/>
              </a:solidFill>
            </a:endParaRPr>
          </a:p>
          <a:p>
            <a:r>
              <a:rPr lang="uk-UA" sz="2800" i="1" dirty="0" smtClean="0">
                <a:solidFill>
                  <a:schemeClr val="tx1"/>
                </a:solidFill>
              </a:rPr>
              <a:t>виробничі </a:t>
            </a:r>
            <a:r>
              <a:rPr lang="uk-UA" sz="2800" i="1" dirty="0">
                <a:solidFill>
                  <a:schemeClr val="tx1"/>
                </a:solidFill>
              </a:rPr>
              <a:t>фонди, </a:t>
            </a:r>
            <a:endParaRPr lang="en-US" sz="2800" i="1" dirty="0" smtClean="0">
              <a:solidFill>
                <a:schemeClr val="tx1"/>
              </a:solidFill>
            </a:endParaRPr>
          </a:p>
          <a:p>
            <a:r>
              <a:rPr lang="uk-UA" sz="2800" i="1" dirty="0" smtClean="0">
                <a:solidFill>
                  <a:schemeClr val="tx1"/>
                </a:solidFill>
              </a:rPr>
              <a:t>вартісна </a:t>
            </a:r>
            <a:r>
              <a:rPr lang="uk-UA" sz="2800" i="1" dirty="0">
                <a:solidFill>
                  <a:schemeClr val="tx1"/>
                </a:solidFill>
              </a:rPr>
              <a:t>оцінка основних фондів, </a:t>
            </a:r>
            <a:endParaRPr lang="en-US" sz="2800" i="1" dirty="0" smtClean="0">
              <a:solidFill>
                <a:schemeClr val="tx1"/>
              </a:solidFill>
            </a:endParaRPr>
          </a:p>
          <a:p>
            <a:r>
              <a:rPr lang="uk-UA" sz="2800" i="1" dirty="0" smtClean="0">
                <a:solidFill>
                  <a:schemeClr val="tx1"/>
                </a:solidFill>
              </a:rPr>
              <a:t>види </a:t>
            </a:r>
            <a:r>
              <a:rPr lang="uk-UA" sz="2800" i="1" dirty="0">
                <a:solidFill>
                  <a:schemeClr val="tx1"/>
                </a:solidFill>
              </a:rPr>
              <a:t>вартості основних фондів, </a:t>
            </a:r>
            <a:endParaRPr lang="en-US" sz="2800" i="1" dirty="0" smtClean="0">
              <a:solidFill>
                <a:schemeClr val="tx1"/>
              </a:solidFill>
            </a:endParaRPr>
          </a:p>
          <a:p>
            <a:r>
              <a:rPr lang="uk-UA" sz="2800" i="1" dirty="0" smtClean="0">
                <a:solidFill>
                  <a:schemeClr val="tx1"/>
                </a:solidFill>
              </a:rPr>
              <a:t>знос </a:t>
            </a:r>
            <a:r>
              <a:rPr lang="uk-UA" sz="2800" i="1" dirty="0">
                <a:solidFill>
                  <a:schemeClr val="tx1"/>
                </a:solidFill>
              </a:rPr>
              <a:t>основних фондів, </a:t>
            </a:r>
            <a:endParaRPr lang="en-US" sz="2800" i="1" dirty="0" smtClean="0">
              <a:solidFill>
                <a:schemeClr val="tx1"/>
              </a:solidFill>
            </a:endParaRPr>
          </a:p>
          <a:p>
            <a:r>
              <a:rPr lang="uk-UA" sz="2800" i="1" dirty="0" smtClean="0">
                <a:solidFill>
                  <a:schemeClr val="tx1"/>
                </a:solidFill>
              </a:rPr>
              <a:t>амортизація</a:t>
            </a:r>
            <a:r>
              <a:rPr lang="uk-UA" sz="2800" i="1" dirty="0">
                <a:solidFill>
                  <a:schemeClr val="tx1"/>
                </a:solidFill>
              </a:rPr>
              <a:t>, </a:t>
            </a:r>
            <a:endParaRPr lang="en-US" sz="2800" i="1" dirty="0" smtClean="0">
              <a:solidFill>
                <a:schemeClr val="tx1"/>
              </a:solidFill>
            </a:endParaRPr>
          </a:p>
          <a:p>
            <a:r>
              <a:rPr lang="uk-UA" sz="2800" i="1" dirty="0" smtClean="0">
                <a:solidFill>
                  <a:schemeClr val="tx1"/>
                </a:solidFill>
              </a:rPr>
              <a:t>методи </a:t>
            </a:r>
            <a:r>
              <a:rPr lang="uk-UA" sz="2800" i="1" dirty="0">
                <a:solidFill>
                  <a:schemeClr val="tx1"/>
                </a:solidFill>
              </a:rPr>
              <a:t>амортизації, </a:t>
            </a:r>
            <a:endParaRPr lang="en-US" sz="2800" i="1" dirty="0" smtClean="0">
              <a:solidFill>
                <a:schemeClr val="tx1"/>
              </a:solidFill>
            </a:endParaRPr>
          </a:p>
          <a:p>
            <a:r>
              <a:rPr lang="uk-UA" sz="2800" i="1" dirty="0" smtClean="0">
                <a:solidFill>
                  <a:schemeClr val="tx1"/>
                </a:solidFill>
              </a:rPr>
              <a:t>відтворення </a:t>
            </a:r>
            <a:r>
              <a:rPr lang="uk-UA" sz="2800" i="1" dirty="0">
                <a:solidFill>
                  <a:schemeClr val="tx1"/>
                </a:solidFill>
              </a:rPr>
              <a:t>основних фондів, </a:t>
            </a:r>
            <a:endParaRPr lang="en-US" sz="2800" i="1" dirty="0" smtClean="0">
              <a:solidFill>
                <a:schemeClr val="tx1"/>
              </a:solidFill>
            </a:endParaRPr>
          </a:p>
          <a:p>
            <a:r>
              <a:rPr lang="uk-UA" sz="2800" i="1" dirty="0" smtClean="0">
                <a:solidFill>
                  <a:schemeClr val="tx1"/>
                </a:solidFill>
              </a:rPr>
              <a:t>показники </a:t>
            </a:r>
            <a:r>
              <a:rPr lang="uk-UA" sz="2800" i="1" dirty="0">
                <a:solidFill>
                  <a:schemeClr val="tx1"/>
                </a:solidFill>
              </a:rPr>
              <a:t>стану та руху основних фондів, показники використання основних фондів, показники відтворення основних фондів</a:t>
            </a:r>
            <a:r>
              <a:rPr lang="uk-UA" sz="2800" i="1" dirty="0" smtClean="0">
                <a:solidFill>
                  <a:schemeClr val="tx1"/>
                </a:solidFill>
              </a:rPr>
              <a:t>.</a:t>
            </a:r>
            <a:endParaRPr lang="ru-RU" sz="2800" dirty="0">
              <a:solidFill>
                <a:schemeClr val="tx1"/>
              </a:solidFill>
            </a:endParaRPr>
          </a:p>
        </p:txBody>
      </p:sp>
    </p:spTree>
    <p:extLst>
      <p:ext uri="{BB962C8B-B14F-4D97-AF65-F5344CB8AC3E}">
        <p14:creationId xmlns:p14="http://schemas.microsoft.com/office/powerpoint/2010/main" val="2492628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692696"/>
            <a:ext cx="8496944" cy="3323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Рисунок 1"/>
          <p:cNvPicPr>
            <a:picLocks noChangeAspect="1"/>
          </p:cNvPicPr>
          <p:nvPr/>
        </p:nvPicPr>
        <p:blipFill>
          <a:blip r:embed="rId3"/>
          <a:stretch>
            <a:fillRect/>
          </a:stretch>
        </p:blipFill>
        <p:spPr>
          <a:xfrm>
            <a:off x="6389108" y="4149080"/>
            <a:ext cx="2359356" cy="2359356"/>
          </a:xfrm>
          <a:prstGeom prst="rect">
            <a:avLst/>
          </a:prstGeom>
        </p:spPr>
      </p:pic>
    </p:spTree>
    <p:extLst>
      <p:ext uri="{BB962C8B-B14F-4D97-AF65-F5344CB8AC3E}">
        <p14:creationId xmlns:p14="http://schemas.microsoft.com/office/powerpoint/2010/main" val="34190768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6619" y="1268760"/>
            <a:ext cx="8496945" cy="237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Рисунок 1"/>
          <p:cNvPicPr>
            <a:picLocks noChangeAspect="1"/>
          </p:cNvPicPr>
          <p:nvPr/>
        </p:nvPicPr>
        <p:blipFill>
          <a:blip r:embed="rId3"/>
          <a:stretch>
            <a:fillRect/>
          </a:stretch>
        </p:blipFill>
        <p:spPr>
          <a:xfrm>
            <a:off x="6444208" y="4077072"/>
            <a:ext cx="2359356" cy="2359356"/>
          </a:xfrm>
          <a:prstGeom prst="rect">
            <a:avLst/>
          </a:prstGeom>
        </p:spPr>
      </p:pic>
    </p:spTree>
    <p:extLst>
      <p:ext uri="{BB962C8B-B14F-4D97-AF65-F5344CB8AC3E}">
        <p14:creationId xmlns:p14="http://schemas.microsoft.com/office/powerpoint/2010/main" val="22702707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92696"/>
            <a:ext cx="8556313"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Рисунок 1"/>
          <p:cNvPicPr>
            <a:picLocks noChangeAspect="1"/>
          </p:cNvPicPr>
          <p:nvPr/>
        </p:nvPicPr>
        <p:blipFill>
          <a:blip r:embed="rId3"/>
          <a:stretch>
            <a:fillRect/>
          </a:stretch>
        </p:blipFill>
        <p:spPr>
          <a:xfrm>
            <a:off x="6444208" y="4077072"/>
            <a:ext cx="2359356" cy="2359356"/>
          </a:xfrm>
          <a:prstGeom prst="rect">
            <a:avLst/>
          </a:prstGeom>
        </p:spPr>
      </p:pic>
    </p:spTree>
    <p:extLst>
      <p:ext uri="{BB962C8B-B14F-4D97-AF65-F5344CB8AC3E}">
        <p14:creationId xmlns:p14="http://schemas.microsoft.com/office/powerpoint/2010/main" val="34443018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692696"/>
            <a:ext cx="8347651"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Рисунок 1"/>
          <p:cNvPicPr>
            <a:picLocks noChangeAspect="1"/>
          </p:cNvPicPr>
          <p:nvPr/>
        </p:nvPicPr>
        <p:blipFill rotWithShape="1">
          <a:blip r:embed="rId3"/>
          <a:srcRect b="9281"/>
          <a:stretch/>
        </p:blipFill>
        <p:spPr>
          <a:xfrm>
            <a:off x="5940152" y="3999888"/>
            <a:ext cx="2863205" cy="2597464"/>
          </a:xfrm>
          <a:prstGeom prst="rect">
            <a:avLst/>
          </a:prstGeom>
        </p:spPr>
      </p:pic>
    </p:spTree>
    <p:extLst>
      <p:ext uri="{BB962C8B-B14F-4D97-AF65-F5344CB8AC3E}">
        <p14:creationId xmlns:p14="http://schemas.microsoft.com/office/powerpoint/2010/main" val="40794687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a:t>3. Показники руху та використання основних </a:t>
            </a:r>
            <a:r>
              <a:rPr lang="uk-UA" b="1" smtClean="0"/>
              <a:t>фондів</a:t>
            </a:r>
            <a:endParaRPr lang="uk-UA"/>
          </a:p>
        </p:txBody>
      </p:sp>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843" y="1916832"/>
            <a:ext cx="8556313"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Рисунок 2"/>
          <p:cNvPicPr>
            <a:picLocks noChangeAspect="1"/>
          </p:cNvPicPr>
          <p:nvPr/>
        </p:nvPicPr>
        <p:blipFill>
          <a:blip r:embed="rId3"/>
          <a:stretch>
            <a:fillRect/>
          </a:stretch>
        </p:blipFill>
        <p:spPr>
          <a:xfrm>
            <a:off x="3851920" y="4509120"/>
            <a:ext cx="4998236" cy="1990725"/>
          </a:xfrm>
          <a:prstGeom prst="rect">
            <a:avLst/>
          </a:prstGeom>
        </p:spPr>
      </p:pic>
    </p:spTree>
    <p:extLst>
      <p:ext uri="{BB962C8B-B14F-4D97-AF65-F5344CB8AC3E}">
        <p14:creationId xmlns:p14="http://schemas.microsoft.com/office/powerpoint/2010/main" val="12360493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490" y="1412776"/>
            <a:ext cx="8352928" cy="2482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Рисунок 1"/>
          <p:cNvPicPr>
            <a:picLocks noChangeAspect="1"/>
          </p:cNvPicPr>
          <p:nvPr/>
        </p:nvPicPr>
        <p:blipFill>
          <a:blip r:embed="rId3"/>
          <a:stretch>
            <a:fillRect/>
          </a:stretch>
        </p:blipFill>
        <p:spPr>
          <a:xfrm>
            <a:off x="5220072" y="4365104"/>
            <a:ext cx="3626346" cy="2175808"/>
          </a:xfrm>
          <a:prstGeom prst="rect">
            <a:avLst/>
          </a:prstGeom>
        </p:spPr>
      </p:pic>
    </p:spTree>
    <p:extLst>
      <p:ext uri="{BB962C8B-B14F-4D97-AF65-F5344CB8AC3E}">
        <p14:creationId xmlns:p14="http://schemas.microsoft.com/office/powerpoint/2010/main" val="23823598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692696"/>
            <a:ext cx="8548457"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Рисунок 1"/>
          <p:cNvPicPr>
            <a:picLocks noChangeAspect="1"/>
          </p:cNvPicPr>
          <p:nvPr/>
        </p:nvPicPr>
        <p:blipFill>
          <a:blip r:embed="rId3"/>
          <a:stretch>
            <a:fillRect/>
          </a:stretch>
        </p:blipFill>
        <p:spPr>
          <a:xfrm>
            <a:off x="5940152" y="4502894"/>
            <a:ext cx="2859825" cy="2142108"/>
          </a:xfrm>
          <a:prstGeom prst="rect">
            <a:avLst/>
          </a:prstGeom>
        </p:spPr>
      </p:pic>
    </p:spTree>
    <p:extLst>
      <p:ext uri="{BB962C8B-B14F-4D97-AF65-F5344CB8AC3E}">
        <p14:creationId xmlns:p14="http://schemas.microsoft.com/office/powerpoint/2010/main" val="28668201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700808"/>
            <a:ext cx="8352927" cy="3006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20436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2342" y="2381592"/>
            <a:ext cx="8352927" cy="1336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Рисунок 1"/>
          <p:cNvPicPr>
            <a:picLocks noChangeAspect="1"/>
          </p:cNvPicPr>
          <p:nvPr/>
        </p:nvPicPr>
        <p:blipFill>
          <a:blip r:embed="rId3"/>
          <a:stretch>
            <a:fillRect/>
          </a:stretch>
        </p:blipFill>
        <p:spPr>
          <a:xfrm>
            <a:off x="5874946" y="4293096"/>
            <a:ext cx="2865368" cy="2139881"/>
          </a:xfrm>
          <a:prstGeom prst="rect">
            <a:avLst/>
          </a:prstGeom>
        </p:spPr>
      </p:pic>
    </p:spTree>
    <p:extLst>
      <p:ext uri="{BB962C8B-B14F-4D97-AF65-F5344CB8AC3E}">
        <p14:creationId xmlns:p14="http://schemas.microsoft.com/office/powerpoint/2010/main" val="25027916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92696"/>
            <a:ext cx="8280920" cy="3310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Рисунок 1"/>
          <p:cNvPicPr>
            <a:picLocks noChangeAspect="1"/>
          </p:cNvPicPr>
          <p:nvPr/>
        </p:nvPicPr>
        <p:blipFill>
          <a:blip r:embed="rId3"/>
          <a:stretch>
            <a:fillRect/>
          </a:stretch>
        </p:blipFill>
        <p:spPr>
          <a:xfrm>
            <a:off x="5868144" y="4437112"/>
            <a:ext cx="2865368" cy="2139881"/>
          </a:xfrm>
          <a:prstGeom prst="rect">
            <a:avLst/>
          </a:prstGeom>
        </p:spPr>
      </p:pic>
    </p:spTree>
    <p:extLst>
      <p:ext uri="{BB962C8B-B14F-4D97-AF65-F5344CB8AC3E}">
        <p14:creationId xmlns:p14="http://schemas.microsoft.com/office/powerpoint/2010/main" val="40381797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b="1" dirty="0"/>
              <a:t>1. Суть і структура основних фондів </a:t>
            </a:r>
            <a:r>
              <a:rPr lang="uk-UA" b="1" dirty="0" smtClean="0"/>
              <a:t>підприємства</a:t>
            </a:r>
            <a:endParaRPr lang="uk-UA" dirty="0"/>
          </a:p>
        </p:txBody>
      </p:sp>
      <p:sp>
        <p:nvSpPr>
          <p:cNvPr id="3" name="Прямоугольник 2"/>
          <p:cNvSpPr/>
          <p:nvPr/>
        </p:nvSpPr>
        <p:spPr>
          <a:xfrm>
            <a:off x="251520" y="1700808"/>
            <a:ext cx="8692911" cy="4893647"/>
          </a:xfrm>
          <a:prstGeom prst="rect">
            <a:avLst/>
          </a:prstGeom>
        </p:spPr>
        <p:txBody>
          <a:bodyPr wrap="square">
            <a:spAutoFit/>
          </a:bodyPr>
          <a:lstStyle/>
          <a:p>
            <a:pPr algn="just"/>
            <a:r>
              <a:rPr lang="uk-UA" sz="2400" b="1" i="1" noProof="1" smtClean="0"/>
              <a:t>Основні виробничі фонди</a:t>
            </a:r>
            <a:r>
              <a:rPr lang="uk-UA" sz="2400" noProof="1" smtClean="0"/>
              <a:t> – це засоби праці, які мають вартість, функціонують у виробничому процесі тривалий час, не змінюють своїх форм і розмірів, а свою вартість переносять на вартість готової продукції частинами, у вигляді амортизаційних відрахувань.</a:t>
            </a:r>
          </a:p>
          <a:p>
            <a:pPr algn="just"/>
            <a:endParaRPr lang="uk-UA" sz="2400" noProof="1" smtClean="0"/>
          </a:p>
          <a:p>
            <a:pPr algn="just"/>
            <a:r>
              <a:rPr lang="uk-UA" sz="2400" b="1" i="1" noProof="1" smtClean="0"/>
              <a:t>Значення</a:t>
            </a:r>
            <a:r>
              <a:rPr lang="uk-UA" sz="2400" b="1" noProof="1" smtClean="0"/>
              <a:t>:</a:t>
            </a:r>
            <a:r>
              <a:rPr lang="uk-UA" sz="2400" noProof="1" smtClean="0"/>
              <a:t> Основні фонди є матеріально-технічною базою суспільного виробництва на різних етапах його розвитку. за умов ринкових відносин на перший план висуваються питання якості, надійності продукції, що цілком залежить від якісного стану МТБ та ефективності її використання. Від обсягу основних фондів залежить виробнича потужність підприємства та рівень технічної озброєності праці.</a:t>
            </a:r>
            <a:endParaRPr lang="uk-UA" sz="2400" noProof="1"/>
          </a:p>
        </p:txBody>
      </p:sp>
    </p:spTree>
    <p:extLst>
      <p:ext uri="{BB962C8B-B14F-4D97-AF65-F5344CB8AC3E}">
        <p14:creationId xmlns:p14="http://schemas.microsoft.com/office/powerpoint/2010/main" val="11430179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1" y="692696"/>
            <a:ext cx="8682321"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Рисунок 1"/>
          <p:cNvPicPr>
            <a:picLocks noChangeAspect="1"/>
          </p:cNvPicPr>
          <p:nvPr/>
        </p:nvPicPr>
        <p:blipFill>
          <a:blip r:embed="rId3"/>
          <a:stretch>
            <a:fillRect/>
          </a:stretch>
        </p:blipFill>
        <p:spPr>
          <a:xfrm>
            <a:off x="6084168" y="4365104"/>
            <a:ext cx="2865368" cy="2139881"/>
          </a:xfrm>
          <a:prstGeom prst="rect">
            <a:avLst/>
          </a:prstGeom>
        </p:spPr>
      </p:pic>
    </p:spTree>
    <p:extLst>
      <p:ext uri="{BB962C8B-B14F-4D97-AF65-F5344CB8AC3E}">
        <p14:creationId xmlns:p14="http://schemas.microsoft.com/office/powerpoint/2010/main" val="6526859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467" y="1268760"/>
            <a:ext cx="8496944" cy="3014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Рисунок 1"/>
          <p:cNvPicPr>
            <a:picLocks noChangeAspect="1"/>
          </p:cNvPicPr>
          <p:nvPr/>
        </p:nvPicPr>
        <p:blipFill>
          <a:blip r:embed="rId3"/>
          <a:stretch>
            <a:fillRect/>
          </a:stretch>
        </p:blipFill>
        <p:spPr>
          <a:xfrm>
            <a:off x="5874043" y="4437112"/>
            <a:ext cx="2865368" cy="2139881"/>
          </a:xfrm>
          <a:prstGeom prst="rect">
            <a:avLst/>
          </a:prstGeom>
        </p:spPr>
      </p:pic>
    </p:spTree>
    <p:extLst>
      <p:ext uri="{BB962C8B-B14F-4D97-AF65-F5344CB8AC3E}">
        <p14:creationId xmlns:p14="http://schemas.microsoft.com/office/powerpoint/2010/main" val="14641421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772816"/>
            <a:ext cx="8699933"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Рисунок 1"/>
          <p:cNvPicPr>
            <a:picLocks noChangeAspect="1"/>
          </p:cNvPicPr>
          <p:nvPr/>
        </p:nvPicPr>
        <p:blipFill>
          <a:blip r:embed="rId3"/>
          <a:stretch>
            <a:fillRect/>
          </a:stretch>
        </p:blipFill>
        <p:spPr>
          <a:xfrm>
            <a:off x="5580112" y="4221088"/>
            <a:ext cx="2865368" cy="2139881"/>
          </a:xfrm>
          <a:prstGeom prst="rect">
            <a:avLst/>
          </a:prstGeom>
        </p:spPr>
      </p:pic>
    </p:spTree>
    <p:extLst>
      <p:ext uri="{BB962C8B-B14F-4D97-AF65-F5344CB8AC3E}">
        <p14:creationId xmlns:p14="http://schemas.microsoft.com/office/powerpoint/2010/main" val="12026416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844824"/>
            <a:ext cx="8280920" cy="4493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Рисунок 1"/>
          <p:cNvPicPr>
            <a:picLocks noChangeAspect="1"/>
          </p:cNvPicPr>
          <p:nvPr/>
        </p:nvPicPr>
        <p:blipFill>
          <a:blip r:embed="rId3"/>
          <a:stretch>
            <a:fillRect/>
          </a:stretch>
        </p:blipFill>
        <p:spPr>
          <a:xfrm>
            <a:off x="395536" y="334496"/>
            <a:ext cx="8065707" cy="1292464"/>
          </a:xfrm>
          <a:prstGeom prst="rect">
            <a:avLst/>
          </a:prstGeom>
        </p:spPr>
      </p:pic>
    </p:spTree>
    <p:extLst>
      <p:ext uri="{BB962C8B-B14F-4D97-AF65-F5344CB8AC3E}">
        <p14:creationId xmlns:p14="http://schemas.microsoft.com/office/powerpoint/2010/main" val="34529984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331" y="1484784"/>
            <a:ext cx="8352928" cy="333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9137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012711"/>
            <a:ext cx="8780381" cy="2990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Рисунок 1"/>
          <p:cNvPicPr>
            <a:picLocks noChangeAspect="1"/>
          </p:cNvPicPr>
          <p:nvPr/>
        </p:nvPicPr>
        <p:blipFill>
          <a:blip r:embed="rId3"/>
          <a:stretch>
            <a:fillRect/>
          </a:stretch>
        </p:blipFill>
        <p:spPr>
          <a:xfrm>
            <a:off x="5724128" y="4003115"/>
            <a:ext cx="3044180" cy="2582563"/>
          </a:xfrm>
          <a:prstGeom prst="rect">
            <a:avLst/>
          </a:prstGeom>
        </p:spPr>
      </p:pic>
    </p:spTree>
    <p:extLst>
      <p:ext uri="{BB962C8B-B14F-4D97-AF65-F5344CB8AC3E}">
        <p14:creationId xmlns:p14="http://schemas.microsoft.com/office/powerpoint/2010/main" val="29828436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820" y="980728"/>
            <a:ext cx="8424936" cy="3032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Рисунок 1"/>
          <p:cNvPicPr>
            <a:picLocks noChangeAspect="1"/>
          </p:cNvPicPr>
          <p:nvPr/>
        </p:nvPicPr>
        <p:blipFill>
          <a:blip r:embed="rId3"/>
          <a:stretch>
            <a:fillRect/>
          </a:stretch>
        </p:blipFill>
        <p:spPr>
          <a:xfrm>
            <a:off x="5724128" y="4062322"/>
            <a:ext cx="3105397" cy="2634497"/>
          </a:xfrm>
          <a:prstGeom prst="rect">
            <a:avLst/>
          </a:prstGeom>
        </p:spPr>
      </p:pic>
    </p:spTree>
    <p:extLst>
      <p:ext uri="{BB962C8B-B14F-4D97-AF65-F5344CB8AC3E}">
        <p14:creationId xmlns:p14="http://schemas.microsoft.com/office/powerpoint/2010/main" val="9130070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37" y="980728"/>
            <a:ext cx="8712474"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Рисунок 1"/>
          <p:cNvPicPr>
            <a:picLocks noChangeAspect="1"/>
          </p:cNvPicPr>
          <p:nvPr/>
        </p:nvPicPr>
        <p:blipFill>
          <a:blip r:embed="rId3"/>
          <a:stretch>
            <a:fillRect/>
          </a:stretch>
        </p:blipFill>
        <p:spPr>
          <a:xfrm>
            <a:off x="5796136" y="3953398"/>
            <a:ext cx="3148912" cy="2671413"/>
          </a:xfrm>
          <a:prstGeom prst="rect">
            <a:avLst/>
          </a:prstGeom>
        </p:spPr>
      </p:pic>
    </p:spTree>
    <p:extLst>
      <p:ext uri="{BB962C8B-B14F-4D97-AF65-F5344CB8AC3E}">
        <p14:creationId xmlns:p14="http://schemas.microsoft.com/office/powerpoint/2010/main" val="4268509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074242"/>
          </a:xfrm>
        </p:spPr>
        <p:txBody>
          <a:bodyPr>
            <a:normAutofit/>
          </a:bodyPr>
          <a:lstStyle/>
          <a:p>
            <a:r>
              <a:rPr lang="uk-UA" sz="3200" b="1"/>
              <a:t>4. Шляхи підвищення ефективності використання основних фондів та виробничих потужностей підприємств за сучасних </a:t>
            </a:r>
            <a:r>
              <a:rPr lang="uk-UA" sz="3200" b="1" smtClean="0"/>
              <a:t>умов</a:t>
            </a:r>
            <a:endParaRPr lang="uk-UA" sz="3200"/>
          </a:p>
        </p:txBody>
      </p:sp>
      <p:pic>
        <p:nvPicPr>
          <p:cNvPr id="337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2924944"/>
            <a:ext cx="8349654" cy="2337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42974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04664"/>
            <a:ext cx="8424936"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5" y="2564904"/>
            <a:ext cx="8372533" cy="1383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Рисунок 1"/>
          <p:cNvPicPr>
            <a:picLocks noChangeAspect="1"/>
          </p:cNvPicPr>
          <p:nvPr/>
        </p:nvPicPr>
        <p:blipFill>
          <a:blip r:embed="rId4"/>
          <a:stretch>
            <a:fillRect/>
          </a:stretch>
        </p:blipFill>
        <p:spPr>
          <a:xfrm>
            <a:off x="5254201" y="4293096"/>
            <a:ext cx="3513868" cy="2189981"/>
          </a:xfrm>
          <a:prstGeom prst="rect">
            <a:avLst/>
          </a:prstGeom>
        </p:spPr>
      </p:pic>
    </p:spTree>
    <p:extLst>
      <p:ext uri="{BB962C8B-B14F-4D97-AF65-F5344CB8AC3E}">
        <p14:creationId xmlns:p14="http://schemas.microsoft.com/office/powerpoint/2010/main" val="8171561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3086"/>
          <a:stretch/>
        </p:blipFill>
        <p:spPr bwMode="auto">
          <a:xfrm>
            <a:off x="270790" y="548680"/>
            <a:ext cx="8765706"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Рисунок 1"/>
          <p:cNvPicPr>
            <a:picLocks noChangeAspect="1"/>
          </p:cNvPicPr>
          <p:nvPr/>
        </p:nvPicPr>
        <p:blipFill>
          <a:blip r:embed="rId4"/>
          <a:stretch>
            <a:fillRect/>
          </a:stretch>
        </p:blipFill>
        <p:spPr>
          <a:xfrm>
            <a:off x="5436096" y="3933056"/>
            <a:ext cx="3423389" cy="2577455"/>
          </a:xfrm>
          <a:prstGeom prst="rect">
            <a:avLst/>
          </a:prstGeom>
        </p:spPr>
      </p:pic>
    </p:spTree>
    <p:extLst>
      <p:ext uri="{BB962C8B-B14F-4D97-AF65-F5344CB8AC3E}">
        <p14:creationId xmlns:p14="http://schemas.microsoft.com/office/powerpoint/2010/main" val="39314615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5679"/>
          <a:stretch/>
        </p:blipFill>
        <p:spPr bwMode="auto">
          <a:xfrm>
            <a:off x="179512" y="476672"/>
            <a:ext cx="8807888"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Рисунок 1"/>
          <p:cNvPicPr>
            <a:picLocks noChangeAspect="1"/>
          </p:cNvPicPr>
          <p:nvPr/>
        </p:nvPicPr>
        <p:blipFill>
          <a:blip r:embed="rId3"/>
          <a:stretch>
            <a:fillRect/>
          </a:stretch>
        </p:blipFill>
        <p:spPr>
          <a:xfrm>
            <a:off x="5436096" y="3968644"/>
            <a:ext cx="3475087" cy="2616378"/>
          </a:xfrm>
          <a:prstGeom prst="rect">
            <a:avLst/>
          </a:prstGeom>
        </p:spPr>
      </p:pic>
    </p:spTree>
    <p:extLst>
      <p:ext uri="{BB962C8B-B14F-4D97-AF65-F5344CB8AC3E}">
        <p14:creationId xmlns:p14="http://schemas.microsoft.com/office/powerpoint/2010/main" val="5088127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798"/>
          <a:stretch/>
        </p:blipFill>
        <p:spPr bwMode="auto">
          <a:xfrm>
            <a:off x="251520" y="473149"/>
            <a:ext cx="8720260" cy="2883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Рисунок 1"/>
          <p:cNvPicPr>
            <a:picLocks noChangeAspect="1"/>
          </p:cNvPicPr>
          <p:nvPr/>
        </p:nvPicPr>
        <p:blipFill>
          <a:blip r:embed="rId3"/>
          <a:stretch>
            <a:fillRect/>
          </a:stretch>
        </p:blipFill>
        <p:spPr>
          <a:xfrm>
            <a:off x="5580112" y="3957302"/>
            <a:ext cx="3259063" cy="2453735"/>
          </a:xfrm>
          <a:prstGeom prst="rect">
            <a:avLst/>
          </a:prstGeom>
        </p:spPr>
      </p:pic>
    </p:spTree>
    <p:extLst>
      <p:ext uri="{BB962C8B-B14F-4D97-AF65-F5344CB8AC3E}">
        <p14:creationId xmlns:p14="http://schemas.microsoft.com/office/powerpoint/2010/main" val="3701791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620688"/>
            <a:ext cx="8575559"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Рисунок 1"/>
          <p:cNvPicPr>
            <a:picLocks noChangeAspect="1"/>
          </p:cNvPicPr>
          <p:nvPr/>
        </p:nvPicPr>
        <p:blipFill>
          <a:blip r:embed="rId3"/>
          <a:stretch>
            <a:fillRect/>
          </a:stretch>
        </p:blipFill>
        <p:spPr>
          <a:xfrm>
            <a:off x="4716016" y="3823816"/>
            <a:ext cx="4104948" cy="2706886"/>
          </a:xfrm>
          <a:prstGeom prst="rect">
            <a:avLst/>
          </a:prstGeom>
        </p:spPr>
      </p:pic>
    </p:spTree>
    <p:extLst>
      <p:ext uri="{BB962C8B-B14F-4D97-AF65-F5344CB8AC3E}">
        <p14:creationId xmlns:p14="http://schemas.microsoft.com/office/powerpoint/2010/main" val="19013501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764704"/>
            <a:ext cx="8568952" cy="2398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Рисунок 1"/>
          <p:cNvPicPr>
            <a:picLocks noChangeAspect="1"/>
          </p:cNvPicPr>
          <p:nvPr/>
        </p:nvPicPr>
        <p:blipFill>
          <a:blip r:embed="rId3"/>
          <a:stretch>
            <a:fillRect/>
          </a:stretch>
        </p:blipFill>
        <p:spPr>
          <a:xfrm>
            <a:off x="5436096" y="3140968"/>
            <a:ext cx="3583285" cy="3583285"/>
          </a:xfrm>
          <a:prstGeom prst="rect">
            <a:avLst/>
          </a:prstGeom>
        </p:spPr>
      </p:pic>
    </p:spTree>
    <p:extLst>
      <p:ext uri="{BB962C8B-B14F-4D97-AF65-F5344CB8AC3E}">
        <p14:creationId xmlns:p14="http://schemas.microsoft.com/office/powerpoint/2010/main" val="25190840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7491"/>
            <a:ext cx="8229600" cy="1143000"/>
          </a:xfrm>
        </p:spPr>
        <p:txBody>
          <a:bodyPr>
            <a:normAutofit/>
          </a:bodyPr>
          <a:lstStyle/>
          <a:p>
            <a:r>
              <a:rPr lang="uk-UA" b="1"/>
              <a:t>2. Оцінка основних </a:t>
            </a:r>
            <a:r>
              <a:rPr lang="uk-UA" b="1" smtClean="0"/>
              <a:t>фондів</a:t>
            </a:r>
            <a:endParaRPr lang="uk-UA"/>
          </a:p>
        </p:txBody>
      </p:sp>
      <p:sp>
        <p:nvSpPr>
          <p:cNvPr id="3" name="Прямоугольник 2"/>
          <p:cNvSpPr/>
          <p:nvPr/>
        </p:nvSpPr>
        <p:spPr>
          <a:xfrm>
            <a:off x="251520" y="1196752"/>
            <a:ext cx="8640960" cy="5170646"/>
          </a:xfrm>
          <a:prstGeom prst="rect">
            <a:avLst/>
          </a:prstGeom>
        </p:spPr>
        <p:txBody>
          <a:bodyPr wrap="square">
            <a:spAutoFit/>
          </a:bodyPr>
          <a:lstStyle/>
          <a:p>
            <a:pPr algn="just"/>
            <a:r>
              <a:rPr lang="uk-UA" sz="2200" b="1" dirty="0" smtClean="0"/>
              <a:t>		</a:t>
            </a:r>
            <a:r>
              <a:rPr lang="uk-UA" sz="2200" b="1" u="sng" dirty="0" smtClean="0"/>
              <a:t>Поняття </a:t>
            </a:r>
            <a:r>
              <a:rPr lang="uk-UA" sz="2200" b="1" u="sng" dirty="0"/>
              <a:t>зносу та амортизації основних фондів</a:t>
            </a:r>
            <a:endParaRPr lang="ru-RU" sz="2200" dirty="0"/>
          </a:p>
          <a:p>
            <a:pPr algn="just"/>
            <a:r>
              <a:rPr lang="uk-UA" sz="2200" dirty="0" smtClean="0"/>
              <a:t>	Облік </a:t>
            </a:r>
            <a:r>
              <a:rPr lang="uk-UA" sz="2200" dirty="0"/>
              <a:t>та планування основних фондів ведеться в </a:t>
            </a:r>
            <a:r>
              <a:rPr lang="uk-UA" sz="2200" b="1" u="sng" dirty="0"/>
              <a:t>натуральній та грошовій формі.</a:t>
            </a:r>
            <a:endParaRPr lang="ru-RU" sz="2200" b="1" u="sng" dirty="0"/>
          </a:p>
          <a:p>
            <a:pPr algn="just"/>
            <a:r>
              <a:rPr lang="uk-UA" sz="2200" b="1" dirty="0" smtClean="0"/>
              <a:t>	За </a:t>
            </a:r>
            <a:r>
              <a:rPr lang="uk-UA" sz="2200" b="1" dirty="0"/>
              <a:t>натуральною формою </a:t>
            </a:r>
            <a:r>
              <a:rPr lang="uk-UA" sz="2200" dirty="0"/>
              <a:t>встановлюють число машин, їх продуктивність, потужність, розмір виробничих площ, а за грошовою - вартість основних фондів.</a:t>
            </a:r>
            <a:endParaRPr lang="ru-RU" sz="2200" dirty="0"/>
          </a:p>
          <a:p>
            <a:pPr algn="just"/>
            <a:r>
              <a:rPr lang="uk-UA" sz="2200" dirty="0" smtClean="0"/>
              <a:t>	Дані </a:t>
            </a:r>
            <a:r>
              <a:rPr lang="uk-UA" sz="2200" b="1" dirty="0"/>
              <a:t>натуральної форми </a:t>
            </a:r>
            <a:r>
              <a:rPr lang="uk-UA" sz="2200" dirty="0"/>
              <a:t>оцінки використовують для розрахунку виробничої потужності підприємства; планування виробничої програми; планування резервів підвищення виробки обладнання; складання балансу обладнання.</a:t>
            </a:r>
            <a:endParaRPr lang="ru-RU" sz="2200" dirty="0"/>
          </a:p>
          <a:p>
            <a:pPr algn="just"/>
            <a:r>
              <a:rPr lang="uk-UA" sz="2200" dirty="0" smtClean="0"/>
              <a:t>	Дані </a:t>
            </a:r>
            <a:r>
              <a:rPr lang="uk-UA" sz="2200" b="1" dirty="0"/>
              <a:t>грошової форми </a:t>
            </a:r>
            <a:r>
              <a:rPr lang="uk-UA" sz="2200" dirty="0"/>
              <a:t>оцінки використовують для визначення загального обсягу, динаміки, структури основних фондів; визначення ступеню зносу та розміру амортизаційних відрахувань; розрахунку економічної </a:t>
            </a:r>
            <a:r>
              <a:rPr lang="uk-UA" sz="2200" dirty="0" smtClean="0"/>
              <a:t>ефективності. Все </a:t>
            </a:r>
            <a:r>
              <a:rPr lang="uk-UA" sz="2200" dirty="0"/>
              <a:t>це робиться шляхом  інвентаризації, паспортизації, обліку вибуття й введення основних фондів.</a:t>
            </a:r>
            <a:endParaRPr lang="ru-RU" sz="2200" dirty="0"/>
          </a:p>
        </p:txBody>
      </p:sp>
    </p:spTree>
    <p:extLst>
      <p:ext uri="{BB962C8B-B14F-4D97-AF65-F5344CB8AC3E}">
        <p14:creationId xmlns:p14="http://schemas.microsoft.com/office/powerpoint/2010/main" val="154173830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TotalTime>
  <Words>185</Words>
  <Application>Microsoft Office PowerPoint</Application>
  <PresentationFormat>Экран (4:3)</PresentationFormat>
  <Paragraphs>31</Paragraphs>
  <Slides>39</Slides>
  <Notes>3</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39</vt:i4>
      </vt:variant>
    </vt:vector>
  </HeadingPairs>
  <TitlesOfParts>
    <vt:vector size="42" baseType="lpstr">
      <vt:lpstr>Arial</vt:lpstr>
      <vt:lpstr>Calibri</vt:lpstr>
      <vt:lpstr>Тема Office</vt:lpstr>
      <vt:lpstr>Тема 6. ОСНОВНІ ФОНДИ ПІДПРИЄМСТВА</vt:lpstr>
      <vt:lpstr>Презентация PowerPoint</vt:lpstr>
      <vt:lpstr>1. Суть і структура основних фондів підприємства</vt:lpstr>
      <vt:lpstr>Презентация PowerPoint</vt:lpstr>
      <vt:lpstr>Презентация PowerPoint</vt:lpstr>
      <vt:lpstr>Презентация PowerPoint</vt:lpstr>
      <vt:lpstr>Презентация PowerPoint</vt:lpstr>
      <vt:lpstr>Презентация PowerPoint</vt:lpstr>
      <vt:lpstr>2. Оцінка основних фондів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3. Показники руху та використання основних фондів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4. Шляхи підвищення ефективності використання основних фондів та виробничих потужностей підприємств за сучасних умов</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Master</dc:creator>
  <cp:lastModifiedBy>Сергей Климчук</cp:lastModifiedBy>
  <cp:revision>9</cp:revision>
  <cp:lastPrinted>2019-02-20T08:52:48Z</cp:lastPrinted>
  <dcterms:created xsi:type="dcterms:W3CDTF">2018-04-02T09:00:09Z</dcterms:created>
  <dcterms:modified xsi:type="dcterms:W3CDTF">2019-02-20T08:53:46Z</dcterms:modified>
</cp:coreProperties>
</file>