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304" r:id="rId2"/>
    <p:sldId id="258" r:id="rId3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71" autoAdjust="0"/>
  </p:normalViewPr>
  <p:slideViewPr>
    <p:cSldViewPr>
      <p:cViewPr varScale="1">
        <p:scale>
          <a:sx n="68" d="100"/>
          <a:sy n="68" d="100"/>
        </p:scale>
        <p:origin x="1440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64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69EB2F-B75E-4EDC-BECC-087B86658E36}" type="datetimeFigureOut">
              <a:rPr lang="ru-RU" smtClean="0"/>
              <a:t>16.11.2024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62BCDC-2DA5-4FAA-8D51-E4B96FD8A262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3728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62BCDC-2DA5-4FAA-8D51-E4B96FD8A262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9564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362BCDC-2DA5-4FAA-8D51-E4B96FD8A262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987295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7E93-7C4A-4258-9849-2BC484659549}" type="datetimeFigureOut">
              <a:rPr lang="ru-RU" smtClean="0"/>
              <a:t>16.11.2024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6EAD1-1E2C-4CD8-902E-786A2ABBBAC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4913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7E93-7C4A-4258-9849-2BC484659549}" type="datetimeFigureOut">
              <a:rPr lang="ru-RU" smtClean="0"/>
              <a:t>16.11.2024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6EAD1-1E2C-4CD8-902E-786A2ABBBAC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323009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7E93-7C4A-4258-9849-2BC484659549}" type="datetimeFigureOut">
              <a:rPr lang="ru-RU" smtClean="0"/>
              <a:t>16.11.2024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6EAD1-1E2C-4CD8-902E-786A2ABBBAC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07895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7E93-7C4A-4258-9849-2BC484659549}" type="datetimeFigureOut">
              <a:rPr lang="ru-RU" smtClean="0"/>
              <a:t>16.11.2024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6EAD1-1E2C-4CD8-902E-786A2ABBBAC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555833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7E93-7C4A-4258-9849-2BC484659549}" type="datetimeFigureOut">
              <a:rPr lang="ru-RU" smtClean="0"/>
              <a:t>16.11.2024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6EAD1-1E2C-4CD8-902E-786A2ABBBAC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2562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7E93-7C4A-4258-9849-2BC484659549}" type="datetimeFigureOut">
              <a:rPr lang="ru-RU" smtClean="0"/>
              <a:t>16.11.2024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6EAD1-1E2C-4CD8-902E-786A2ABBBAC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898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7E93-7C4A-4258-9849-2BC484659549}" type="datetimeFigureOut">
              <a:rPr lang="ru-RU" smtClean="0"/>
              <a:t>16.11.2024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6EAD1-1E2C-4CD8-902E-786A2ABBBAC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5583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7E93-7C4A-4258-9849-2BC484659549}" type="datetimeFigureOut">
              <a:rPr lang="ru-RU" smtClean="0"/>
              <a:t>16.11.2024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6EAD1-1E2C-4CD8-902E-786A2ABBBAC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1207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7E93-7C4A-4258-9849-2BC484659549}" type="datetimeFigureOut">
              <a:rPr lang="ru-RU" smtClean="0"/>
              <a:t>16.11.2024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6EAD1-1E2C-4CD8-902E-786A2ABBBAC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862254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7E93-7C4A-4258-9849-2BC484659549}" type="datetimeFigureOut">
              <a:rPr lang="ru-RU" smtClean="0"/>
              <a:t>16.11.2024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6EAD1-1E2C-4CD8-902E-786A2ABBBAC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4089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BB7E93-7C4A-4258-9849-2BC484659549}" type="datetimeFigureOut">
              <a:rPr lang="ru-RU" smtClean="0"/>
              <a:t>16.11.2024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A6EAD1-1E2C-4CD8-902E-786A2ABBBAC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1925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BB7E93-7C4A-4258-9849-2BC484659549}" type="datetimeFigureOut">
              <a:rPr lang="ru-RU" smtClean="0"/>
              <a:t>16.11.2024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A6EAD1-1E2C-4CD8-902E-786A2ABBBAC8}" type="slidenum">
              <a:rPr lang="ru-RU" smtClean="0"/>
              <a:t>‹№›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3943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37975" y="339967"/>
            <a:ext cx="8868049" cy="5759426"/>
          </a:xfrm>
          <a:prstGeom prst="rect">
            <a:avLst/>
          </a:prstGeom>
        </p:spPr>
        <p:txBody>
          <a:bodyPr wrap="square" lIns="80165" tIns="40083" rIns="80165" bIns="40083">
            <a:spAutoFit/>
          </a:bodyPr>
          <a:lstStyle/>
          <a:p>
            <a:pPr algn="ctr"/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Міністерство освіти і науки України</a:t>
            </a:r>
          </a:p>
          <a:p>
            <a:pPr algn="ctr"/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Державний університет "Житомирська політехніка" </a:t>
            </a:r>
          </a:p>
          <a:p>
            <a:pPr algn="ctr"/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Факультет комп'ютерно-інтегрованих технологій, </a:t>
            </a:r>
            <a:r>
              <a:rPr lang="uk-UA" sz="1900" dirty="0" err="1">
                <a:latin typeface="Times New Roman" pitchFamily="18" charset="0"/>
                <a:cs typeface="Times New Roman" pitchFamily="18" charset="0"/>
              </a:rPr>
              <a:t>мехатроніки</a:t>
            </a:r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 і робототехніки</a:t>
            </a:r>
          </a:p>
          <a:p>
            <a:pPr algn="just"/>
            <a:endParaRPr lang="uk-UA" sz="1900" dirty="0"/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«ЗАТВЕРДЖУЮ» 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Завідувач кафедри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механічної інженерії</a:t>
            </a:r>
          </a:p>
          <a:p>
            <a:pPr algn="just"/>
            <a:r>
              <a:rPr lang="uk-UA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                     ________ к.т.н., доц. Мельник О.Л.</a:t>
            </a:r>
          </a:p>
          <a:p>
            <a:pPr algn="just"/>
            <a:endParaRPr lang="uk-UA" sz="19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Магістерська кваліфікаційна робота зі спеціальності 131 «Прикладна механіка» (</a:t>
            </a:r>
            <a:r>
              <a:rPr lang="uk-UA" sz="1900">
                <a:latin typeface="Times New Roman" pitchFamily="18" charset="0"/>
                <a:cs typeface="Times New Roman" pitchFamily="18" charset="0"/>
              </a:rPr>
              <a:t>ОПП «Прикладна механіка») </a:t>
            </a:r>
            <a:r>
              <a:rPr lang="uk-UA" sz="1900" dirty="0">
                <a:latin typeface="Times New Roman" pitchFamily="18" charset="0"/>
                <a:cs typeface="Times New Roman" pitchFamily="18" charset="0"/>
              </a:rPr>
              <a:t>на тему:</a:t>
            </a:r>
          </a:p>
          <a:p>
            <a:pPr algn="ctr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«ТЕМА»</a:t>
            </a:r>
          </a:p>
          <a:p>
            <a:pPr algn="ctr"/>
            <a:endParaRPr lang="uk-UA" sz="11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uk-UA" sz="27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>
              <a:lnSpc>
                <a:spcPct val="80000"/>
              </a:lnSpc>
            </a:pPr>
            <a:r>
              <a:rPr lang="uk-UA" sz="14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</a:t>
            </a:r>
            <a:r>
              <a:rPr lang="uk-UA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(шифр групи)                            (прізвище, ім’я та по батькові)                                   (підпис)</a:t>
            </a:r>
          </a:p>
          <a:p>
            <a:pPr algn="just"/>
            <a:endParaRPr lang="uk-UA" sz="1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uk-UA" sz="16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</a:t>
            </a:r>
            <a:r>
              <a:rPr lang="uk-UA" sz="1200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(науковий ступінь та вчене звання, прізвище, ініціали)                              (підпис)</a:t>
            </a:r>
            <a:endParaRPr lang="uk-UA" sz="1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кутник 2">
            <a:extLst>
              <a:ext uri="{FF2B5EF4-FFF2-40B4-BE49-F238E27FC236}">
                <a16:creationId xmlns:a16="http://schemas.microsoft.com/office/drawing/2014/main" id="{AF290B51-3B69-4B67-80AE-266CC890A510}"/>
              </a:ext>
            </a:extLst>
          </p:cNvPr>
          <p:cNvSpPr/>
          <p:nvPr/>
        </p:nvSpPr>
        <p:spPr>
          <a:xfrm>
            <a:off x="8706388" y="13693"/>
            <a:ext cx="437612" cy="74266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80165" tIns="40083" rIns="80165" bIns="40083">
            <a:spAutoFit/>
          </a:bodyPr>
          <a:lstStyle/>
          <a:p>
            <a:r>
              <a:rPr lang="ru-RU" sz="4300" b="1" dirty="0">
                <a:latin typeface="Times New Roman" pitchFamily="18" charset="0"/>
                <a:cs typeface="Times New Roman" pitchFamily="18" charset="0"/>
              </a:rPr>
              <a:t>1</a:t>
            </a:r>
            <a:endParaRPr lang="x-none" sz="4300" dirty="0"/>
          </a:p>
        </p:txBody>
      </p:sp>
      <p:graphicFrame>
        <p:nvGraphicFramePr>
          <p:cNvPr id="7" name="Таблица 6">
            <a:extLst>
              <a:ext uri="{FF2B5EF4-FFF2-40B4-BE49-F238E27FC236}">
                <a16:creationId xmlns:a16="http://schemas.microsoft.com/office/drawing/2014/main" id="{B95E359B-C0C3-473D-95ED-0599DF36BA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46108497"/>
              </p:ext>
            </p:extLst>
          </p:nvPr>
        </p:nvGraphicFramePr>
        <p:xfrm>
          <a:off x="514613" y="4797152"/>
          <a:ext cx="8255890" cy="286188"/>
        </p:xfrm>
        <a:graphic>
          <a:graphicData uri="http://schemas.openxmlformats.org/drawingml/2006/table">
            <a:tbl>
              <a:tblPr firstRow="1" firstCol="1" bandRow="1"/>
              <a:tblGrid>
                <a:gridCol w="2144027">
                  <a:extLst>
                    <a:ext uri="{9D8B030D-6E8A-4147-A177-3AD203B41FA5}">
                      <a16:colId xmlns:a16="http://schemas.microsoft.com/office/drawing/2014/main" val="2686654160"/>
                    </a:ext>
                  </a:extLst>
                </a:gridCol>
                <a:gridCol w="142704">
                  <a:extLst>
                    <a:ext uri="{9D8B030D-6E8A-4147-A177-3AD203B41FA5}">
                      <a16:colId xmlns:a16="http://schemas.microsoft.com/office/drawing/2014/main" val="1465190728"/>
                    </a:ext>
                  </a:extLst>
                </a:gridCol>
                <a:gridCol w="1021661">
                  <a:extLst>
                    <a:ext uri="{9D8B030D-6E8A-4147-A177-3AD203B41FA5}">
                      <a16:colId xmlns:a16="http://schemas.microsoft.com/office/drawing/2014/main" val="416057529"/>
                    </a:ext>
                  </a:extLst>
                </a:gridCol>
                <a:gridCol w="236467">
                  <a:extLst>
                    <a:ext uri="{9D8B030D-6E8A-4147-A177-3AD203B41FA5}">
                      <a16:colId xmlns:a16="http://schemas.microsoft.com/office/drawing/2014/main" val="3005442255"/>
                    </a:ext>
                  </a:extLst>
                </a:gridCol>
                <a:gridCol w="3300552">
                  <a:extLst>
                    <a:ext uri="{9D8B030D-6E8A-4147-A177-3AD203B41FA5}">
                      <a16:colId xmlns:a16="http://schemas.microsoft.com/office/drawing/2014/main" val="377594966"/>
                    </a:ext>
                  </a:extLst>
                </a:gridCol>
                <a:gridCol w="231472">
                  <a:extLst>
                    <a:ext uri="{9D8B030D-6E8A-4147-A177-3AD203B41FA5}">
                      <a16:colId xmlns:a16="http://schemas.microsoft.com/office/drawing/2014/main" val="3378575895"/>
                    </a:ext>
                  </a:extLst>
                </a:gridCol>
                <a:gridCol w="1179007">
                  <a:extLst>
                    <a:ext uri="{9D8B030D-6E8A-4147-A177-3AD203B41FA5}">
                      <a16:colId xmlns:a16="http://schemas.microsoft.com/office/drawing/2014/main" val="3316596011"/>
                    </a:ext>
                  </a:extLst>
                </a:gridCol>
              </a:tblGrid>
              <a:tr h="2861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Студент групи</a:t>
                      </a:r>
                      <a:endParaRPr lang="x-non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2" marR="586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2" marR="586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6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2" marR="586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2" marR="586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x-non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2" marR="586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2" marR="586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2" marR="586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45401251"/>
                  </a:ext>
                </a:extLst>
              </a:tr>
            </a:tbl>
          </a:graphicData>
        </a:graphic>
      </p:graphicFrame>
      <p:graphicFrame>
        <p:nvGraphicFramePr>
          <p:cNvPr id="9" name="Таблица 8">
            <a:extLst>
              <a:ext uri="{FF2B5EF4-FFF2-40B4-BE49-F238E27FC236}">
                <a16:creationId xmlns:a16="http://schemas.microsoft.com/office/drawing/2014/main" id="{8842A83B-E1B2-4EC9-94B3-370117BCBC0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46823693"/>
              </p:ext>
            </p:extLst>
          </p:nvPr>
        </p:nvGraphicFramePr>
        <p:xfrm>
          <a:off x="514613" y="5813206"/>
          <a:ext cx="8252212" cy="286187"/>
        </p:xfrm>
        <a:graphic>
          <a:graphicData uri="http://schemas.openxmlformats.org/drawingml/2006/table">
            <a:tbl>
              <a:tblPr firstRow="1" firstCol="1" bandRow="1"/>
              <a:tblGrid>
                <a:gridCol w="2278596">
                  <a:extLst>
                    <a:ext uri="{9D8B030D-6E8A-4147-A177-3AD203B41FA5}">
                      <a16:colId xmlns:a16="http://schemas.microsoft.com/office/drawing/2014/main" val="1055245551"/>
                    </a:ext>
                  </a:extLst>
                </a:gridCol>
                <a:gridCol w="4658290">
                  <a:extLst>
                    <a:ext uri="{9D8B030D-6E8A-4147-A177-3AD203B41FA5}">
                      <a16:colId xmlns:a16="http://schemas.microsoft.com/office/drawing/2014/main" val="2770230436"/>
                    </a:ext>
                  </a:extLst>
                </a:gridCol>
                <a:gridCol w="238767">
                  <a:extLst>
                    <a:ext uri="{9D8B030D-6E8A-4147-A177-3AD203B41FA5}">
                      <a16:colId xmlns:a16="http://schemas.microsoft.com/office/drawing/2014/main" val="2874241428"/>
                    </a:ext>
                  </a:extLst>
                </a:gridCol>
                <a:gridCol w="1076559">
                  <a:extLst>
                    <a:ext uri="{9D8B030D-6E8A-4147-A177-3AD203B41FA5}">
                      <a16:colId xmlns:a16="http://schemas.microsoft.com/office/drawing/2014/main" val="3801579934"/>
                    </a:ext>
                  </a:extLst>
                </a:gridCol>
              </a:tblGrid>
              <a:tr h="28618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Керівник</a:t>
                      </a:r>
                      <a:endParaRPr lang="x-non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2" marR="586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         </a:t>
                      </a:r>
                      <a:endParaRPr lang="x-non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2" marR="586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2" marR="586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uk-UA" sz="16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x-none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8652" marR="58652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5514717"/>
                  </a:ext>
                </a:extLst>
              </a:tr>
            </a:tbl>
          </a:graphicData>
        </a:graphic>
      </p:graphicFrame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F2D40646-8C29-4B74-8C9C-4DB41239F99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3" y="45251"/>
            <a:ext cx="2141884" cy="7123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8278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кутник 9">
            <a:extLst>
              <a:ext uri="{FF2B5EF4-FFF2-40B4-BE49-F238E27FC236}">
                <a16:creationId xmlns:a16="http://schemas.microsoft.com/office/drawing/2014/main" id="{85C88578-566C-4DBA-89E3-99FD4187A124}"/>
              </a:ext>
            </a:extLst>
          </p:cNvPr>
          <p:cNvSpPr/>
          <p:nvPr/>
        </p:nvSpPr>
        <p:spPr>
          <a:xfrm>
            <a:off x="8670794" y="13692"/>
            <a:ext cx="460382" cy="7540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ru-RU" sz="4300" b="1" dirty="0">
                <a:latin typeface="Times New Roman" pitchFamily="18" charset="0"/>
                <a:cs typeface="Times New Roman" pitchFamily="18" charset="0"/>
              </a:rPr>
              <a:t>2</a:t>
            </a:r>
            <a:endParaRPr lang="x-none" sz="4300" dirty="0"/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A85A02F8-B1BB-4C6A-8AD6-15CF2FE786A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853" y="45251"/>
            <a:ext cx="2141884" cy="712389"/>
          </a:xfrm>
          <a:prstGeom prst="rect">
            <a:avLst/>
          </a:prstGeom>
        </p:spPr>
      </p:pic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764762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2624</TotalTime>
  <Words>113</Words>
  <Application>Microsoft Office PowerPoint</Application>
  <PresentationFormat>Екран (4:3)</PresentationFormat>
  <Paragraphs>33</Paragraphs>
  <Slides>2</Slides>
  <Notes>2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2</vt:i4>
      </vt:variant>
    </vt:vector>
  </HeadingPairs>
  <TitlesOfParts>
    <vt:vector size="6" baseType="lpstr">
      <vt:lpstr>Arial</vt:lpstr>
      <vt:lpstr>Calibri</vt:lpstr>
      <vt:lpstr>Times New Roman</vt:lpstr>
      <vt:lpstr>Тема Office</vt:lpstr>
      <vt:lpstr>Презентація PowerPoint</vt:lpstr>
      <vt:lpstr>Презентація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PC</dc:creator>
  <cp:lastModifiedBy>kmi_too</cp:lastModifiedBy>
  <cp:revision>180</cp:revision>
  <cp:lastPrinted>2020-12-04T18:46:10Z</cp:lastPrinted>
  <dcterms:created xsi:type="dcterms:W3CDTF">2017-01-09T19:07:23Z</dcterms:created>
  <dcterms:modified xsi:type="dcterms:W3CDTF">2024-11-16T14:46:12Z</dcterms:modified>
</cp:coreProperties>
</file>