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81" r:id="rId2"/>
    <p:sldId id="282" r:id="rId3"/>
    <p:sldId id="258" r:id="rId4"/>
    <p:sldId id="259" r:id="rId5"/>
    <p:sldId id="260" r:id="rId6"/>
    <p:sldId id="265" r:id="rId7"/>
    <p:sldId id="263" r:id="rId8"/>
    <p:sldId id="266" r:id="rId9"/>
    <p:sldId id="264" r:id="rId10"/>
    <p:sldId id="267" r:id="rId11"/>
    <p:sldId id="268" r:id="rId12"/>
    <p:sldId id="269" r:id="rId13"/>
    <p:sldId id="270" r:id="rId14"/>
    <p:sldId id="271" r:id="rId15"/>
    <p:sldId id="280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4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82" y="2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06.10.2025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1883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06.10.2025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4893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06.10.2025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946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06.10.2025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8844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06.10.2025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4523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06.10.2025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2582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06.10.2025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6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06.10.2025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6058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06.10.2025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3324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06.10.2025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5209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06.10.2025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177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06.10.2025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7349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06.10.2025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3523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06.10.2025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9263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06.10.2025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8412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06.10.2025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2446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45F1B-CB0F-4AF4-B3D7-F8D2A60FD90A}" type="datetimeFigureOut">
              <a:rPr lang="uk-UA" smtClean="0"/>
              <a:pPr/>
              <a:t>06.10.2025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8744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61E5E5-49A4-8967-34A1-5930404C1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/>
              <a:t>Тема 1. </a:t>
            </a:r>
            <a:r>
              <a:rPr lang="ru-RU" sz="2800" b="1" dirty="0" err="1"/>
              <a:t>Сутність</a:t>
            </a:r>
            <a:r>
              <a:rPr lang="ru-RU" sz="2800" b="1" dirty="0"/>
              <a:t>, предмет і метод державного </a:t>
            </a:r>
            <a:r>
              <a:rPr lang="ru-RU" sz="2800" b="1" dirty="0" err="1"/>
              <a:t>фінансового</a:t>
            </a:r>
            <a:r>
              <a:rPr lang="ru-RU" sz="2800" b="1" dirty="0"/>
              <a:t> контролю (4 год.)</a:t>
            </a:r>
            <a:endParaRPr lang="uk-UA" sz="28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39A5CD-48C0-9C19-6AD7-5A973247E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історичні</a:t>
            </a:r>
            <a:r>
              <a:rPr lang="ru-RU" dirty="0"/>
              <a:t> </a:t>
            </a:r>
            <a:r>
              <a:rPr lang="ru-RU" dirty="0" err="1"/>
              <a:t>етапи</a:t>
            </a:r>
            <a:r>
              <a:rPr lang="ru-RU" dirty="0"/>
              <a:t> </a:t>
            </a:r>
            <a:r>
              <a:rPr lang="ru-RU" dirty="0" err="1"/>
              <a:t>становлення</a:t>
            </a:r>
            <a:r>
              <a:rPr lang="ru-RU" dirty="0"/>
              <a:t> аудиту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. </a:t>
            </a:r>
          </a:p>
          <a:p>
            <a:r>
              <a:rPr lang="ru-RU" dirty="0"/>
              <a:t>2. </a:t>
            </a:r>
            <a:r>
              <a:rPr lang="ru-RU" dirty="0" err="1"/>
              <a:t>Державний</a:t>
            </a:r>
            <a:r>
              <a:rPr lang="ru-RU" dirty="0"/>
              <a:t> </a:t>
            </a:r>
            <a:r>
              <a:rPr lang="ru-RU" dirty="0" err="1"/>
              <a:t>фінансовий</a:t>
            </a:r>
            <a:r>
              <a:rPr lang="ru-RU" dirty="0"/>
              <a:t> аудит як </a:t>
            </a:r>
            <a:r>
              <a:rPr lang="ru-RU" dirty="0" err="1"/>
              <a:t>різновид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контролю</a:t>
            </a:r>
          </a:p>
          <a:p>
            <a:r>
              <a:rPr lang="ru-RU" dirty="0"/>
              <a:t>3.Основна мета та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державного </a:t>
            </a:r>
            <a:r>
              <a:rPr lang="ru-RU" dirty="0" err="1"/>
              <a:t>фінансового</a:t>
            </a:r>
            <a:r>
              <a:rPr lang="ru-RU" dirty="0"/>
              <a:t> контролю. </a:t>
            </a:r>
          </a:p>
          <a:p>
            <a:r>
              <a:rPr lang="ru-RU" dirty="0"/>
              <a:t>4. </a:t>
            </a:r>
            <a:r>
              <a:rPr lang="ru-RU" dirty="0" err="1"/>
              <a:t>Класифікація</a:t>
            </a:r>
            <a:r>
              <a:rPr lang="ru-RU" dirty="0"/>
              <a:t> державного </a:t>
            </a:r>
            <a:r>
              <a:rPr lang="ru-RU" dirty="0" err="1"/>
              <a:t>фінансового</a:t>
            </a:r>
            <a:r>
              <a:rPr lang="ru-RU" dirty="0"/>
              <a:t> контролю в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: 1) часу </a:t>
            </a:r>
            <a:r>
              <a:rPr lang="ru-RU" dirty="0" err="1"/>
              <a:t>проведення</a:t>
            </a:r>
            <a:r>
              <a:rPr lang="ru-RU" dirty="0"/>
              <a:t>; 2) за </a:t>
            </a:r>
            <a:r>
              <a:rPr lang="ru-RU" dirty="0" err="1"/>
              <a:t>інформаційним</a:t>
            </a:r>
            <a:r>
              <a:rPr lang="ru-RU" dirty="0"/>
              <a:t> </a:t>
            </a:r>
            <a:r>
              <a:rPr lang="ru-RU" dirty="0" err="1"/>
              <a:t>забезпеченням</a:t>
            </a:r>
            <a:r>
              <a:rPr lang="ru-RU" dirty="0"/>
              <a:t>; 3) за характером </a:t>
            </a:r>
            <a:r>
              <a:rPr lang="ru-RU" dirty="0" err="1"/>
              <a:t>взаємовідносин</a:t>
            </a:r>
            <a:r>
              <a:rPr lang="ru-RU" dirty="0"/>
              <a:t> </a:t>
            </a:r>
            <a:r>
              <a:rPr lang="ru-RU" dirty="0" err="1"/>
              <a:t>суб’єкта</a:t>
            </a:r>
            <a:r>
              <a:rPr lang="ru-RU" dirty="0"/>
              <a:t> та </a:t>
            </a:r>
            <a:r>
              <a:rPr lang="ru-RU" dirty="0" err="1"/>
              <a:t>об’єкта</a:t>
            </a:r>
            <a:r>
              <a:rPr lang="ru-RU" dirty="0"/>
              <a:t>; 4) за формами </a:t>
            </a:r>
            <a:r>
              <a:rPr lang="ru-RU" dirty="0" err="1"/>
              <a:t>здійснення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74668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4435" y="217714"/>
            <a:ext cx="112340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b="1" dirty="0"/>
              <a:t>Принципи державного фінансового контролю в умовах ринкової економіки</a:t>
            </a:r>
          </a:p>
          <a:p>
            <a:endParaRPr lang="uk-UA" sz="2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23406" y="873943"/>
            <a:ext cx="10911840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arenR"/>
            </a:pPr>
            <a:r>
              <a:rPr lang="uk-UA" sz="1700" b="1" i="1" dirty="0"/>
              <a:t>Незалежність</a:t>
            </a:r>
            <a:r>
              <a:rPr lang="uk-UA" sz="1700" i="1" dirty="0"/>
              <a:t>.</a:t>
            </a:r>
            <a:r>
              <a:rPr lang="uk-UA" sz="1700" dirty="0"/>
              <a:t> Передбачає відсутність у контролера при формуванні його думки фінансової, майнової або будь-якої іншої зацікавленості у справах економічного суб’єкта, діяльність якого перевіряється.</a:t>
            </a:r>
          </a:p>
          <a:p>
            <a:pPr marL="342900" lvl="0" indent="-342900">
              <a:buFont typeface="+mj-lt"/>
              <a:buAutoNum type="arabicParenR"/>
            </a:pPr>
            <a:r>
              <a:rPr lang="uk-UA" sz="1700" b="1" i="1" dirty="0"/>
              <a:t>Правова рівність. </a:t>
            </a:r>
            <a:r>
              <a:rPr lang="uk-UA" sz="1700" dirty="0"/>
              <a:t>Передбачає рівність всіх учасників контрольного процесу перед законом.</a:t>
            </a:r>
          </a:p>
          <a:p>
            <a:pPr marL="342900" lvl="0" indent="-342900">
              <a:buFont typeface="+mj-lt"/>
              <a:buAutoNum type="arabicParenR"/>
            </a:pPr>
            <a:r>
              <a:rPr lang="uk-UA" sz="1700" b="1" i="1" dirty="0"/>
              <a:t>Презумпція</a:t>
            </a:r>
            <a:r>
              <a:rPr lang="uk-UA" sz="1700" i="1" dirty="0"/>
              <a:t> добропорядності</a:t>
            </a:r>
            <a:r>
              <a:rPr lang="uk-UA" sz="1700" dirty="0"/>
              <a:t>. Полягає в тому, що ніхто не може бути визнаний винним у здійсненні злочину, а також не може бути притягнений до кримінального покарання без наказу суду та у відповідності до закону.</a:t>
            </a:r>
          </a:p>
          <a:p>
            <a:pPr marL="342900" lvl="0" indent="-342900">
              <a:buFont typeface="+mj-lt"/>
              <a:buAutoNum type="arabicParenR"/>
            </a:pPr>
            <a:r>
              <a:rPr lang="uk-UA" sz="1700" b="1" i="1" dirty="0"/>
              <a:t>Законність</a:t>
            </a:r>
            <a:r>
              <a:rPr lang="uk-UA" sz="1700" b="1" dirty="0"/>
              <a:t>. </a:t>
            </a:r>
            <a:r>
              <a:rPr lang="uk-UA" sz="1700" dirty="0"/>
              <a:t>Полягає в тому, що всі прийняті закони повинні виконуватися.</a:t>
            </a:r>
          </a:p>
          <a:p>
            <a:pPr marL="342900" lvl="0" indent="-342900">
              <a:buFont typeface="+mj-lt"/>
              <a:buAutoNum type="arabicParenR"/>
            </a:pPr>
            <a:r>
              <a:rPr lang="uk-UA" sz="1700" b="1" i="1" dirty="0"/>
              <a:t>Професіоналізм</a:t>
            </a:r>
            <a:r>
              <a:rPr lang="uk-UA" sz="1700" b="1" dirty="0"/>
              <a:t>. </a:t>
            </a:r>
            <a:r>
              <a:rPr lang="uk-UA" sz="1700" dirty="0"/>
              <a:t>Передбачає високу професійну підготовку та професійний розвиток всіх суб’єктів здійснення контрольного процесу.</a:t>
            </a:r>
          </a:p>
          <a:p>
            <a:pPr marL="342900" lvl="0" indent="-342900">
              <a:buFont typeface="+mj-lt"/>
              <a:buAutoNum type="arabicParenR"/>
            </a:pPr>
            <a:r>
              <a:rPr lang="ru-RU" sz="1700" b="1" i="1" dirty="0" err="1"/>
              <a:t>Об’єктивність</a:t>
            </a:r>
            <a:r>
              <a:rPr lang="ru-RU" sz="1700" b="1" dirty="0"/>
              <a:t>. </a:t>
            </a:r>
            <a:r>
              <a:rPr lang="ru-RU" sz="1700" dirty="0" err="1"/>
              <a:t>Передбачає</a:t>
            </a:r>
            <a:r>
              <a:rPr lang="ru-RU" sz="1700" dirty="0"/>
              <a:t> </a:t>
            </a:r>
            <a:r>
              <a:rPr lang="ru-RU" sz="1700" dirty="0" err="1"/>
              <a:t>обов’язковість</a:t>
            </a:r>
            <a:r>
              <a:rPr lang="ru-RU" sz="1700" dirty="0"/>
              <a:t> </a:t>
            </a:r>
            <a:r>
              <a:rPr lang="ru-RU" sz="1700" dirty="0" err="1"/>
              <a:t>застосування</a:t>
            </a:r>
            <a:r>
              <a:rPr lang="ru-RU" sz="1700" dirty="0"/>
              <a:t> контролером не</a:t>
            </a:r>
            <a:r>
              <a:rPr lang="uk-UA" sz="1700" dirty="0"/>
              <a:t>упередженого і</a:t>
            </a:r>
            <a:r>
              <a:rPr lang="ru-RU" sz="1700" dirty="0"/>
              <a:t> </a:t>
            </a:r>
            <a:r>
              <a:rPr lang="ru-RU" sz="1700" dirty="0" err="1"/>
              <a:t>самостійного</a:t>
            </a:r>
            <a:r>
              <a:rPr lang="ru-RU" sz="1700" dirty="0"/>
              <a:t> , не </a:t>
            </a:r>
            <a:r>
              <a:rPr lang="ru-RU" sz="1700" dirty="0" err="1"/>
              <a:t>обумовленого</a:t>
            </a:r>
            <a:r>
              <a:rPr lang="ru-RU" sz="1700" dirty="0"/>
              <a:t> будь-</a:t>
            </a:r>
            <a:r>
              <a:rPr lang="ru-RU" sz="1700" dirty="0" err="1"/>
              <a:t>яким</a:t>
            </a:r>
            <a:r>
              <a:rPr lang="ru-RU" sz="1700" dirty="0"/>
              <a:t> </a:t>
            </a:r>
            <a:r>
              <a:rPr lang="ru-RU" sz="1700" dirty="0" err="1"/>
              <a:t>впливом</a:t>
            </a:r>
            <a:r>
              <a:rPr lang="ru-RU" sz="1700" dirty="0"/>
              <a:t> </a:t>
            </a:r>
            <a:r>
              <a:rPr lang="ru-RU" sz="1700" dirty="0" err="1"/>
              <a:t>підходу</a:t>
            </a:r>
            <a:r>
              <a:rPr lang="ru-RU" sz="1700" dirty="0"/>
              <a:t> до </a:t>
            </a:r>
            <a:r>
              <a:rPr lang="ru-RU" sz="1700" dirty="0" err="1"/>
              <a:t>розгляду</a:t>
            </a:r>
            <a:r>
              <a:rPr lang="ru-RU" sz="1700" dirty="0"/>
              <a:t> будь-</a:t>
            </a:r>
            <a:r>
              <a:rPr lang="ru-RU" sz="1700" dirty="0" err="1"/>
              <a:t>яких</a:t>
            </a:r>
            <a:r>
              <a:rPr lang="ru-RU" sz="1700" dirty="0"/>
              <a:t> </a:t>
            </a:r>
            <a:r>
              <a:rPr lang="ru-RU" sz="1700" dirty="0" err="1"/>
              <a:t>професійних</a:t>
            </a:r>
            <a:r>
              <a:rPr lang="ru-RU" sz="1700" dirty="0"/>
              <a:t> </a:t>
            </a:r>
            <a:r>
              <a:rPr lang="ru-RU" sz="1700" dirty="0" err="1"/>
              <a:t>питань</a:t>
            </a:r>
            <a:r>
              <a:rPr lang="ru-RU" sz="1700" dirty="0"/>
              <a:t> і </a:t>
            </a:r>
            <a:r>
              <a:rPr lang="ru-RU" sz="1700" dirty="0" err="1"/>
              <a:t>формуванню</a:t>
            </a:r>
            <a:r>
              <a:rPr lang="ru-RU" sz="1700" dirty="0"/>
              <a:t> </a:t>
            </a:r>
            <a:r>
              <a:rPr lang="ru-RU" sz="1700" dirty="0" err="1"/>
              <a:t>суджень</a:t>
            </a:r>
            <a:r>
              <a:rPr lang="ru-RU" sz="1700" dirty="0"/>
              <a:t> та </a:t>
            </a:r>
            <a:r>
              <a:rPr lang="ru-RU" sz="1700" dirty="0" err="1"/>
              <a:t>висновків</a:t>
            </a:r>
            <a:r>
              <a:rPr lang="ru-RU" sz="1700" dirty="0"/>
              <a:t>.</a:t>
            </a:r>
            <a:endParaRPr lang="uk-UA" sz="1700" dirty="0"/>
          </a:p>
          <a:p>
            <a:pPr marL="342900" lvl="0" indent="-342900">
              <a:buFont typeface="+mj-lt"/>
              <a:buAutoNum type="arabicParenR"/>
            </a:pPr>
            <a:r>
              <a:rPr lang="uk-UA" sz="1700" b="1" i="1" dirty="0"/>
              <a:t>Гласність</a:t>
            </a:r>
            <a:r>
              <a:rPr lang="ru-RU" sz="1700" b="1" dirty="0"/>
              <a:t>.</a:t>
            </a:r>
            <a:r>
              <a:rPr lang="uk-UA" sz="1700" b="1" dirty="0"/>
              <a:t> </a:t>
            </a:r>
            <a:r>
              <a:rPr lang="uk-UA" sz="1700" dirty="0"/>
              <a:t>Передбачає обов’язкове опублікування інформації про нормативну базу контролю, повноваження органів, які здійснюють контроль, права осіб, яких перевіряють, звітів про результати перевірок, а також обов’язкову відкритість для суспільства та засобів масової інформації процедур розгляду та прийняття рішень по результатах контролю.</a:t>
            </a:r>
          </a:p>
          <a:p>
            <a:pPr marL="342900" lvl="0" indent="-342900">
              <a:buFont typeface="+mj-lt"/>
              <a:buAutoNum type="arabicParenR"/>
            </a:pPr>
            <a:r>
              <a:rPr lang="uk-UA" sz="1700" b="1" i="1" dirty="0"/>
              <a:t>Ефективність</a:t>
            </a:r>
            <a:r>
              <a:rPr lang="uk-UA" sz="1700" b="1" dirty="0"/>
              <a:t>. </a:t>
            </a:r>
            <a:r>
              <a:rPr lang="uk-UA" sz="1700" dirty="0"/>
              <a:t>Передбачає здійснення контрольних заходів з використанням мінімального обсягу коштів та досягнення найкращого результату з використанням визначеного обсягу коштів.</a:t>
            </a:r>
          </a:p>
          <a:p>
            <a:pPr marL="342900" indent="-342900">
              <a:buFont typeface="+mj-lt"/>
              <a:buAutoNum type="arabicParenR"/>
            </a:pPr>
            <a:endParaRPr lang="uk-UA" sz="1700" dirty="0"/>
          </a:p>
        </p:txBody>
      </p:sp>
    </p:spTree>
    <p:extLst>
      <p:ext uri="{BB962C8B-B14F-4D97-AF65-F5344CB8AC3E}">
        <p14:creationId xmlns:p14="http://schemas.microsoft.com/office/powerpoint/2010/main" val="2660248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15886" y="827314"/>
            <a:ext cx="1066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Під суб’єктом контролю</a:t>
            </a:r>
            <a:r>
              <a:rPr lang="uk-UA" dirty="0"/>
              <a:t> будемо розуміти носіїв прав та обов’язків – осіб та органи, що мають повноваження на здійснення контролю за господарською та фінансовою діяльністю підприємства, а також право втручатись в його оперативну діяльність та самостійно притягувати винних до відповідальності. </a:t>
            </a:r>
          </a:p>
          <a:p>
            <a:endParaRPr lang="uk-UA" dirty="0"/>
          </a:p>
        </p:txBody>
      </p:sp>
      <p:sp>
        <p:nvSpPr>
          <p:cNvPr id="5" name="TextBox 4"/>
          <p:cNvSpPr txBox="1"/>
          <p:nvPr/>
        </p:nvSpPr>
        <p:spPr>
          <a:xfrm>
            <a:off x="1915886" y="2342605"/>
            <a:ext cx="1051124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Таким чином, всі суб’єкти господарського контролю поділяються на:</a:t>
            </a:r>
          </a:p>
          <a:p>
            <a:pPr lvl="0"/>
            <a:r>
              <a:rPr lang="uk-UA" dirty="0"/>
              <a:t>Органи державного контролю:</a:t>
            </a:r>
          </a:p>
          <a:p>
            <a:r>
              <a:rPr lang="uk-UA" dirty="0"/>
              <a:t>а) органи законодавчої влади (парламентський контроль);</a:t>
            </a:r>
          </a:p>
          <a:p>
            <a:r>
              <a:rPr lang="uk-UA" dirty="0"/>
              <a:t>б) органи виконавчої влади (адміністративний контроль);</a:t>
            </a:r>
          </a:p>
          <a:p>
            <a:r>
              <a:rPr lang="uk-UA" dirty="0"/>
              <a:t>– загальний контроль</a:t>
            </a:r>
          </a:p>
          <a:p>
            <a:r>
              <a:rPr lang="uk-UA" dirty="0"/>
              <a:t>– спеціалізований контроль;</a:t>
            </a:r>
          </a:p>
          <a:p>
            <a:r>
              <a:rPr lang="uk-UA" dirty="0"/>
              <a:t>в) органи судової влади (судовий контроль);</a:t>
            </a:r>
          </a:p>
          <a:p>
            <a:pPr lvl="0"/>
            <a:r>
              <a:rPr lang="uk-UA" dirty="0"/>
              <a:t>Органи місцевого самоврядування (муніципальний контроль);</a:t>
            </a:r>
          </a:p>
          <a:p>
            <a:pPr lvl="0"/>
            <a:r>
              <a:rPr lang="uk-UA" dirty="0"/>
              <a:t>Контроль власника;</a:t>
            </a:r>
          </a:p>
          <a:p>
            <a:pPr lvl="0"/>
            <a:r>
              <a:rPr lang="uk-UA" dirty="0"/>
              <a:t>Незалежний аудиторський контроль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74204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8310" y="5734373"/>
            <a:ext cx="104328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i="1" dirty="0"/>
              <a:t>Рис. 1.11.</a:t>
            </a:r>
            <a:r>
              <a:rPr lang="uk-UA" dirty="0"/>
              <a:t> Систематизація поглядів щодо предмету фінансового </a:t>
            </a:r>
            <a:br>
              <a:rPr lang="uk-UA" dirty="0"/>
            </a:br>
            <a:r>
              <a:rPr lang="uk-UA" dirty="0"/>
              <a:t>контролю як практичної діяльності</a:t>
            </a:r>
          </a:p>
          <a:p>
            <a:endParaRPr lang="uk-UA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613" y="408235"/>
            <a:ext cx="6400804" cy="495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102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70858" y="5756366"/>
            <a:ext cx="102848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i="1" dirty="0"/>
              <a:t>Рис. 1.8. Предмет фінансового контролю як прикладної діяльності, адаптований до рівня економічних систем</a:t>
            </a:r>
            <a:endParaRPr lang="uk-UA" dirty="0"/>
          </a:p>
          <a:p>
            <a:endParaRPr lang="uk-UA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7928" y="598760"/>
            <a:ext cx="8771694" cy="452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161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4054" y="1125415"/>
            <a:ext cx="95519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Об’єктами ДФК є </a:t>
            </a:r>
            <a:r>
              <a:rPr lang="uk-UA" sz="2000" dirty="0"/>
              <a:t>операції з фінансовими ресурсами, які здійснюються суб’єктами господарювання, порядок використання яких визначено законодавством.</a:t>
            </a:r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313809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6280ED88-A1FF-A18A-8738-10449B6B5E3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082" y="745724"/>
            <a:ext cx="9037468" cy="5717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09646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025747" y="956603"/>
            <a:ext cx="83702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57588" y="685800"/>
            <a:ext cx="5076825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2395056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505243" y="576775"/>
            <a:ext cx="9988062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Попередній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контроль,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суб’єктами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контролю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етапі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розгляду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управлінських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матеріальними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ресурсами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активами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об’єктами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контролю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упередження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у тому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числі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бюджетного,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об’єктами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контролю;</a:t>
            </a:r>
          </a:p>
          <a:p>
            <a:pPr algn="just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Поточний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контроль,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суб’єктами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контролю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управлінських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рішень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активами за оперативною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інформацією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інших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нормативно-правових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виконуються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управлінські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об’єктами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контролю.</a:t>
            </a:r>
          </a:p>
          <a:p>
            <a:pPr algn="just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Наступний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ретроспективний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контроль,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суб’єктами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контролю по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закінченню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управлінських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активами за результатами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фінансово-господарської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та/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закінченню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деякого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часу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частіше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вста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новлено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45883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47445" y="889844"/>
            <a:ext cx="1003026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Документальний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встановити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суть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достовірність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первинної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документації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регістрів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вона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знайшла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відображення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бухгалтерському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оперативному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статистичному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Фактичний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установленні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дійсного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реального стану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об’єкта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лічбою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зважуванням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вимірюванням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лабораторним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об’єктів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фактичного контролю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відносять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готівкою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матеріальні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готову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незавершене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8374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89649" y="745588"/>
            <a:ext cx="9945859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just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Зовнішній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визначеними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Конституцією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незалежними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конституційними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органами у межах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наданих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конституційних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повноважень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Внутрішній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межах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виконавчої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гілки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відношенням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поділяють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внутрішньовідомчий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внутрішньогосподарський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Внутрішньовідомчий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проводиться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міністерствами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відомствами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органами державного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стосовно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підвідомчих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тематичних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перевірок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ревізій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Внутрішньогосподарський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власниками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апаратом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підприємницьких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структур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діючого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стосовно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цехів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бригад,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дільниць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підрозділів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85279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37807" y="6312949"/>
            <a:ext cx="8551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/>
              <a:t>Рис. Історичні передумови виникнення і розвитку  контролю</a:t>
            </a:r>
            <a:endParaRPr lang="uk-UA" dirty="0"/>
          </a:p>
          <a:p>
            <a:endParaRPr lang="uk-UA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674" y="104884"/>
            <a:ext cx="5655212" cy="623021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125095" y="2464528"/>
            <a:ext cx="37272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Історичні передумови виникнення та розвитку контролю наведено на рис. </a:t>
            </a:r>
          </a:p>
        </p:txBody>
      </p:sp>
    </p:spTree>
    <p:extLst>
      <p:ext uri="{BB962C8B-B14F-4D97-AF65-F5344CB8AC3E}">
        <p14:creationId xmlns:p14="http://schemas.microsoft.com/office/powerpoint/2010/main" val="26009053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659987" y="309489"/>
            <a:ext cx="972077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За формами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контролю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ревізії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аудит;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тематичні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перевірки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камеральні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перевірки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експертизи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службове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розслідування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слідство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Ревізія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форма документального контролю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фінансово-господарською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діяльністю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установи,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дотриманням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достовірністю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документального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викриття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недостач,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розтрат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привласнень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крадіжок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попередження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зловживань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наслідками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ревізії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акт.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організаційними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ознаками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ревізії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планові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заздалегідь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розроблених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затверджених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планів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позапланові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проводяться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строки,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передбачені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затвердженим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планом (у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стихійного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лиха,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незадовільної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ємства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взаємопов’язаних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7003008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02191" y="633046"/>
            <a:ext cx="9988061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Аудит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– форма контролю,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незалежною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експертизою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звітів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балансів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Мета аудиту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підтвердити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достовірність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балансу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перевірити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ведеться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бухгалтерський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чинними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державі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нормативно-правовими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положеннями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Тематична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перевірка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форма контролю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те-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матичних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фінансово-господарської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Камеральні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перевірки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форма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контролю, яку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застосовують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 органах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виконавчої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одержанні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перевірці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Фінансова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експертиза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форма державного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контр-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олю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оцінку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законодавчих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інших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нормативно-правових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результатів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підготовку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обґрунтованих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висновків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пропозиції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для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об’єкта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експертного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90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05989" y="914400"/>
            <a:ext cx="1017161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arenR"/>
            </a:pP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Службове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розслідування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форма контролю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дотримання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працівниками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службових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обов’язків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нормативно-правових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регулюють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виробничі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Проводиться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спеціальною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комісією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наказом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керівника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крадіжок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нестач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втрат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Слідство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як форма контролю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являє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процесуальні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у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ході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установлюється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провина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відповідальних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посадових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службових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здійсненні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тих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пов’язаних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присвоєнням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безгосподарністю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службовими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зловживаннями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986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2870" y="0"/>
            <a:ext cx="167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err="1"/>
              <a:t>Таблиця</a:t>
            </a:r>
            <a:r>
              <a:rPr lang="ru-RU" b="1" i="1" dirty="0"/>
              <a:t> 1.2. </a:t>
            </a:r>
            <a:endParaRPr lang="uk-UA" dirty="0"/>
          </a:p>
        </p:txBody>
      </p:sp>
      <p:sp>
        <p:nvSpPr>
          <p:cNvPr id="5" name="TextBox 4"/>
          <p:cNvSpPr txBox="1"/>
          <p:nvPr/>
        </p:nvSpPr>
        <p:spPr>
          <a:xfrm>
            <a:off x="1097282" y="154968"/>
            <a:ext cx="94226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Контроль і бухгалтерський облік за </a:t>
            </a:r>
            <a:r>
              <a:rPr lang="uk-UA" b="1" dirty="0" err="1"/>
              <a:t>вченнями</a:t>
            </a:r>
            <a:r>
              <a:rPr lang="uk-UA" b="1" dirty="0"/>
              <a:t> світових економічних шкіл</a:t>
            </a:r>
          </a:p>
          <a:p>
            <a:endParaRPr lang="uk-UA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4363" y="524300"/>
            <a:ext cx="5163271" cy="6230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588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176" y="295143"/>
            <a:ext cx="8238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Продовження таблиці 1.2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096" y="810649"/>
            <a:ext cx="5373627" cy="5015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37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176" y="295143"/>
            <a:ext cx="8238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Продовження таблиці 1.2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7288" y="1402081"/>
            <a:ext cx="6503157" cy="381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279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05989" y="914400"/>
            <a:ext cx="1017161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200" b="1" dirty="0"/>
              <a:t>Актуальними проблемами в період колишнього СРСР </a:t>
            </a:r>
          </a:p>
          <a:p>
            <a:pPr algn="ctr"/>
            <a:r>
              <a:rPr lang="uk-UA" sz="2200" b="1" dirty="0"/>
              <a:t>(радянська школа контролю) були наступні:</a:t>
            </a:r>
          </a:p>
          <a:p>
            <a:pPr algn="ctr"/>
            <a:endParaRPr lang="uk-UA" sz="2200" b="1" dirty="0"/>
          </a:p>
          <a:p>
            <a:pPr marL="342900" lvl="0" indent="-342900">
              <a:buFont typeface="+mj-lt"/>
              <a:buAutoNum type="arabicParenR"/>
            </a:pPr>
            <a:r>
              <a:rPr lang="uk-UA" sz="2200" dirty="0"/>
              <a:t>самостійність функції контролю в системі управління;</a:t>
            </a:r>
          </a:p>
          <a:p>
            <a:pPr marL="342900" lvl="0" indent="-342900">
              <a:buFont typeface="+mj-lt"/>
              <a:buAutoNum type="arabicParenR"/>
            </a:pPr>
            <a:r>
              <a:rPr lang="uk-UA" sz="2200" dirty="0"/>
              <a:t>централізація та децентралізація господарського контролю;</a:t>
            </a:r>
          </a:p>
          <a:p>
            <a:pPr marL="342900" lvl="0" indent="-342900">
              <a:buFont typeface="+mj-lt"/>
              <a:buAutoNum type="arabicParenR"/>
            </a:pPr>
            <a:r>
              <a:rPr lang="uk-UA" sz="2200" dirty="0"/>
              <a:t>запобігання припискам, крадіжкам, шахрайству в умовах командно-адміністративної економіки;</a:t>
            </a:r>
          </a:p>
          <a:p>
            <a:pPr marL="342900" lvl="0" indent="-342900">
              <a:buFont typeface="+mj-lt"/>
              <a:buAutoNum type="arabicParenR"/>
            </a:pPr>
            <a:r>
              <a:rPr lang="uk-UA" sz="2200" dirty="0"/>
              <a:t>неоднозначність та </a:t>
            </a:r>
            <a:r>
              <a:rPr lang="uk-UA" sz="2200" dirty="0" err="1"/>
              <a:t>дискусійність</a:t>
            </a:r>
            <a:r>
              <a:rPr lang="uk-UA" sz="2200" dirty="0"/>
              <a:t> поглядів щодо наявності у бухгалтерського обліку контрольної функції;</a:t>
            </a:r>
          </a:p>
          <a:p>
            <a:pPr marL="342900" lvl="0" indent="-342900">
              <a:buFont typeface="+mj-lt"/>
              <a:buAutoNum type="arabicParenR"/>
            </a:pPr>
            <a:r>
              <a:rPr lang="uk-UA" sz="2200" dirty="0"/>
              <a:t>відсутність методики визначення економічної та соціальної ефективності господарського контролю;</a:t>
            </a:r>
          </a:p>
          <a:p>
            <a:pPr marL="342900" lvl="0" indent="-342900">
              <a:buFont typeface="+mj-lt"/>
              <a:buAutoNum type="arabicParenR"/>
            </a:pPr>
            <a:r>
              <a:rPr lang="uk-UA" sz="2200" dirty="0"/>
              <a:t>необхідність удосконалення методології відомчого контролю тощо.</a:t>
            </a:r>
          </a:p>
          <a:p>
            <a:pPr marL="342900" indent="-342900">
              <a:buFont typeface="+mj-lt"/>
              <a:buAutoNum type="arabicParenR"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934986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41714" y="1297577"/>
            <a:ext cx="859536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200" b="1" dirty="0"/>
              <a:t>ФК</a:t>
            </a:r>
            <a:r>
              <a:rPr lang="uk-UA" sz="2200" dirty="0"/>
              <a:t> – комплексна і цілеспрямована діяльність органів фінансового контролю або їх підрозділів чи представників, а також осіб, уповноважених здійснювати контроль, що базується на положеннях актів чинного законодавства.</a:t>
            </a:r>
          </a:p>
          <a:p>
            <a:pPr algn="just"/>
            <a:r>
              <a:rPr lang="uk-UA" sz="2200" dirty="0"/>
              <a:t>Він полягає у встановленні фактичного стану справ на підконтрольному об’єкті щодо його фінансово-господарської діяльності і спрямований на забезпечення законності</a:t>
            </a:r>
            <a:r>
              <a:rPr lang="ru-RU" sz="2200" dirty="0"/>
              <a:t>, </a:t>
            </a:r>
            <a:r>
              <a:rPr lang="ru-RU" sz="2200" dirty="0" err="1"/>
              <a:t>ф</a:t>
            </a:r>
            <a:r>
              <a:rPr lang="uk-UA" sz="2200" dirty="0" err="1"/>
              <a:t>інансової</a:t>
            </a:r>
            <a:r>
              <a:rPr lang="uk-UA" sz="2200" dirty="0"/>
              <a:t> дисципліни і раціональності в ході формування, розподілу, володіння, використання та відчуження активів з метою ефективного соціально-економічного розвитку усіх суб’єктів фінансових правовідносин.</a:t>
            </a:r>
          </a:p>
          <a:p>
            <a:r>
              <a:rPr lang="uk-UA" sz="2200" dirty="0"/>
              <a:t> </a:t>
            </a:r>
            <a:r>
              <a:rPr lang="uk-UA" sz="2200" b="1" dirty="0"/>
              <a:t>ДФК </a:t>
            </a:r>
            <a:r>
              <a:rPr lang="uk-UA" sz="2200" dirty="0"/>
              <a:t>– різновид фінансового контролю, що здійснюється відповідними органами державного фінансового контролю.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08865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23703" y="452845"/>
            <a:ext cx="1042415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200" b="1" dirty="0"/>
              <a:t>Інформаційна функція </a:t>
            </a:r>
            <a:r>
              <a:rPr lang="uk-UA" sz="2200" dirty="0"/>
              <a:t>ДФК зводиться до того, що інформація, отримана в результаті його здійснення, має </a:t>
            </a:r>
            <a:r>
              <a:rPr lang="en-US" sz="2200" dirty="0" err="1"/>
              <a:t>c</a:t>
            </a:r>
            <a:r>
              <a:rPr lang="uk-UA" sz="2200" dirty="0"/>
              <a:t>тати основою для ухвалення відповідних управлінських рішень і вжиття коригувальних заходів, які забезпечать функціонування суб’єкта господарювання відповідно до встановлених державою норм.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200" b="1" dirty="0"/>
              <a:t>Профілактична функція ДФК</a:t>
            </a:r>
            <a:r>
              <a:rPr lang="uk-UA" sz="2200" dirty="0"/>
              <a:t> полягає у виявленні умов, що сприяють порушенню норм і стандартів, встановлених законами та нормативно-правовими актами, виникненню безгосподарності, недостач, крадіжок і зловживань, а також у встановленні осіб, винних у фінансових порушеннях, і притягненні їх до відповідальності згідно з законодавством.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200" b="1" dirty="0"/>
              <a:t>Мобілізуюча функція ДФК</a:t>
            </a:r>
            <a:r>
              <a:rPr lang="uk-UA" sz="2200" dirty="0"/>
              <a:t> передбачає усунення суб’єктом господарювання наслідків допущених фінансових порушень, умов, що їм сприяли, та розробку організаційно-правових заходів з розповсюдження прогресивних методів господарювання і недопущення фінансових порушень на інших об’єктах державного регулювання.</a:t>
            </a:r>
          </a:p>
          <a:p>
            <a:endParaRPr lang="uk-UA" sz="2200" dirty="0"/>
          </a:p>
        </p:txBody>
      </p:sp>
    </p:spTree>
    <p:extLst>
      <p:ext uri="{BB962C8B-B14F-4D97-AF65-F5344CB8AC3E}">
        <p14:creationId xmlns:p14="http://schemas.microsoft.com/office/powerpoint/2010/main" val="3468394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11382" y="121921"/>
            <a:ext cx="88653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3. Предмет </a:t>
            </a:r>
            <a:r>
              <a:rPr lang="uk-UA" sz="2400" b="1" dirty="0"/>
              <a:t>і</a:t>
            </a:r>
            <a:r>
              <a:rPr lang="ru-RU" sz="2400" b="1" dirty="0"/>
              <a:t> метод </a:t>
            </a:r>
            <a:r>
              <a:rPr lang="ru-RU" sz="2400" b="1" dirty="0" err="1"/>
              <a:t>зд</a:t>
            </a:r>
            <a:r>
              <a:rPr lang="uk-UA" sz="2400" b="1" dirty="0"/>
              <a:t>і</a:t>
            </a:r>
            <a:r>
              <a:rPr lang="ru-RU" sz="2400" b="1" dirty="0" err="1"/>
              <a:t>йснення</a:t>
            </a:r>
            <a:r>
              <a:rPr lang="ru-RU" sz="2400" b="1" dirty="0"/>
              <a:t> ф</a:t>
            </a:r>
            <a:r>
              <a:rPr lang="uk-UA" sz="2400" b="1" dirty="0"/>
              <a:t>і</a:t>
            </a:r>
            <a:r>
              <a:rPr lang="ru-RU" sz="2400" b="1" dirty="0" err="1"/>
              <a:t>нансового</a:t>
            </a:r>
            <a:r>
              <a:rPr lang="ru-RU" sz="2400" b="1" dirty="0"/>
              <a:t> контролю</a:t>
            </a:r>
            <a:endParaRPr lang="uk-UA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7" t="2877" b="932"/>
          <a:stretch/>
        </p:blipFill>
        <p:spPr>
          <a:xfrm>
            <a:off x="1306285" y="583586"/>
            <a:ext cx="9056914" cy="552112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98171" y="6313873"/>
            <a:ext cx="9614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Рис.</a:t>
            </a:r>
            <a:r>
              <a:rPr lang="uk-UA" i="1" dirty="0"/>
              <a:t> 2.10</a:t>
            </a:r>
            <a:r>
              <a:rPr lang="ru-RU" i="1" dirty="0"/>
              <a:t>.</a:t>
            </a:r>
            <a:r>
              <a:rPr lang="ru-RU" dirty="0"/>
              <a:t> </a:t>
            </a:r>
            <a:r>
              <a:rPr lang="uk-UA" dirty="0"/>
              <a:t>Модель н</a:t>
            </a:r>
            <a:r>
              <a:rPr lang="ru-RU" dirty="0" err="1"/>
              <a:t>аціональн</a:t>
            </a:r>
            <a:r>
              <a:rPr lang="uk-UA" dirty="0"/>
              <a:t>ого</a:t>
            </a:r>
            <a:r>
              <a:rPr lang="ru-RU" dirty="0"/>
              <a:t> </a:t>
            </a:r>
            <a:r>
              <a:rPr lang="ru-RU" dirty="0" err="1"/>
              <a:t>механізм</a:t>
            </a:r>
            <a:r>
              <a:rPr lang="uk-UA" dirty="0"/>
              <a:t>у</a:t>
            </a:r>
            <a:r>
              <a:rPr lang="ru-RU" dirty="0"/>
              <a:t> державного </a:t>
            </a:r>
            <a:r>
              <a:rPr lang="uk-UA" dirty="0"/>
              <a:t>фінансового</a:t>
            </a:r>
            <a:r>
              <a:rPr lang="ru-RU" dirty="0"/>
              <a:t> контролю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6461177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479</TotalTime>
  <Words>1445</Words>
  <Application>Microsoft Office PowerPoint</Application>
  <PresentationFormat>Широкоэкранный</PresentationFormat>
  <Paragraphs>66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Century Gothic</vt:lpstr>
      <vt:lpstr>Times New Roman</vt:lpstr>
      <vt:lpstr>Wingdings</vt:lpstr>
      <vt:lpstr>Wingdings 3</vt:lpstr>
      <vt:lpstr>Легкий дым</vt:lpstr>
      <vt:lpstr>Тема 1. Сутність, предмет і метод державного фінансового контролю (4 год.)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Прохорчук Наталія Олегівна</dc:creator>
  <cp:lastModifiedBy>Користувач</cp:lastModifiedBy>
  <cp:revision>28</cp:revision>
  <dcterms:created xsi:type="dcterms:W3CDTF">2020-10-09T11:00:36Z</dcterms:created>
  <dcterms:modified xsi:type="dcterms:W3CDTF">2025-10-06T19:30:48Z</dcterms:modified>
</cp:coreProperties>
</file>