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309" r:id="rId2"/>
    <p:sldId id="256" r:id="rId3"/>
    <p:sldId id="310" r:id="rId4"/>
    <p:sldId id="311" r:id="rId5"/>
    <p:sldId id="312" r:id="rId6"/>
    <p:sldId id="313" r:id="rId7"/>
    <p:sldId id="314" r:id="rId8"/>
    <p:sldId id="257" r:id="rId9"/>
    <p:sldId id="316" r:id="rId10"/>
    <p:sldId id="258" r:id="rId11"/>
    <p:sldId id="315" r:id="rId12"/>
    <p:sldId id="259" r:id="rId13"/>
    <p:sldId id="260" r:id="rId14"/>
    <p:sldId id="261" r:id="rId15"/>
    <p:sldId id="317" r:id="rId16"/>
    <p:sldId id="262" r:id="rId17"/>
    <p:sldId id="318" r:id="rId18"/>
    <p:sldId id="319" r:id="rId19"/>
    <p:sldId id="320" r:id="rId20"/>
    <p:sldId id="321" r:id="rId21"/>
    <p:sldId id="322" r:id="rId22"/>
    <p:sldId id="263" r:id="rId23"/>
    <p:sldId id="264" r:id="rId24"/>
    <p:sldId id="265" r:id="rId25"/>
    <p:sldId id="266" r:id="rId26"/>
    <p:sldId id="267" r:id="rId27"/>
    <p:sldId id="268" r:id="rId28"/>
    <p:sldId id="269" r:id="rId29"/>
    <p:sldId id="270" r:id="rId30"/>
    <p:sldId id="323"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5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4B7C2E6-6CA1-418B-8F97-9BE62A5D2280}" type="datetimeFigureOut">
              <a:rPr lang="uk-UA" smtClean="0"/>
              <a:t>04.04.2025</a:t>
            </a:fld>
            <a:endParaRPr lang="uk-UA"/>
          </a:p>
        </p:txBody>
      </p:sp>
      <p:sp>
        <p:nvSpPr>
          <p:cNvPr id="5" name="Footer Placeholder 4"/>
          <p:cNvSpPr>
            <a:spLocks noGrp="1"/>
          </p:cNvSpPr>
          <p:nvPr>
            <p:ph type="ftr" sz="quarter" idx="11"/>
          </p:nvPr>
        </p:nvSpPr>
        <p:spPr>
          <a:xfrm>
            <a:off x="1371600" y="4323845"/>
            <a:ext cx="6400800" cy="365125"/>
          </a:xfrm>
        </p:spPr>
        <p:txBody>
          <a:bodyPr/>
          <a:lstStyle/>
          <a:p>
            <a:endParaRPr lang="uk-UA"/>
          </a:p>
        </p:txBody>
      </p:sp>
      <p:sp>
        <p:nvSpPr>
          <p:cNvPr id="6" name="Slide Number Placeholder 5"/>
          <p:cNvSpPr>
            <a:spLocks noGrp="1"/>
          </p:cNvSpPr>
          <p:nvPr>
            <p:ph type="sldNum" sz="quarter" idx="12"/>
          </p:nvPr>
        </p:nvSpPr>
        <p:spPr>
          <a:xfrm>
            <a:off x="8077200" y="1430866"/>
            <a:ext cx="2743200" cy="365125"/>
          </a:xfrm>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312760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C4B7C2E6-6CA1-418B-8F97-9BE62A5D2280}" type="datetimeFigureOut">
              <a:rPr lang="uk-UA" smtClean="0"/>
              <a:t>04.04.2025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86966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Назва та підпис">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4B7C2E6-6CA1-418B-8F97-9BE62A5D2280}" type="datetimeFigureOut">
              <a:rPr lang="uk-UA" smtClean="0"/>
              <a:t>04.04.2025</a:t>
            </a:fld>
            <a:endParaRPr lang="uk-UA"/>
          </a:p>
        </p:txBody>
      </p:sp>
      <p:sp>
        <p:nvSpPr>
          <p:cNvPr id="6" name="Footer Placeholder 5"/>
          <p:cNvSpPr>
            <a:spLocks noGrp="1"/>
          </p:cNvSpPr>
          <p:nvPr>
            <p:ph type="ftr" sz="quarter" idx="11"/>
          </p:nvPr>
        </p:nvSpPr>
        <p:spPr>
          <a:xfrm>
            <a:off x="685800" y="379941"/>
            <a:ext cx="6991492" cy="365125"/>
          </a:xfrm>
        </p:spPr>
        <p:txBody>
          <a:bodyPr/>
          <a:lstStyle/>
          <a:p>
            <a:endParaRPr lang="uk-UA"/>
          </a:p>
        </p:txBody>
      </p:sp>
      <p:sp>
        <p:nvSpPr>
          <p:cNvPr id="7" name="Slide Number Placeholder 6"/>
          <p:cNvSpPr>
            <a:spLocks noGrp="1"/>
          </p:cNvSpPr>
          <p:nvPr>
            <p:ph type="sldNum" sz="quarter" idx="12"/>
          </p:nvPr>
        </p:nvSpPr>
        <p:spPr>
          <a:xfrm>
            <a:off x="10862452" y="381000"/>
            <a:ext cx="643748" cy="365125"/>
          </a:xfrm>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882197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з підписом">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uk-UA"/>
              <a:t>Клацніть, щоб редагувати стиль зразка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4B7C2E6-6CA1-418B-8F97-9BE62A5D2280}" type="datetimeFigureOut">
              <a:rPr lang="uk-UA" smtClean="0"/>
              <a:t>04.04.2025</a:t>
            </a:fld>
            <a:endParaRPr lang="uk-UA"/>
          </a:p>
        </p:txBody>
      </p:sp>
      <p:sp>
        <p:nvSpPr>
          <p:cNvPr id="6" name="Footer Placeholder 5"/>
          <p:cNvSpPr>
            <a:spLocks noGrp="1"/>
          </p:cNvSpPr>
          <p:nvPr>
            <p:ph type="ftr" sz="quarter" idx="11"/>
          </p:nvPr>
        </p:nvSpPr>
        <p:spPr>
          <a:xfrm>
            <a:off x="685800" y="379941"/>
            <a:ext cx="6991492" cy="365125"/>
          </a:xfrm>
        </p:spPr>
        <p:txBody>
          <a:bodyPr/>
          <a:lstStyle/>
          <a:p>
            <a:endParaRPr lang="uk-UA"/>
          </a:p>
        </p:txBody>
      </p:sp>
      <p:sp>
        <p:nvSpPr>
          <p:cNvPr id="7" name="Slide Number Placeholder 6"/>
          <p:cNvSpPr>
            <a:spLocks noGrp="1"/>
          </p:cNvSpPr>
          <p:nvPr>
            <p:ph type="sldNum" sz="quarter" idx="12"/>
          </p:nvPr>
        </p:nvSpPr>
        <p:spPr>
          <a:xfrm>
            <a:off x="10862452" y="381000"/>
            <a:ext cx="643748" cy="365125"/>
          </a:xfrm>
        </p:spPr>
        <p:txBody>
          <a:bodyPr/>
          <a:lstStyle/>
          <a:p>
            <a:fld id="{66A3E10C-3E5E-49E5-A494-490C1989FA7D}" type="slidenum">
              <a:rPr lang="uk-UA" smtClean="0"/>
              <a:t>‹№›</a:t>
            </a:fld>
            <a:endParaRPr lang="uk-UA"/>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0528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ка назв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4B7C2E6-6CA1-418B-8F97-9BE62A5D2280}" type="datetimeFigureOut">
              <a:rPr lang="uk-UA" smtClean="0"/>
              <a:t>04.04.2025</a:t>
            </a:fld>
            <a:endParaRPr lang="uk-UA"/>
          </a:p>
        </p:txBody>
      </p:sp>
      <p:sp>
        <p:nvSpPr>
          <p:cNvPr id="6" name="Footer Placeholder 5"/>
          <p:cNvSpPr>
            <a:spLocks noGrp="1"/>
          </p:cNvSpPr>
          <p:nvPr>
            <p:ph type="ftr" sz="quarter" idx="11"/>
          </p:nvPr>
        </p:nvSpPr>
        <p:spPr>
          <a:xfrm>
            <a:off x="685800" y="378883"/>
            <a:ext cx="6991492" cy="365125"/>
          </a:xfrm>
        </p:spPr>
        <p:txBody>
          <a:bodyPr/>
          <a:lstStyle/>
          <a:p>
            <a:endParaRPr lang="uk-UA"/>
          </a:p>
        </p:txBody>
      </p:sp>
      <p:sp>
        <p:nvSpPr>
          <p:cNvPr id="7" name="Slide Number Placeholder 6"/>
          <p:cNvSpPr>
            <a:spLocks noGrp="1"/>
          </p:cNvSpPr>
          <p:nvPr>
            <p:ph type="sldNum" sz="quarter" idx="12"/>
          </p:nvPr>
        </p:nvSpPr>
        <p:spPr>
          <a:xfrm>
            <a:off x="10862452" y="381000"/>
            <a:ext cx="643748" cy="365125"/>
          </a:xfrm>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3203897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uk-UA"/>
              <a:t>Клацніть, щоб редагувати стиль зразка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C4B7C2E6-6CA1-418B-8F97-9BE62A5D2280}" type="datetimeFigureOut">
              <a:rPr lang="uk-UA" smtClean="0"/>
              <a:t>04.04.2025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341865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uk-UA"/>
              <a:t>Клацніть, щоб редагувати стиль зразка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C4B7C2E6-6CA1-418B-8F97-9BE62A5D2280}" type="datetimeFigureOut">
              <a:rPr lang="uk-UA" smtClean="0"/>
              <a:t>04.04.2025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1852988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4B7C2E6-6CA1-418B-8F97-9BE62A5D2280}" type="datetimeFigureOut">
              <a:rPr lang="uk-UA" smtClean="0"/>
              <a:t>04.04.2025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2911569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ий заголовок і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4B7C2E6-6CA1-418B-8F97-9BE62A5D2280}" type="datetimeFigureOut">
              <a:rPr lang="uk-UA" smtClean="0"/>
              <a:t>04.04.2025</a:t>
            </a:fld>
            <a:endParaRPr lang="uk-UA"/>
          </a:p>
        </p:txBody>
      </p:sp>
      <p:sp>
        <p:nvSpPr>
          <p:cNvPr id="5" name="Footer Placeholder 4"/>
          <p:cNvSpPr>
            <a:spLocks noGrp="1"/>
          </p:cNvSpPr>
          <p:nvPr>
            <p:ph type="ftr" sz="quarter" idx="11"/>
          </p:nvPr>
        </p:nvSpPr>
        <p:spPr>
          <a:xfrm>
            <a:off x="685800" y="381000"/>
            <a:ext cx="6991492" cy="365125"/>
          </a:xfrm>
        </p:spPr>
        <p:txBody>
          <a:bodyPr/>
          <a:lstStyle/>
          <a:p>
            <a:endParaRPr lang="uk-UA"/>
          </a:p>
        </p:txBody>
      </p:sp>
      <p:sp>
        <p:nvSpPr>
          <p:cNvPr id="6" name="Slide Number Placeholder 5"/>
          <p:cNvSpPr>
            <a:spLocks noGrp="1"/>
          </p:cNvSpPr>
          <p:nvPr>
            <p:ph type="sldNum" sz="quarter" idx="12"/>
          </p:nvPr>
        </p:nvSpPr>
        <p:spPr>
          <a:xfrm>
            <a:off x="10862452" y="381000"/>
            <a:ext cx="643748" cy="365125"/>
          </a:xfrm>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871527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Заголовок і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CEC2B0-C954-4D09-89CC-EBA859ED7E6C}"/>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9A80DFA7-09FD-44B8-A070-300C9DE71C03}"/>
              </a:ext>
            </a:extLst>
          </p:cNvPr>
          <p:cNvSpPr>
            <a:spLocks noGrp="1"/>
          </p:cNvSpPr>
          <p:nvPr>
            <p:ph type="body"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B2787407-CDD1-4564-85B3-08CD91967702}"/>
              </a:ext>
            </a:extLst>
          </p:cNvPr>
          <p:cNvSpPr>
            <a:spLocks noGrp="1"/>
          </p:cNvSpPr>
          <p:nvPr>
            <p:ph type="dt" sz="half" idx="10"/>
          </p:nvPr>
        </p:nvSpPr>
        <p:spPr/>
        <p:txBody>
          <a:bodyPr/>
          <a:lstStyle/>
          <a:p>
            <a:fld id="{C4B7C2E6-6CA1-418B-8F97-9BE62A5D2280}" type="datetimeFigureOut">
              <a:rPr lang="uk-UA" smtClean="0"/>
              <a:t>04.04.2025</a:t>
            </a:fld>
            <a:endParaRPr lang="uk-UA"/>
          </a:p>
        </p:txBody>
      </p:sp>
      <p:sp>
        <p:nvSpPr>
          <p:cNvPr id="5" name="Місце для нижнього колонтитула 4">
            <a:extLst>
              <a:ext uri="{FF2B5EF4-FFF2-40B4-BE49-F238E27FC236}">
                <a16:creationId xmlns:a16="http://schemas.microsoft.com/office/drawing/2014/main" id="{3F7BD3CE-6608-4956-9E33-5DDD4DC64B1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476C2A8-3F8C-4597-BB51-E80C10EACCB5}"/>
              </a:ext>
            </a:extLst>
          </p:cNvPr>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1687013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4B7C2E6-6CA1-418B-8F97-9BE62A5D2280}" type="datetimeFigureOut">
              <a:rPr lang="uk-UA" smtClean="0"/>
              <a:t>04.04.2025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655730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Назва розділу">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4B7C2E6-6CA1-418B-8F97-9BE62A5D2280}" type="datetimeFigureOut">
              <a:rPr lang="uk-UA" smtClean="0"/>
              <a:t>04.04.2025</a:t>
            </a:fld>
            <a:endParaRPr lang="uk-UA"/>
          </a:p>
        </p:txBody>
      </p:sp>
      <p:sp>
        <p:nvSpPr>
          <p:cNvPr id="5" name="Footer Placeholder 4"/>
          <p:cNvSpPr>
            <a:spLocks noGrp="1"/>
          </p:cNvSpPr>
          <p:nvPr>
            <p:ph type="ftr" sz="quarter" idx="11"/>
          </p:nvPr>
        </p:nvSpPr>
        <p:spPr>
          <a:xfrm>
            <a:off x="685800" y="381001"/>
            <a:ext cx="6991492" cy="364065"/>
          </a:xfrm>
        </p:spPr>
        <p:txBody>
          <a:bodyPr/>
          <a:lstStyle/>
          <a:p>
            <a:endParaRPr lang="uk-UA"/>
          </a:p>
        </p:txBody>
      </p:sp>
      <p:sp>
        <p:nvSpPr>
          <p:cNvPr id="6" name="Slide Number Placeholder 5"/>
          <p:cNvSpPr>
            <a:spLocks noGrp="1"/>
          </p:cNvSpPr>
          <p:nvPr>
            <p:ph type="sldNum" sz="quarter" idx="12"/>
          </p:nvPr>
        </p:nvSpPr>
        <p:spPr>
          <a:xfrm>
            <a:off x="10862452" y="381000"/>
            <a:ext cx="643748" cy="365125"/>
          </a:xfrm>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339521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C4B7C2E6-6CA1-418B-8F97-9BE62A5D2280}" type="datetimeFigureOut">
              <a:rPr lang="uk-UA" smtClean="0"/>
              <a:t>04.04.2025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3304115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685800" y="3132666"/>
            <a:ext cx="5311775" cy="3086019"/>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6172200" y="3132666"/>
            <a:ext cx="5334000" cy="3086019"/>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C4B7C2E6-6CA1-418B-8F97-9BE62A5D2280}" type="datetimeFigureOut">
              <a:rPr lang="uk-UA" smtClean="0"/>
              <a:t>04.04.2025</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360069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C4B7C2E6-6CA1-418B-8F97-9BE62A5D2280}" type="datetimeFigureOut">
              <a:rPr lang="uk-UA" smtClean="0"/>
              <a:t>04.04.2025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85052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7C2E6-6CA1-418B-8F97-9BE62A5D2280}" type="datetimeFigureOut">
              <a:rPr lang="uk-UA" smtClean="0"/>
              <a:t>04.04.2025</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251812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C4B7C2E6-6CA1-418B-8F97-9BE62A5D2280}" type="datetimeFigureOut">
              <a:rPr lang="uk-UA" smtClean="0"/>
              <a:t>04.04.2025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410504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C4B7C2E6-6CA1-418B-8F97-9BE62A5D2280}" type="datetimeFigureOut">
              <a:rPr lang="uk-UA" smtClean="0"/>
              <a:t>04.04.2025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6A3E10C-3E5E-49E5-A494-490C1989FA7D}" type="slidenum">
              <a:rPr lang="uk-UA" smtClean="0"/>
              <a:t>‹№›</a:t>
            </a:fld>
            <a:endParaRPr lang="uk-UA"/>
          </a:p>
        </p:txBody>
      </p:sp>
    </p:spTree>
    <p:extLst>
      <p:ext uri="{BB962C8B-B14F-4D97-AF65-F5344CB8AC3E}">
        <p14:creationId xmlns:p14="http://schemas.microsoft.com/office/powerpoint/2010/main" val="227402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4B7C2E6-6CA1-418B-8F97-9BE62A5D2280}" type="datetimeFigureOut">
              <a:rPr lang="uk-UA" smtClean="0"/>
              <a:t>04.04.2025</a:t>
            </a:fld>
            <a:endParaRPr lang="uk-UA"/>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A3E10C-3E5E-49E5-A494-490C1989FA7D}" type="slidenum">
              <a:rPr lang="uk-UA" smtClean="0"/>
              <a:t>‹№›</a:t>
            </a:fld>
            <a:endParaRPr lang="uk-UA"/>
          </a:p>
        </p:txBody>
      </p:sp>
    </p:spTree>
    <p:extLst>
      <p:ext uri="{BB962C8B-B14F-4D97-AF65-F5344CB8AC3E}">
        <p14:creationId xmlns:p14="http://schemas.microsoft.com/office/powerpoint/2010/main" val="2374162659"/>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5CB6106C-F456-4863-8F41-CB3475F23950}"/>
              </a:ext>
            </a:extLst>
          </p:cNvPr>
          <p:cNvSpPr>
            <a:spLocks noGrp="1"/>
          </p:cNvSpPr>
          <p:nvPr>
            <p:ph type="title"/>
          </p:nvPr>
        </p:nvSpPr>
        <p:spPr/>
        <p:txBody>
          <a:bodyPr/>
          <a:lstStyle/>
          <a:p>
            <a:r>
              <a:rPr lang="uk-UA" dirty="0" err="1"/>
              <a:t>Етнорелігійний</a:t>
            </a:r>
            <a:r>
              <a:rPr lang="uk-UA" dirty="0"/>
              <a:t> тероризм</a:t>
            </a:r>
          </a:p>
        </p:txBody>
      </p:sp>
      <p:sp>
        <p:nvSpPr>
          <p:cNvPr id="7" name="Місце для тексту 6">
            <a:extLst>
              <a:ext uri="{FF2B5EF4-FFF2-40B4-BE49-F238E27FC236}">
                <a16:creationId xmlns:a16="http://schemas.microsoft.com/office/drawing/2014/main" id="{29A34865-47AD-48ED-94BD-2C7F3CAA4908}"/>
              </a:ext>
            </a:extLst>
          </p:cNvPr>
          <p:cNvSpPr>
            <a:spLocks noGrp="1"/>
          </p:cNvSpPr>
          <p:nvPr>
            <p:ph type="body" idx="1"/>
          </p:nvPr>
        </p:nvSpPr>
        <p:spPr>
          <a:xfrm>
            <a:off x="685800" y="2194560"/>
            <a:ext cx="11430000" cy="4024125"/>
          </a:xfrm>
        </p:spPr>
        <p:txBody>
          <a:bodyPr>
            <a:normAutofit fontScale="92500" lnSpcReduction="20000"/>
          </a:bodyPr>
          <a:lstStyle/>
          <a:p>
            <a:pPr marL="0" indent="0">
              <a:buNone/>
            </a:pPr>
            <a:r>
              <a:rPr lang="uk-UA" dirty="0"/>
              <a:t>6. Християнський екстремізм та його прояви.</a:t>
            </a:r>
          </a:p>
          <a:p>
            <a:pPr marL="0" indent="0">
              <a:buNone/>
            </a:pPr>
            <a:r>
              <a:rPr lang="uk-UA" dirty="0"/>
              <a:t>7. Буддизм і терористична діяльність.</a:t>
            </a:r>
          </a:p>
          <a:p>
            <a:pPr marL="0" indent="0">
              <a:buNone/>
            </a:pPr>
            <a:r>
              <a:rPr lang="uk-UA" dirty="0"/>
              <a:t>8. </a:t>
            </a:r>
            <a:r>
              <a:rPr lang="ru-RU" dirty="0" err="1"/>
              <a:t>Деструктивні</a:t>
            </a:r>
            <a:r>
              <a:rPr lang="ru-RU" dirty="0"/>
              <a:t> культи, </a:t>
            </a:r>
            <a:r>
              <a:rPr lang="ru-RU" dirty="0" err="1"/>
              <a:t>релігійні</a:t>
            </a:r>
            <a:r>
              <a:rPr lang="ru-RU" dirty="0"/>
              <a:t> </a:t>
            </a:r>
            <a:r>
              <a:rPr lang="ru-RU" dirty="0" err="1"/>
              <a:t>секти</a:t>
            </a:r>
            <a:r>
              <a:rPr lang="ru-RU" dirty="0"/>
              <a:t> та </a:t>
            </a:r>
            <a:r>
              <a:rPr lang="ru-RU" dirty="0" err="1"/>
              <a:t>їхня</a:t>
            </a:r>
            <a:r>
              <a:rPr lang="ru-RU" dirty="0"/>
              <a:t> роль у </a:t>
            </a:r>
            <a:r>
              <a:rPr lang="ru-RU" dirty="0" err="1"/>
              <a:t>тероризмі</a:t>
            </a:r>
            <a:r>
              <a:rPr lang="uk-UA" dirty="0"/>
              <a:t>.</a:t>
            </a:r>
          </a:p>
          <a:p>
            <a:pPr marL="0" indent="0">
              <a:buNone/>
            </a:pPr>
            <a:r>
              <a:rPr lang="uk-UA" dirty="0"/>
              <a:t>9. Етнічні конфлікти як джерело радикалізації: роль колоніалізму та</a:t>
            </a:r>
          </a:p>
          <a:p>
            <a:pPr marL="0" indent="0">
              <a:buNone/>
            </a:pPr>
            <a:r>
              <a:rPr lang="uk-UA" dirty="0"/>
              <a:t>націоналізму.</a:t>
            </a:r>
          </a:p>
          <a:p>
            <a:pPr marL="0" indent="0">
              <a:buNone/>
            </a:pPr>
            <a:r>
              <a:rPr lang="uk-UA" dirty="0"/>
              <a:t>10. Приклади </a:t>
            </a:r>
            <a:r>
              <a:rPr lang="uk-UA" dirty="0" err="1"/>
              <a:t>етнорелігійного</a:t>
            </a:r>
            <a:r>
              <a:rPr lang="uk-UA" dirty="0"/>
              <a:t> тероризму: конфлікти в Північній Ірландії,</a:t>
            </a:r>
          </a:p>
          <a:p>
            <a:pPr marL="0" indent="0">
              <a:buNone/>
            </a:pPr>
            <a:r>
              <a:rPr lang="uk-UA" dirty="0"/>
              <a:t>Шрі-Ланці, Палестині та інших регіонах.</a:t>
            </a:r>
          </a:p>
          <a:p>
            <a:pPr marL="0" indent="0">
              <a:buNone/>
            </a:pPr>
            <a:r>
              <a:rPr lang="uk-UA" dirty="0"/>
              <a:t>11. Стратегії протидії релігійному тероризму. Роль релігійних лідерів у</a:t>
            </a:r>
          </a:p>
          <a:p>
            <a:pPr marL="0" indent="0">
              <a:buNone/>
            </a:pPr>
            <a:r>
              <a:rPr lang="uk-UA" dirty="0"/>
              <a:t>боротьбі з тероризмом.</a:t>
            </a:r>
          </a:p>
          <a:p>
            <a:pPr marL="0" indent="0">
              <a:buNone/>
            </a:pPr>
            <a:r>
              <a:rPr lang="uk-UA" dirty="0"/>
              <a:t>12. Міжнародна співпраця у боротьбі з </a:t>
            </a:r>
            <a:r>
              <a:rPr lang="uk-UA" dirty="0" err="1"/>
              <a:t>етнорелігійним</a:t>
            </a:r>
            <a:r>
              <a:rPr lang="uk-UA" dirty="0"/>
              <a:t> тероризмом:</a:t>
            </a:r>
          </a:p>
          <a:p>
            <a:pPr marL="0" indent="0">
              <a:buNone/>
            </a:pPr>
            <a:r>
              <a:rPr lang="uk-UA" dirty="0"/>
              <a:t>успіхи та виклики.</a:t>
            </a:r>
          </a:p>
          <a:p>
            <a:endParaRPr lang="uk-UA" dirty="0"/>
          </a:p>
        </p:txBody>
      </p:sp>
    </p:spTree>
    <p:extLst>
      <p:ext uri="{BB962C8B-B14F-4D97-AF65-F5344CB8AC3E}">
        <p14:creationId xmlns:p14="http://schemas.microsoft.com/office/powerpoint/2010/main" val="2869294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E4CD5662-FC9F-4EC5-9520-48B22CD4D621}"/>
              </a:ext>
            </a:extLst>
          </p:cNvPr>
          <p:cNvSpPr>
            <a:spLocks noGrp="1"/>
          </p:cNvSpPr>
          <p:nvPr>
            <p:ph sz="half" idx="1"/>
          </p:nvPr>
        </p:nvSpPr>
        <p:spPr/>
        <p:txBody>
          <a:bodyPr>
            <a:normAutofit/>
          </a:bodyPr>
          <a:lstStyle/>
          <a:p>
            <a:pPr algn="just"/>
            <a:r>
              <a:rPr lang="uk-UA" sz="2000" dirty="0">
                <a:latin typeface="Arial" panose="020B0604020202020204" pitchFamily="34" charset="0"/>
              </a:rPr>
              <a:t>У Новий час християнський екстремізм проявлявся в колоніальних війнах, коли європейські держави використовували релігію як виправдання для підкорення народів Африки, Америки та Азії. Місіонери нерідко підтримували насильницьке навернення, знищуючи місцеві культури. У </a:t>
            </a:r>
            <a:r>
              <a:rPr lang="de-DE" sz="2000" dirty="0">
                <a:latin typeface="Arial" panose="020B0604020202020204" pitchFamily="34" charset="0"/>
              </a:rPr>
              <a:t>XIX–XX </a:t>
            </a:r>
            <a:r>
              <a:rPr lang="uk-UA" sz="2000" dirty="0">
                <a:latin typeface="Arial" panose="020B0604020202020204" pitchFamily="34" charset="0"/>
              </a:rPr>
              <a:t>століттях у США з’явилися радикальні рухи, як-от Ку-клукс-клан, який поєднував християнську риторику з расизмом і терором проти афроамериканців.</a:t>
            </a:r>
          </a:p>
        </p:txBody>
      </p:sp>
      <p:pic>
        <p:nvPicPr>
          <p:cNvPr id="6" name="Місце для вмісту 5">
            <a:extLst>
              <a:ext uri="{FF2B5EF4-FFF2-40B4-BE49-F238E27FC236}">
                <a16:creationId xmlns:a16="http://schemas.microsoft.com/office/drawing/2014/main" id="{8AB8C7AF-72B7-4434-83F6-3019467B7AE4}"/>
              </a:ext>
            </a:extLst>
          </p:cNvPr>
          <p:cNvPicPr>
            <a:picLocks noGrp="1" noChangeAspect="1"/>
          </p:cNvPicPr>
          <p:nvPr>
            <p:ph sz="half" idx="2"/>
          </p:nvPr>
        </p:nvPicPr>
        <p:blipFill>
          <a:blip r:embed="rId2"/>
          <a:stretch>
            <a:fillRect/>
          </a:stretch>
        </p:blipFill>
        <p:spPr>
          <a:xfrm>
            <a:off x="6558950" y="2194559"/>
            <a:ext cx="4958750" cy="3148806"/>
          </a:xfrm>
          <a:prstGeom prst="rect">
            <a:avLst/>
          </a:prstGeom>
        </p:spPr>
      </p:pic>
    </p:spTree>
    <p:extLst>
      <p:ext uri="{BB962C8B-B14F-4D97-AF65-F5344CB8AC3E}">
        <p14:creationId xmlns:p14="http://schemas.microsoft.com/office/powerpoint/2010/main" val="117949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EE083F3-FBDE-4E01-AB7A-2121696B9515}"/>
              </a:ext>
            </a:extLst>
          </p:cNvPr>
          <p:cNvSpPr>
            <a:spLocks noGrp="1"/>
          </p:cNvSpPr>
          <p:nvPr>
            <p:ph type="title"/>
          </p:nvPr>
        </p:nvSpPr>
        <p:spPr/>
        <p:txBody>
          <a:bodyPr/>
          <a:lstStyle/>
          <a:p>
            <a:endParaRPr lang="uk-UA"/>
          </a:p>
        </p:txBody>
      </p:sp>
      <p:sp>
        <p:nvSpPr>
          <p:cNvPr id="5" name="Місце для вмісту 4">
            <a:extLst>
              <a:ext uri="{FF2B5EF4-FFF2-40B4-BE49-F238E27FC236}">
                <a16:creationId xmlns:a16="http://schemas.microsoft.com/office/drawing/2014/main" id="{EEB72DE4-5FBC-4205-A807-B56C8A51515E}"/>
              </a:ext>
            </a:extLst>
          </p:cNvPr>
          <p:cNvSpPr>
            <a:spLocks noGrp="1"/>
          </p:cNvSpPr>
          <p:nvPr>
            <p:ph sz="half" idx="1"/>
          </p:nvPr>
        </p:nvSpPr>
        <p:spPr/>
        <p:txBody>
          <a:bodyPr>
            <a:normAutofit fontScale="85000" lnSpcReduction="20000"/>
          </a:bodyPr>
          <a:lstStyle/>
          <a:p>
            <a:pPr algn="just"/>
            <a:r>
              <a:rPr lang="uk-UA" dirty="0"/>
              <a:t>Марк </a:t>
            </a:r>
            <a:r>
              <a:rPr lang="uk-UA" dirty="0" err="1"/>
              <a:t>Юргенсмайер</a:t>
            </a:r>
            <a:r>
              <a:rPr lang="uk-UA" dirty="0"/>
              <a:t>, колишній президент Американської академії релігії, стверджував, що після холодної війни відбулося глобальне зростання релігійного націоналізму через </a:t>
            </a:r>
            <a:r>
              <a:rPr lang="uk-UA" b="1" dirty="0">
                <a:solidFill>
                  <a:srgbClr val="FF0000"/>
                </a:solidFill>
              </a:rPr>
              <a:t>постколоніальний крах довіри до західних моделей націоналізму та зростання глобалізації </a:t>
            </a:r>
            <a:r>
              <a:rPr lang="uk-UA" dirty="0"/>
              <a:t>. </a:t>
            </a:r>
            <a:r>
              <a:rPr lang="uk-UA" dirty="0" err="1"/>
              <a:t>Юргенсмайєр</a:t>
            </a:r>
            <a:r>
              <a:rPr lang="uk-UA" dirty="0"/>
              <a:t> класифікує сучасних християнських терористів як частину «</a:t>
            </a:r>
            <a:r>
              <a:rPr lang="uk-UA" i="1" dirty="0">
                <a:solidFill>
                  <a:srgbClr val="FFFF00"/>
                </a:solidFill>
              </a:rPr>
              <a:t>релігійних активістів від Алжиру до Айдахо , які зненавиділи світські уряди з майже трансцендентною пристрастю та мріють про революційні зміни, які встановлять благочестивий соціальний порядок серед уламків того, що громадяни більшості світських суспільств вважають сучасними, егалітарними. демократії</a:t>
            </a:r>
            <a:r>
              <a:rPr lang="uk-UA" dirty="0"/>
              <a:t>».</a:t>
            </a:r>
          </a:p>
        </p:txBody>
      </p:sp>
      <p:pic>
        <p:nvPicPr>
          <p:cNvPr id="7" name="Місце для вмісту 6">
            <a:extLst>
              <a:ext uri="{FF2B5EF4-FFF2-40B4-BE49-F238E27FC236}">
                <a16:creationId xmlns:a16="http://schemas.microsoft.com/office/drawing/2014/main" id="{70B3F948-36B2-4C39-8AEC-360E18B75272}"/>
              </a:ext>
            </a:extLst>
          </p:cNvPr>
          <p:cNvPicPr>
            <a:picLocks noGrp="1" noChangeAspect="1"/>
          </p:cNvPicPr>
          <p:nvPr>
            <p:ph sz="half" idx="2"/>
          </p:nvPr>
        </p:nvPicPr>
        <p:blipFill>
          <a:blip r:embed="rId2"/>
          <a:stretch>
            <a:fillRect/>
          </a:stretch>
        </p:blipFill>
        <p:spPr>
          <a:xfrm>
            <a:off x="6362700" y="2634456"/>
            <a:ext cx="4953000" cy="3143250"/>
          </a:xfrm>
          <a:prstGeom prst="rect">
            <a:avLst/>
          </a:prstGeom>
        </p:spPr>
      </p:pic>
    </p:spTree>
    <p:extLst>
      <p:ext uri="{BB962C8B-B14F-4D97-AF65-F5344CB8AC3E}">
        <p14:creationId xmlns:p14="http://schemas.microsoft.com/office/powerpoint/2010/main" val="196461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E7BD1C-5172-43EB-B4AD-C6B359DA8EE4}"/>
              </a:ext>
            </a:extLst>
          </p:cNvPr>
          <p:cNvSpPr>
            <a:spLocks noGrp="1"/>
          </p:cNvSpPr>
          <p:nvPr>
            <p:ph type="title"/>
          </p:nvPr>
        </p:nvSpPr>
        <p:spPr/>
        <p:txBody>
          <a:bodyPr>
            <a:normAutofit/>
          </a:bodyPr>
          <a:lstStyle/>
          <a:p>
            <a:r>
              <a:rPr lang="uk-UA" sz="2800" b="1">
                <a:latin typeface="Arial" panose="020B0604020202020204" pitchFamily="34" charset="0"/>
              </a:rPr>
              <a:t>Сучасні прояви</a:t>
            </a:r>
          </a:p>
        </p:txBody>
      </p:sp>
      <p:sp>
        <p:nvSpPr>
          <p:cNvPr id="3" name="Місце для тексту 2">
            <a:extLst>
              <a:ext uri="{FF2B5EF4-FFF2-40B4-BE49-F238E27FC236}">
                <a16:creationId xmlns:a16="http://schemas.microsoft.com/office/drawing/2014/main" id="{0314619E-EB49-4A60-B6A4-1FE8D34832E7}"/>
              </a:ext>
            </a:extLst>
          </p:cNvPr>
          <p:cNvSpPr>
            <a:spLocks noGrp="1"/>
          </p:cNvSpPr>
          <p:nvPr>
            <p:ph sz="half" idx="1"/>
          </p:nvPr>
        </p:nvSpPr>
        <p:spPr/>
        <p:txBody>
          <a:bodyPr>
            <a:normAutofit/>
          </a:bodyPr>
          <a:lstStyle/>
          <a:p>
            <a:pPr algn="just"/>
            <a:r>
              <a:rPr lang="uk-UA" sz="2000" dirty="0">
                <a:latin typeface="Arial" panose="020B0604020202020204" pitchFamily="34" charset="0"/>
              </a:rPr>
              <a:t>У </a:t>
            </a:r>
            <a:r>
              <a:rPr lang="de-DE" sz="2000" dirty="0">
                <a:latin typeface="Arial" panose="020B0604020202020204" pitchFamily="34" charset="0"/>
              </a:rPr>
              <a:t>XXI </a:t>
            </a:r>
            <a:r>
              <a:rPr lang="uk-UA" sz="2000" dirty="0">
                <a:latin typeface="Arial" panose="020B0604020202020204" pitchFamily="34" charset="0"/>
              </a:rPr>
              <a:t>столітті християнський екстремізм набув нових форм, хоча його масштаби значно менші порівняно з іншими видами релігійного екстремізму. Одним із прикладів є діяльність ультраправих груп у США, таких як "Армія Бога" (</a:t>
            </a:r>
            <a:r>
              <a:rPr lang="de-DE" sz="2000" dirty="0" err="1">
                <a:latin typeface="Arial" panose="020B0604020202020204" pitchFamily="34" charset="0"/>
              </a:rPr>
              <a:t>Army</a:t>
            </a:r>
            <a:r>
              <a:rPr lang="de-DE" sz="2000" dirty="0">
                <a:latin typeface="Arial" panose="020B0604020202020204" pitchFamily="34" charset="0"/>
              </a:rPr>
              <a:t> </a:t>
            </a:r>
            <a:r>
              <a:rPr lang="de-DE" sz="2000" dirty="0" err="1">
                <a:latin typeface="Arial" panose="020B0604020202020204" pitchFamily="34" charset="0"/>
              </a:rPr>
              <a:t>of</a:t>
            </a:r>
            <a:r>
              <a:rPr lang="de-DE" sz="2000" dirty="0">
                <a:latin typeface="Arial" panose="020B0604020202020204" pitchFamily="34" charset="0"/>
              </a:rPr>
              <a:t> </a:t>
            </a:r>
            <a:r>
              <a:rPr lang="de-DE" sz="2000" dirty="0" err="1">
                <a:latin typeface="Arial" panose="020B0604020202020204" pitchFamily="34" charset="0"/>
              </a:rPr>
              <a:t>God</a:t>
            </a:r>
            <a:r>
              <a:rPr lang="de-DE" sz="2000" dirty="0">
                <a:latin typeface="Arial" panose="020B0604020202020204" pitchFamily="34" charset="0"/>
              </a:rPr>
              <a:t>), </a:t>
            </a:r>
            <a:r>
              <a:rPr lang="uk-UA" sz="2000" dirty="0">
                <a:latin typeface="Arial" panose="020B0604020202020204" pitchFamily="34" charset="0"/>
              </a:rPr>
              <a:t>яка виступає проти абортів. Ця організація виправдовує напади на клініки та лікарів цитатами з Біблії, вважаючи свої дії "захистом життя". У 1990-х роках члени "Армії Бога" здійснили низку підривів і вбивств, зокрема вбивство лікаря Джорджа </a:t>
            </a:r>
            <a:r>
              <a:rPr lang="uk-UA" sz="2000" dirty="0" err="1">
                <a:latin typeface="Arial" panose="020B0604020202020204" pitchFamily="34" charset="0"/>
              </a:rPr>
              <a:t>Тіллера</a:t>
            </a:r>
            <a:r>
              <a:rPr lang="uk-UA" sz="2000" dirty="0">
                <a:latin typeface="Arial" panose="020B0604020202020204" pitchFamily="34" charset="0"/>
              </a:rPr>
              <a:t> у 2009 році.</a:t>
            </a:r>
          </a:p>
        </p:txBody>
      </p:sp>
      <p:pic>
        <p:nvPicPr>
          <p:cNvPr id="5" name="Місце для вмісту 4">
            <a:extLst>
              <a:ext uri="{FF2B5EF4-FFF2-40B4-BE49-F238E27FC236}">
                <a16:creationId xmlns:a16="http://schemas.microsoft.com/office/drawing/2014/main" id="{6CC90405-CA67-4842-99B3-51B526CE174D}"/>
              </a:ext>
            </a:extLst>
          </p:cNvPr>
          <p:cNvPicPr>
            <a:picLocks noGrp="1" noChangeAspect="1"/>
          </p:cNvPicPr>
          <p:nvPr>
            <p:ph sz="half" idx="2"/>
          </p:nvPr>
        </p:nvPicPr>
        <p:blipFill>
          <a:blip r:embed="rId2"/>
          <a:stretch>
            <a:fillRect/>
          </a:stretch>
        </p:blipFill>
        <p:spPr>
          <a:xfrm>
            <a:off x="6400800" y="2382785"/>
            <a:ext cx="5334000" cy="2998893"/>
          </a:xfrm>
          <a:prstGeom prst="rect">
            <a:avLst/>
          </a:prstGeom>
        </p:spPr>
      </p:pic>
    </p:spTree>
    <p:extLst>
      <p:ext uri="{BB962C8B-B14F-4D97-AF65-F5344CB8AC3E}">
        <p14:creationId xmlns:p14="http://schemas.microsoft.com/office/powerpoint/2010/main" val="979945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C621BE49-5337-43A6-882D-ECA66DA5B7EE}"/>
              </a:ext>
            </a:extLst>
          </p:cNvPr>
          <p:cNvSpPr>
            <a:spLocks noGrp="1"/>
          </p:cNvSpPr>
          <p:nvPr>
            <p:ph sz="half" idx="1"/>
          </p:nvPr>
        </p:nvSpPr>
        <p:spPr>
          <a:xfrm>
            <a:off x="685799" y="2194559"/>
            <a:ext cx="6677025" cy="4177666"/>
          </a:xfrm>
        </p:spPr>
        <p:txBody>
          <a:bodyPr>
            <a:normAutofit/>
          </a:bodyPr>
          <a:lstStyle/>
          <a:p>
            <a:pPr algn="just"/>
            <a:r>
              <a:rPr lang="uk-UA" sz="2000" dirty="0">
                <a:latin typeface="Arial" panose="020B0604020202020204" pitchFamily="34" charset="0"/>
              </a:rPr>
              <a:t>У Європі християнський екстремізм іноді пов’язаний із </a:t>
            </a:r>
            <a:r>
              <a:rPr lang="uk-UA" sz="2000" dirty="0" err="1">
                <a:latin typeface="Arial" panose="020B0604020202020204" pitchFamily="34" charset="0"/>
              </a:rPr>
              <a:t>антимігрантськими</a:t>
            </a:r>
            <a:r>
              <a:rPr lang="uk-UA" sz="2000" dirty="0">
                <a:latin typeface="Arial" panose="020B0604020202020204" pitchFamily="34" charset="0"/>
              </a:rPr>
              <a:t> рухами. Наприклад, у Норвегії </a:t>
            </a:r>
            <a:r>
              <a:rPr lang="uk-UA" sz="2000" dirty="0" err="1">
                <a:latin typeface="Arial" panose="020B0604020202020204" pitchFamily="34" charset="0"/>
              </a:rPr>
              <a:t>Андерс</a:t>
            </a:r>
            <a:r>
              <a:rPr lang="uk-UA" sz="2000" dirty="0">
                <a:latin typeface="Arial" panose="020B0604020202020204" pitchFamily="34" charset="0"/>
              </a:rPr>
              <a:t> </a:t>
            </a:r>
            <a:r>
              <a:rPr lang="uk-UA" sz="2000" dirty="0" err="1">
                <a:latin typeface="Arial" panose="020B0604020202020204" pitchFamily="34" charset="0"/>
              </a:rPr>
              <a:t>Брейвік</a:t>
            </a:r>
            <a:r>
              <a:rPr lang="uk-UA" sz="2000" dirty="0">
                <a:latin typeface="Arial" panose="020B0604020202020204" pitchFamily="34" charset="0"/>
              </a:rPr>
              <a:t>, який у 2011 році вбив 77 людей, називав себе "християнським воїном", що бореться проти "ісламізації Європи". Хоча його дії засудили більшість християнських церков, він використовував релігійну риторику для обґрунтування терору. У країнах Африки, таких як Уганда, радикальні християнські секти, як-от "Рух опору Господа", поєднують віру з насильством, викрадаючи дітей і влаштовуючи етнічні чистки.</a:t>
            </a:r>
          </a:p>
        </p:txBody>
      </p:sp>
      <p:pic>
        <p:nvPicPr>
          <p:cNvPr id="6" name="Місце для вмісту 5">
            <a:extLst>
              <a:ext uri="{FF2B5EF4-FFF2-40B4-BE49-F238E27FC236}">
                <a16:creationId xmlns:a16="http://schemas.microsoft.com/office/drawing/2014/main" id="{12CDBF31-9056-4318-9C78-89E8542B8A26}"/>
              </a:ext>
            </a:extLst>
          </p:cNvPr>
          <p:cNvPicPr>
            <a:picLocks noGrp="1" noChangeAspect="1"/>
          </p:cNvPicPr>
          <p:nvPr>
            <p:ph sz="half" idx="2"/>
          </p:nvPr>
        </p:nvPicPr>
        <p:blipFill>
          <a:blip r:embed="rId2"/>
          <a:stretch>
            <a:fillRect/>
          </a:stretch>
        </p:blipFill>
        <p:spPr>
          <a:xfrm>
            <a:off x="7762874" y="2697321"/>
            <a:ext cx="3952875" cy="2213610"/>
          </a:xfrm>
          <a:prstGeom prst="rect">
            <a:avLst/>
          </a:prstGeom>
        </p:spPr>
      </p:pic>
    </p:spTree>
    <p:extLst>
      <p:ext uri="{BB962C8B-B14F-4D97-AF65-F5344CB8AC3E}">
        <p14:creationId xmlns:p14="http://schemas.microsoft.com/office/powerpoint/2010/main" val="1138825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31F434-9697-4688-B337-1724DFDAB8A9}"/>
              </a:ext>
            </a:extLst>
          </p:cNvPr>
          <p:cNvSpPr>
            <a:spLocks noGrp="1"/>
          </p:cNvSpPr>
          <p:nvPr>
            <p:ph type="title"/>
          </p:nvPr>
        </p:nvSpPr>
        <p:spPr/>
        <p:txBody>
          <a:bodyPr>
            <a:normAutofit/>
          </a:bodyPr>
          <a:lstStyle/>
          <a:p>
            <a:r>
              <a:rPr lang="uk-UA" sz="2800" b="1">
                <a:latin typeface="Arial" panose="020B0604020202020204" pitchFamily="34" charset="0"/>
              </a:rPr>
              <a:t>Причини виникнення</a:t>
            </a:r>
          </a:p>
        </p:txBody>
      </p:sp>
      <p:sp>
        <p:nvSpPr>
          <p:cNvPr id="3" name="Місце для тексту 2">
            <a:extLst>
              <a:ext uri="{FF2B5EF4-FFF2-40B4-BE49-F238E27FC236}">
                <a16:creationId xmlns:a16="http://schemas.microsoft.com/office/drawing/2014/main" id="{E5301F23-EE2B-41FA-85C7-78A3305BAAAD}"/>
              </a:ext>
            </a:extLst>
          </p:cNvPr>
          <p:cNvSpPr>
            <a:spLocks noGrp="1"/>
          </p:cNvSpPr>
          <p:nvPr>
            <p:ph type="body" idx="1"/>
          </p:nvPr>
        </p:nvSpPr>
        <p:spPr>
          <a:xfrm>
            <a:off x="635000" y="2609850"/>
            <a:ext cx="10922000" cy="3613150"/>
          </a:xfrm>
        </p:spPr>
        <p:txBody>
          <a:bodyPr>
            <a:normAutofit/>
          </a:bodyPr>
          <a:lstStyle/>
          <a:p>
            <a:pPr marL="0" indent="0" algn="just">
              <a:buNone/>
            </a:pPr>
            <a:r>
              <a:rPr lang="uk-UA" sz="2000" dirty="0">
                <a:latin typeface="Arial" panose="020B0604020202020204" pitchFamily="34" charset="0"/>
              </a:rPr>
              <a:t>Християнський екстремізм виникає через кілька факторів. </a:t>
            </a:r>
          </a:p>
          <a:p>
            <a:pPr algn="just"/>
            <a:r>
              <a:rPr lang="uk-UA" sz="2000" dirty="0">
                <a:latin typeface="Arial" panose="020B0604020202020204" pitchFamily="34" charset="0"/>
              </a:rPr>
              <a:t>спотворена інтерпретація священних текстів. Наприклад, Старий Завіт містить описи воєн, які Бог нібито благословляв, і радикали можуть брати їх за приклад, ігноруючи Новий Завіт із його акцентом на прощенні. </a:t>
            </a:r>
          </a:p>
          <a:p>
            <a:pPr algn="just"/>
            <a:r>
              <a:rPr lang="uk-UA" sz="2000" dirty="0">
                <a:latin typeface="Arial" panose="020B0604020202020204" pitchFamily="34" charset="0"/>
              </a:rPr>
              <a:t>соціально-економічні умови, такі як бідність, безробіття чи політична нестабільність, штовхають людей до радикалізації. </a:t>
            </a:r>
          </a:p>
          <a:p>
            <a:pPr algn="just"/>
            <a:r>
              <a:rPr lang="uk-UA" sz="2000" dirty="0">
                <a:latin typeface="Arial" panose="020B0604020202020204" pitchFamily="34" charset="0"/>
              </a:rPr>
              <a:t>екстремізм може бути реакцією на секуляризацію чи "загрозу" з боку інших релігій, як це бачимо в </a:t>
            </a:r>
            <a:r>
              <a:rPr lang="uk-UA" sz="2000" dirty="0" err="1">
                <a:latin typeface="Arial" panose="020B0604020202020204" pitchFamily="34" charset="0"/>
              </a:rPr>
              <a:t>антимусульманських</a:t>
            </a:r>
            <a:r>
              <a:rPr lang="uk-UA" sz="2000" dirty="0">
                <a:latin typeface="Arial" panose="020B0604020202020204" pitchFamily="34" charset="0"/>
              </a:rPr>
              <a:t> рухах.</a:t>
            </a:r>
          </a:p>
        </p:txBody>
      </p:sp>
    </p:spTree>
    <p:extLst>
      <p:ext uri="{BB962C8B-B14F-4D97-AF65-F5344CB8AC3E}">
        <p14:creationId xmlns:p14="http://schemas.microsoft.com/office/powerpoint/2010/main" val="83491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61EA9E56-62A5-4C4F-B301-B3F0F742F9AE}"/>
              </a:ext>
            </a:extLst>
          </p:cNvPr>
          <p:cNvSpPr>
            <a:spLocks noGrp="1"/>
          </p:cNvSpPr>
          <p:nvPr>
            <p:ph sz="half" idx="1"/>
          </p:nvPr>
        </p:nvSpPr>
        <p:spPr>
          <a:xfrm>
            <a:off x="685800" y="1162051"/>
            <a:ext cx="5334000" cy="5437634"/>
          </a:xfrm>
        </p:spPr>
        <p:txBody>
          <a:bodyPr>
            <a:normAutofit fontScale="92500" lnSpcReduction="20000"/>
          </a:bodyPr>
          <a:lstStyle/>
          <a:p>
            <a:pPr algn="just"/>
            <a:r>
              <a:rPr lang="uk-UA" dirty="0">
                <a:solidFill>
                  <a:srgbClr val="FFFF00"/>
                </a:solidFill>
              </a:rPr>
              <a:t>Інтерпретації християнської моралі чи теології</a:t>
            </a:r>
          </a:p>
          <a:p>
            <a:pPr algn="just"/>
            <a:r>
              <a:rPr lang="uk-UA" dirty="0"/>
              <a:t>Зловмисники часто посилалися на християнство як на виправдання та мотивацію своїх дій. Як правило, як і під час нападів на клініки для проведення абортів , а також нападів на ЛГБТ-людей , злочинці використовують доктрину встановленої Церкви як виправдання несанкціонованих актів насильства. Однак вони також можуть мати цілком індивідуальну теологію, яка відхиляється від усталеної християнської догми. </a:t>
            </a:r>
          </a:p>
          <a:p>
            <a:pPr algn="just"/>
            <a:r>
              <a:rPr lang="uk-UA" dirty="0"/>
              <a:t>12 грудня 2022 року у </a:t>
            </a:r>
            <a:r>
              <a:rPr lang="uk-UA" dirty="0" err="1"/>
              <a:t>Віамбіллі</a:t>
            </a:r>
            <a:r>
              <a:rPr lang="uk-UA" dirty="0"/>
              <a:t> , штат </a:t>
            </a:r>
            <a:r>
              <a:rPr lang="uk-UA" dirty="0" err="1"/>
              <a:t>Квінсленд</a:t>
            </a:r>
            <a:r>
              <a:rPr lang="uk-UA" dirty="0"/>
              <a:t> , Австралія , стався теракт фундаменталістських християн , який призвів до загибелі шести людей. Поліція назвала </a:t>
            </a:r>
            <a:r>
              <a:rPr lang="uk-UA" b="1" dirty="0" err="1">
                <a:solidFill>
                  <a:srgbClr val="FF0000"/>
                </a:solidFill>
              </a:rPr>
              <a:t>преміленіалізм</a:t>
            </a:r>
            <a:r>
              <a:rPr lang="uk-UA" dirty="0"/>
              <a:t> мотивацією терористів.</a:t>
            </a:r>
          </a:p>
        </p:txBody>
      </p:sp>
      <p:sp>
        <p:nvSpPr>
          <p:cNvPr id="5" name="Місце для вмісту 4">
            <a:extLst>
              <a:ext uri="{FF2B5EF4-FFF2-40B4-BE49-F238E27FC236}">
                <a16:creationId xmlns:a16="http://schemas.microsoft.com/office/drawing/2014/main" id="{2A178321-C67D-4F15-9400-C83802812110}"/>
              </a:ext>
            </a:extLst>
          </p:cNvPr>
          <p:cNvSpPr>
            <a:spLocks noGrp="1"/>
          </p:cNvSpPr>
          <p:nvPr>
            <p:ph sz="half" idx="2"/>
          </p:nvPr>
        </p:nvSpPr>
        <p:spPr/>
        <p:txBody>
          <a:bodyPr>
            <a:normAutofit fontScale="92500" lnSpcReduction="20000"/>
          </a:bodyPr>
          <a:lstStyle/>
          <a:p>
            <a:pPr algn="just"/>
            <a:r>
              <a:rPr lang="uk-UA" sz="2600" i="1" dirty="0" err="1"/>
              <a:t>Преміленіалізм</a:t>
            </a:r>
            <a:r>
              <a:rPr lang="uk-UA" sz="2600" i="1" dirty="0"/>
              <a:t> - це віра в те, що Ісус фізично повернеться на Землю (Друге пришестя ) перед Тисячоліттям , проголошуючи буквально тисячолітню месіанську еру миру. </a:t>
            </a:r>
          </a:p>
          <a:p>
            <a:pPr algn="just"/>
            <a:r>
              <a:rPr lang="uk-UA" sz="2600" i="1" dirty="0" err="1"/>
              <a:t>Преміленіалізм</a:t>
            </a:r>
            <a:r>
              <a:rPr lang="uk-UA" sz="2600" i="1" dirty="0"/>
              <a:t> базується на буквальному тлумаченні Об’явлення 20 (Об’явлення 20:1–6) у Новому Завіті , яке описує правління Ісуса протягом тисячі років</a:t>
            </a:r>
            <a:r>
              <a:rPr lang="uk-UA" dirty="0"/>
              <a:t>.</a:t>
            </a:r>
          </a:p>
        </p:txBody>
      </p:sp>
    </p:spTree>
    <p:extLst>
      <p:ext uri="{BB962C8B-B14F-4D97-AF65-F5344CB8AC3E}">
        <p14:creationId xmlns:p14="http://schemas.microsoft.com/office/powerpoint/2010/main" val="356540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E340CC-1FAC-4476-95DE-DD501C5F161E}"/>
              </a:ext>
            </a:extLst>
          </p:cNvPr>
          <p:cNvSpPr>
            <a:spLocks noGrp="1"/>
          </p:cNvSpPr>
          <p:nvPr>
            <p:ph type="title"/>
          </p:nvPr>
        </p:nvSpPr>
        <p:spPr/>
        <p:txBody>
          <a:bodyPr>
            <a:normAutofit/>
          </a:bodyPr>
          <a:lstStyle/>
          <a:p>
            <a:r>
              <a:rPr lang="uk-UA" sz="2800" b="1">
                <a:latin typeface="Arial" panose="020B0604020202020204" pitchFamily="34" charset="0"/>
              </a:rPr>
              <a:t>Форми прояву</a:t>
            </a:r>
          </a:p>
        </p:txBody>
      </p:sp>
      <p:sp>
        <p:nvSpPr>
          <p:cNvPr id="3" name="Місце для тексту 2">
            <a:extLst>
              <a:ext uri="{FF2B5EF4-FFF2-40B4-BE49-F238E27FC236}">
                <a16:creationId xmlns:a16="http://schemas.microsoft.com/office/drawing/2014/main" id="{F98BDD0D-810E-4CE2-81A5-B9369FB5890F}"/>
              </a:ext>
            </a:extLst>
          </p:cNvPr>
          <p:cNvSpPr>
            <a:spLocks noGrp="1"/>
          </p:cNvSpPr>
          <p:nvPr>
            <p:ph sz="half" idx="1"/>
          </p:nvPr>
        </p:nvSpPr>
        <p:spPr/>
        <p:txBody>
          <a:bodyPr>
            <a:normAutofit/>
          </a:bodyPr>
          <a:lstStyle/>
          <a:p>
            <a:pPr algn="just"/>
            <a:r>
              <a:rPr lang="uk-UA" sz="2000" dirty="0">
                <a:latin typeface="Arial" panose="020B0604020202020204" pitchFamily="34" charset="0"/>
              </a:rPr>
              <a:t>Християнський екстремізм проявляється по-різному. Найпоширенішою формою є тероризм, як у випадку з підривами </a:t>
            </a:r>
            <a:r>
              <a:rPr lang="uk-UA" sz="2000" dirty="0" err="1">
                <a:latin typeface="Arial" panose="020B0604020202020204" pitchFamily="34" charset="0"/>
              </a:rPr>
              <a:t>клінік</a:t>
            </a:r>
            <a:r>
              <a:rPr lang="uk-UA" sz="2000" dirty="0">
                <a:latin typeface="Arial" panose="020B0604020202020204" pitchFamily="34" charset="0"/>
              </a:rPr>
              <a:t> чи масовими вбивствами. Інша форма – пропаганда ненависті, коли релігійні лідери закликають до дискримінації ЛГБТ-спільноти, мусульман чи інших груп. Наприклад, у США деякі пастори відкрито підтримують насильство проти </a:t>
            </a:r>
            <a:r>
              <a:rPr lang="uk-UA" sz="2000" dirty="0" err="1">
                <a:latin typeface="Arial" panose="020B0604020202020204" pitchFamily="34" charset="0"/>
              </a:rPr>
              <a:t>геїв</a:t>
            </a:r>
            <a:r>
              <a:rPr lang="uk-UA" sz="2000" dirty="0">
                <a:latin typeface="Arial" panose="020B0604020202020204" pitchFamily="34" charset="0"/>
              </a:rPr>
              <a:t>, посилаючись на Біблію. Також екстремізм може бути політичним, коли радикальні християнські партії вимагають теократичного правління.</a:t>
            </a:r>
          </a:p>
          <a:p>
            <a:endParaRPr lang="uk-UA" sz="2000" dirty="0">
              <a:latin typeface="Arial" panose="020B0604020202020204" pitchFamily="34" charset="0"/>
            </a:endParaRPr>
          </a:p>
        </p:txBody>
      </p:sp>
      <p:pic>
        <p:nvPicPr>
          <p:cNvPr id="5" name="Місце для вмісту 4">
            <a:extLst>
              <a:ext uri="{FF2B5EF4-FFF2-40B4-BE49-F238E27FC236}">
                <a16:creationId xmlns:a16="http://schemas.microsoft.com/office/drawing/2014/main" id="{7765A9E0-4CDE-4BD1-8B37-B9B09FC22C62}"/>
              </a:ext>
            </a:extLst>
          </p:cNvPr>
          <p:cNvPicPr>
            <a:picLocks noGrp="1" noChangeAspect="1"/>
          </p:cNvPicPr>
          <p:nvPr>
            <p:ph sz="half" idx="2"/>
          </p:nvPr>
        </p:nvPicPr>
        <p:blipFill>
          <a:blip r:embed="rId2"/>
          <a:stretch>
            <a:fillRect/>
          </a:stretch>
        </p:blipFill>
        <p:spPr>
          <a:xfrm>
            <a:off x="6172200" y="2567781"/>
            <a:ext cx="5334000" cy="3276600"/>
          </a:xfrm>
          <a:prstGeom prst="rect">
            <a:avLst/>
          </a:prstGeom>
        </p:spPr>
      </p:pic>
    </p:spTree>
    <p:extLst>
      <p:ext uri="{BB962C8B-B14F-4D97-AF65-F5344CB8AC3E}">
        <p14:creationId xmlns:p14="http://schemas.microsoft.com/office/powerpoint/2010/main" val="3875351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88D551-AA0B-4D61-B411-93C1E642E597}"/>
              </a:ext>
            </a:extLst>
          </p:cNvPr>
          <p:cNvSpPr>
            <a:spLocks noGrp="1"/>
          </p:cNvSpPr>
          <p:nvPr>
            <p:ph type="title"/>
          </p:nvPr>
        </p:nvSpPr>
        <p:spPr/>
        <p:txBody>
          <a:bodyPr/>
          <a:lstStyle/>
          <a:p>
            <a:r>
              <a:rPr lang="uk-UA" dirty="0"/>
              <a:t>Тактика терористів</a:t>
            </a:r>
            <a:br>
              <a:rPr lang="uk-UA" dirty="0"/>
            </a:br>
            <a:endParaRPr lang="uk-UA" dirty="0"/>
          </a:p>
        </p:txBody>
      </p:sp>
      <p:sp>
        <p:nvSpPr>
          <p:cNvPr id="3" name="Місце для тексту 2">
            <a:extLst>
              <a:ext uri="{FF2B5EF4-FFF2-40B4-BE49-F238E27FC236}">
                <a16:creationId xmlns:a16="http://schemas.microsoft.com/office/drawing/2014/main" id="{C1E3F26E-B070-4D9B-95AC-E1D4A469B1C2}"/>
              </a:ext>
            </a:extLst>
          </p:cNvPr>
          <p:cNvSpPr>
            <a:spLocks noGrp="1"/>
          </p:cNvSpPr>
          <p:nvPr>
            <p:ph type="body" idx="1"/>
          </p:nvPr>
        </p:nvSpPr>
        <p:spPr/>
        <p:txBody>
          <a:bodyPr>
            <a:normAutofit/>
          </a:bodyPr>
          <a:lstStyle/>
          <a:p>
            <a:endParaRPr lang="uk-UA" dirty="0"/>
          </a:p>
          <a:p>
            <a:r>
              <a:rPr lang="uk-UA" dirty="0"/>
              <a:t>Насильство проти абортів</a:t>
            </a:r>
          </a:p>
          <a:p>
            <a:r>
              <a:rPr lang="uk-UA" sz="2400" dirty="0"/>
              <a:t>Насильство проти меншин</a:t>
            </a:r>
            <a:endParaRPr lang="uk-UA" dirty="0"/>
          </a:p>
        </p:txBody>
      </p:sp>
    </p:spTree>
    <p:extLst>
      <p:ext uri="{BB962C8B-B14F-4D97-AF65-F5344CB8AC3E}">
        <p14:creationId xmlns:p14="http://schemas.microsoft.com/office/powerpoint/2010/main" val="48084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F2E372-2A9C-40BC-B008-98BEC6B89432}"/>
              </a:ext>
            </a:extLst>
          </p:cNvPr>
          <p:cNvSpPr>
            <a:spLocks noGrp="1"/>
          </p:cNvSpPr>
          <p:nvPr>
            <p:ph type="title"/>
          </p:nvPr>
        </p:nvSpPr>
        <p:spPr/>
        <p:txBody>
          <a:bodyPr/>
          <a:lstStyle/>
          <a:p>
            <a:r>
              <a:rPr lang="uk-UA" dirty="0"/>
              <a:t>Насильство проти абортів</a:t>
            </a:r>
            <a:br>
              <a:rPr lang="uk-UA" dirty="0"/>
            </a:br>
            <a:endParaRPr lang="uk-UA" dirty="0"/>
          </a:p>
        </p:txBody>
      </p:sp>
      <p:sp>
        <p:nvSpPr>
          <p:cNvPr id="3" name="Місце для тексту 2">
            <a:extLst>
              <a:ext uri="{FF2B5EF4-FFF2-40B4-BE49-F238E27FC236}">
                <a16:creationId xmlns:a16="http://schemas.microsoft.com/office/drawing/2014/main" id="{BB8558C6-5F68-4E32-85FD-8C74377C2654}"/>
              </a:ext>
            </a:extLst>
          </p:cNvPr>
          <p:cNvSpPr>
            <a:spLocks noGrp="1"/>
          </p:cNvSpPr>
          <p:nvPr>
            <p:ph sz="half" idx="1"/>
          </p:nvPr>
        </p:nvSpPr>
        <p:spPr>
          <a:xfrm>
            <a:off x="0" y="1990725"/>
            <a:ext cx="7124700" cy="4714875"/>
          </a:xfrm>
        </p:spPr>
        <p:txBody>
          <a:bodyPr>
            <a:normAutofit fontScale="85000" lnSpcReduction="20000"/>
          </a:bodyPr>
          <a:lstStyle/>
          <a:p>
            <a:pPr algn="just"/>
            <a:r>
              <a:rPr lang="uk-UA" dirty="0"/>
              <a:t>16 липня 2001 року Пітер Джеймс </a:t>
            </a:r>
            <a:r>
              <a:rPr lang="uk-UA" dirty="0" err="1"/>
              <a:t>Найт</a:t>
            </a:r>
            <a:r>
              <a:rPr lang="uk-UA" dirty="0"/>
              <a:t> увійшов до клініки безпліддя у Східному Мельбурні, приватного постачальника абортів, маючи в руках гвинтівку та іншу зброю , включаючи 16 літрів гасу, три запальнички, смолоскипи, 30 кляпів і рукописну записку з написом: «Ми з жалем повідомляємо, що в результаті нещасного випадку зі смертельним наслідком за участю деяких членів персоналу ми були змушені скасуйте всі зустрічі сьогодні». Пізніше </a:t>
            </a:r>
            <a:r>
              <a:rPr lang="uk-UA" dirty="0" err="1"/>
              <a:t>Найт</a:t>
            </a:r>
            <a:r>
              <a:rPr lang="uk-UA" dirty="0"/>
              <a:t> заявив, що мав намір вбити всіх у клініці та напасти на всі клініки для проведення абортів у Мельбурні. Він розробив саморобні ротові кляпи та дверні косяки, щоб стримати всіх пацієнтів і персонал у клініці, поки він облив їх гасом. Він вистрелив у груди 44-річному Стівену Гордону Роджерсу, охоронцю, убивши того. Невдовзі персонал і клієнти здолали його. Він мав намір вбити 15 співробітників і 26 пацієнтів клініки, спаливши їх живцем</a:t>
            </a:r>
          </a:p>
          <a:p>
            <a:pPr algn="just"/>
            <a:r>
              <a:rPr lang="ru-RU" dirty="0"/>
              <a:t>За словами </a:t>
            </a:r>
            <a:r>
              <a:rPr lang="ru-RU" dirty="0" err="1"/>
              <a:t>психіатра</a:t>
            </a:r>
            <a:r>
              <a:rPr lang="ru-RU" dirty="0"/>
              <a:t> Дона </a:t>
            </a:r>
            <a:r>
              <a:rPr lang="ru-RU" dirty="0" err="1"/>
              <a:t>Сендіпаті</a:t>
            </a:r>
            <a:r>
              <a:rPr lang="ru-RU" dirty="0"/>
              <a:t>, </a:t>
            </a:r>
            <a:r>
              <a:rPr lang="ru-RU" dirty="0" err="1"/>
              <a:t>Найт</a:t>
            </a:r>
            <a:r>
              <a:rPr lang="ru-RU" dirty="0"/>
              <a:t> </a:t>
            </a:r>
            <a:r>
              <a:rPr lang="ru-RU" dirty="0" err="1"/>
              <a:t>тлумачив</a:t>
            </a:r>
            <a:r>
              <a:rPr lang="ru-RU" dirty="0"/>
              <a:t> </a:t>
            </a:r>
            <a:r>
              <a:rPr lang="ru-RU" dirty="0" err="1"/>
              <a:t>Біблію</a:t>
            </a:r>
            <a:r>
              <a:rPr lang="ru-RU" dirty="0"/>
              <a:t> </a:t>
            </a:r>
            <a:r>
              <a:rPr lang="ru-RU" dirty="0" err="1"/>
              <a:t>по-своєму</a:t>
            </a:r>
            <a:r>
              <a:rPr lang="ru-RU" dirty="0"/>
              <a:t>, а </a:t>
            </a:r>
            <a:r>
              <a:rPr lang="ru-RU" dirty="0" err="1"/>
              <a:t>також</a:t>
            </a:r>
            <a:r>
              <a:rPr lang="ru-RU" dirty="0"/>
              <a:t> </a:t>
            </a:r>
            <a:r>
              <a:rPr lang="ru-RU" dirty="0" err="1"/>
              <a:t>вірив</a:t>
            </a:r>
            <a:r>
              <a:rPr lang="ru-RU" dirty="0"/>
              <a:t> у </a:t>
            </a:r>
            <a:r>
              <a:rPr lang="ru-RU" dirty="0" err="1"/>
              <a:t>власне</a:t>
            </a:r>
            <a:r>
              <a:rPr lang="ru-RU" dirty="0"/>
              <a:t> </a:t>
            </a:r>
            <a:r>
              <a:rPr lang="ru-RU" dirty="0" err="1"/>
              <a:t>християнство</a:t>
            </a:r>
            <a:r>
              <a:rPr lang="ru-RU" dirty="0"/>
              <a:t> . </a:t>
            </a:r>
            <a:r>
              <a:rPr lang="ru-RU" dirty="0" err="1"/>
              <a:t>Він</a:t>
            </a:r>
            <a:r>
              <a:rPr lang="ru-RU" dirty="0"/>
              <a:t> </a:t>
            </a:r>
            <a:r>
              <a:rPr lang="ru-RU" dirty="0" err="1"/>
              <a:t>вважав</a:t>
            </a:r>
            <a:r>
              <a:rPr lang="ru-RU" dirty="0"/>
              <a:t>, </a:t>
            </a:r>
            <a:r>
              <a:rPr lang="ru-RU" dirty="0" err="1"/>
              <a:t>що</a:t>
            </a:r>
            <a:r>
              <a:rPr lang="ru-RU" dirty="0"/>
              <a:t> </a:t>
            </a:r>
            <a:r>
              <a:rPr lang="ru-RU" dirty="0" err="1"/>
              <a:t>йому</a:t>
            </a:r>
            <a:r>
              <a:rPr lang="ru-RU" dirty="0"/>
              <a:t> </a:t>
            </a:r>
            <a:r>
              <a:rPr lang="ru-RU" dirty="0" err="1"/>
              <a:t>потрібно</a:t>
            </a:r>
            <a:r>
              <a:rPr lang="ru-RU" dirty="0"/>
              <a:t> вести </a:t>
            </a:r>
            <a:r>
              <a:rPr lang="ru-RU" dirty="0" err="1"/>
              <a:t>хрестовий</a:t>
            </a:r>
            <a:r>
              <a:rPr lang="ru-RU" dirty="0"/>
              <a:t> </a:t>
            </a:r>
            <a:r>
              <a:rPr lang="ru-RU" dirty="0" err="1"/>
              <a:t>похід</a:t>
            </a:r>
            <a:r>
              <a:rPr lang="ru-RU" dirty="0"/>
              <a:t> </a:t>
            </a:r>
            <a:r>
              <a:rPr lang="ru-RU" dirty="0" err="1"/>
              <a:t>проти</a:t>
            </a:r>
            <a:r>
              <a:rPr lang="ru-RU" dirty="0"/>
              <a:t> </a:t>
            </a:r>
            <a:r>
              <a:rPr lang="ru-RU" dirty="0" err="1"/>
              <a:t>абортів</a:t>
            </a:r>
            <a:endParaRPr lang="uk-UA" dirty="0"/>
          </a:p>
          <a:p>
            <a:endParaRPr lang="uk-UA" dirty="0"/>
          </a:p>
        </p:txBody>
      </p:sp>
      <p:pic>
        <p:nvPicPr>
          <p:cNvPr id="5" name="Місце для вмісту 4">
            <a:extLst>
              <a:ext uri="{FF2B5EF4-FFF2-40B4-BE49-F238E27FC236}">
                <a16:creationId xmlns:a16="http://schemas.microsoft.com/office/drawing/2014/main" id="{72D5F091-ED9A-4C5F-B96A-3EF3E3E71DCD}"/>
              </a:ext>
            </a:extLst>
          </p:cNvPr>
          <p:cNvPicPr>
            <a:picLocks noGrp="1" noChangeAspect="1"/>
          </p:cNvPicPr>
          <p:nvPr>
            <p:ph sz="half" idx="2"/>
          </p:nvPr>
        </p:nvPicPr>
        <p:blipFill>
          <a:blip r:embed="rId2"/>
          <a:stretch>
            <a:fillRect/>
          </a:stretch>
        </p:blipFill>
        <p:spPr>
          <a:xfrm>
            <a:off x="7218671" y="2506298"/>
            <a:ext cx="4859029" cy="2736007"/>
          </a:xfrm>
          <a:prstGeom prst="rect">
            <a:avLst/>
          </a:prstGeom>
        </p:spPr>
      </p:pic>
    </p:spTree>
    <p:extLst>
      <p:ext uri="{BB962C8B-B14F-4D97-AF65-F5344CB8AC3E}">
        <p14:creationId xmlns:p14="http://schemas.microsoft.com/office/powerpoint/2010/main" val="90465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89041FEA-F99B-4123-AB4E-8144AB32E40F}"/>
              </a:ext>
            </a:extLst>
          </p:cNvPr>
          <p:cNvSpPr>
            <a:spLocks noGrp="1"/>
          </p:cNvSpPr>
          <p:nvPr>
            <p:ph sz="half" idx="1"/>
          </p:nvPr>
        </p:nvSpPr>
        <p:spPr>
          <a:xfrm>
            <a:off x="685800" y="2028825"/>
            <a:ext cx="8267700" cy="4189859"/>
          </a:xfrm>
        </p:spPr>
        <p:txBody>
          <a:bodyPr>
            <a:normAutofit fontScale="92500"/>
          </a:bodyPr>
          <a:lstStyle/>
          <a:p>
            <a:r>
              <a:rPr lang="uk-UA" dirty="0"/>
              <a:t>Ерік Роберт Рудольф (винуватець вибуху в парку Сторіччя Олімпійських ігор у 1996 році) здійснив вибухи в двох </a:t>
            </a:r>
            <a:r>
              <a:rPr lang="uk-UA" dirty="0" err="1"/>
              <a:t>клініках</a:t>
            </a:r>
            <a:r>
              <a:rPr lang="uk-UA" dirty="0"/>
              <a:t> для проведення абортів, а також підірвав нічний лесбійський клуб.</a:t>
            </a:r>
          </a:p>
          <a:p>
            <a:pPr algn="just"/>
            <a:r>
              <a:rPr lang="uk-UA" dirty="0"/>
              <a:t>У 1993 році доктор Джордж </a:t>
            </a:r>
            <a:r>
              <a:rPr lang="uk-UA" dirty="0" err="1"/>
              <a:t>Тіллер</a:t>
            </a:r>
            <a:r>
              <a:rPr lang="uk-UA" dirty="0"/>
              <a:t>, один із небагатьох лікарів у Сполучених Штатах, які робили аборти на пізніх термінах вагітності, був застрелений Шеллі </a:t>
            </a:r>
            <a:r>
              <a:rPr lang="uk-UA" dirty="0" err="1"/>
              <a:t>Шеннон</a:t>
            </a:r>
            <a:r>
              <a:rPr lang="uk-UA" dirty="0"/>
              <a:t>, активісткою проти абортів, яка порівняла постачальників абортів з Гітлером і сказала, що вважає, що для припинення абортів потрібна «виправдана сила».</a:t>
            </a:r>
          </a:p>
          <a:p>
            <a:pPr algn="just"/>
            <a:r>
              <a:rPr lang="uk-UA" dirty="0"/>
              <a:t>Стрілянина в </a:t>
            </a:r>
            <a:r>
              <a:rPr lang="ru-RU" dirty="0" err="1"/>
              <a:t>Плануванні</a:t>
            </a:r>
            <a:r>
              <a:rPr lang="ru-RU" dirty="0"/>
              <a:t> </a:t>
            </a:r>
            <a:r>
              <a:rPr lang="ru-RU" dirty="0" err="1"/>
              <a:t>батьківства</a:t>
            </a:r>
            <a:r>
              <a:rPr lang="ru-RU" dirty="0"/>
              <a:t> в Колорадо-</a:t>
            </a:r>
            <a:r>
              <a:rPr lang="ru-RU" dirty="0" err="1"/>
              <a:t>Спрінгс</a:t>
            </a:r>
            <a:r>
              <a:rPr lang="ru-RU" dirty="0"/>
              <a:t>. </a:t>
            </a:r>
            <a:r>
              <a:rPr lang="uk-UA" dirty="0"/>
              <a:t>Стрілок Роберт Льюїс Дір хвалив Армію Божу , заявляючи, що напади на клініки для проведення абортів є «божою роботою»</a:t>
            </a:r>
          </a:p>
        </p:txBody>
      </p:sp>
      <p:pic>
        <p:nvPicPr>
          <p:cNvPr id="6" name="Місце для вмісту 5">
            <a:extLst>
              <a:ext uri="{FF2B5EF4-FFF2-40B4-BE49-F238E27FC236}">
                <a16:creationId xmlns:a16="http://schemas.microsoft.com/office/drawing/2014/main" id="{37FFED54-EF3C-47D0-85A0-70C73DB3965B}"/>
              </a:ext>
            </a:extLst>
          </p:cNvPr>
          <p:cNvPicPr>
            <a:picLocks noGrp="1" noChangeAspect="1"/>
          </p:cNvPicPr>
          <p:nvPr>
            <p:ph sz="half" idx="2"/>
          </p:nvPr>
        </p:nvPicPr>
        <p:blipFill>
          <a:blip r:embed="rId2"/>
          <a:stretch>
            <a:fillRect/>
          </a:stretch>
        </p:blipFill>
        <p:spPr>
          <a:xfrm>
            <a:off x="9212262" y="1546225"/>
            <a:ext cx="2682875" cy="4024313"/>
          </a:xfrm>
          <a:prstGeom prst="rect">
            <a:avLst/>
          </a:prstGeom>
        </p:spPr>
      </p:pic>
    </p:spTree>
    <p:extLst>
      <p:ext uri="{BB962C8B-B14F-4D97-AF65-F5344CB8AC3E}">
        <p14:creationId xmlns:p14="http://schemas.microsoft.com/office/powerpoint/2010/main" val="302921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5B85B9-E10A-42F5-A34A-13C5D3D0D87F}"/>
              </a:ext>
            </a:extLst>
          </p:cNvPr>
          <p:cNvSpPr>
            <a:spLocks noGrp="1"/>
          </p:cNvSpPr>
          <p:nvPr>
            <p:ph type="title"/>
          </p:nvPr>
        </p:nvSpPr>
        <p:spPr/>
        <p:txBody>
          <a:bodyPr>
            <a:normAutofit/>
          </a:bodyPr>
          <a:lstStyle/>
          <a:p>
            <a:r>
              <a:rPr lang="ru-RU" sz="2800" b="1" dirty="0">
                <a:latin typeface="Arial" panose="020B0604020202020204" pitchFamily="34" charset="0"/>
              </a:rPr>
              <a:t>6. </a:t>
            </a:r>
            <a:r>
              <a:rPr lang="ru-RU" sz="2800" b="1" dirty="0" err="1">
                <a:latin typeface="Arial" panose="020B0604020202020204" pitchFamily="34" charset="0"/>
              </a:rPr>
              <a:t>Християнський</a:t>
            </a:r>
            <a:r>
              <a:rPr lang="ru-RU" sz="2800" b="1" dirty="0">
                <a:latin typeface="Arial" panose="020B0604020202020204" pitchFamily="34" charset="0"/>
              </a:rPr>
              <a:t> </a:t>
            </a:r>
            <a:r>
              <a:rPr lang="ru-RU" sz="2800" b="1" dirty="0" err="1">
                <a:latin typeface="Arial" panose="020B0604020202020204" pitchFamily="34" charset="0"/>
              </a:rPr>
              <a:t>екстремізм</a:t>
            </a:r>
            <a:r>
              <a:rPr lang="ru-RU" sz="2800" b="1" dirty="0">
                <a:latin typeface="Arial" panose="020B0604020202020204" pitchFamily="34" charset="0"/>
              </a:rPr>
              <a:t> та </a:t>
            </a:r>
            <a:r>
              <a:rPr lang="ru-RU" sz="2800" b="1" dirty="0" err="1">
                <a:latin typeface="Arial" panose="020B0604020202020204" pitchFamily="34" charset="0"/>
              </a:rPr>
              <a:t>його</a:t>
            </a:r>
            <a:r>
              <a:rPr lang="ru-RU" sz="2800" b="1" dirty="0">
                <a:latin typeface="Arial" panose="020B0604020202020204" pitchFamily="34" charset="0"/>
              </a:rPr>
              <a:t> прояви</a:t>
            </a:r>
            <a:endParaRPr lang="uk-UA" sz="2800" b="1" dirty="0">
              <a:latin typeface="Arial" panose="020B0604020202020204" pitchFamily="34" charset="0"/>
            </a:endParaRPr>
          </a:p>
        </p:txBody>
      </p:sp>
      <p:sp>
        <p:nvSpPr>
          <p:cNvPr id="3" name="Місце для тексту 2">
            <a:extLst>
              <a:ext uri="{FF2B5EF4-FFF2-40B4-BE49-F238E27FC236}">
                <a16:creationId xmlns:a16="http://schemas.microsoft.com/office/drawing/2014/main" id="{14CAA2FA-A770-4E30-86C0-34ABE4432BEE}"/>
              </a:ext>
            </a:extLst>
          </p:cNvPr>
          <p:cNvSpPr>
            <a:spLocks noGrp="1"/>
          </p:cNvSpPr>
          <p:nvPr>
            <p:ph sz="half" idx="1"/>
          </p:nvPr>
        </p:nvSpPr>
        <p:spPr>
          <a:xfrm>
            <a:off x="685800" y="2194559"/>
            <a:ext cx="5848350" cy="4263391"/>
          </a:xfrm>
        </p:spPr>
        <p:txBody>
          <a:bodyPr>
            <a:normAutofit/>
          </a:bodyPr>
          <a:lstStyle/>
          <a:p>
            <a:pPr algn="just"/>
            <a:r>
              <a:rPr lang="uk-UA" sz="2000" dirty="0">
                <a:latin typeface="Arial" panose="020B0604020202020204" pitchFamily="34" charset="0"/>
              </a:rPr>
              <a:t>Християнство, як одна з найбільших світових релігій, протягом своєї історії асоціювалося з миром, милосердям і любов’ю до ближнього. Однак у певні періоди та в окремих групах християнські ідеї інтерпретувалися радикально, що призводило до проявів екстремізму. Християнський екстремізм — це явище, коли релігійні переконання використовуються для виправдання насильства, дискримінації чи агресивних дій проти інших груп, часто суперечачи основним принципам самої віри. У цьому розділі ми розглянемо історичні приклади, сучасні прояви та причини виникнення християнського екстремізму.</a:t>
            </a:r>
          </a:p>
        </p:txBody>
      </p:sp>
      <p:pic>
        <p:nvPicPr>
          <p:cNvPr id="5" name="Місце для вмісту 4">
            <a:extLst>
              <a:ext uri="{FF2B5EF4-FFF2-40B4-BE49-F238E27FC236}">
                <a16:creationId xmlns:a16="http://schemas.microsoft.com/office/drawing/2014/main" id="{194B5D74-7C02-474E-817E-93D08CA2B243}"/>
              </a:ext>
            </a:extLst>
          </p:cNvPr>
          <p:cNvPicPr>
            <a:picLocks noGrp="1" noChangeAspect="1"/>
          </p:cNvPicPr>
          <p:nvPr>
            <p:ph sz="half" idx="2"/>
          </p:nvPr>
        </p:nvPicPr>
        <p:blipFill>
          <a:blip r:embed="rId2"/>
          <a:stretch>
            <a:fillRect/>
          </a:stretch>
        </p:blipFill>
        <p:spPr>
          <a:xfrm>
            <a:off x="6825178" y="3095626"/>
            <a:ext cx="4681022" cy="2477294"/>
          </a:xfrm>
          <a:prstGeom prst="rect">
            <a:avLst/>
          </a:prstGeom>
        </p:spPr>
      </p:pic>
    </p:spTree>
    <p:extLst>
      <p:ext uri="{BB962C8B-B14F-4D97-AF65-F5344CB8AC3E}">
        <p14:creationId xmlns:p14="http://schemas.microsoft.com/office/powerpoint/2010/main" val="563608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64DF57-76A3-46CB-949A-475113B61F02}"/>
              </a:ext>
            </a:extLst>
          </p:cNvPr>
          <p:cNvSpPr>
            <a:spLocks noGrp="1"/>
          </p:cNvSpPr>
          <p:nvPr>
            <p:ph type="title"/>
          </p:nvPr>
        </p:nvSpPr>
        <p:spPr/>
        <p:txBody>
          <a:bodyPr/>
          <a:lstStyle/>
          <a:p>
            <a:r>
              <a:rPr lang="uk-UA" sz="3600" dirty="0"/>
              <a:t>Насильство проти меншин</a:t>
            </a:r>
            <a:br>
              <a:rPr lang="uk-UA" sz="3600" dirty="0"/>
            </a:br>
            <a:endParaRPr lang="uk-UA" dirty="0"/>
          </a:p>
        </p:txBody>
      </p:sp>
      <p:sp>
        <p:nvSpPr>
          <p:cNvPr id="3" name="Місце для тексту 2">
            <a:extLst>
              <a:ext uri="{FF2B5EF4-FFF2-40B4-BE49-F238E27FC236}">
                <a16:creationId xmlns:a16="http://schemas.microsoft.com/office/drawing/2014/main" id="{38D953A4-C2E6-4843-B87A-3F8607474131}"/>
              </a:ext>
            </a:extLst>
          </p:cNvPr>
          <p:cNvSpPr>
            <a:spLocks noGrp="1"/>
          </p:cNvSpPr>
          <p:nvPr>
            <p:ph type="body" idx="1"/>
          </p:nvPr>
        </p:nvSpPr>
        <p:spPr/>
        <p:txBody>
          <a:bodyPr>
            <a:normAutofit fontScale="92500" lnSpcReduction="10000"/>
          </a:bodyPr>
          <a:lstStyle/>
          <a:p>
            <a:pPr algn="just"/>
            <a:r>
              <a:rPr lang="uk-UA" dirty="0"/>
              <a:t>Гері </a:t>
            </a:r>
            <a:r>
              <a:rPr lang="uk-UA" dirty="0" err="1"/>
              <a:t>Метсон</a:t>
            </a:r>
            <a:r>
              <a:rPr lang="uk-UA" dirty="0"/>
              <a:t> і </a:t>
            </a:r>
            <a:r>
              <a:rPr lang="uk-UA" dirty="0" err="1"/>
              <a:t>Вінфілд</a:t>
            </a:r>
            <a:r>
              <a:rPr lang="uk-UA" dirty="0"/>
              <a:t> </a:t>
            </a:r>
            <a:r>
              <a:rPr lang="uk-UA" dirty="0" err="1"/>
              <a:t>Маудер</a:t>
            </a:r>
            <a:r>
              <a:rPr lang="uk-UA" dirty="0"/>
              <a:t> були гей- парою з </a:t>
            </a:r>
            <a:r>
              <a:rPr lang="uk-UA" dirty="0" err="1"/>
              <a:t>Реддінга</a:t>
            </a:r>
            <a:r>
              <a:rPr lang="uk-UA" dirty="0"/>
              <a:t>, Каліфорнія , яку вбили Бенджамін Метью Вільямс і Джеймс </a:t>
            </a:r>
            <a:r>
              <a:rPr lang="uk-UA" dirty="0" err="1"/>
              <a:t>Тайлер</a:t>
            </a:r>
            <a:r>
              <a:rPr lang="uk-UA" dirty="0"/>
              <a:t> Вільямс у 1999 році. Сусіди сказали, що родина братів Вільямс була відома своїми фундаменталістськими християнськими віруваннями , і вони також сказали, що з їхнього будинку часто лунали записи проповідей і релігійної музики. Вважається, що двоє виконавців убивства мали зв’язки з рухом «Християнська ідентичність» . Їх також підозрювали в причетності до 18 підпалів трьох </a:t>
            </a:r>
            <a:r>
              <a:rPr lang="uk-UA" dirty="0" err="1"/>
              <a:t>синагог</a:t>
            </a:r>
            <a:r>
              <a:rPr lang="uk-UA" dirty="0"/>
              <a:t>. </a:t>
            </a:r>
          </a:p>
          <a:p>
            <a:pPr algn="just"/>
            <a:r>
              <a:rPr lang="uk-UA" dirty="0"/>
              <a:t>У 1996 році трьом чоловікам, які вважали себе священиками </a:t>
            </a:r>
            <a:r>
              <a:rPr lang="uk-UA" dirty="0" err="1"/>
              <a:t>Фінея</a:t>
            </a:r>
            <a:r>
              <a:rPr lang="uk-UA" dirty="0"/>
              <a:t> - Чарльзу </a:t>
            </a:r>
            <a:r>
              <a:rPr lang="uk-UA" dirty="0" err="1"/>
              <a:t>Барбі</a:t>
            </a:r>
            <a:r>
              <a:rPr lang="uk-UA" dirty="0"/>
              <a:t>, Роберту Беррі та Джею </a:t>
            </a:r>
            <a:r>
              <a:rPr lang="uk-UA" dirty="0" err="1"/>
              <a:t>Мерель</a:t>
            </a:r>
            <a:r>
              <a:rPr lang="uk-UA" dirty="0"/>
              <a:t> - було пред’явлено звинувачення у двох пограбуваннях банків і вибухах у банках, вибуху газети в </a:t>
            </a:r>
            <a:r>
              <a:rPr lang="uk-UA" dirty="0" err="1"/>
              <a:t>Спокані</a:t>
            </a:r>
            <a:r>
              <a:rPr lang="uk-UA" dirty="0"/>
              <a:t> та вибуху в клініці </a:t>
            </a:r>
            <a:r>
              <a:rPr lang="de-DE" dirty="0" err="1"/>
              <a:t>Planned</a:t>
            </a:r>
            <a:r>
              <a:rPr lang="de-DE" dirty="0"/>
              <a:t> </a:t>
            </a:r>
            <a:r>
              <a:rPr lang="de-DE" dirty="0" err="1"/>
              <a:t>Parenthood</a:t>
            </a:r>
            <a:r>
              <a:rPr lang="de-DE" dirty="0"/>
              <a:t> </a:t>
            </a:r>
            <a:r>
              <a:rPr lang="uk-UA" dirty="0"/>
              <a:t>у штаті Вашингтон . Ці чоловіки були антисемітськими теоретиками християнської ідентичності, які вірили, що Бог хотів, щоб вони здійснювали насильницькі напади, і вони також вірили, що такі напади прискорять панування арійської раси . </a:t>
            </a:r>
          </a:p>
        </p:txBody>
      </p:sp>
    </p:spTree>
    <p:extLst>
      <p:ext uri="{BB962C8B-B14F-4D97-AF65-F5344CB8AC3E}">
        <p14:creationId xmlns:p14="http://schemas.microsoft.com/office/powerpoint/2010/main" val="38973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CE13DB57-E363-47A5-90CA-D4277155B7EE}"/>
              </a:ext>
            </a:extLst>
          </p:cNvPr>
          <p:cNvSpPr>
            <a:spLocks noGrp="1"/>
          </p:cNvSpPr>
          <p:nvPr>
            <p:ph sz="half" idx="1"/>
          </p:nvPr>
        </p:nvSpPr>
        <p:spPr>
          <a:xfrm>
            <a:off x="142874" y="1104901"/>
            <a:ext cx="6619875" cy="5667374"/>
          </a:xfrm>
        </p:spPr>
        <p:txBody>
          <a:bodyPr>
            <a:normAutofit fontScale="92500" lnSpcReduction="20000"/>
          </a:bodyPr>
          <a:lstStyle/>
          <a:p>
            <a:pPr algn="just"/>
            <a:r>
              <a:rPr lang="uk-UA" dirty="0"/>
              <a:t>Стрілянина в синагозі </a:t>
            </a:r>
            <a:r>
              <a:rPr lang="uk-UA" dirty="0" err="1"/>
              <a:t>Піттсбурга</a:t>
            </a:r>
            <a:r>
              <a:rPr lang="uk-UA" dirty="0"/>
              <a:t> 27 жовтня 2018 року правий екстреміст напав на синагогу </a:t>
            </a:r>
            <a:r>
              <a:rPr lang="de-DE" dirty="0" err="1"/>
              <a:t>Tree</a:t>
            </a:r>
            <a:r>
              <a:rPr lang="de-DE" dirty="0"/>
              <a:t> </a:t>
            </a:r>
            <a:r>
              <a:rPr lang="de-DE" dirty="0" err="1"/>
              <a:t>of</a:t>
            </a:r>
            <a:r>
              <a:rPr lang="de-DE" dirty="0"/>
              <a:t> Life – </a:t>
            </a:r>
            <a:r>
              <a:rPr lang="de-DE" dirty="0" err="1"/>
              <a:t>Or</a:t>
            </a:r>
            <a:r>
              <a:rPr lang="de-DE" dirty="0"/>
              <a:t> </a:t>
            </a:r>
            <a:r>
              <a:rPr lang="de-DE" dirty="0" err="1"/>
              <a:t>L'Simcha</a:t>
            </a:r>
            <a:r>
              <a:rPr lang="de-DE" dirty="0"/>
              <a:t> </a:t>
            </a:r>
            <a:r>
              <a:rPr lang="de-DE" dirty="0" err="1"/>
              <a:t>Congregation</a:t>
            </a:r>
            <a:r>
              <a:rPr lang="de-DE" dirty="0"/>
              <a:t> </a:t>
            </a:r>
            <a:r>
              <a:rPr lang="uk-UA" dirty="0"/>
              <a:t>в районі </a:t>
            </a:r>
            <a:r>
              <a:rPr lang="uk-UA" dirty="0" err="1"/>
              <a:t>Сквіррел-Гілл</a:t>
            </a:r>
            <a:r>
              <a:rPr lang="uk-UA" dirty="0"/>
              <a:t> у </a:t>
            </a:r>
            <a:r>
              <a:rPr lang="uk-UA" dirty="0" err="1"/>
              <a:t>Піттсбурзі</a:t>
            </a:r>
            <a:r>
              <a:rPr lang="uk-UA" dirty="0"/>
              <a:t>, штат </a:t>
            </a:r>
            <a:r>
              <a:rPr lang="uk-UA" dirty="0" err="1"/>
              <a:t>Пенсільванія</a:t>
            </a:r>
            <a:r>
              <a:rPr lang="uk-UA" dirty="0"/>
              <a:t> . Громада разом із Конгрегацією Нового Світла та Конгрегацією </a:t>
            </a:r>
            <a:r>
              <a:rPr lang="uk-UA" dirty="0" err="1"/>
              <a:t>Дор</a:t>
            </a:r>
            <a:r>
              <a:rPr lang="uk-UA" dirty="0"/>
              <a:t> </a:t>
            </a:r>
            <a:r>
              <a:rPr lang="uk-UA" dirty="0" err="1"/>
              <a:t>Хадаш</a:t>
            </a:r>
            <a:r>
              <a:rPr lang="uk-UA" dirty="0"/>
              <a:t>, які також молилися в будівлі, зазнали нападу під час суботнього ранкового богослужіння. Зловмисник Роберт </a:t>
            </a:r>
            <a:r>
              <a:rPr lang="uk-UA" dirty="0" err="1"/>
              <a:t>Бауерс</a:t>
            </a:r>
            <a:r>
              <a:rPr lang="uk-UA" dirty="0"/>
              <a:t> убив одинадцять людей і поранив шістьох. Він перефразував частину Івана 8:44 , заявивши, що «євреї — діти сатани».</a:t>
            </a:r>
          </a:p>
          <a:p>
            <a:pPr algn="just"/>
            <a:r>
              <a:rPr lang="uk-UA" dirty="0"/>
              <a:t>Подібним чином підозрюваний у стрілянині 27 квітня 2019 року в синагозі </a:t>
            </a:r>
            <a:r>
              <a:rPr lang="uk-UA" dirty="0" err="1"/>
              <a:t>Поуей</a:t>
            </a:r>
            <a:r>
              <a:rPr lang="uk-UA" dirty="0"/>
              <a:t> Джон Т. Ернест надіслав антисемітський і расистський відкритий лист, який був опублікований на 8</a:t>
            </a:r>
            <a:r>
              <a:rPr lang="de-DE" dirty="0" err="1"/>
              <a:t>chan</a:t>
            </a:r>
            <a:r>
              <a:rPr lang="de-DE" dirty="0"/>
              <a:t> </a:t>
            </a:r>
            <a:r>
              <a:rPr lang="uk-UA" dirty="0"/>
              <a:t>незадовго до стрілянини і підписаний ім'ям Ернеста. Там говорилося, що євреї готували «ретельно спланований геноцид європейської раси», що є вираженням теорії змови білого геноциду . У маніфесті він заперечував, що навчився антисемітських переконань від своєї родини. і в березні 2019 року він спробував підпалити мечеть в </a:t>
            </a:r>
            <a:r>
              <a:rPr lang="uk-UA" dirty="0" err="1"/>
              <a:t>Ескондідо</a:t>
            </a:r>
            <a:r>
              <a:rPr lang="uk-UA" dirty="0"/>
              <a:t>, Каліфорнія, але зазнав невдачі.</a:t>
            </a:r>
          </a:p>
          <a:p>
            <a:endParaRPr lang="uk-UA" dirty="0"/>
          </a:p>
        </p:txBody>
      </p:sp>
      <p:pic>
        <p:nvPicPr>
          <p:cNvPr id="6" name="Місце для вмісту 5">
            <a:extLst>
              <a:ext uri="{FF2B5EF4-FFF2-40B4-BE49-F238E27FC236}">
                <a16:creationId xmlns:a16="http://schemas.microsoft.com/office/drawing/2014/main" id="{9483671C-0FC4-402B-A732-473D72A0E819}"/>
              </a:ext>
            </a:extLst>
          </p:cNvPr>
          <p:cNvPicPr>
            <a:picLocks noGrp="1" noChangeAspect="1"/>
          </p:cNvPicPr>
          <p:nvPr>
            <p:ph sz="half" idx="2"/>
          </p:nvPr>
        </p:nvPicPr>
        <p:blipFill>
          <a:blip r:embed="rId2"/>
          <a:stretch>
            <a:fillRect/>
          </a:stretch>
        </p:blipFill>
        <p:spPr>
          <a:xfrm>
            <a:off x="7022282" y="2424610"/>
            <a:ext cx="4483917" cy="2995116"/>
          </a:xfrm>
          <a:prstGeom prst="rect">
            <a:avLst/>
          </a:prstGeom>
        </p:spPr>
      </p:pic>
    </p:spTree>
    <p:extLst>
      <p:ext uri="{BB962C8B-B14F-4D97-AF65-F5344CB8AC3E}">
        <p14:creationId xmlns:p14="http://schemas.microsoft.com/office/powerpoint/2010/main" val="67896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CFD512-8F84-4881-BF65-D424A9B0574A}"/>
              </a:ext>
            </a:extLst>
          </p:cNvPr>
          <p:cNvSpPr>
            <a:spLocks noGrp="1"/>
          </p:cNvSpPr>
          <p:nvPr>
            <p:ph type="title"/>
          </p:nvPr>
        </p:nvSpPr>
        <p:spPr/>
        <p:txBody>
          <a:bodyPr>
            <a:normAutofit/>
          </a:bodyPr>
          <a:lstStyle/>
          <a:p>
            <a:r>
              <a:rPr lang="ru-RU" sz="2800" b="1" dirty="0">
                <a:latin typeface="Arial" panose="020B0604020202020204" pitchFamily="34" charset="0"/>
              </a:rPr>
              <a:t>7. Буддизм і </a:t>
            </a:r>
            <a:r>
              <a:rPr lang="ru-RU" sz="2800" b="1" dirty="0" err="1">
                <a:latin typeface="Arial" panose="020B0604020202020204" pitchFamily="34" charset="0"/>
              </a:rPr>
              <a:t>терористична</a:t>
            </a:r>
            <a:r>
              <a:rPr lang="ru-RU" sz="2800" b="1" dirty="0">
                <a:latin typeface="Arial" panose="020B0604020202020204" pitchFamily="34" charset="0"/>
              </a:rPr>
              <a:t> </a:t>
            </a:r>
            <a:r>
              <a:rPr lang="ru-RU" sz="2800" b="1" dirty="0" err="1">
                <a:latin typeface="Arial" panose="020B0604020202020204" pitchFamily="34" charset="0"/>
              </a:rPr>
              <a:t>діяльність</a:t>
            </a:r>
            <a:endParaRPr lang="uk-UA" sz="2800" b="1" dirty="0">
              <a:latin typeface="Arial" panose="020B0604020202020204" pitchFamily="34" charset="0"/>
            </a:endParaRPr>
          </a:p>
        </p:txBody>
      </p:sp>
      <p:sp>
        <p:nvSpPr>
          <p:cNvPr id="3" name="Місце для тексту 2">
            <a:extLst>
              <a:ext uri="{FF2B5EF4-FFF2-40B4-BE49-F238E27FC236}">
                <a16:creationId xmlns:a16="http://schemas.microsoft.com/office/drawing/2014/main" id="{730C1EAD-F4CD-4A2F-8306-9678AB09F723}"/>
              </a:ext>
            </a:extLst>
          </p:cNvPr>
          <p:cNvSpPr>
            <a:spLocks noGrp="1"/>
          </p:cNvSpPr>
          <p:nvPr>
            <p:ph sz="half" idx="1"/>
          </p:nvPr>
        </p:nvSpPr>
        <p:spPr>
          <a:xfrm>
            <a:off x="685800" y="2194559"/>
            <a:ext cx="6953250" cy="4024125"/>
          </a:xfrm>
        </p:spPr>
        <p:txBody>
          <a:bodyPr>
            <a:normAutofit/>
          </a:bodyPr>
          <a:lstStyle/>
          <a:p>
            <a:pPr algn="just"/>
            <a:r>
              <a:rPr lang="uk-UA" sz="2000" dirty="0">
                <a:latin typeface="Arial" panose="020B0604020202020204" pitchFamily="34" charset="0"/>
              </a:rPr>
              <a:t>Буддизм традиційно асоціюється з миром, </a:t>
            </a:r>
            <a:r>
              <a:rPr lang="uk-UA" sz="2000" dirty="0" err="1">
                <a:latin typeface="Arial" panose="020B0604020202020204" pitchFamily="34" charset="0"/>
              </a:rPr>
              <a:t>ненасильством</a:t>
            </a:r>
            <a:r>
              <a:rPr lang="uk-UA" sz="2000" dirty="0">
                <a:latin typeface="Arial" panose="020B0604020202020204" pitchFamily="34" charset="0"/>
              </a:rPr>
              <a:t> і духовним самовдосконаленням. Його основні принципи, такі як </a:t>
            </a:r>
            <a:r>
              <a:rPr lang="uk-UA" sz="2000" dirty="0" err="1">
                <a:latin typeface="Arial" panose="020B0604020202020204" pitchFamily="34" charset="0"/>
              </a:rPr>
              <a:t>ахімса</a:t>
            </a:r>
            <a:r>
              <a:rPr lang="uk-UA" sz="2000" dirty="0">
                <a:latin typeface="Arial" panose="020B0604020202020204" pitchFamily="34" charset="0"/>
              </a:rPr>
              <a:t> (ненасильство) та співчуття до всіх живих істот, здаються несумісними з тероризмом. Проте в історії та сучасності були випадки, коли буддистські ідеї чи ідентичність використовувалися для виправдання насильства і навіть терористичних актів. У цьому розділі ми розглянемо, як буддизм, попри свою мирну природу, іноді пов’язується з терористичною діяльністю, аналізуючи історичні приклади, сучасні конфлікти та причини таких явищ.</a:t>
            </a:r>
          </a:p>
        </p:txBody>
      </p:sp>
      <p:pic>
        <p:nvPicPr>
          <p:cNvPr id="5" name="Місце для вмісту 4">
            <a:extLst>
              <a:ext uri="{FF2B5EF4-FFF2-40B4-BE49-F238E27FC236}">
                <a16:creationId xmlns:a16="http://schemas.microsoft.com/office/drawing/2014/main" id="{3D0AADE9-D94F-47A5-9057-AA5DB283BFCD}"/>
              </a:ext>
            </a:extLst>
          </p:cNvPr>
          <p:cNvPicPr>
            <a:picLocks noGrp="1" noChangeAspect="1"/>
          </p:cNvPicPr>
          <p:nvPr>
            <p:ph sz="half" idx="2"/>
          </p:nvPr>
        </p:nvPicPr>
        <p:blipFill>
          <a:blip r:embed="rId2"/>
          <a:stretch>
            <a:fillRect/>
          </a:stretch>
        </p:blipFill>
        <p:spPr>
          <a:xfrm>
            <a:off x="8616144" y="2194559"/>
            <a:ext cx="3055962" cy="4024313"/>
          </a:xfrm>
          <a:prstGeom prst="rect">
            <a:avLst/>
          </a:prstGeom>
        </p:spPr>
      </p:pic>
    </p:spTree>
    <p:extLst>
      <p:ext uri="{BB962C8B-B14F-4D97-AF65-F5344CB8AC3E}">
        <p14:creationId xmlns:p14="http://schemas.microsoft.com/office/powerpoint/2010/main" val="634284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CD0577-80BC-41E4-9B49-F6248FA30ACF}"/>
              </a:ext>
            </a:extLst>
          </p:cNvPr>
          <p:cNvSpPr>
            <a:spLocks noGrp="1"/>
          </p:cNvSpPr>
          <p:nvPr>
            <p:ph type="title"/>
          </p:nvPr>
        </p:nvSpPr>
        <p:spPr/>
        <p:txBody>
          <a:bodyPr>
            <a:normAutofit/>
          </a:bodyPr>
          <a:lstStyle/>
          <a:p>
            <a:r>
              <a:rPr lang="uk-UA" sz="2800" b="1">
                <a:latin typeface="Arial" panose="020B0604020202020204" pitchFamily="34" charset="0"/>
              </a:rPr>
              <a:t>Історичний контекст</a:t>
            </a:r>
          </a:p>
        </p:txBody>
      </p:sp>
      <p:sp>
        <p:nvSpPr>
          <p:cNvPr id="3" name="Місце для тексту 2">
            <a:extLst>
              <a:ext uri="{FF2B5EF4-FFF2-40B4-BE49-F238E27FC236}">
                <a16:creationId xmlns:a16="http://schemas.microsoft.com/office/drawing/2014/main" id="{7D34A134-AC05-4B03-BA6E-6E5CBA66AA47}"/>
              </a:ext>
            </a:extLst>
          </p:cNvPr>
          <p:cNvSpPr>
            <a:spLocks noGrp="1"/>
          </p:cNvSpPr>
          <p:nvPr>
            <p:ph sz="half" idx="1"/>
          </p:nvPr>
        </p:nvSpPr>
        <p:spPr>
          <a:xfrm>
            <a:off x="685800" y="2194559"/>
            <a:ext cx="6705600" cy="4377691"/>
          </a:xfrm>
        </p:spPr>
        <p:txBody>
          <a:bodyPr>
            <a:normAutofit/>
          </a:bodyPr>
          <a:lstStyle/>
          <a:p>
            <a:pPr algn="just"/>
            <a:r>
              <a:rPr lang="uk-UA" sz="2000" dirty="0">
                <a:latin typeface="Arial" panose="020B0604020202020204" pitchFamily="34" charset="0"/>
              </a:rPr>
              <a:t>Історично буддизм </a:t>
            </a:r>
            <a:r>
              <a:rPr lang="uk-UA" sz="2000" dirty="0" err="1">
                <a:latin typeface="Arial" panose="020B0604020202020204" pitchFamily="34" charset="0"/>
              </a:rPr>
              <a:t>рідко</a:t>
            </a:r>
            <a:r>
              <a:rPr lang="uk-UA" sz="2000" dirty="0">
                <a:latin typeface="Arial" panose="020B0604020202020204" pitchFamily="34" charset="0"/>
              </a:rPr>
              <a:t> асоціювався з організованою терористичною діяльністю. У стародавній Індії, де зародився буддизм у </a:t>
            </a:r>
            <a:r>
              <a:rPr lang="de-DE" sz="2000" dirty="0">
                <a:latin typeface="Arial" panose="020B0604020202020204" pitchFamily="34" charset="0"/>
              </a:rPr>
              <a:t>V </a:t>
            </a:r>
            <a:r>
              <a:rPr lang="uk-UA" sz="2000" dirty="0">
                <a:latin typeface="Arial" panose="020B0604020202020204" pitchFamily="34" charset="0"/>
              </a:rPr>
              <a:t>столітті до н.е., він поширювався мирно завдяки проповідям Будди </a:t>
            </a:r>
            <a:r>
              <a:rPr lang="uk-UA" sz="2000" dirty="0" err="1">
                <a:latin typeface="Arial" panose="020B0604020202020204" pitchFamily="34" charset="0"/>
              </a:rPr>
              <a:t>Гаутми</a:t>
            </a:r>
            <a:r>
              <a:rPr lang="uk-UA" sz="2000" dirty="0">
                <a:latin typeface="Arial" panose="020B0604020202020204" pitchFamily="34" charset="0"/>
              </a:rPr>
              <a:t>. Навіть у періоди воєн, як-от під час правління імператора </a:t>
            </a:r>
            <a:r>
              <a:rPr lang="uk-UA" sz="2000" dirty="0" err="1">
                <a:latin typeface="Arial" panose="020B0604020202020204" pitchFamily="34" charset="0"/>
              </a:rPr>
              <a:t>Ашоки</a:t>
            </a:r>
            <a:r>
              <a:rPr lang="uk-UA" sz="2000" dirty="0">
                <a:latin typeface="Arial" panose="020B0604020202020204" pitchFamily="34" charset="0"/>
              </a:rPr>
              <a:t> (</a:t>
            </a:r>
            <a:r>
              <a:rPr lang="de-DE" sz="2000" dirty="0">
                <a:latin typeface="Arial" panose="020B0604020202020204" pitchFamily="34" charset="0"/>
              </a:rPr>
              <a:t>III </a:t>
            </a:r>
            <a:r>
              <a:rPr lang="uk-UA" sz="2000" dirty="0">
                <a:latin typeface="Arial" panose="020B0604020202020204" pitchFamily="34" charset="0"/>
              </a:rPr>
              <a:t>століття до н.е.), який спочатку був завойовником, буддизм сприяв переходу до ненасильницької політики після його навернення. Однак у середньовіччі в країнах Східної Азії, таких як Японія, буддистські монастирі іноді брали участь у збройних конфліктах. Наприклад, у </a:t>
            </a:r>
            <a:r>
              <a:rPr lang="de-DE" sz="2000" dirty="0">
                <a:latin typeface="Arial" panose="020B0604020202020204" pitchFamily="34" charset="0"/>
              </a:rPr>
              <a:t>XII–XVI </a:t>
            </a:r>
            <a:r>
              <a:rPr lang="uk-UA" sz="2000" dirty="0">
                <a:latin typeface="Arial" panose="020B0604020202020204" pitchFamily="34" charset="0"/>
              </a:rPr>
              <a:t>століттях воїни-монахи (</a:t>
            </a:r>
            <a:r>
              <a:rPr lang="uk-UA" sz="2000" dirty="0" err="1">
                <a:latin typeface="Arial" panose="020B0604020202020204" pitchFamily="34" charset="0"/>
              </a:rPr>
              <a:t>сохей</a:t>
            </a:r>
            <a:r>
              <a:rPr lang="uk-UA" sz="2000" dirty="0">
                <a:latin typeface="Arial" panose="020B0604020202020204" pitchFamily="34" charset="0"/>
              </a:rPr>
              <a:t>) із монастирів </a:t>
            </a:r>
            <a:r>
              <a:rPr lang="uk-UA" sz="2000" dirty="0" err="1">
                <a:latin typeface="Arial" panose="020B0604020202020204" pitchFamily="34" charset="0"/>
              </a:rPr>
              <a:t>Енряку-дзі</a:t>
            </a:r>
            <a:r>
              <a:rPr lang="uk-UA" sz="2000" dirty="0">
                <a:latin typeface="Arial" panose="020B0604020202020204" pitchFamily="34" charset="0"/>
              </a:rPr>
              <a:t> та </a:t>
            </a:r>
            <a:r>
              <a:rPr lang="uk-UA" sz="2000" dirty="0" err="1">
                <a:latin typeface="Arial" panose="020B0604020202020204" pitchFamily="34" charset="0"/>
              </a:rPr>
              <a:t>Коя</a:t>
            </a:r>
            <a:r>
              <a:rPr lang="uk-UA" sz="2000" dirty="0">
                <a:latin typeface="Arial" panose="020B0604020202020204" pitchFamily="34" charset="0"/>
              </a:rPr>
              <a:t>-сан воювали проти феодалів і один проти одного, захищаючи свої землі та вплив.</a:t>
            </a:r>
          </a:p>
        </p:txBody>
      </p:sp>
      <p:pic>
        <p:nvPicPr>
          <p:cNvPr id="5" name="Місце для вмісту 4">
            <a:extLst>
              <a:ext uri="{FF2B5EF4-FFF2-40B4-BE49-F238E27FC236}">
                <a16:creationId xmlns:a16="http://schemas.microsoft.com/office/drawing/2014/main" id="{A476E2A8-E0DE-4DDC-ADDA-C6CA5254B343}"/>
              </a:ext>
            </a:extLst>
          </p:cNvPr>
          <p:cNvPicPr>
            <a:picLocks noGrp="1" noChangeAspect="1"/>
          </p:cNvPicPr>
          <p:nvPr>
            <p:ph sz="half" idx="2"/>
          </p:nvPr>
        </p:nvPicPr>
        <p:blipFill>
          <a:blip r:embed="rId2"/>
          <a:stretch>
            <a:fillRect/>
          </a:stretch>
        </p:blipFill>
        <p:spPr>
          <a:xfrm>
            <a:off x="7639050" y="2438400"/>
            <a:ext cx="4122794" cy="3172619"/>
          </a:xfrm>
          <a:prstGeom prst="rect">
            <a:avLst/>
          </a:prstGeom>
        </p:spPr>
      </p:pic>
    </p:spTree>
    <p:extLst>
      <p:ext uri="{BB962C8B-B14F-4D97-AF65-F5344CB8AC3E}">
        <p14:creationId xmlns:p14="http://schemas.microsoft.com/office/powerpoint/2010/main" val="2674453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FE739BBE-ECEF-432F-855B-19C9E97A9812}"/>
              </a:ext>
            </a:extLst>
          </p:cNvPr>
          <p:cNvSpPr>
            <a:spLocks noGrp="1"/>
          </p:cNvSpPr>
          <p:nvPr>
            <p:ph sz="half" idx="1"/>
          </p:nvPr>
        </p:nvSpPr>
        <p:spPr/>
        <p:txBody>
          <a:bodyPr>
            <a:normAutofit/>
          </a:bodyPr>
          <a:lstStyle/>
          <a:p>
            <a:pPr algn="just"/>
            <a:r>
              <a:rPr lang="uk-UA" sz="2000" dirty="0">
                <a:latin typeface="Arial" panose="020B0604020202020204" pitchFamily="34" charset="0"/>
              </a:rPr>
              <a:t>Ці конфлікти не були тероризмом у сучасному розумінні, але демонстрували, що буддистські громади могли вдаватися до насильства за певних умов. У Китаї під час повстань, таких як рух Білого Лотоса (</a:t>
            </a:r>
            <a:r>
              <a:rPr lang="de-DE" sz="2000" dirty="0">
                <a:latin typeface="Arial" panose="020B0604020202020204" pitchFamily="34" charset="0"/>
              </a:rPr>
              <a:t>XIV </a:t>
            </a:r>
            <a:r>
              <a:rPr lang="uk-UA" sz="2000" dirty="0">
                <a:latin typeface="Arial" panose="020B0604020202020204" pitchFamily="34" charset="0"/>
              </a:rPr>
              <a:t>століття), буддистські ідеї </a:t>
            </a:r>
            <a:r>
              <a:rPr lang="uk-UA" sz="2000" dirty="0" err="1">
                <a:latin typeface="Arial" panose="020B0604020202020204" pitchFamily="34" charset="0"/>
              </a:rPr>
              <a:t>месіянства</a:t>
            </a:r>
            <a:r>
              <a:rPr lang="uk-UA" sz="2000" dirty="0">
                <a:latin typeface="Arial" panose="020B0604020202020204" pitchFamily="34" charset="0"/>
              </a:rPr>
              <a:t> змішувалися з народними віруваннями, що призводило до збройних виступів проти влади. Проте ці рухи більше стосувалися соціальних протестів, ніж релігійного терору.</a:t>
            </a:r>
          </a:p>
        </p:txBody>
      </p:sp>
      <p:pic>
        <p:nvPicPr>
          <p:cNvPr id="6" name="Місце для вмісту 5">
            <a:extLst>
              <a:ext uri="{FF2B5EF4-FFF2-40B4-BE49-F238E27FC236}">
                <a16:creationId xmlns:a16="http://schemas.microsoft.com/office/drawing/2014/main" id="{6A0F4AA1-4728-47BA-A263-D73A3027E9DB}"/>
              </a:ext>
            </a:extLst>
          </p:cNvPr>
          <p:cNvPicPr>
            <a:picLocks noGrp="1" noChangeAspect="1"/>
          </p:cNvPicPr>
          <p:nvPr>
            <p:ph sz="half" idx="2"/>
          </p:nvPr>
        </p:nvPicPr>
        <p:blipFill>
          <a:blip r:embed="rId2"/>
          <a:stretch>
            <a:fillRect/>
          </a:stretch>
        </p:blipFill>
        <p:spPr>
          <a:xfrm>
            <a:off x="7830014" y="1498600"/>
            <a:ext cx="3828121" cy="4024313"/>
          </a:xfrm>
          <a:prstGeom prst="rect">
            <a:avLst/>
          </a:prstGeom>
        </p:spPr>
      </p:pic>
    </p:spTree>
    <p:extLst>
      <p:ext uri="{BB962C8B-B14F-4D97-AF65-F5344CB8AC3E}">
        <p14:creationId xmlns:p14="http://schemas.microsoft.com/office/powerpoint/2010/main" val="1956854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C56374-B6D0-4A79-9FB4-50DB6F517D1C}"/>
              </a:ext>
            </a:extLst>
          </p:cNvPr>
          <p:cNvSpPr>
            <a:spLocks noGrp="1"/>
          </p:cNvSpPr>
          <p:nvPr>
            <p:ph type="title"/>
          </p:nvPr>
        </p:nvSpPr>
        <p:spPr/>
        <p:txBody>
          <a:bodyPr>
            <a:normAutofit/>
          </a:bodyPr>
          <a:lstStyle/>
          <a:p>
            <a:r>
              <a:rPr lang="uk-UA" sz="2800" b="1">
                <a:latin typeface="Arial" panose="020B0604020202020204" pitchFamily="34" charset="0"/>
              </a:rPr>
              <a:t>Сучасні прояви</a:t>
            </a:r>
          </a:p>
        </p:txBody>
      </p:sp>
      <p:sp>
        <p:nvSpPr>
          <p:cNvPr id="3" name="Місце для тексту 2">
            <a:extLst>
              <a:ext uri="{FF2B5EF4-FFF2-40B4-BE49-F238E27FC236}">
                <a16:creationId xmlns:a16="http://schemas.microsoft.com/office/drawing/2014/main" id="{29CEB2FA-2C74-4776-AE80-5C63A55CB4DF}"/>
              </a:ext>
            </a:extLst>
          </p:cNvPr>
          <p:cNvSpPr>
            <a:spLocks noGrp="1"/>
          </p:cNvSpPr>
          <p:nvPr>
            <p:ph sz="half" idx="1"/>
          </p:nvPr>
        </p:nvSpPr>
        <p:spPr>
          <a:xfrm>
            <a:off x="485775" y="1343025"/>
            <a:ext cx="5934075" cy="5105400"/>
          </a:xfrm>
        </p:spPr>
        <p:txBody>
          <a:bodyPr>
            <a:normAutofit/>
          </a:bodyPr>
          <a:lstStyle/>
          <a:p>
            <a:pPr algn="just"/>
            <a:r>
              <a:rPr lang="uk-UA" sz="2000" dirty="0">
                <a:latin typeface="Arial" panose="020B0604020202020204" pitchFamily="34" charset="0"/>
              </a:rPr>
              <a:t>У </a:t>
            </a:r>
            <a:r>
              <a:rPr lang="de-DE" sz="2000" dirty="0">
                <a:latin typeface="Arial" panose="020B0604020202020204" pitchFamily="34" charset="0"/>
              </a:rPr>
              <a:t>XXI </a:t>
            </a:r>
            <a:r>
              <a:rPr lang="uk-UA" sz="2000" dirty="0">
                <a:latin typeface="Arial" panose="020B0604020202020204" pitchFamily="34" charset="0"/>
              </a:rPr>
              <a:t>столітті буддизм пов’язують із тероризмом у кількох регіонах, хоча такі випадки є винятками. Найвідоміший приклад — конфлікт у М’янмі, де буддистська більшість (бірманці) протистоїть мусульманській меншині </a:t>
            </a:r>
            <a:r>
              <a:rPr lang="uk-UA" sz="2000" dirty="0" err="1">
                <a:latin typeface="Arial" panose="020B0604020202020204" pitchFamily="34" charset="0"/>
              </a:rPr>
              <a:t>рохінджа</a:t>
            </a:r>
            <a:r>
              <a:rPr lang="uk-UA" sz="2000" dirty="0">
                <a:latin typeface="Arial" panose="020B0604020202020204" pitchFamily="34" charset="0"/>
              </a:rPr>
              <a:t>. У 2010-х роках радикальні буддистські монахи, такі як </a:t>
            </a:r>
            <a:r>
              <a:rPr lang="uk-UA" sz="2000" dirty="0" err="1">
                <a:latin typeface="Arial" panose="020B0604020202020204" pitchFamily="34" charset="0"/>
              </a:rPr>
              <a:t>Ашин</a:t>
            </a:r>
            <a:r>
              <a:rPr lang="uk-UA" sz="2000" dirty="0">
                <a:latin typeface="Arial" panose="020B0604020202020204" pitchFamily="34" charset="0"/>
              </a:rPr>
              <a:t> </a:t>
            </a:r>
            <a:r>
              <a:rPr lang="uk-UA" sz="2000" dirty="0" err="1">
                <a:latin typeface="Arial" panose="020B0604020202020204" pitchFamily="34" charset="0"/>
              </a:rPr>
              <a:t>Вірату</a:t>
            </a:r>
            <a:r>
              <a:rPr lang="uk-UA" sz="2000" dirty="0">
                <a:latin typeface="Arial" panose="020B0604020202020204" pitchFamily="34" charset="0"/>
              </a:rPr>
              <a:t>, очолили рух "969", закликаючи до бойкоту мусульман і виправдовуючи насильство проти </a:t>
            </a:r>
            <a:r>
              <a:rPr lang="uk-UA" sz="2000" dirty="0" err="1">
                <a:latin typeface="Arial" panose="020B0604020202020204" pitchFamily="34" charset="0"/>
              </a:rPr>
              <a:t>рохінджа</a:t>
            </a:r>
            <a:r>
              <a:rPr lang="uk-UA" sz="2000" dirty="0">
                <a:latin typeface="Arial" panose="020B0604020202020204" pitchFamily="34" charset="0"/>
              </a:rPr>
              <a:t> як "захист буддизму". У 2017 році армія М’янми за підтримки місцевих буддистських груп здійснила етнічні чистки, що призвели до загибелі тисяч людей і втечі понад 700 тисяч </a:t>
            </a:r>
            <a:r>
              <a:rPr lang="uk-UA" sz="2000" dirty="0" err="1">
                <a:latin typeface="Arial" panose="020B0604020202020204" pitchFamily="34" charset="0"/>
              </a:rPr>
              <a:t>рохінджа</a:t>
            </a:r>
            <a:r>
              <a:rPr lang="uk-UA" sz="2000" dirty="0">
                <a:latin typeface="Arial" panose="020B0604020202020204" pitchFamily="34" charset="0"/>
              </a:rPr>
              <a:t> до Бангладеш. Хоча це не класичний тероризм (бо діяла держава), дії радикальних буддистів мали терористичний характер через залякування цивільних.</a:t>
            </a:r>
          </a:p>
          <a:p>
            <a:pPr algn="just"/>
            <a:endParaRPr lang="uk-UA" sz="2000" dirty="0">
              <a:latin typeface="Arial" panose="020B0604020202020204" pitchFamily="34" charset="0"/>
            </a:endParaRPr>
          </a:p>
        </p:txBody>
      </p:sp>
      <p:pic>
        <p:nvPicPr>
          <p:cNvPr id="5" name="Місце для вмісту 4">
            <a:extLst>
              <a:ext uri="{FF2B5EF4-FFF2-40B4-BE49-F238E27FC236}">
                <a16:creationId xmlns:a16="http://schemas.microsoft.com/office/drawing/2014/main" id="{2EFA5FA2-A7CD-45E5-9CE7-1C3F111D5D6C}"/>
              </a:ext>
            </a:extLst>
          </p:cNvPr>
          <p:cNvPicPr>
            <a:picLocks noGrp="1" noChangeAspect="1"/>
          </p:cNvPicPr>
          <p:nvPr>
            <p:ph sz="half" idx="2"/>
          </p:nvPr>
        </p:nvPicPr>
        <p:blipFill>
          <a:blip r:embed="rId2"/>
          <a:stretch>
            <a:fillRect/>
          </a:stretch>
        </p:blipFill>
        <p:spPr>
          <a:xfrm>
            <a:off x="6867425" y="2324101"/>
            <a:ext cx="4638775" cy="3086894"/>
          </a:xfrm>
          <a:prstGeom prst="rect">
            <a:avLst/>
          </a:prstGeom>
        </p:spPr>
      </p:pic>
    </p:spTree>
    <p:extLst>
      <p:ext uri="{BB962C8B-B14F-4D97-AF65-F5344CB8AC3E}">
        <p14:creationId xmlns:p14="http://schemas.microsoft.com/office/powerpoint/2010/main" val="2998817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98FC349-6E0A-44BE-9EEA-42BF8241453D}"/>
              </a:ext>
            </a:extLst>
          </p:cNvPr>
          <p:cNvSpPr>
            <a:spLocks noGrp="1"/>
          </p:cNvSpPr>
          <p:nvPr>
            <p:ph type="title"/>
          </p:nvPr>
        </p:nvSpPr>
        <p:spPr/>
        <p:txBody>
          <a:bodyPr/>
          <a:lstStyle/>
          <a:p>
            <a:endParaRPr lang="uk-UA"/>
          </a:p>
        </p:txBody>
      </p:sp>
      <p:sp>
        <p:nvSpPr>
          <p:cNvPr id="3" name="Місце для тексту 2">
            <a:extLst>
              <a:ext uri="{FF2B5EF4-FFF2-40B4-BE49-F238E27FC236}">
                <a16:creationId xmlns:a16="http://schemas.microsoft.com/office/drawing/2014/main" id="{05C0B544-C3B6-4A08-8461-BD06B61633FB}"/>
              </a:ext>
            </a:extLst>
          </p:cNvPr>
          <p:cNvSpPr>
            <a:spLocks noGrp="1"/>
          </p:cNvSpPr>
          <p:nvPr>
            <p:ph sz="half" idx="1"/>
          </p:nvPr>
        </p:nvSpPr>
        <p:spPr/>
        <p:txBody>
          <a:bodyPr>
            <a:normAutofit lnSpcReduction="10000"/>
          </a:bodyPr>
          <a:lstStyle/>
          <a:p>
            <a:pPr algn="just"/>
            <a:r>
              <a:rPr lang="uk-UA" sz="2000" dirty="0">
                <a:latin typeface="Arial" panose="020B0604020202020204" pitchFamily="34" charset="0"/>
              </a:rPr>
              <a:t>На Шрі-Ланці буддистські екстремісти з організації "</a:t>
            </a:r>
            <a:r>
              <a:rPr lang="uk-UA" sz="2000" dirty="0" err="1">
                <a:latin typeface="Arial" panose="020B0604020202020204" pitchFamily="34" charset="0"/>
              </a:rPr>
              <a:t>Боду</a:t>
            </a:r>
            <a:r>
              <a:rPr lang="uk-UA" sz="2000" dirty="0">
                <a:latin typeface="Arial" panose="020B0604020202020204" pitchFamily="34" charset="0"/>
              </a:rPr>
              <a:t> </a:t>
            </a:r>
            <a:r>
              <a:rPr lang="uk-UA" sz="2000" dirty="0" err="1">
                <a:latin typeface="Arial" panose="020B0604020202020204" pitchFamily="34" charset="0"/>
              </a:rPr>
              <a:t>Бала</a:t>
            </a:r>
            <a:r>
              <a:rPr lang="uk-UA" sz="2000" dirty="0">
                <a:latin typeface="Arial" panose="020B0604020202020204" pitchFamily="34" charset="0"/>
              </a:rPr>
              <a:t> Сена" (</a:t>
            </a:r>
            <a:r>
              <a:rPr lang="de-DE" sz="2000" dirty="0">
                <a:latin typeface="Arial" panose="020B0604020202020204" pitchFamily="34" charset="0"/>
              </a:rPr>
              <a:t>BBS) </a:t>
            </a:r>
            <a:r>
              <a:rPr lang="uk-UA" sz="2000" dirty="0">
                <a:latin typeface="Arial" panose="020B0604020202020204" pitchFamily="34" charset="0"/>
              </a:rPr>
              <a:t>у 2014–2018 роках влаштовували погроми проти мусульман і християн. Лідер </a:t>
            </a:r>
            <a:r>
              <a:rPr lang="de-DE" sz="2000" dirty="0">
                <a:latin typeface="Arial" panose="020B0604020202020204" pitchFamily="34" charset="0"/>
              </a:rPr>
              <a:t>BBS, </a:t>
            </a:r>
            <a:r>
              <a:rPr lang="uk-UA" sz="2000" dirty="0">
                <a:latin typeface="Arial" panose="020B0604020202020204" pitchFamily="34" charset="0"/>
              </a:rPr>
              <a:t>монах </a:t>
            </a:r>
            <a:r>
              <a:rPr lang="uk-UA" sz="2000" dirty="0" err="1">
                <a:latin typeface="Arial" panose="020B0604020202020204" pitchFamily="34" charset="0"/>
              </a:rPr>
              <a:t>Гнанасара</a:t>
            </a:r>
            <a:r>
              <a:rPr lang="uk-UA" sz="2000" dirty="0">
                <a:latin typeface="Arial" panose="020B0604020202020204" pitchFamily="34" charset="0"/>
              </a:rPr>
              <a:t> </a:t>
            </a:r>
            <a:r>
              <a:rPr lang="uk-UA" sz="2000" dirty="0" err="1">
                <a:latin typeface="Arial" panose="020B0604020202020204" pitchFamily="34" charset="0"/>
              </a:rPr>
              <a:t>Тхеро</a:t>
            </a:r>
            <a:r>
              <a:rPr lang="uk-UA" sz="2000" dirty="0">
                <a:latin typeface="Arial" panose="020B0604020202020204" pitchFamily="34" charset="0"/>
              </a:rPr>
              <a:t>, проповідував ненависть, називаючи меншини "загрозою для сингальського буддизму". Ці напади включали підпали мечетей і магазинів, що підпадає під визначення тероризму як насильства для політичних чи релігійних цілей. У Таїланді, у південних провінціях, буддистські ополченці іноді вступали в конфлікти з мусульманськими сепаратистами, хоча їхні дії були радше самообороною, ніж терором.</a:t>
            </a:r>
          </a:p>
        </p:txBody>
      </p:sp>
      <p:pic>
        <p:nvPicPr>
          <p:cNvPr id="6" name="Місце для вмісту 5">
            <a:extLst>
              <a:ext uri="{FF2B5EF4-FFF2-40B4-BE49-F238E27FC236}">
                <a16:creationId xmlns:a16="http://schemas.microsoft.com/office/drawing/2014/main" id="{B6118582-0B8E-4A3B-AB1A-51ADEC67B5E0}"/>
              </a:ext>
            </a:extLst>
          </p:cNvPr>
          <p:cNvPicPr>
            <a:picLocks noGrp="1" noChangeAspect="1"/>
          </p:cNvPicPr>
          <p:nvPr>
            <p:ph sz="half" idx="2"/>
          </p:nvPr>
        </p:nvPicPr>
        <p:blipFill>
          <a:blip r:embed="rId2"/>
          <a:stretch>
            <a:fillRect/>
          </a:stretch>
        </p:blipFill>
        <p:spPr>
          <a:xfrm>
            <a:off x="6856991" y="2855127"/>
            <a:ext cx="4813987" cy="3238500"/>
          </a:xfrm>
          <a:prstGeom prst="rect">
            <a:avLst/>
          </a:prstGeom>
        </p:spPr>
      </p:pic>
    </p:spTree>
    <p:extLst>
      <p:ext uri="{BB962C8B-B14F-4D97-AF65-F5344CB8AC3E}">
        <p14:creationId xmlns:p14="http://schemas.microsoft.com/office/powerpoint/2010/main" val="594711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815133-B6D0-4B70-A30F-DB0739721124}"/>
              </a:ext>
            </a:extLst>
          </p:cNvPr>
          <p:cNvSpPr>
            <a:spLocks noGrp="1"/>
          </p:cNvSpPr>
          <p:nvPr>
            <p:ph type="title"/>
          </p:nvPr>
        </p:nvSpPr>
        <p:spPr/>
        <p:txBody>
          <a:bodyPr>
            <a:normAutofit/>
          </a:bodyPr>
          <a:lstStyle/>
          <a:p>
            <a:r>
              <a:rPr lang="uk-UA" sz="2800" b="1">
                <a:latin typeface="Arial" panose="020B0604020202020204" pitchFamily="34" charset="0"/>
              </a:rPr>
              <a:t>Причини виникнення</a:t>
            </a:r>
          </a:p>
        </p:txBody>
      </p:sp>
      <p:sp>
        <p:nvSpPr>
          <p:cNvPr id="3" name="Місце для тексту 2">
            <a:extLst>
              <a:ext uri="{FF2B5EF4-FFF2-40B4-BE49-F238E27FC236}">
                <a16:creationId xmlns:a16="http://schemas.microsoft.com/office/drawing/2014/main" id="{820E8590-470D-40B8-8CB0-CB150455961F}"/>
              </a:ext>
            </a:extLst>
          </p:cNvPr>
          <p:cNvSpPr>
            <a:spLocks noGrp="1"/>
          </p:cNvSpPr>
          <p:nvPr>
            <p:ph type="body" idx="1"/>
          </p:nvPr>
        </p:nvSpPr>
        <p:spPr>
          <a:xfrm>
            <a:off x="635000" y="2476500"/>
            <a:ext cx="10922000" cy="3746500"/>
          </a:xfrm>
        </p:spPr>
        <p:txBody>
          <a:bodyPr>
            <a:normAutofit/>
          </a:bodyPr>
          <a:lstStyle/>
          <a:p>
            <a:pPr algn="just"/>
            <a:r>
              <a:rPr lang="uk-UA" sz="2000" dirty="0">
                <a:latin typeface="Arial" panose="020B0604020202020204" pitchFamily="34" charset="0"/>
              </a:rPr>
              <a:t>Чому буддизм, попри мирну доктрину, іноді пов’язаний із насильством? </a:t>
            </a:r>
          </a:p>
          <a:p>
            <a:pPr algn="just"/>
            <a:r>
              <a:rPr lang="uk-UA" sz="2000" dirty="0">
                <a:latin typeface="Arial" panose="020B0604020202020204" pitchFamily="34" charset="0"/>
              </a:rPr>
              <a:t>Перша причина – етнічний і націоналістичний фактори. У М’янмі та на Шрі-Ланці буддизм став частиною ідентичності більшості, і радикали використовують його для мобілізації проти "чужих". </a:t>
            </a:r>
          </a:p>
          <a:p>
            <a:pPr algn="just"/>
            <a:r>
              <a:rPr lang="uk-UA" sz="2000" dirty="0">
                <a:latin typeface="Arial" panose="020B0604020202020204" pitchFamily="34" charset="0"/>
              </a:rPr>
              <a:t>Друга причина – спотворення </a:t>
            </a:r>
            <a:r>
              <a:rPr lang="uk-UA" sz="2000" dirty="0" err="1">
                <a:latin typeface="Arial" panose="020B0604020202020204" pitchFamily="34" charset="0"/>
              </a:rPr>
              <a:t>вчень</a:t>
            </a:r>
            <a:r>
              <a:rPr lang="uk-UA" sz="2000" dirty="0">
                <a:latin typeface="Arial" panose="020B0604020202020204" pitchFamily="34" charset="0"/>
              </a:rPr>
              <a:t>. Наприклад, концепція "захисту </a:t>
            </a:r>
            <a:r>
              <a:rPr lang="uk-UA" sz="2000" dirty="0" err="1">
                <a:latin typeface="Arial" panose="020B0604020202020204" pitchFamily="34" charset="0"/>
              </a:rPr>
              <a:t>Дхарми</a:t>
            </a:r>
            <a:r>
              <a:rPr lang="uk-UA" sz="2000" dirty="0">
                <a:latin typeface="Arial" panose="020B0604020202020204" pitchFamily="34" charset="0"/>
              </a:rPr>
              <a:t>" (буддистського вчення) інтерпретується як виправдання насильства. </a:t>
            </a:r>
          </a:p>
          <a:p>
            <a:pPr algn="just"/>
            <a:r>
              <a:rPr lang="uk-UA" sz="2000" dirty="0">
                <a:latin typeface="Arial" panose="020B0604020202020204" pitchFamily="34" charset="0"/>
              </a:rPr>
              <a:t>Третя –  соціально-політичний тиск: бідність, колоніальна спадщина та конкуренція за ресурси штовхають буддистів до радикалізації, як це було на Шрі-Ланці після громадянської війни.</a:t>
            </a:r>
          </a:p>
        </p:txBody>
      </p:sp>
    </p:spTree>
    <p:extLst>
      <p:ext uri="{BB962C8B-B14F-4D97-AF65-F5344CB8AC3E}">
        <p14:creationId xmlns:p14="http://schemas.microsoft.com/office/powerpoint/2010/main" val="731440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8C3C33-9E21-444E-80E4-C75B41F597BE}"/>
              </a:ext>
            </a:extLst>
          </p:cNvPr>
          <p:cNvSpPr>
            <a:spLocks noGrp="1"/>
          </p:cNvSpPr>
          <p:nvPr>
            <p:ph type="title"/>
          </p:nvPr>
        </p:nvSpPr>
        <p:spPr/>
        <p:txBody>
          <a:bodyPr>
            <a:normAutofit/>
          </a:bodyPr>
          <a:lstStyle/>
          <a:p>
            <a:r>
              <a:rPr lang="ru-RU" sz="2800" b="1" dirty="0">
                <a:latin typeface="Arial" panose="020B0604020202020204" pitchFamily="34" charset="0"/>
              </a:rPr>
              <a:t>8. </a:t>
            </a:r>
            <a:r>
              <a:rPr lang="ru-RU" sz="2800" b="1" dirty="0" err="1">
                <a:latin typeface="Arial" panose="020B0604020202020204" pitchFamily="34" charset="0"/>
              </a:rPr>
              <a:t>Деструктивні</a:t>
            </a:r>
            <a:r>
              <a:rPr lang="ru-RU" sz="2800" b="1" dirty="0">
                <a:latin typeface="Arial" panose="020B0604020202020204" pitchFamily="34" charset="0"/>
              </a:rPr>
              <a:t> культи, </a:t>
            </a:r>
            <a:r>
              <a:rPr lang="ru-RU" sz="2800" b="1" dirty="0" err="1">
                <a:latin typeface="Arial" panose="020B0604020202020204" pitchFamily="34" charset="0"/>
              </a:rPr>
              <a:t>релігійні</a:t>
            </a:r>
            <a:r>
              <a:rPr lang="ru-RU" sz="2800" b="1" dirty="0">
                <a:latin typeface="Arial" panose="020B0604020202020204" pitchFamily="34" charset="0"/>
              </a:rPr>
              <a:t> </a:t>
            </a:r>
            <a:r>
              <a:rPr lang="ru-RU" sz="2800" b="1" dirty="0" err="1">
                <a:latin typeface="Arial" panose="020B0604020202020204" pitchFamily="34" charset="0"/>
              </a:rPr>
              <a:t>секти</a:t>
            </a:r>
            <a:r>
              <a:rPr lang="ru-RU" sz="2800" b="1" dirty="0">
                <a:latin typeface="Arial" panose="020B0604020202020204" pitchFamily="34" charset="0"/>
              </a:rPr>
              <a:t> та </a:t>
            </a:r>
            <a:r>
              <a:rPr lang="ru-RU" sz="2800" b="1" dirty="0" err="1">
                <a:latin typeface="Arial" panose="020B0604020202020204" pitchFamily="34" charset="0"/>
              </a:rPr>
              <a:t>їхня</a:t>
            </a:r>
            <a:r>
              <a:rPr lang="ru-RU" sz="2800" b="1" dirty="0">
                <a:latin typeface="Arial" panose="020B0604020202020204" pitchFamily="34" charset="0"/>
              </a:rPr>
              <a:t> роль у </a:t>
            </a:r>
            <a:r>
              <a:rPr lang="ru-RU" sz="2800" b="1" dirty="0" err="1">
                <a:latin typeface="Arial" panose="020B0604020202020204" pitchFamily="34" charset="0"/>
              </a:rPr>
              <a:t>тероризмі</a:t>
            </a:r>
            <a:endParaRPr lang="uk-UA" sz="2800" b="1" dirty="0">
              <a:latin typeface="Arial" panose="020B0604020202020204" pitchFamily="34" charset="0"/>
            </a:endParaRPr>
          </a:p>
        </p:txBody>
      </p:sp>
      <p:sp>
        <p:nvSpPr>
          <p:cNvPr id="3" name="Місце для тексту 2">
            <a:extLst>
              <a:ext uri="{FF2B5EF4-FFF2-40B4-BE49-F238E27FC236}">
                <a16:creationId xmlns:a16="http://schemas.microsoft.com/office/drawing/2014/main" id="{E29AEEBB-74FE-42C2-8044-2477B34642A2}"/>
              </a:ext>
            </a:extLst>
          </p:cNvPr>
          <p:cNvSpPr>
            <a:spLocks noGrp="1"/>
          </p:cNvSpPr>
          <p:nvPr>
            <p:ph sz="half" idx="1"/>
          </p:nvPr>
        </p:nvSpPr>
        <p:spPr/>
        <p:txBody>
          <a:bodyPr>
            <a:normAutofit lnSpcReduction="10000"/>
          </a:bodyPr>
          <a:lstStyle/>
          <a:p>
            <a:pPr algn="just"/>
            <a:r>
              <a:rPr lang="uk-UA" sz="2000" dirty="0">
                <a:latin typeface="Arial" panose="020B0604020202020204" pitchFamily="34" charset="0"/>
              </a:rPr>
              <a:t>Релігійні секти – це невеликі, часто відокремлені від основних течій релігійні групи, які можуть мати унікальні вірування, ритуали та лідерів. Хоча більшість сект мирні й зосереджені на духовному пошуку, деякі з них стають осередками терористичної діяльності. Їхня роль у тероризмі пов’язана з ізоляцією, харизматичними лідерами та радикальними інтерпретаціями віри. У цьому розділі ми розглянемо, як релігійні секти стають джерелом насильства, історичні та сучасні приклади, а також фактори, що сприяють їхній радикалізації.</a:t>
            </a:r>
          </a:p>
        </p:txBody>
      </p:sp>
      <p:pic>
        <p:nvPicPr>
          <p:cNvPr id="5" name="Місце для вмісту 4">
            <a:extLst>
              <a:ext uri="{FF2B5EF4-FFF2-40B4-BE49-F238E27FC236}">
                <a16:creationId xmlns:a16="http://schemas.microsoft.com/office/drawing/2014/main" id="{05403680-E978-44DB-A783-013B08D0478C}"/>
              </a:ext>
            </a:extLst>
          </p:cNvPr>
          <p:cNvPicPr>
            <a:picLocks noGrp="1" noChangeAspect="1"/>
          </p:cNvPicPr>
          <p:nvPr>
            <p:ph sz="half" idx="2"/>
          </p:nvPr>
        </p:nvPicPr>
        <p:blipFill>
          <a:blip r:embed="rId2"/>
          <a:stretch>
            <a:fillRect/>
          </a:stretch>
        </p:blipFill>
        <p:spPr>
          <a:xfrm>
            <a:off x="6267450" y="2336518"/>
            <a:ext cx="5334000" cy="2996176"/>
          </a:xfrm>
          <a:prstGeom prst="rect">
            <a:avLst/>
          </a:prstGeom>
        </p:spPr>
      </p:pic>
    </p:spTree>
    <p:extLst>
      <p:ext uri="{BB962C8B-B14F-4D97-AF65-F5344CB8AC3E}">
        <p14:creationId xmlns:p14="http://schemas.microsoft.com/office/powerpoint/2010/main" val="2723116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804C3A-41C1-4CC5-B2F6-AD34780B7BFA}"/>
              </a:ext>
            </a:extLst>
          </p:cNvPr>
          <p:cNvSpPr>
            <a:spLocks noGrp="1"/>
          </p:cNvSpPr>
          <p:nvPr>
            <p:ph type="title"/>
          </p:nvPr>
        </p:nvSpPr>
        <p:spPr/>
        <p:txBody>
          <a:bodyPr>
            <a:normAutofit/>
          </a:bodyPr>
          <a:lstStyle/>
          <a:p>
            <a:r>
              <a:rPr lang="uk-UA" sz="2800" b="1">
                <a:latin typeface="Arial" panose="020B0604020202020204" pitchFamily="34" charset="0"/>
              </a:rPr>
              <a:t>Визначення релігійних сект</a:t>
            </a:r>
          </a:p>
        </p:txBody>
      </p:sp>
      <p:sp>
        <p:nvSpPr>
          <p:cNvPr id="3" name="Місце для тексту 2">
            <a:extLst>
              <a:ext uri="{FF2B5EF4-FFF2-40B4-BE49-F238E27FC236}">
                <a16:creationId xmlns:a16="http://schemas.microsoft.com/office/drawing/2014/main" id="{DF30594C-E1EC-4FE6-AC5B-32A0F76F7B50}"/>
              </a:ext>
            </a:extLst>
          </p:cNvPr>
          <p:cNvSpPr>
            <a:spLocks noGrp="1"/>
          </p:cNvSpPr>
          <p:nvPr>
            <p:ph type="body" idx="1"/>
          </p:nvPr>
        </p:nvSpPr>
        <p:spPr>
          <a:xfrm>
            <a:off x="635000" y="3190874"/>
            <a:ext cx="10922000" cy="3032125"/>
          </a:xfrm>
        </p:spPr>
        <p:txBody>
          <a:bodyPr>
            <a:normAutofit/>
          </a:bodyPr>
          <a:lstStyle/>
          <a:p>
            <a:pPr algn="just"/>
            <a:r>
              <a:rPr lang="uk-UA" sz="2000" dirty="0">
                <a:latin typeface="Arial" panose="020B0604020202020204" pitchFamily="34" charset="0"/>
              </a:rPr>
              <a:t>Секта відрізняється від основної релігії своєю відособленістю та часто опозиційним ставленням до "офіційної" церкви чи суспільства. Наприклад, у християнстві сектами вважають мормонів чи свідків Єгови, хоча вони не завжди радикальні. </a:t>
            </a:r>
          </a:p>
          <a:p>
            <a:pPr algn="just"/>
            <a:r>
              <a:rPr lang="uk-UA" sz="2000" dirty="0">
                <a:latin typeface="Arial" panose="020B0604020202020204" pitchFamily="34" charset="0"/>
              </a:rPr>
              <a:t>У контексті тероризму секти зазвичай мають апокаліптичні погляди, віру в "</a:t>
            </a:r>
            <a:r>
              <a:rPr lang="uk-UA" sz="2000" dirty="0" err="1">
                <a:latin typeface="Arial" panose="020B0604020202020204" pitchFamily="34" charset="0"/>
              </a:rPr>
              <a:t>обраність</a:t>
            </a:r>
            <a:r>
              <a:rPr lang="uk-UA" sz="2000" dirty="0">
                <a:latin typeface="Arial" panose="020B0604020202020204" pitchFamily="34" charset="0"/>
              </a:rPr>
              <a:t>" і готовність до насильства для досягнення цілей. Їхня структура – закрита, з сильним впливом лідера, що робить їх вразливими до екстремізму.</a:t>
            </a:r>
          </a:p>
        </p:txBody>
      </p:sp>
    </p:spTree>
    <p:extLst>
      <p:ext uri="{BB962C8B-B14F-4D97-AF65-F5344CB8AC3E}">
        <p14:creationId xmlns:p14="http://schemas.microsoft.com/office/powerpoint/2010/main" val="2562177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D5725C-A4E3-4151-A90A-660868712470}"/>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852C91FF-D501-40D9-AD6C-75A8026E6546}"/>
              </a:ext>
            </a:extLst>
          </p:cNvPr>
          <p:cNvSpPr>
            <a:spLocks noGrp="1"/>
          </p:cNvSpPr>
          <p:nvPr>
            <p:ph sz="half" idx="1"/>
          </p:nvPr>
        </p:nvSpPr>
        <p:spPr>
          <a:xfrm>
            <a:off x="409575" y="2194559"/>
            <a:ext cx="5610225" cy="4396741"/>
          </a:xfrm>
        </p:spPr>
        <p:txBody>
          <a:bodyPr>
            <a:normAutofit fontScale="92500" lnSpcReduction="20000"/>
          </a:bodyPr>
          <a:lstStyle/>
          <a:p>
            <a:pPr algn="just"/>
            <a:r>
              <a:rPr lang="uk-UA" sz="2000" dirty="0">
                <a:latin typeface="Arial" panose="020B0604020202020204" pitchFamily="34" charset="0"/>
              </a:rPr>
              <a:t>У спробі дати визначення або типологію християнського ультраправого екстремізму, маркерами можуть бути різні типи переконань та ідеології. Це включало б, особливо на тому, що ми можемо широко назвати «Захід», форми білого </a:t>
            </a:r>
            <a:r>
              <a:rPr lang="uk-UA" sz="2000" dirty="0" err="1">
                <a:latin typeface="Arial" panose="020B0604020202020204" pitchFamily="34" charset="0"/>
              </a:rPr>
              <a:t>етно</a:t>
            </a:r>
            <a:r>
              <a:rPr lang="uk-UA" sz="2000" dirty="0">
                <a:latin typeface="Arial" panose="020B0604020202020204" pitchFamily="34" charset="0"/>
              </a:rPr>
              <a:t>-релігійного націоналізму, який може бути прив’язаний до уявлень про певні нації чи регіони, що мають християнську або «</a:t>
            </a:r>
            <a:r>
              <a:rPr lang="uk-UA" sz="2000" dirty="0" err="1">
                <a:latin typeface="Arial" panose="020B0604020202020204" pitchFamily="34" charset="0"/>
              </a:rPr>
              <a:t>юдео</a:t>
            </a:r>
            <a:r>
              <a:rPr lang="uk-UA" sz="2000" dirty="0">
                <a:latin typeface="Arial" panose="020B0604020202020204" pitchFamily="34" charset="0"/>
              </a:rPr>
              <a:t>-християнську» спадщину.</a:t>
            </a:r>
          </a:p>
          <a:p>
            <a:pPr algn="just"/>
            <a:r>
              <a:rPr lang="uk-UA" sz="2000" dirty="0">
                <a:latin typeface="Arial" panose="020B0604020202020204" pitchFamily="34" charset="0"/>
              </a:rPr>
              <a:t>Раса може бути більш-менш помітною в різних формах християнського націоналізму, і християни вважали себе пов’язаними з різними національними проектами як частину своєї християнської ідентичності. У контексті Сполучених Штатів, наприклад, християнський націоналізм став означати зростання впливу християнських лобі в політиці та освіті.</a:t>
            </a:r>
          </a:p>
        </p:txBody>
      </p:sp>
      <p:pic>
        <p:nvPicPr>
          <p:cNvPr id="5" name="Місце для вмісту 4">
            <a:extLst>
              <a:ext uri="{FF2B5EF4-FFF2-40B4-BE49-F238E27FC236}">
                <a16:creationId xmlns:a16="http://schemas.microsoft.com/office/drawing/2014/main" id="{D8363082-6507-4B67-91F5-9FF484865710}"/>
              </a:ext>
            </a:extLst>
          </p:cNvPr>
          <p:cNvPicPr>
            <a:picLocks noGrp="1" noChangeAspect="1"/>
          </p:cNvPicPr>
          <p:nvPr>
            <p:ph sz="half" idx="2"/>
          </p:nvPr>
        </p:nvPicPr>
        <p:blipFill>
          <a:blip r:embed="rId2"/>
          <a:stretch>
            <a:fillRect/>
          </a:stretch>
        </p:blipFill>
        <p:spPr>
          <a:xfrm>
            <a:off x="6367453" y="2193925"/>
            <a:ext cx="4943493" cy="4024313"/>
          </a:xfrm>
          <a:prstGeom prst="rect">
            <a:avLst/>
          </a:prstGeom>
        </p:spPr>
      </p:pic>
    </p:spTree>
    <p:extLst>
      <p:ext uri="{BB962C8B-B14F-4D97-AF65-F5344CB8AC3E}">
        <p14:creationId xmlns:p14="http://schemas.microsoft.com/office/powerpoint/2010/main" val="3032046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E9703551-2A17-4FEE-8093-6639357C3427}"/>
              </a:ext>
            </a:extLst>
          </p:cNvPr>
          <p:cNvSpPr>
            <a:spLocks noGrp="1"/>
          </p:cNvSpPr>
          <p:nvPr>
            <p:ph sz="half" idx="1"/>
          </p:nvPr>
        </p:nvSpPr>
        <p:spPr>
          <a:xfrm>
            <a:off x="685799" y="2057401"/>
            <a:ext cx="5743575" cy="4161283"/>
          </a:xfrm>
        </p:spPr>
        <p:txBody>
          <a:bodyPr>
            <a:normAutofit fontScale="85000" lnSpcReduction="20000"/>
          </a:bodyPr>
          <a:lstStyle/>
          <a:p>
            <a:pPr algn="just"/>
            <a:r>
              <a:rPr lang="uk-UA" dirty="0"/>
              <a:t>Чинний Закон України «Про свободу совісті та релігійні організації», який було ухвалено ще 1991 р., не містить жодної згадки про секти і не встановлює жодних обмежень щодо форм і методів впливу на поведінку адептів тих чи інших рухів.</a:t>
            </a:r>
          </a:p>
          <a:p>
            <a:pPr algn="just"/>
            <a:r>
              <a:rPr lang="uk-UA" dirty="0"/>
              <a:t>Порівняно із законами інших країн, де забезпечення безпеки людини та суспільства ставиться на перше місце, а будь-які спроби провадити під виглядом релігійних віровчень екстремістську діяльність припиняються жорстко і без вагань (США, Канада, ФРН, Велика Британія, Японія, Ісландія, Латвія та ін.), згаданий український закон можна вважати свого роду взірцем лояльності. Жодних обмежень щодо експериментів над людьми в ньому практично немає.</a:t>
            </a:r>
          </a:p>
        </p:txBody>
      </p:sp>
      <p:pic>
        <p:nvPicPr>
          <p:cNvPr id="7" name="Місце для вмісту 6">
            <a:extLst>
              <a:ext uri="{FF2B5EF4-FFF2-40B4-BE49-F238E27FC236}">
                <a16:creationId xmlns:a16="http://schemas.microsoft.com/office/drawing/2014/main" id="{FEE720F1-B9F2-4B5B-B877-6106C46B41DB}"/>
              </a:ext>
            </a:extLst>
          </p:cNvPr>
          <p:cNvPicPr>
            <a:picLocks noGrp="1" noChangeAspect="1"/>
          </p:cNvPicPr>
          <p:nvPr>
            <p:ph sz="half" idx="2"/>
          </p:nvPr>
        </p:nvPicPr>
        <p:blipFill>
          <a:blip r:embed="rId2"/>
          <a:stretch>
            <a:fillRect/>
          </a:stretch>
        </p:blipFill>
        <p:spPr>
          <a:xfrm>
            <a:off x="6667500" y="2395823"/>
            <a:ext cx="5334000" cy="2858517"/>
          </a:xfrm>
        </p:spPr>
      </p:pic>
    </p:spTree>
    <p:extLst>
      <p:ext uri="{BB962C8B-B14F-4D97-AF65-F5344CB8AC3E}">
        <p14:creationId xmlns:p14="http://schemas.microsoft.com/office/powerpoint/2010/main" val="3715219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8E79DC-53CF-4922-B15B-977D4872F0E8}"/>
              </a:ext>
            </a:extLst>
          </p:cNvPr>
          <p:cNvSpPr>
            <a:spLocks noGrp="1"/>
          </p:cNvSpPr>
          <p:nvPr>
            <p:ph type="title"/>
          </p:nvPr>
        </p:nvSpPr>
        <p:spPr/>
        <p:txBody>
          <a:bodyPr>
            <a:normAutofit/>
          </a:bodyPr>
          <a:lstStyle/>
          <a:p>
            <a:r>
              <a:rPr lang="uk-UA" sz="2800" b="1">
                <a:latin typeface="Arial" panose="020B0604020202020204" pitchFamily="34" charset="0"/>
              </a:rPr>
              <a:t>Історичний контекст</a:t>
            </a:r>
          </a:p>
        </p:txBody>
      </p:sp>
      <p:sp>
        <p:nvSpPr>
          <p:cNvPr id="3" name="Місце для тексту 2">
            <a:extLst>
              <a:ext uri="{FF2B5EF4-FFF2-40B4-BE49-F238E27FC236}">
                <a16:creationId xmlns:a16="http://schemas.microsoft.com/office/drawing/2014/main" id="{71537493-D0CA-4CCF-AEDA-EEF9D5E0C930}"/>
              </a:ext>
            </a:extLst>
          </p:cNvPr>
          <p:cNvSpPr>
            <a:spLocks noGrp="1"/>
          </p:cNvSpPr>
          <p:nvPr>
            <p:ph type="body" idx="1"/>
          </p:nvPr>
        </p:nvSpPr>
        <p:spPr>
          <a:xfrm>
            <a:off x="635000" y="2981324"/>
            <a:ext cx="10922000" cy="3241675"/>
          </a:xfrm>
        </p:spPr>
        <p:txBody>
          <a:bodyPr>
            <a:normAutofit/>
          </a:bodyPr>
          <a:lstStyle/>
          <a:p>
            <a:pPr algn="just"/>
            <a:r>
              <a:rPr lang="uk-UA" sz="2000" dirty="0">
                <a:latin typeface="Arial" panose="020B0604020202020204" pitchFamily="34" charset="0"/>
              </a:rPr>
              <a:t>Історія знає випадки, коли релігійні секти вдавалися до насильства. У </a:t>
            </a:r>
            <a:r>
              <a:rPr lang="de-DE" sz="2000" dirty="0">
                <a:latin typeface="Arial" panose="020B0604020202020204" pitchFamily="34" charset="0"/>
              </a:rPr>
              <a:t>XIII </a:t>
            </a:r>
            <a:r>
              <a:rPr lang="uk-UA" sz="2000" dirty="0">
                <a:latin typeface="Arial" panose="020B0604020202020204" pitchFamily="34" charset="0"/>
              </a:rPr>
              <a:t>столітті в Європі катарська секта (альбігойці) вела партизанську боротьбу проти католицької церкви, доки не була знищена під час Альбігойського хрестового походу. У </a:t>
            </a:r>
            <a:r>
              <a:rPr lang="de-DE" sz="2000" dirty="0">
                <a:latin typeface="Arial" panose="020B0604020202020204" pitchFamily="34" charset="0"/>
              </a:rPr>
              <a:t>XVII </a:t>
            </a:r>
            <a:r>
              <a:rPr lang="uk-UA" sz="2000" dirty="0">
                <a:latin typeface="Arial" panose="020B0604020202020204" pitchFamily="34" charset="0"/>
              </a:rPr>
              <a:t>столітті в Росії старообрядці, відкинувши реформи церкви, іноді нападали на представників влади, вважаючи їх "слугами Антихриста". У </a:t>
            </a:r>
            <a:r>
              <a:rPr lang="de-DE" sz="2000" dirty="0">
                <a:latin typeface="Arial" panose="020B0604020202020204" pitchFamily="34" charset="0"/>
              </a:rPr>
              <a:t>XIX </a:t>
            </a:r>
            <a:r>
              <a:rPr lang="uk-UA" sz="2000" dirty="0">
                <a:latin typeface="Arial" panose="020B0604020202020204" pitchFamily="34" charset="0"/>
              </a:rPr>
              <a:t>столітті в Китаї секта </a:t>
            </a:r>
            <a:r>
              <a:rPr lang="uk-UA" sz="2000" dirty="0" err="1">
                <a:latin typeface="Arial" panose="020B0604020202020204" pitchFamily="34" charset="0"/>
              </a:rPr>
              <a:t>тайпінів</a:t>
            </a:r>
            <a:r>
              <a:rPr lang="uk-UA" sz="2000" dirty="0">
                <a:latin typeface="Arial" panose="020B0604020202020204" pitchFamily="34" charset="0"/>
              </a:rPr>
              <a:t>, що поєднувала християнство з місцевими віруваннями, розпочала повстання (1850–1864), яке забрало мільйони життів.</a:t>
            </a:r>
          </a:p>
        </p:txBody>
      </p:sp>
    </p:spTree>
    <p:extLst>
      <p:ext uri="{BB962C8B-B14F-4D97-AF65-F5344CB8AC3E}">
        <p14:creationId xmlns:p14="http://schemas.microsoft.com/office/powerpoint/2010/main" val="4081231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C585CD-EC3C-43F9-A0C7-36EFE662B469}"/>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D17971F7-3592-4E07-8B33-9DF13575CAC1}"/>
              </a:ext>
            </a:extLst>
          </p:cNvPr>
          <p:cNvSpPr>
            <a:spLocks noGrp="1"/>
          </p:cNvSpPr>
          <p:nvPr>
            <p:ph type="body" idx="1"/>
          </p:nvPr>
        </p:nvSpPr>
        <p:spPr>
          <a:xfrm>
            <a:off x="635000" y="3343274"/>
            <a:ext cx="10922000" cy="2879725"/>
          </a:xfrm>
        </p:spPr>
        <p:txBody>
          <a:bodyPr>
            <a:normAutofit/>
          </a:bodyPr>
          <a:lstStyle/>
          <a:p>
            <a:pPr algn="just"/>
            <a:r>
              <a:rPr lang="uk-UA" sz="2000" dirty="0">
                <a:latin typeface="Arial" panose="020B0604020202020204" pitchFamily="34" charset="0"/>
              </a:rPr>
              <a:t>Ці рухи не завжди класифікуються як тероризм у сучасному розумінні, але їхні дії — масові вбивства, повстання — мали терористичний ефект. У США в </a:t>
            </a:r>
            <a:r>
              <a:rPr lang="de-DE" sz="2000" dirty="0">
                <a:latin typeface="Arial" panose="020B0604020202020204" pitchFamily="34" charset="0"/>
              </a:rPr>
              <a:t>XIX </a:t>
            </a:r>
            <a:r>
              <a:rPr lang="uk-UA" sz="2000" dirty="0">
                <a:latin typeface="Arial" panose="020B0604020202020204" pitchFamily="34" charset="0"/>
              </a:rPr>
              <a:t>столітті мормони під час "Війни в Юті" (1857–1858) чинили опір федеральній владі, включно з різаниною в </a:t>
            </a:r>
            <a:r>
              <a:rPr lang="uk-UA" sz="2000" dirty="0" err="1">
                <a:latin typeface="Arial" panose="020B0604020202020204" pitchFamily="34" charset="0"/>
              </a:rPr>
              <a:t>Маунтін-Медоуз</a:t>
            </a:r>
            <a:r>
              <a:rPr lang="uk-UA" sz="2000" dirty="0">
                <a:latin typeface="Arial" panose="020B0604020202020204" pitchFamily="34" charset="0"/>
              </a:rPr>
              <a:t>, де загинуло 120 цивільних.</a:t>
            </a:r>
          </a:p>
        </p:txBody>
      </p:sp>
    </p:spTree>
    <p:extLst>
      <p:ext uri="{BB962C8B-B14F-4D97-AF65-F5344CB8AC3E}">
        <p14:creationId xmlns:p14="http://schemas.microsoft.com/office/powerpoint/2010/main" val="3162924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62286E-DFAF-41E9-87FA-AF31E833FB32}"/>
              </a:ext>
            </a:extLst>
          </p:cNvPr>
          <p:cNvSpPr>
            <a:spLocks noGrp="1"/>
          </p:cNvSpPr>
          <p:nvPr>
            <p:ph type="title"/>
          </p:nvPr>
        </p:nvSpPr>
        <p:spPr/>
        <p:txBody>
          <a:bodyPr>
            <a:normAutofit/>
          </a:bodyPr>
          <a:lstStyle/>
          <a:p>
            <a:r>
              <a:rPr lang="uk-UA" sz="2800" b="1">
                <a:latin typeface="Arial" panose="020B0604020202020204" pitchFamily="34" charset="0"/>
              </a:rPr>
              <a:t>Аум Сінрікьо (Японія)</a:t>
            </a:r>
          </a:p>
        </p:txBody>
      </p:sp>
      <p:sp>
        <p:nvSpPr>
          <p:cNvPr id="3" name="Місце для тексту 2">
            <a:extLst>
              <a:ext uri="{FF2B5EF4-FFF2-40B4-BE49-F238E27FC236}">
                <a16:creationId xmlns:a16="http://schemas.microsoft.com/office/drawing/2014/main" id="{726D3B38-FA44-4A7B-A474-B61DEB7390AB}"/>
              </a:ext>
            </a:extLst>
          </p:cNvPr>
          <p:cNvSpPr>
            <a:spLocks noGrp="1"/>
          </p:cNvSpPr>
          <p:nvPr>
            <p:ph type="body" idx="1"/>
          </p:nvPr>
        </p:nvSpPr>
        <p:spPr>
          <a:xfrm>
            <a:off x="635000" y="3362324"/>
            <a:ext cx="10922000" cy="2860675"/>
          </a:xfrm>
        </p:spPr>
        <p:txBody>
          <a:bodyPr>
            <a:normAutofit/>
          </a:bodyPr>
          <a:lstStyle/>
          <a:p>
            <a:pPr algn="just"/>
            <a:r>
              <a:rPr lang="uk-UA" sz="2000" dirty="0" err="1">
                <a:latin typeface="Arial" panose="020B0604020202020204" pitchFamily="34" charset="0"/>
              </a:rPr>
              <a:t>Аум</a:t>
            </a:r>
            <a:r>
              <a:rPr lang="uk-UA" sz="2000" dirty="0">
                <a:latin typeface="Arial" panose="020B0604020202020204" pitchFamily="34" charset="0"/>
              </a:rPr>
              <a:t> </a:t>
            </a:r>
            <a:r>
              <a:rPr lang="uk-UA" sz="2000" dirty="0" err="1">
                <a:latin typeface="Arial" panose="020B0604020202020204" pitchFamily="34" charset="0"/>
              </a:rPr>
              <a:t>Сінрікьо</a:t>
            </a:r>
            <a:r>
              <a:rPr lang="uk-UA" sz="2000" dirty="0">
                <a:latin typeface="Arial" panose="020B0604020202020204" pitchFamily="34" charset="0"/>
              </a:rPr>
              <a:t>, заснована в 1984 році </a:t>
            </a:r>
            <a:r>
              <a:rPr lang="uk-UA" sz="2000" dirty="0" err="1">
                <a:latin typeface="Arial" panose="020B0604020202020204" pitchFamily="34" charset="0"/>
              </a:rPr>
              <a:t>Сьоко</a:t>
            </a:r>
            <a:r>
              <a:rPr lang="uk-UA" sz="2000" dirty="0">
                <a:latin typeface="Arial" panose="020B0604020202020204" pitchFamily="34" charset="0"/>
              </a:rPr>
              <a:t> </a:t>
            </a:r>
            <a:r>
              <a:rPr lang="uk-UA" sz="2000" dirty="0" err="1">
                <a:latin typeface="Arial" panose="020B0604020202020204" pitchFamily="34" charset="0"/>
              </a:rPr>
              <a:t>Асахарою</a:t>
            </a:r>
            <a:r>
              <a:rPr lang="uk-UA" sz="2000" dirty="0">
                <a:latin typeface="Arial" panose="020B0604020202020204" pitchFamily="34" charset="0"/>
              </a:rPr>
              <a:t>, є одним із найвідоміших прикладів терористичної релігійної секти. Група поєднувала елементи буддизму, індуїзму та християнства з апокаліптичними ідеями, проголошуючи необхідність «очищення світу» перед кінцем світу. </a:t>
            </a:r>
            <a:r>
              <a:rPr lang="uk-UA" sz="2000" dirty="0" err="1">
                <a:latin typeface="Arial" panose="020B0604020202020204" pitchFamily="34" charset="0"/>
              </a:rPr>
              <a:t>Асахара</a:t>
            </a:r>
            <a:r>
              <a:rPr lang="uk-UA" sz="2000" dirty="0">
                <a:latin typeface="Arial" panose="020B0604020202020204" pitchFamily="34" charset="0"/>
              </a:rPr>
              <a:t> позиціонував себе як месію, здатного вести послідовників до спасіння. Секта здобула популярність у Японії в 1980-х роках, залучаючи тисячі членів, зокрема освічених молодих людей, розчарованих матеріалістичним суспільством. Однак за фасадом духовних практик </a:t>
            </a:r>
            <a:r>
              <a:rPr lang="uk-UA" sz="2000" dirty="0" err="1">
                <a:latin typeface="Arial" panose="020B0604020202020204" pitchFamily="34" charset="0"/>
              </a:rPr>
              <a:t>Аум</a:t>
            </a:r>
            <a:r>
              <a:rPr lang="uk-UA" sz="2000" dirty="0">
                <a:latin typeface="Arial" panose="020B0604020202020204" pitchFamily="34" charset="0"/>
              </a:rPr>
              <a:t> </a:t>
            </a:r>
            <a:r>
              <a:rPr lang="uk-UA" sz="2000" dirty="0" err="1">
                <a:latin typeface="Arial" panose="020B0604020202020204" pitchFamily="34" charset="0"/>
              </a:rPr>
              <a:t>Сінрікьо</a:t>
            </a:r>
            <a:r>
              <a:rPr lang="uk-UA" sz="2000" dirty="0">
                <a:latin typeface="Arial" panose="020B0604020202020204" pitchFamily="34" charset="0"/>
              </a:rPr>
              <a:t> розробляла плани насильницьких дій.</a:t>
            </a:r>
          </a:p>
        </p:txBody>
      </p:sp>
    </p:spTree>
    <p:extLst>
      <p:ext uri="{BB962C8B-B14F-4D97-AF65-F5344CB8AC3E}">
        <p14:creationId xmlns:p14="http://schemas.microsoft.com/office/powerpoint/2010/main" val="2714421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E3B892-8464-41DC-B545-53667FCC3F4C}"/>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1DD2375D-C70B-44ED-BB95-CE4FA8454AB0}"/>
              </a:ext>
            </a:extLst>
          </p:cNvPr>
          <p:cNvSpPr>
            <a:spLocks noGrp="1"/>
          </p:cNvSpPr>
          <p:nvPr>
            <p:ph type="body" idx="1"/>
          </p:nvPr>
        </p:nvSpPr>
        <p:spPr>
          <a:xfrm>
            <a:off x="635000" y="3429000"/>
            <a:ext cx="10922000" cy="2794000"/>
          </a:xfrm>
        </p:spPr>
        <p:txBody>
          <a:bodyPr>
            <a:normAutofit/>
          </a:bodyPr>
          <a:lstStyle/>
          <a:p>
            <a:pPr algn="just"/>
            <a:r>
              <a:rPr lang="uk-UA" sz="2000" dirty="0">
                <a:latin typeface="Arial" panose="020B0604020202020204" pitchFamily="34" charset="0"/>
              </a:rPr>
              <a:t>У 1995 році секта здійснила терористичний акт — атаку із застосуванням зарину в токійському метро, що забрала життя 13 осіб і отруїла тисячі інших. Цей напад шокував Японію та світ і був частиною стратегії секти, яка прагнула спровокувати хаос і захопити владу. </a:t>
            </a:r>
            <a:r>
              <a:rPr lang="uk-UA" sz="2000" dirty="0" err="1">
                <a:latin typeface="Arial" panose="020B0604020202020204" pitchFamily="34" charset="0"/>
              </a:rPr>
              <a:t>Аум</a:t>
            </a:r>
            <a:r>
              <a:rPr lang="uk-UA" sz="2000" dirty="0">
                <a:latin typeface="Arial" panose="020B0604020202020204" pitchFamily="34" charset="0"/>
              </a:rPr>
              <a:t> </a:t>
            </a:r>
            <a:r>
              <a:rPr lang="uk-UA" sz="2000" dirty="0" err="1">
                <a:latin typeface="Arial" panose="020B0604020202020204" pitchFamily="34" charset="0"/>
              </a:rPr>
              <a:t>Сінрікьо</a:t>
            </a:r>
            <a:r>
              <a:rPr lang="uk-UA" sz="2000" dirty="0">
                <a:latin typeface="Arial" panose="020B0604020202020204" pitchFamily="34" charset="0"/>
              </a:rPr>
              <a:t> також експериментувала з біологічною зброєю, зокрема сибіркою, що свідчить про її амбіції щодо масового знищення. Після атаки уряд Японії розпочав масштабну операцію проти секти, заарештувавши </a:t>
            </a:r>
            <a:r>
              <a:rPr lang="uk-UA" sz="2000" dirty="0" err="1">
                <a:latin typeface="Arial" panose="020B0604020202020204" pitchFamily="34" charset="0"/>
              </a:rPr>
              <a:t>Асахару</a:t>
            </a:r>
            <a:r>
              <a:rPr lang="uk-UA" sz="2000" dirty="0">
                <a:latin typeface="Arial" panose="020B0604020202020204" pitchFamily="34" charset="0"/>
              </a:rPr>
              <a:t> та його ключових послідовників. У 2018 році </a:t>
            </a:r>
            <a:r>
              <a:rPr lang="uk-UA" sz="2000" dirty="0" err="1">
                <a:latin typeface="Arial" panose="020B0604020202020204" pitchFamily="34" charset="0"/>
              </a:rPr>
              <a:t>Асахару</a:t>
            </a:r>
            <a:r>
              <a:rPr lang="uk-UA" sz="2000" dirty="0">
                <a:latin typeface="Arial" panose="020B0604020202020204" pitchFamily="34" charset="0"/>
              </a:rPr>
              <a:t> та кількох членів секти стратили, але залишки </a:t>
            </a:r>
            <a:r>
              <a:rPr lang="uk-UA" sz="2000" dirty="0" err="1">
                <a:latin typeface="Arial" panose="020B0604020202020204" pitchFamily="34" charset="0"/>
              </a:rPr>
              <a:t>Аум</a:t>
            </a:r>
            <a:r>
              <a:rPr lang="uk-UA" sz="2000" dirty="0">
                <a:latin typeface="Arial" panose="020B0604020202020204" pitchFamily="34" charset="0"/>
              </a:rPr>
              <a:t> </a:t>
            </a:r>
            <a:r>
              <a:rPr lang="uk-UA" sz="2000" dirty="0" err="1">
                <a:latin typeface="Arial" panose="020B0604020202020204" pitchFamily="34" charset="0"/>
              </a:rPr>
              <a:t>Сінрікьо</a:t>
            </a:r>
            <a:r>
              <a:rPr lang="uk-UA" sz="2000" dirty="0">
                <a:latin typeface="Arial" panose="020B0604020202020204" pitchFamily="34" charset="0"/>
              </a:rPr>
              <a:t> продовжують діяти під новою назвою, наприклад, </a:t>
            </a:r>
            <a:r>
              <a:rPr lang="uk-UA" sz="2000" dirty="0" err="1">
                <a:latin typeface="Arial" panose="020B0604020202020204" pitchFamily="34" charset="0"/>
              </a:rPr>
              <a:t>Алеф</a:t>
            </a:r>
            <a:r>
              <a:rPr lang="uk-UA" sz="2000" dirty="0">
                <a:latin typeface="Arial" panose="020B0604020202020204" pitchFamily="34" charset="0"/>
              </a:rPr>
              <a:t>.</a:t>
            </a:r>
          </a:p>
        </p:txBody>
      </p:sp>
    </p:spTree>
    <p:extLst>
      <p:ext uri="{BB962C8B-B14F-4D97-AF65-F5344CB8AC3E}">
        <p14:creationId xmlns:p14="http://schemas.microsoft.com/office/powerpoint/2010/main" val="3413674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D2FC85-675C-4E26-BB5B-E415218B4351}"/>
              </a:ext>
            </a:extLst>
          </p:cNvPr>
          <p:cNvSpPr>
            <a:spLocks noGrp="1"/>
          </p:cNvSpPr>
          <p:nvPr>
            <p:ph type="title"/>
          </p:nvPr>
        </p:nvSpPr>
        <p:spPr/>
        <p:txBody>
          <a:bodyPr>
            <a:normAutofit/>
          </a:bodyPr>
          <a:lstStyle/>
          <a:p>
            <a:r>
              <a:rPr lang="uk-UA" sz="2800" b="1">
                <a:latin typeface="Arial" panose="020B0604020202020204" pitchFamily="34" charset="0"/>
              </a:rPr>
              <a:t>Боко Харам (Нігерія)</a:t>
            </a:r>
          </a:p>
        </p:txBody>
      </p:sp>
      <p:sp>
        <p:nvSpPr>
          <p:cNvPr id="3" name="Місце для тексту 2">
            <a:extLst>
              <a:ext uri="{FF2B5EF4-FFF2-40B4-BE49-F238E27FC236}">
                <a16:creationId xmlns:a16="http://schemas.microsoft.com/office/drawing/2014/main" id="{A7BAFA0A-7650-463C-A892-BACE1C56872A}"/>
              </a:ext>
            </a:extLst>
          </p:cNvPr>
          <p:cNvSpPr>
            <a:spLocks noGrp="1"/>
          </p:cNvSpPr>
          <p:nvPr>
            <p:ph type="body" idx="1"/>
          </p:nvPr>
        </p:nvSpPr>
        <p:spPr>
          <a:xfrm>
            <a:off x="635000" y="2647950"/>
            <a:ext cx="10922000" cy="3575050"/>
          </a:xfrm>
        </p:spPr>
        <p:txBody>
          <a:bodyPr>
            <a:normAutofit/>
          </a:bodyPr>
          <a:lstStyle/>
          <a:p>
            <a:pPr algn="just"/>
            <a:r>
              <a:rPr lang="uk-UA" sz="2000" dirty="0" err="1">
                <a:latin typeface="Arial" panose="020B0604020202020204" pitchFamily="34" charset="0"/>
              </a:rPr>
              <a:t>Боко</a:t>
            </a:r>
            <a:r>
              <a:rPr lang="uk-UA" sz="2000" dirty="0">
                <a:latin typeface="Arial" panose="020B0604020202020204" pitchFamily="34" charset="0"/>
              </a:rPr>
              <a:t> </a:t>
            </a:r>
            <a:r>
              <a:rPr lang="uk-UA" sz="2000" dirty="0" err="1">
                <a:latin typeface="Arial" panose="020B0604020202020204" pitchFamily="34" charset="0"/>
              </a:rPr>
              <a:t>Харам</a:t>
            </a:r>
            <a:r>
              <a:rPr lang="uk-UA" sz="2000" dirty="0">
                <a:latin typeface="Arial" panose="020B0604020202020204" pitchFamily="34" charset="0"/>
              </a:rPr>
              <a:t>, офіційно відоме як </a:t>
            </a:r>
            <a:r>
              <a:rPr lang="uk-UA" sz="2000" dirty="0" err="1">
                <a:latin typeface="Arial" panose="020B0604020202020204" pitchFamily="34" charset="0"/>
              </a:rPr>
              <a:t>Джама’ату</a:t>
            </a:r>
            <a:r>
              <a:rPr lang="uk-UA" sz="2000" dirty="0">
                <a:latin typeface="Arial" panose="020B0604020202020204" pitchFamily="34" charset="0"/>
              </a:rPr>
              <a:t> </a:t>
            </a:r>
            <a:r>
              <a:rPr lang="uk-UA" sz="2000" dirty="0" err="1">
                <a:latin typeface="Arial" panose="020B0604020202020204" pitchFamily="34" charset="0"/>
              </a:rPr>
              <a:t>Ахл</a:t>
            </a:r>
            <a:r>
              <a:rPr lang="uk-UA" sz="2000" dirty="0">
                <a:latin typeface="Arial" panose="020B0604020202020204" pitchFamily="34" charset="0"/>
              </a:rPr>
              <a:t> ас-</a:t>
            </a:r>
            <a:r>
              <a:rPr lang="uk-UA" sz="2000" dirty="0" err="1">
                <a:latin typeface="Arial" panose="020B0604020202020204" pitchFamily="34" charset="0"/>
              </a:rPr>
              <a:t>Сунна</a:t>
            </a:r>
            <a:r>
              <a:rPr lang="uk-UA" sz="2000" dirty="0">
                <a:latin typeface="Arial" panose="020B0604020202020204" pitchFamily="34" charset="0"/>
              </a:rPr>
              <a:t> </a:t>
            </a:r>
            <a:r>
              <a:rPr lang="uk-UA" sz="2000" dirty="0" err="1">
                <a:latin typeface="Arial" panose="020B0604020202020204" pitchFamily="34" charset="0"/>
              </a:rPr>
              <a:t>Лідда’аваті</a:t>
            </a:r>
            <a:r>
              <a:rPr lang="uk-UA" sz="2000" dirty="0">
                <a:latin typeface="Arial" panose="020B0604020202020204" pitchFamily="34" charset="0"/>
              </a:rPr>
              <a:t> </a:t>
            </a:r>
            <a:r>
              <a:rPr lang="uk-UA" sz="2000" dirty="0" err="1">
                <a:latin typeface="Arial" panose="020B0604020202020204" pitchFamily="34" charset="0"/>
              </a:rPr>
              <a:t>валь</a:t>
            </a:r>
            <a:r>
              <a:rPr lang="uk-UA" sz="2000" dirty="0">
                <a:latin typeface="Arial" panose="020B0604020202020204" pitchFamily="34" charset="0"/>
              </a:rPr>
              <a:t>-Джихад, є терористичною сектою, що діє в Нігерії та сусідніх країнах з початку 2000-х років. Заснована Мохаммедом </a:t>
            </a:r>
            <a:r>
              <a:rPr lang="uk-UA" sz="2000" dirty="0" err="1">
                <a:latin typeface="Arial" panose="020B0604020202020204" pitchFamily="34" charset="0"/>
              </a:rPr>
              <a:t>Юсуфом</a:t>
            </a:r>
            <a:r>
              <a:rPr lang="uk-UA" sz="2000" dirty="0">
                <a:latin typeface="Arial" panose="020B0604020202020204" pitchFamily="34" charset="0"/>
              </a:rPr>
              <a:t>, секта спирається на радикальну інтерпретацію ісламу, виступаючи проти західної освіти, культури та уряду Нігерії. Назва «</a:t>
            </a:r>
            <a:r>
              <a:rPr lang="uk-UA" sz="2000" dirty="0" err="1">
                <a:latin typeface="Arial" panose="020B0604020202020204" pitchFamily="34" charset="0"/>
              </a:rPr>
              <a:t>Боко</a:t>
            </a:r>
            <a:r>
              <a:rPr lang="uk-UA" sz="2000" dirty="0">
                <a:latin typeface="Arial" panose="020B0604020202020204" pitchFamily="34" charset="0"/>
              </a:rPr>
              <a:t> </a:t>
            </a:r>
            <a:r>
              <a:rPr lang="uk-UA" sz="2000" dirty="0" err="1">
                <a:latin typeface="Arial" panose="020B0604020202020204" pitchFamily="34" charset="0"/>
              </a:rPr>
              <a:t>Харам</a:t>
            </a:r>
            <a:r>
              <a:rPr lang="uk-UA" sz="2000" dirty="0">
                <a:latin typeface="Arial" panose="020B0604020202020204" pitchFamily="34" charset="0"/>
              </a:rPr>
              <a:t>» перекладається як «західна освіта заборонена», що відображає її ідеологію. Секта починалася як релігійний рух у північно-східній Нігерії, але після вбивства </a:t>
            </a:r>
            <a:r>
              <a:rPr lang="uk-UA" sz="2000" dirty="0" err="1">
                <a:latin typeface="Arial" panose="020B0604020202020204" pitchFamily="34" charset="0"/>
              </a:rPr>
              <a:t>Юсуфа</a:t>
            </a:r>
            <a:r>
              <a:rPr lang="uk-UA" sz="2000" dirty="0">
                <a:latin typeface="Arial" panose="020B0604020202020204" pitchFamily="34" charset="0"/>
              </a:rPr>
              <a:t> урядовими силами в 2009 році </a:t>
            </a:r>
            <a:r>
              <a:rPr lang="uk-UA" sz="2000" dirty="0" err="1">
                <a:latin typeface="Arial" panose="020B0604020202020204" pitchFamily="34" charset="0"/>
              </a:rPr>
              <a:t>радикалізувалася</a:t>
            </a:r>
            <a:r>
              <a:rPr lang="uk-UA" sz="2000" dirty="0">
                <a:latin typeface="Arial" panose="020B0604020202020204" pitchFamily="34" charset="0"/>
              </a:rPr>
              <a:t> під керівництвом </a:t>
            </a:r>
            <a:r>
              <a:rPr lang="uk-UA" sz="2000" dirty="0" err="1">
                <a:latin typeface="Arial" panose="020B0604020202020204" pitchFamily="34" charset="0"/>
              </a:rPr>
              <a:t>Абубакара</a:t>
            </a:r>
            <a:r>
              <a:rPr lang="uk-UA" sz="2000" dirty="0">
                <a:latin typeface="Arial" panose="020B0604020202020204" pitchFamily="34" charset="0"/>
              </a:rPr>
              <a:t> </a:t>
            </a:r>
            <a:r>
              <a:rPr lang="uk-UA" sz="2000" dirty="0" err="1">
                <a:latin typeface="Arial" panose="020B0604020202020204" pitchFamily="34" charset="0"/>
              </a:rPr>
              <a:t>Шекау</a:t>
            </a:r>
            <a:r>
              <a:rPr lang="uk-UA" sz="2000" dirty="0">
                <a:latin typeface="Arial" panose="020B0604020202020204" pitchFamily="34" charset="0"/>
              </a:rPr>
              <a:t>. </a:t>
            </a:r>
            <a:r>
              <a:rPr lang="uk-UA" sz="2000" dirty="0" err="1">
                <a:latin typeface="Arial" panose="020B0604020202020204" pitchFamily="34" charset="0"/>
              </a:rPr>
              <a:t>Боко</a:t>
            </a:r>
            <a:r>
              <a:rPr lang="uk-UA" sz="2000" dirty="0">
                <a:latin typeface="Arial" panose="020B0604020202020204" pitchFamily="34" charset="0"/>
              </a:rPr>
              <a:t> </a:t>
            </a:r>
            <a:r>
              <a:rPr lang="uk-UA" sz="2000" dirty="0" err="1">
                <a:latin typeface="Arial" panose="020B0604020202020204" pitchFamily="34" charset="0"/>
              </a:rPr>
              <a:t>Харам</a:t>
            </a:r>
            <a:r>
              <a:rPr lang="uk-UA" sz="2000" dirty="0">
                <a:latin typeface="Arial" panose="020B0604020202020204" pitchFamily="34" charset="0"/>
              </a:rPr>
              <a:t> використовує терористичні методи, такі як самогубні атаки, викрадення та масові вбивства, для встановлення «халіфату» на основі шаріату.</a:t>
            </a:r>
          </a:p>
        </p:txBody>
      </p:sp>
    </p:spTree>
    <p:extLst>
      <p:ext uri="{BB962C8B-B14F-4D97-AF65-F5344CB8AC3E}">
        <p14:creationId xmlns:p14="http://schemas.microsoft.com/office/powerpoint/2010/main" val="780424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36406F-FAEF-4344-892C-DCE76A3B46B3}"/>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EA0CDEF2-5587-4224-9632-1751E1657A2C}"/>
              </a:ext>
            </a:extLst>
          </p:cNvPr>
          <p:cNvSpPr>
            <a:spLocks noGrp="1"/>
          </p:cNvSpPr>
          <p:nvPr>
            <p:ph type="body" idx="1"/>
          </p:nvPr>
        </p:nvSpPr>
        <p:spPr>
          <a:xfrm>
            <a:off x="635000" y="2705100"/>
            <a:ext cx="10922000" cy="3517900"/>
          </a:xfrm>
        </p:spPr>
        <p:txBody>
          <a:bodyPr>
            <a:normAutofit/>
          </a:bodyPr>
          <a:lstStyle/>
          <a:p>
            <a:pPr algn="just"/>
            <a:r>
              <a:rPr lang="uk-UA" sz="2000" dirty="0">
                <a:latin typeface="Arial" panose="020B0604020202020204" pitchFamily="34" charset="0"/>
              </a:rPr>
              <a:t>Найвідомішим актом стало викрадення 276 школярок у </a:t>
            </a:r>
            <a:r>
              <a:rPr lang="uk-UA" sz="2000" dirty="0" err="1">
                <a:latin typeface="Arial" panose="020B0604020202020204" pitchFamily="34" charset="0"/>
              </a:rPr>
              <a:t>Чібоці</a:t>
            </a:r>
            <a:r>
              <a:rPr lang="uk-UA" sz="2000" dirty="0">
                <a:latin typeface="Arial" panose="020B0604020202020204" pitchFamily="34" charset="0"/>
              </a:rPr>
              <a:t> в 2014 році, що привернуло міжнародну увагу. </a:t>
            </a:r>
            <a:r>
              <a:rPr lang="uk-UA" sz="2000" dirty="0" err="1">
                <a:latin typeface="Arial" panose="020B0604020202020204" pitchFamily="34" charset="0"/>
              </a:rPr>
              <a:t>Боко</a:t>
            </a:r>
            <a:r>
              <a:rPr lang="uk-UA" sz="2000" dirty="0">
                <a:latin typeface="Arial" panose="020B0604020202020204" pitchFamily="34" charset="0"/>
              </a:rPr>
              <a:t> </a:t>
            </a:r>
            <a:r>
              <a:rPr lang="uk-UA" sz="2000" dirty="0" err="1">
                <a:latin typeface="Arial" panose="020B0604020202020204" pitchFamily="34" charset="0"/>
              </a:rPr>
              <a:t>Харам</a:t>
            </a:r>
            <a:r>
              <a:rPr lang="uk-UA" sz="2000" dirty="0">
                <a:latin typeface="Arial" panose="020B0604020202020204" pitchFamily="34" charset="0"/>
              </a:rPr>
              <a:t> нападала на села, мечеті та ринки, вбиваючи тисячі людей, переважно мусульман, які не поділяли її екстремістських поглядів. За оцінками ООН, з 2009 року </a:t>
            </a:r>
            <a:r>
              <a:rPr lang="uk-UA" sz="2000" dirty="0" err="1">
                <a:latin typeface="Arial" panose="020B0604020202020204" pitchFamily="34" charset="0"/>
              </a:rPr>
              <a:t>Боко</a:t>
            </a:r>
            <a:r>
              <a:rPr lang="uk-UA" sz="2000" dirty="0">
                <a:latin typeface="Arial" panose="020B0604020202020204" pitchFamily="34" charset="0"/>
              </a:rPr>
              <a:t> </a:t>
            </a:r>
            <a:r>
              <a:rPr lang="uk-UA" sz="2000" dirty="0" err="1">
                <a:latin typeface="Arial" panose="020B0604020202020204" pitchFamily="34" charset="0"/>
              </a:rPr>
              <a:t>Харам</a:t>
            </a:r>
            <a:r>
              <a:rPr lang="uk-UA" sz="2000" dirty="0">
                <a:latin typeface="Arial" panose="020B0604020202020204" pitchFamily="34" charset="0"/>
              </a:rPr>
              <a:t> спричинила загибель понад 30 000 осіб і переміщення 2,4 мільйона людей у регіоні озера Чад. Група використовує релігійну риторику, але її ідеологія відірвана від традиційного ісламу, що робить її сектою в очах більшості мусульманських богословів.</a:t>
            </a:r>
          </a:p>
        </p:txBody>
      </p:sp>
    </p:spTree>
    <p:extLst>
      <p:ext uri="{BB962C8B-B14F-4D97-AF65-F5344CB8AC3E}">
        <p14:creationId xmlns:p14="http://schemas.microsoft.com/office/powerpoint/2010/main" val="1838727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D7122E-2C82-4B8E-8E29-967BCEA8C8DF}"/>
              </a:ext>
            </a:extLst>
          </p:cNvPr>
          <p:cNvSpPr>
            <a:spLocks noGrp="1"/>
          </p:cNvSpPr>
          <p:nvPr>
            <p:ph type="title"/>
          </p:nvPr>
        </p:nvSpPr>
        <p:spPr/>
        <p:txBody>
          <a:bodyPr>
            <a:normAutofit/>
          </a:bodyPr>
          <a:lstStyle/>
          <a:p>
            <a:r>
              <a:rPr lang="uk-UA" sz="2800" b="1">
                <a:latin typeface="Arial" panose="020B0604020202020204" pitchFamily="34" charset="0"/>
              </a:rPr>
              <a:t>Рух Раджніша (США)</a:t>
            </a:r>
          </a:p>
        </p:txBody>
      </p:sp>
      <p:sp>
        <p:nvSpPr>
          <p:cNvPr id="3" name="Місце для тексту 2">
            <a:extLst>
              <a:ext uri="{FF2B5EF4-FFF2-40B4-BE49-F238E27FC236}">
                <a16:creationId xmlns:a16="http://schemas.microsoft.com/office/drawing/2014/main" id="{5A96D7BE-D021-4C38-B57A-AB309112DAD7}"/>
              </a:ext>
            </a:extLst>
          </p:cNvPr>
          <p:cNvSpPr>
            <a:spLocks noGrp="1"/>
          </p:cNvSpPr>
          <p:nvPr>
            <p:ph type="body" idx="1"/>
          </p:nvPr>
        </p:nvSpPr>
        <p:spPr>
          <a:xfrm>
            <a:off x="635000" y="2971800"/>
            <a:ext cx="10922000" cy="3251200"/>
          </a:xfrm>
        </p:spPr>
        <p:txBody>
          <a:bodyPr>
            <a:normAutofit/>
          </a:bodyPr>
          <a:lstStyle/>
          <a:p>
            <a:pPr algn="just"/>
            <a:r>
              <a:rPr lang="uk-UA" sz="2000" dirty="0">
                <a:latin typeface="Arial" panose="020B0604020202020204" pitchFamily="34" charset="0"/>
              </a:rPr>
              <a:t>Рух </a:t>
            </a:r>
            <a:r>
              <a:rPr lang="uk-UA" sz="2000" dirty="0" err="1">
                <a:latin typeface="Arial" panose="020B0604020202020204" pitchFamily="34" charset="0"/>
              </a:rPr>
              <a:t>Раджніша</a:t>
            </a:r>
            <a:r>
              <a:rPr lang="uk-UA" sz="2000" dirty="0">
                <a:latin typeface="Arial" panose="020B0604020202020204" pitchFamily="34" charset="0"/>
              </a:rPr>
              <a:t>, також відомий як </a:t>
            </a:r>
            <a:r>
              <a:rPr lang="uk-UA" sz="2000" dirty="0" err="1">
                <a:latin typeface="Arial" panose="020B0604020202020204" pitchFamily="34" charset="0"/>
              </a:rPr>
              <a:t>Ошо</a:t>
            </a:r>
            <a:r>
              <a:rPr lang="uk-UA" sz="2000" dirty="0">
                <a:latin typeface="Arial" panose="020B0604020202020204" pitchFamily="34" charset="0"/>
              </a:rPr>
              <a:t>, є прикладом релігійної секти, яка в 1980-х роках у США вдалася до терористичних актів. Заснований індійським гуру </a:t>
            </a:r>
            <a:r>
              <a:rPr lang="uk-UA" sz="2000" dirty="0" err="1">
                <a:latin typeface="Arial" panose="020B0604020202020204" pitchFamily="34" charset="0"/>
              </a:rPr>
              <a:t>Бхагваном</a:t>
            </a:r>
            <a:r>
              <a:rPr lang="uk-UA" sz="2000" dirty="0">
                <a:latin typeface="Arial" panose="020B0604020202020204" pitchFamily="34" charset="0"/>
              </a:rPr>
              <a:t> Шрі </a:t>
            </a:r>
            <a:r>
              <a:rPr lang="uk-UA" sz="2000" dirty="0" err="1">
                <a:latin typeface="Arial" panose="020B0604020202020204" pitchFamily="34" charset="0"/>
              </a:rPr>
              <a:t>Раджнішем</a:t>
            </a:r>
            <a:r>
              <a:rPr lang="uk-UA" sz="2000" dirty="0">
                <a:latin typeface="Arial" panose="020B0604020202020204" pitchFamily="34" charset="0"/>
              </a:rPr>
              <a:t>, рух поєднував елементи індуїзму, буддизму та західної психології, пропонуючи послідовникам духовне просвітлення через медитацію та вільний спосіб життя. У 1981 році секта переїхала до Орегону, де заснувала комуну </a:t>
            </a:r>
            <a:r>
              <a:rPr lang="uk-UA" sz="2000" dirty="0" err="1">
                <a:latin typeface="Arial" panose="020B0604020202020204" pitchFamily="34" charset="0"/>
              </a:rPr>
              <a:t>Раджнішпурам</a:t>
            </a:r>
            <a:r>
              <a:rPr lang="uk-UA" sz="2000" dirty="0">
                <a:latin typeface="Arial" panose="020B0604020202020204" pitchFamily="34" charset="0"/>
              </a:rPr>
              <a:t>, яка мала стати утопічною спільнотою. Комуна швидко залучила тисячі послідовників із США та Європи, але викликала конфлікти з місцевими жителями через плани розширення. Лідери секти, зокрема права рука </a:t>
            </a:r>
            <a:r>
              <a:rPr lang="uk-UA" sz="2000" dirty="0" err="1">
                <a:latin typeface="Arial" panose="020B0604020202020204" pitchFamily="34" charset="0"/>
              </a:rPr>
              <a:t>Раджніша</a:t>
            </a:r>
            <a:r>
              <a:rPr lang="uk-UA" sz="2000" dirty="0">
                <a:latin typeface="Arial" panose="020B0604020202020204" pitchFamily="34" charset="0"/>
              </a:rPr>
              <a:t> </a:t>
            </a:r>
            <a:r>
              <a:rPr lang="uk-UA" sz="2000" dirty="0" err="1">
                <a:latin typeface="Arial" panose="020B0604020202020204" pitchFamily="34" charset="0"/>
              </a:rPr>
              <a:t>Ма</a:t>
            </a:r>
            <a:r>
              <a:rPr lang="uk-UA" sz="2000" dirty="0">
                <a:latin typeface="Arial" panose="020B0604020202020204" pitchFamily="34" charset="0"/>
              </a:rPr>
              <a:t> </a:t>
            </a:r>
            <a:r>
              <a:rPr lang="uk-UA" sz="2000" dirty="0" err="1">
                <a:latin typeface="Arial" panose="020B0604020202020204" pitchFamily="34" charset="0"/>
              </a:rPr>
              <a:t>Ананд</a:t>
            </a:r>
            <a:r>
              <a:rPr lang="uk-UA" sz="2000" dirty="0">
                <a:latin typeface="Arial" panose="020B0604020202020204" pitchFamily="34" charset="0"/>
              </a:rPr>
              <a:t> Шила, вдалися до радикальних методів, щоб зміцнити свій вплив.</a:t>
            </a:r>
          </a:p>
        </p:txBody>
      </p:sp>
    </p:spTree>
    <p:extLst>
      <p:ext uri="{BB962C8B-B14F-4D97-AF65-F5344CB8AC3E}">
        <p14:creationId xmlns:p14="http://schemas.microsoft.com/office/powerpoint/2010/main" val="108307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93FAA5AE-0F66-481F-8494-071B9CF77ACC}"/>
              </a:ext>
            </a:extLst>
          </p:cNvPr>
          <p:cNvSpPr>
            <a:spLocks noGrp="1"/>
          </p:cNvSpPr>
          <p:nvPr>
            <p:ph type="title"/>
          </p:nvPr>
        </p:nvSpPr>
        <p:spPr/>
        <p:txBody>
          <a:bodyPr/>
          <a:lstStyle/>
          <a:p>
            <a:endParaRPr lang="uk-UA"/>
          </a:p>
        </p:txBody>
      </p:sp>
      <p:sp>
        <p:nvSpPr>
          <p:cNvPr id="3" name="Місце для тексту 2">
            <a:extLst>
              <a:ext uri="{FF2B5EF4-FFF2-40B4-BE49-F238E27FC236}">
                <a16:creationId xmlns:a16="http://schemas.microsoft.com/office/drawing/2014/main" id="{14E8D7D5-9816-4AAA-B4EF-4E48A5E9E152}"/>
              </a:ext>
            </a:extLst>
          </p:cNvPr>
          <p:cNvSpPr>
            <a:spLocks noGrp="1"/>
          </p:cNvSpPr>
          <p:nvPr>
            <p:ph sz="half" idx="1"/>
          </p:nvPr>
        </p:nvSpPr>
        <p:spPr/>
        <p:txBody>
          <a:bodyPr>
            <a:normAutofit/>
          </a:bodyPr>
          <a:lstStyle/>
          <a:p>
            <a:pPr algn="just"/>
            <a:r>
              <a:rPr lang="ru-RU" sz="2000" dirty="0">
                <a:latin typeface="Arial" panose="020B0604020202020204" pitchFamily="34" charset="0"/>
              </a:rPr>
              <a:t>У 1984 </a:t>
            </a:r>
            <a:r>
              <a:rPr lang="ru-RU" sz="2000" dirty="0" err="1">
                <a:latin typeface="Arial" panose="020B0604020202020204" pitchFamily="34" charset="0"/>
              </a:rPr>
              <a:t>році</a:t>
            </a:r>
            <a:r>
              <a:rPr lang="ru-RU" sz="2000" dirty="0">
                <a:latin typeface="Arial" panose="020B0604020202020204" pitchFamily="34" charset="0"/>
              </a:rPr>
              <a:t> секта </a:t>
            </a:r>
            <a:r>
              <a:rPr lang="ru-RU" sz="2000" dirty="0" err="1">
                <a:latin typeface="Arial" panose="020B0604020202020204" pitchFamily="34" charset="0"/>
              </a:rPr>
              <a:t>здійснила</a:t>
            </a:r>
            <a:r>
              <a:rPr lang="ru-RU" sz="2000" dirty="0">
                <a:latin typeface="Arial" panose="020B0604020202020204" pitchFamily="34" charset="0"/>
              </a:rPr>
              <a:t> перший в </a:t>
            </a:r>
            <a:r>
              <a:rPr lang="ru-RU" sz="2000" dirty="0" err="1">
                <a:latin typeface="Arial" panose="020B0604020202020204" pitchFamily="34" charset="0"/>
              </a:rPr>
              <a:t>історії</a:t>
            </a:r>
            <a:r>
              <a:rPr lang="ru-RU" sz="2000" dirty="0">
                <a:latin typeface="Arial" panose="020B0604020202020204" pitchFamily="34" charset="0"/>
              </a:rPr>
              <a:t> США </a:t>
            </a:r>
            <a:r>
              <a:rPr lang="ru-RU" sz="2000" dirty="0" err="1">
                <a:latin typeface="Arial" panose="020B0604020202020204" pitchFamily="34" charset="0"/>
              </a:rPr>
              <a:t>біотерористичний</a:t>
            </a:r>
            <a:r>
              <a:rPr lang="ru-RU" sz="2000" dirty="0">
                <a:latin typeface="Arial" panose="020B0604020202020204" pitchFamily="34" charset="0"/>
              </a:rPr>
              <a:t> акт, заразивши </a:t>
            </a:r>
            <a:r>
              <a:rPr lang="ru-RU" sz="2000" dirty="0" err="1">
                <a:latin typeface="Arial" panose="020B0604020202020204" pitchFamily="34" charset="0"/>
              </a:rPr>
              <a:t>салатні</a:t>
            </a:r>
            <a:r>
              <a:rPr lang="ru-RU" sz="2000" dirty="0">
                <a:latin typeface="Arial" panose="020B0604020202020204" pitchFamily="34" charset="0"/>
              </a:rPr>
              <a:t> </a:t>
            </a:r>
            <a:r>
              <a:rPr lang="ru-RU" sz="2000" dirty="0" err="1">
                <a:latin typeface="Arial" panose="020B0604020202020204" pitchFamily="34" charset="0"/>
              </a:rPr>
              <a:t>бари</a:t>
            </a:r>
            <a:r>
              <a:rPr lang="ru-RU" sz="2000" dirty="0">
                <a:latin typeface="Arial" panose="020B0604020202020204" pitchFamily="34" charset="0"/>
              </a:rPr>
              <a:t> в ресторанах </a:t>
            </a:r>
            <a:r>
              <a:rPr lang="ru-RU" sz="2000" dirty="0" err="1">
                <a:latin typeface="Arial" panose="020B0604020202020204" pitchFamily="34" charset="0"/>
              </a:rPr>
              <a:t>міста</a:t>
            </a:r>
            <a:r>
              <a:rPr lang="ru-RU" sz="2000" dirty="0">
                <a:latin typeface="Arial" panose="020B0604020202020204" pitchFamily="34" charset="0"/>
              </a:rPr>
              <a:t> Даллес, штат Орегон, </a:t>
            </a:r>
            <a:r>
              <a:rPr lang="ru-RU" sz="2000" dirty="0" err="1">
                <a:latin typeface="Arial" panose="020B0604020202020204" pitchFamily="34" charset="0"/>
              </a:rPr>
              <a:t>бактерією</a:t>
            </a:r>
            <a:r>
              <a:rPr lang="ru-RU" sz="2000" dirty="0">
                <a:latin typeface="Arial" panose="020B0604020202020204" pitchFamily="34" charset="0"/>
              </a:rPr>
              <a:t> </a:t>
            </a:r>
            <a:r>
              <a:rPr lang="ru-RU" sz="2000" dirty="0" err="1">
                <a:latin typeface="Arial" panose="020B0604020202020204" pitchFamily="34" charset="0"/>
              </a:rPr>
              <a:t>сальмонели</a:t>
            </a:r>
            <a:r>
              <a:rPr lang="ru-RU" sz="2000" dirty="0">
                <a:latin typeface="Arial" panose="020B0604020202020204" pitchFamily="34" charset="0"/>
              </a:rPr>
              <a:t>. Мета </a:t>
            </a:r>
            <a:r>
              <a:rPr lang="ru-RU" sz="2000" dirty="0" err="1">
                <a:latin typeface="Arial" panose="020B0604020202020204" pitchFamily="34" charset="0"/>
              </a:rPr>
              <a:t>була</a:t>
            </a:r>
            <a:r>
              <a:rPr lang="ru-RU" sz="2000" dirty="0">
                <a:latin typeface="Arial" panose="020B0604020202020204" pitchFamily="34" charset="0"/>
              </a:rPr>
              <a:t> </a:t>
            </a:r>
            <a:r>
              <a:rPr lang="ru-RU" sz="2000" dirty="0" err="1">
                <a:latin typeface="Arial" panose="020B0604020202020204" pitchFamily="34" charset="0"/>
              </a:rPr>
              <a:t>послабити</a:t>
            </a:r>
            <a:r>
              <a:rPr lang="ru-RU" sz="2000" dirty="0">
                <a:latin typeface="Arial" panose="020B0604020202020204" pitchFamily="34" charset="0"/>
              </a:rPr>
              <a:t> явку </a:t>
            </a:r>
            <a:r>
              <a:rPr lang="ru-RU" sz="2000" dirty="0" err="1">
                <a:latin typeface="Arial" panose="020B0604020202020204" pitchFamily="34" charset="0"/>
              </a:rPr>
              <a:t>виборців</a:t>
            </a:r>
            <a:r>
              <a:rPr lang="ru-RU" sz="2000" dirty="0">
                <a:latin typeface="Arial" panose="020B0604020202020204" pitchFamily="34" charset="0"/>
              </a:rPr>
              <a:t> на </a:t>
            </a:r>
            <a:r>
              <a:rPr lang="ru-RU" sz="2000" dirty="0" err="1">
                <a:latin typeface="Arial" panose="020B0604020202020204" pitchFamily="34" charset="0"/>
              </a:rPr>
              <a:t>місцевих</a:t>
            </a:r>
            <a:r>
              <a:rPr lang="ru-RU" sz="2000" dirty="0">
                <a:latin typeface="Arial" panose="020B0604020202020204" pitchFamily="34" charset="0"/>
              </a:rPr>
              <a:t> </a:t>
            </a:r>
            <a:r>
              <a:rPr lang="ru-RU" sz="2000" dirty="0" err="1">
                <a:latin typeface="Arial" panose="020B0604020202020204" pitchFamily="34" charset="0"/>
              </a:rPr>
              <a:t>виборах</a:t>
            </a:r>
            <a:r>
              <a:rPr lang="ru-RU" sz="2000" dirty="0">
                <a:latin typeface="Arial" panose="020B0604020202020204" pitchFamily="34" charset="0"/>
              </a:rPr>
              <a:t>, </a:t>
            </a:r>
            <a:r>
              <a:rPr lang="ru-RU" sz="2000" dirty="0" err="1">
                <a:latin typeface="Arial" panose="020B0604020202020204" pitchFamily="34" charset="0"/>
              </a:rPr>
              <a:t>щоб</a:t>
            </a:r>
            <a:r>
              <a:rPr lang="ru-RU" sz="2000" dirty="0">
                <a:latin typeface="Arial" panose="020B0604020202020204" pitchFamily="34" charset="0"/>
              </a:rPr>
              <a:t> </a:t>
            </a:r>
            <a:r>
              <a:rPr lang="ru-RU" sz="2000" dirty="0" err="1">
                <a:latin typeface="Arial" panose="020B0604020202020204" pitchFamily="34" charset="0"/>
              </a:rPr>
              <a:t>кандидати</a:t>
            </a:r>
            <a:r>
              <a:rPr lang="ru-RU" sz="2000" dirty="0">
                <a:latin typeface="Arial" panose="020B0604020202020204" pitchFamily="34" charset="0"/>
              </a:rPr>
              <a:t> </a:t>
            </a:r>
            <a:r>
              <a:rPr lang="ru-RU" sz="2000" dirty="0" err="1">
                <a:latin typeface="Arial" panose="020B0604020202020204" pitchFamily="34" charset="0"/>
              </a:rPr>
              <a:t>секти</a:t>
            </a:r>
            <a:r>
              <a:rPr lang="ru-RU" sz="2000" dirty="0">
                <a:latin typeface="Arial" panose="020B0604020202020204" pitchFamily="34" charset="0"/>
              </a:rPr>
              <a:t> могли </a:t>
            </a:r>
            <a:r>
              <a:rPr lang="ru-RU" sz="2000" dirty="0" err="1">
                <a:latin typeface="Arial" panose="020B0604020202020204" pitchFamily="34" charset="0"/>
              </a:rPr>
              <a:t>перемогти</a:t>
            </a:r>
            <a:r>
              <a:rPr lang="ru-RU" sz="2000" dirty="0">
                <a:latin typeface="Arial" panose="020B0604020202020204" pitchFamily="34" charset="0"/>
              </a:rPr>
              <a:t>. </a:t>
            </a:r>
            <a:r>
              <a:rPr lang="ru-RU" sz="2000" dirty="0" err="1">
                <a:latin typeface="Arial" panose="020B0604020202020204" pitchFamily="34" charset="0"/>
              </a:rPr>
              <a:t>Унаслідок</a:t>
            </a:r>
            <a:r>
              <a:rPr lang="ru-RU" sz="2000" dirty="0">
                <a:latin typeface="Arial" panose="020B0604020202020204" pitchFamily="34" charset="0"/>
              </a:rPr>
              <a:t> атаки </a:t>
            </a:r>
            <a:r>
              <a:rPr lang="ru-RU" sz="2000" dirty="0" err="1">
                <a:latin typeface="Arial" panose="020B0604020202020204" pitchFamily="34" charset="0"/>
              </a:rPr>
              <a:t>захворіло</a:t>
            </a:r>
            <a:r>
              <a:rPr lang="ru-RU" sz="2000" dirty="0">
                <a:latin typeface="Arial" panose="020B0604020202020204" pitchFamily="34" charset="0"/>
              </a:rPr>
              <a:t> 751 особа, але, на </a:t>
            </a:r>
            <a:r>
              <a:rPr lang="ru-RU" sz="2000" dirty="0" err="1">
                <a:latin typeface="Arial" panose="020B0604020202020204" pitchFamily="34" charset="0"/>
              </a:rPr>
              <a:t>щастя</a:t>
            </a:r>
            <a:r>
              <a:rPr lang="ru-RU" sz="2000" dirty="0">
                <a:latin typeface="Arial" panose="020B0604020202020204" pitchFamily="34" charset="0"/>
              </a:rPr>
              <a:t>, </a:t>
            </a:r>
            <a:r>
              <a:rPr lang="ru-RU" sz="2000" dirty="0" err="1">
                <a:latin typeface="Arial" panose="020B0604020202020204" pitchFamily="34" charset="0"/>
              </a:rPr>
              <a:t>ніхто</a:t>
            </a:r>
            <a:r>
              <a:rPr lang="ru-RU" sz="2000" dirty="0">
                <a:latin typeface="Arial" panose="020B0604020202020204" pitchFamily="34" charset="0"/>
              </a:rPr>
              <a:t> не </a:t>
            </a:r>
            <a:r>
              <a:rPr lang="ru-RU" sz="2000" dirty="0" err="1">
                <a:latin typeface="Arial" panose="020B0604020202020204" pitchFamily="34" charset="0"/>
              </a:rPr>
              <a:t>загинув</a:t>
            </a:r>
            <a:r>
              <a:rPr lang="ru-RU" sz="2000" dirty="0">
                <a:latin typeface="Arial" panose="020B0604020202020204" pitchFamily="34" charset="0"/>
              </a:rPr>
              <a:t>. </a:t>
            </a:r>
            <a:r>
              <a:rPr lang="ru-RU" sz="2000" dirty="0" err="1">
                <a:latin typeface="Arial" panose="020B0604020202020204" pitchFamily="34" charset="0"/>
              </a:rPr>
              <a:t>Цей</a:t>
            </a:r>
            <a:r>
              <a:rPr lang="ru-RU" sz="2000" dirty="0">
                <a:latin typeface="Arial" panose="020B0604020202020204" pitchFamily="34" charset="0"/>
              </a:rPr>
              <a:t> </a:t>
            </a:r>
            <a:r>
              <a:rPr lang="ru-RU" sz="2000" dirty="0" err="1">
                <a:latin typeface="Arial" panose="020B0604020202020204" pitchFamily="34" charset="0"/>
              </a:rPr>
              <a:t>інцидент</a:t>
            </a:r>
            <a:r>
              <a:rPr lang="ru-RU" sz="2000" dirty="0">
                <a:latin typeface="Arial" panose="020B0604020202020204" pitchFamily="34" charset="0"/>
              </a:rPr>
              <a:t> став шоком для </a:t>
            </a:r>
            <a:r>
              <a:rPr lang="ru-RU" sz="2000" dirty="0" err="1">
                <a:latin typeface="Arial" panose="020B0604020202020204" pitchFamily="34" charset="0"/>
              </a:rPr>
              <a:t>американського</a:t>
            </a:r>
            <a:r>
              <a:rPr lang="ru-RU" sz="2000" dirty="0">
                <a:latin typeface="Arial" panose="020B0604020202020204" pitchFamily="34" charset="0"/>
              </a:rPr>
              <a:t> </a:t>
            </a:r>
            <a:r>
              <a:rPr lang="ru-RU" sz="2000" dirty="0" err="1">
                <a:latin typeface="Arial" panose="020B0604020202020204" pitchFamily="34" charset="0"/>
              </a:rPr>
              <a:t>суспільства</a:t>
            </a:r>
            <a:r>
              <a:rPr lang="ru-RU" sz="2000" dirty="0">
                <a:latin typeface="Arial" panose="020B0604020202020204" pitchFamily="34" charset="0"/>
              </a:rPr>
              <a:t>, яке </a:t>
            </a:r>
            <a:r>
              <a:rPr lang="ru-RU" sz="2000" dirty="0" err="1">
                <a:latin typeface="Arial" panose="020B0604020202020204" pitchFamily="34" charset="0"/>
              </a:rPr>
              <a:t>вважало</a:t>
            </a:r>
            <a:r>
              <a:rPr lang="ru-RU" sz="2000" dirty="0">
                <a:latin typeface="Arial" panose="020B0604020202020204" pitchFamily="34" charset="0"/>
              </a:rPr>
              <a:t> </a:t>
            </a:r>
            <a:r>
              <a:rPr lang="ru-RU" sz="2000" dirty="0" err="1">
                <a:latin typeface="Arial" panose="020B0604020202020204" pitchFamily="34" charset="0"/>
              </a:rPr>
              <a:t>такі</a:t>
            </a:r>
            <a:r>
              <a:rPr lang="ru-RU" sz="2000" dirty="0">
                <a:latin typeface="Arial" panose="020B0604020202020204" pitchFamily="34" charset="0"/>
              </a:rPr>
              <a:t> </a:t>
            </a:r>
            <a:r>
              <a:rPr lang="ru-RU" sz="2000" dirty="0" err="1">
                <a:latin typeface="Arial" panose="020B0604020202020204" pitchFamily="34" charset="0"/>
              </a:rPr>
              <a:t>акти</a:t>
            </a:r>
            <a:r>
              <a:rPr lang="ru-RU" sz="2000" dirty="0">
                <a:latin typeface="Arial" panose="020B0604020202020204" pitchFamily="34" charset="0"/>
              </a:rPr>
              <a:t> </a:t>
            </a:r>
            <a:r>
              <a:rPr lang="ru-RU" sz="2000" dirty="0" err="1">
                <a:latin typeface="Arial" panose="020B0604020202020204" pitchFamily="34" charset="0"/>
              </a:rPr>
              <a:t>неможливими</a:t>
            </a:r>
            <a:r>
              <a:rPr lang="ru-RU" sz="2000" dirty="0">
                <a:latin typeface="Arial" panose="020B0604020202020204" pitchFamily="34" charset="0"/>
              </a:rPr>
              <a:t> на </a:t>
            </a:r>
            <a:r>
              <a:rPr lang="ru-RU" sz="2000" dirty="0" err="1">
                <a:latin typeface="Arial" panose="020B0604020202020204" pitchFamily="34" charset="0"/>
              </a:rPr>
              <a:t>своїй</a:t>
            </a:r>
            <a:r>
              <a:rPr lang="ru-RU" sz="2000" dirty="0">
                <a:latin typeface="Arial" panose="020B0604020202020204" pitchFamily="34" charset="0"/>
              </a:rPr>
              <a:t> </a:t>
            </a:r>
            <a:r>
              <a:rPr lang="ru-RU" sz="2000" dirty="0" err="1">
                <a:latin typeface="Arial" panose="020B0604020202020204" pitchFamily="34" charset="0"/>
              </a:rPr>
              <a:t>території</a:t>
            </a:r>
            <a:r>
              <a:rPr lang="ru-RU" sz="2000" dirty="0">
                <a:latin typeface="Arial" panose="020B0604020202020204" pitchFamily="34" charset="0"/>
              </a:rPr>
              <a:t>.</a:t>
            </a:r>
            <a:endParaRPr lang="uk-UA" sz="2000" dirty="0">
              <a:latin typeface="Arial" panose="020B0604020202020204" pitchFamily="34" charset="0"/>
            </a:endParaRPr>
          </a:p>
        </p:txBody>
      </p:sp>
      <p:pic>
        <p:nvPicPr>
          <p:cNvPr id="6" name="Місце для вмісту 5">
            <a:extLst>
              <a:ext uri="{FF2B5EF4-FFF2-40B4-BE49-F238E27FC236}">
                <a16:creationId xmlns:a16="http://schemas.microsoft.com/office/drawing/2014/main" id="{CA125644-273D-450D-BE7F-947C152311BB}"/>
              </a:ext>
            </a:extLst>
          </p:cNvPr>
          <p:cNvPicPr>
            <a:picLocks noGrp="1" noChangeAspect="1"/>
          </p:cNvPicPr>
          <p:nvPr>
            <p:ph sz="half" idx="2"/>
          </p:nvPr>
        </p:nvPicPr>
        <p:blipFill>
          <a:blip r:embed="rId2"/>
          <a:stretch>
            <a:fillRect/>
          </a:stretch>
        </p:blipFill>
        <p:spPr>
          <a:xfrm>
            <a:off x="6172202" y="2327242"/>
            <a:ext cx="5334000" cy="3148079"/>
          </a:xfrm>
          <a:prstGeom prst="rect">
            <a:avLst/>
          </a:prstGeom>
        </p:spPr>
      </p:pic>
    </p:spTree>
    <p:extLst>
      <p:ext uri="{BB962C8B-B14F-4D97-AF65-F5344CB8AC3E}">
        <p14:creationId xmlns:p14="http://schemas.microsoft.com/office/powerpoint/2010/main" val="3956197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B75ADE-14D3-462E-83DA-BAA0EF02F58E}"/>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5E04B40A-E1D3-4381-8B57-A8620C0C555D}"/>
              </a:ext>
            </a:extLst>
          </p:cNvPr>
          <p:cNvSpPr>
            <a:spLocks noGrp="1"/>
          </p:cNvSpPr>
          <p:nvPr>
            <p:ph type="body" idx="1"/>
          </p:nvPr>
        </p:nvSpPr>
        <p:spPr>
          <a:xfrm>
            <a:off x="635000" y="2695574"/>
            <a:ext cx="10922000" cy="3527425"/>
          </a:xfrm>
        </p:spPr>
        <p:txBody>
          <a:bodyPr>
            <a:normAutofit/>
          </a:bodyPr>
          <a:lstStyle/>
          <a:p>
            <a:pPr algn="just"/>
            <a:r>
              <a:rPr lang="ru-RU" sz="2000" dirty="0">
                <a:latin typeface="Arial" panose="020B0604020202020204" pitchFamily="34" charset="0"/>
              </a:rPr>
              <a:t>У США секта "</a:t>
            </a:r>
            <a:r>
              <a:rPr lang="ru-RU" sz="2000" dirty="0" err="1">
                <a:latin typeface="Arial" panose="020B0604020202020204" pitchFamily="34" charset="0"/>
              </a:rPr>
              <a:t>Гілка</a:t>
            </a:r>
            <a:r>
              <a:rPr lang="ru-RU" sz="2000" dirty="0">
                <a:latin typeface="Arial" panose="020B0604020202020204" pitchFamily="34" charset="0"/>
              </a:rPr>
              <a:t> </a:t>
            </a:r>
            <a:r>
              <a:rPr lang="ru-RU" sz="2000" dirty="0" err="1">
                <a:latin typeface="Arial" panose="020B0604020202020204" pitchFamily="34" charset="0"/>
              </a:rPr>
              <a:t>Давидова</a:t>
            </a:r>
            <a:r>
              <a:rPr lang="ru-RU" sz="2000" dirty="0">
                <a:latin typeface="Arial" panose="020B0604020202020204" pitchFamily="34" charset="0"/>
              </a:rPr>
              <a:t>", </a:t>
            </a:r>
            <a:r>
              <a:rPr lang="ru-RU" sz="2000" dirty="0" err="1">
                <a:latin typeface="Arial" panose="020B0604020202020204" pitchFamily="34" charset="0"/>
              </a:rPr>
              <a:t>очолювана</a:t>
            </a:r>
            <a:r>
              <a:rPr lang="ru-RU" sz="2000" dirty="0">
                <a:latin typeface="Arial" panose="020B0604020202020204" pitchFamily="34" charset="0"/>
              </a:rPr>
              <a:t> </a:t>
            </a:r>
            <a:r>
              <a:rPr lang="ru-RU" sz="2000" dirty="0" err="1">
                <a:latin typeface="Arial" panose="020B0604020202020204" pitchFamily="34" charset="0"/>
              </a:rPr>
              <a:t>Девідом</a:t>
            </a:r>
            <a:r>
              <a:rPr lang="ru-RU" sz="2000" dirty="0">
                <a:latin typeface="Arial" panose="020B0604020202020204" pitchFamily="34" charset="0"/>
              </a:rPr>
              <a:t> </a:t>
            </a:r>
            <a:r>
              <a:rPr lang="ru-RU" sz="2000" dirty="0" err="1">
                <a:latin typeface="Arial" panose="020B0604020202020204" pitchFamily="34" charset="0"/>
              </a:rPr>
              <a:t>Корешом</a:t>
            </a:r>
            <a:r>
              <a:rPr lang="ru-RU" sz="2000" dirty="0">
                <a:latin typeface="Arial" panose="020B0604020202020204" pitchFamily="34" charset="0"/>
              </a:rPr>
              <a:t>, у 1993 </a:t>
            </a:r>
            <a:r>
              <a:rPr lang="ru-RU" sz="2000" dirty="0" err="1">
                <a:latin typeface="Arial" panose="020B0604020202020204" pitchFamily="34" charset="0"/>
              </a:rPr>
              <a:t>році</a:t>
            </a:r>
            <a:r>
              <a:rPr lang="ru-RU" sz="2000" dirty="0">
                <a:latin typeface="Arial" panose="020B0604020202020204" pitchFamily="34" charset="0"/>
              </a:rPr>
              <a:t> вступила в </a:t>
            </a:r>
            <a:r>
              <a:rPr lang="ru-RU" sz="2000" dirty="0" err="1">
                <a:latin typeface="Arial" panose="020B0604020202020204" pitchFamily="34" charset="0"/>
              </a:rPr>
              <a:t>збройне</a:t>
            </a:r>
            <a:r>
              <a:rPr lang="ru-RU" sz="2000" dirty="0">
                <a:latin typeface="Arial" panose="020B0604020202020204" pitchFamily="34" charset="0"/>
              </a:rPr>
              <a:t> </a:t>
            </a:r>
            <a:r>
              <a:rPr lang="ru-RU" sz="2000" dirty="0" err="1">
                <a:latin typeface="Arial" panose="020B0604020202020204" pitchFamily="34" charset="0"/>
              </a:rPr>
              <a:t>протистояння</a:t>
            </a:r>
            <a:r>
              <a:rPr lang="ru-RU" sz="2000" dirty="0">
                <a:latin typeface="Arial" panose="020B0604020202020204" pitchFamily="34" charset="0"/>
              </a:rPr>
              <a:t> з ФБР у Вейко, штат Техас. </a:t>
            </a:r>
            <a:r>
              <a:rPr lang="ru-RU" sz="2000" dirty="0" err="1">
                <a:latin typeface="Arial" panose="020B0604020202020204" pitchFamily="34" charset="0"/>
              </a:rPr>
              <a:t>Після</a:t>
            </a:r>
            <a:r>
              <a:rPr lang="ru-RU" sz="2000" dirty="0">
                <a:latin typeface="Arial" panose="020B0604020202020204" pitchFamily="34" charset="0"/>
              </a:rPr>
              <a:t> 51-денної облоги </a:t>
            </a:r>
            <a:r>
              <a:rPr lang="ru-RU" sz="2000" dirty="0" err="1">
                <a:latin typeface="Arial" panose="020B0604020202020204" pitchFamily="34" charset="0"/>
              </a:rPr>
              <a:t>загинуло</a:t>
            </a:r>
            <a:r>
              <a:rPr lang="ru-RU" sz="2000" dirty="0">
                <a:latin typeface="Arial" panose="020B0604020202020204" pitchFamily="34" charset="0"/>
              </a:rPr>
              <a:t> 76 </a:t>
            </a:r>
            <a:r>
              <a:rPr lang="ru-RU" sz="2000" dirty="0" err="1">
                <a:latin typeface="Arial" panose="020B0604020202020204" pitchFamily="34" charset="0"/>
              </a:rPr>
              <a:t>членів</a:t>
            </a:r>
            <a:r>
              <a:rPr lang="ru-RU" sz="2000" dirty="0">
                <a:latin typeface="Arial" panose="020B0604020202020204" pitchFamily="34" charset="0"/>
              </a:rPr>
              <a:t> </a:t>
            </a:r>
            <a:r>
              <a:rPr lang="ru-RU" sz="2000" dirty="0" err="1">
                <a:latin typeface="Arial" panose="020B0604020202020204" pitchFamily="34" charset="0"/>
              </a:rPr>
              <a:t>секти</a:t>
            </a:r>
            <a:r>
              <a:rPr lang="ru-RU" sz="2000" dirty="0">
                <a:latin typeface="Arial" panose="020B0604020202020204" pitchFamily="34" charset="0"/>
              </a:rPr>
              <a:t>, </a:t>
            </a:r>
            <a:r>
              <a:rPr lang="ru-RU" sz="2000" dirty="0" err="1">
                <a:latin typeface="Arial" panose="020B0604020202020204" pitchFamily="34" charset="0"/>
              </a:rPr>
              <a:t>включно</a:t>
            </a:r>
            <a:r>
              <a:rPr lang="ru-RU" sz="2000" dirty="0">
                <a:latin typeface="Arial" panose="020B0604020202020204" pitchFamily="34" charset="0"/>
              </a:rPr>
              <a:t> з </a:t>
            </a:r>
            <a:r>
              <a:rPr lang="ru-RU" sz="2000" dirty="0" err="1">
                <a:latin typeface="Arial" panose="020B0604020202020204" pitchFamily="34" charset="0"/>
              </a:rPr>
              <a:t>дітьми</a:t>
            </a:r>
            <a:r>
              <a:rPr lang="ru-RU" sz="2000" dirty="0">
                <a:latin typeface="Arial" panose="020B0604020202020204" pitchFamily="34" charset="0"/>
              </a:rPr>
              <a:t>. Кореш </a:t>
            </a:r>
            <a:r>
              <a:rPr lang="ru-RU" sz="2000" dirty="0" err="1">
                <a:latin typeface="Arial" panose="020B0604020202020204" pitchFamily="34" charset="0"/>
              </a:rPr>
              <a:t>готував</a:t>
            </a:r>
            <a:r>
              <a:rPr lang="ru-RU" sz="2000" dirty="0">
                <a:latin typeface="Arial" panose="020B0604020202020204" pitchFamily="34" charset="0"/>
              </a:rPr>
              <a:t> </a:t>
            </a:r>
            <a:r>
              <a:rPr lang="ru-RU" sz="2000" dirty="0" err="1">
                <a:latin typeface="Arial" panose="020B0604020202020204" pitchFamily="34" charset="0"/>
              </a:rPr>
              <a:t>послідовників</a:t>
            </a:r>
            <a:r>
              <a:rPr lang="ru-RU" sz="2000" dirty="0">
                <a:latin typeface="Arial" panose="020B0604020202020204" pitchFamily="34" charset="0"/>
              </a:rPr>
              <a:t> до "</a:t>
            </a:r>
            <a:r>
              <a:rPr lang="ru-RU" sz="2000" dirty="0" err="1">
                <a:latin typeface="Arial" panose="020B0604020202020204" pitchFamily="34" charset="0"/>
              </a:rPr>
              <a:t>кінця</a:t>
            </a:r>
            <a:r>
              <a:rPr lang="ru-RU" sz="2000" dirty="0">
                <a:latin typeface="Arial" panose="020B0604020202020204" pitchFamily="34" charset="0"/>
              </a:rPr>
              <a:t> </a:t>
            </a:r>
            <a:r>
              <a:rPr lang="ru-RU" sz="2000" dirty="0" err="1">
                <a:latin typeface="Arial" panose="020B0604020202020204" pitchFamily="34" charset="0"/>
              </a:rPr>
              <a:t>світу</a:t>
            </a:r>
            <a:r>
              <a:rPr lang="ru-RU" sz="2000" dirty="0">
                <a:latin typeface="Arial" panose="020B0604020202020204" pitchFamily="34" charset="0"/>
              </a:rPr>
              <a:t>", </a:t>
            </a:r>
            <a:r>
              <a:rPr lang="ru-RU" sz="2000" dirty="0" err="1">
                <a:latin typeface="Arial" panose="020B0604020202020204" pitchFamily="34" charset="0"/>
              </a:rPr>
              <a:t>накопичуючи</a:t>
            </a:r>
            <a:r>
              <a:rPr lang="ru-RU" sz="2000" dirty="0">
                <a:latin typeface="Arial" panose="020B0604020202020204" pitchFamily="34" charset="0"/>
              </a:rPr>
              <a:t> </a:t>
            </a:r>
            <a:r>
              <a:rPr lang="ru-RU" sz="2000" dirty="0" err="1">
                <a:latin typeface="Arial" panose="020B0604020202020204" pitchFamily="34" charset="0"/>
              </a:rPr>
              <a:t>зброю</a:t>
            </a:r>
            <a:r>
              <a:rPr lang="ru-RU" sz="2000" dirty="0">
                <a:latin typeface="Arial" panose="020B0604020202020204" pitchFamily="34" charset="0"/>
              </a:rPr>
              <a:t>. </a:t>
            </a:r>
            <a:r>
              <a:rPr lang="ru-RU" sz="2000" dirty="0" err="1">
                <a:latin typeface="Arial" panose="020B0604020202020204" pitchFamily="34" charset="0"/>
              </a:rPr>
              <a:t>Інший</a:t>
            </a:r>
            <a:r>
              <a:rPr lang="ru-RU" sz="2000" dirty="0">
                <a:latin typeface="Arial" panose="020B0604020202020204" pitchFamily="34" charset="0"/>
              </a:rPr>
              <a:t> приклад — "</a:t>
            </a:r>
            <a:r>
              <a:rPr lang="ru-RU" sz="2000" dirty="0" err="1">
                <a:latin typeface="Arial" panose="020B0604020202020204" pitchFamily="34" charset="0"/>
              </a:rPr>
              <a:t>Народний</a:t>
            </a:r>
            <a:r>
              <a:rPr lang="ru-RU" sz="2000" dirty="0">
                <a:latin typeface="Arial" panose="020B0604020202020204" pitchFamily="34" charset="0"/>
              </a:rPr>
              <a:t> храм" Джима Джонса, </a:t>
            </a:r>
            <a:r>
              <a:rPr lang="ru-RU" sz="2000" dirty="0" err="1">
                <a:latin typeface="Arial" panose="020B0604020202020204" pitchFamily="34" charset="0"/>
              </a:rPr>
              <a:t>який</a:t>
            </a:r>
            <a:r>
              <a:rPr lang="ru-RU" sz="2000" dirty="0">
                <a:latin typeface="Arial" panose="020B0604020202020204" pitchFamily="34" charset="0"/>
              </a:rPr>
              <a:t> у 1978 </a:t>
            </a:r>
            <a:r>
              <a:rPr lang="ru-RU" sz="2000" dirty="0" err="1">
                <a:latin typeface="Arial" panose="020B0604020202020204" pitchFamily="34" charset="0"/>
              </a:rPr>
              <a:t>році</a:t>
            </a:r>
            <a:r>
              <a:rPr lang="ru-RU" sz="2000" dirty="0">
                <a:latin typeface="Arial" panose="020B0604020202020204" pitchFamily="34" charset="0"/>
              </a:rPr>
              <a:t> </a:t>
            </a:r>
            <a:r>
              <a:rPr lang="ru-RU" sz="2000" dirty="0" err="1">
                <a:latin typeface="Arial" panose="020B0604020202020204" pitchFamily="34" charset="0"/>
              </a:rPr>
              <a:t>організував</a:t>
            </a:r>
            <a:r>
              <a:rPr lang="ru-RU" sz="2000" dirty="0">
                <a:latin typeface="Arial" panose="020B0604020202020204" pitchFamily="34" charset="0"/>
              </a:rPr>
              <a:t> </a:t>
            </a:r>
            <a:r>
              <a:rPr lang="ru-RU" sz="2000" dirty="0" err="1">
                <a:latin typeface="Arial" panose="020B0604020202020204" pitchFamily="34" charset="0"/>
              </a:rPr>
              <a:t>масове</a:t>
            </a:r>
            <a:r>
              <a:rPr lang="ru-RU" sz="2000" dirty="0">
                <a:latin typeface="Arial" panose="020B0604020202020204" pitchFamily="34" charset="0"/>
              </a:rPr>
              <a:t> </a:t>
            </a:r>
            <a:r>
              <a:rPr lang="ru-RU" sz="2000" dirty="0" err="1">
                <a:latin typeface="Arial" panose="020B0604020202020204" pitchFamily="34" charset="0"/>
              </a:rPr>
              <a:t>самогубство</a:t>
            </a:r>
            <a:r>
              <a:rPr lang="ru-RU" sz="2000" dirty="0">
                <a:latin typeface="Arial" panose="020B0604020202020204" pitchFamily="34" charset="0"/>
              </a:rPr>
              <a:t> в </a:t>
            </a:r>
            <a:r>
              <a:rPr lang="ru-RU" sz="2000" dirty="0" err="1">
                <a:latin typeface="Arial" panose="020B0604020202020204" pitchFamily="34" charset="0"/>
              </a:rPr>
              <a:t>Гаяні</a:t>
            </a:r>
            <a:r>
              <a:rPr lang="ru-RU" sz="2000" dirty="0">
                <a:latin typeface="Arial" panose="020B0604020202020204" pitchFamily="34" charset="0"/>
              </a:rPr>
              <a:t>, де </a:t>
            </a:r>
            <a:r>
              <a:rPr lang="ru-RU" sz="2000" dirty="0" err="1">
                <a:latin typeface="Arial" panose="020B0604020202020204" pitchFamily="34" charset="0"/>
              </a:rPr>
              <a:t>загинуло</a:t>
            </a:r>
            <a:r>
              <a:rPr lang="ru-RU" sz="2000" dirty="0">
                <a:latin typeface="Arial" panose="020B0604020202020204" pitchFamily="34" charset="0"/>
              </a:rPr>
              <a:t> 918 людей. </a:t>
            </a:r>
            <a:r>
              <a:rPr lang="ru-RU" sz="2000" dirty="0" err="1">
                <a:latin typeface="Arial" panose="020B0604020202020204" pitchFamily="34" charset="0"/>
              </a:rPr>
              <a:t>Хоча</a:t>
            </a:r>
            <a:r>
              <a:rPr lang="ru-RU" sz="2000" dirty="0">
                <a:latin typeface="Arial" panose="020B0604020202020204" pitchFamily="34" charset="0"/>
              </a:rPr>
              <a:t> </a:t>
            </a:r>
            <a:r>
              <a:rPr lang="ru-RU" sz="2000" dirty="0" err="1">
                <a:latin typeface="Arial" panose="020B0604020202020204" pitchFamily="34" charset="0"/>
              </a:rPr>
              <a:t>це</a:t>
            </a:r>
            <a:r>
              <a:rPr lang="ru-RU" sz="2000" dirty="0">
                <a:latin typeface="Arial" panose="020B0604020202020204" pitchFamily="34" charset="0"/>
              </a:rPr>
              <a:t> не </a:t>
            </a:r>
            <a:r>
              <a:rPr lang="ru-RU" sz="2000" dirty="0" err="1">
                <a:latin typeface="Arial" panose="020B0604020202020204" pitchFamily="34" charset="0"/>
              </a:rPr>
              <a:t>тероризм</a:t>
            </a:r>
            <a:r>
              <a:rPr lang="ru-RU" sz="2000" dirty="0">
                <a:latin typeface="Arial" panose="020B0604020202020204" pitchFamily="34" charset="0"/>
              </a:rPr>
              <a:t> у </a:t>
            </a:r>
            <a:r>
              <a:rPr lang="ru-RU" sz="2000" dirty="0" err="1">
                <a:latin typeface="Arial" panose="020B0604020202020204" pitchFamily="34" charset="0"/>
              </a:rPr>
              <a:t>класичному</a:t>
            </a:r>
            <a:r>
              <a:rPr lang="ru-RU" sz="2000" dirty="0">
                <a:latin typeface="Arial" panose="020B0604020202020204" pitchFamily="34" charset="0"/>
              </a:rPr>
              <a:t> </a:t>
            </a:r>
            <a:r>
              <a:rPr lang="ru-RU" sz="2000" dirty="0" err="1">
                <a:latin typeface="Arial" panose="020B0604020202020204" pitchFamily="34" charset="0"/>
              </a:rPr>
              <a:t>сенсі</a:t>
            </a:r>
            <a:r>
              <a:rPr lang="ru-RU" sz="2000" dirty="0">
                <a:latin typeface="Arial" panose="020B0604020202020204" pitchFamily="34" charset="0"/>
              </a:rPr>
              <a:t>, Джонс </a:t>
            </a:r>
            <a:r>
              <a:rPr lang="ru-RU" sz="2000" dirty="0" err="1">
                <a:latin typeface="Arial" panose="020B0604020202020204" pitchFamily="34" charset="0"/>
              </a:rPr>
              <a:t>використовував</a:t>
            </a:r>
            <a:r>
              <a:rPr lang="ru-RU" sz="2000" dirty="0">
                <a:latin typeface="Arial" panose="020B0604020202020204" pitchFamily="34" charset="0"/>
              </a:rPr>
              <a:t> </a:t>
            </a:r>
            <a:r>
              <a:rPr lang="ru-RU" sz="2000" dirty="0" err="1">
                <a:latin typeface="Arial" panose="020B0604020202020204" pitchFamily="34" charset="0"/>
              </a:rPr>
              <a:t>терор</a:t>
            </a:r>
            <a:r>
              <a:rPr lang="ru-RU" sz="2000" dirty="0">
                <a:latin typeface="Arial" panose="020B0604020202020204" pitchFamily="34" charset="0"/>
              </a:rPr>
              <a:t> для контролю над </a:t>
            </a:r>
            <a:r>
              <a:rPr lang="ru-RU" sz="2000" dirty="0" err="1">
                <a:latin typeface="Arial" panose="020B0604020202020204" pitchFamily="34" charset="0"/>
              </a:rPr>
              <a:t>послідовниками</a:t>
            </a:r>
            <a:r>
              <a:rPr lang="ru-RU" sz="2000" dirty="0">
                <a:latin typeface="Arial" panose="020B0604020202020204" pitchFamily="34" charset="0"/>
              </a:rPr>
              <a:t>.</a:t>
            </a:r>
            <a:endParaRPr lang="uk-UA" sz="2000" dirty="0">
              <a:latin typeface="Arial" panose="020B0604020202020204" pitchFamily="34" charset="0"/>
            </a:endParaRPr>
          </a:p>
        </p:txBody>
      </p:sp>
    </p:spTree>
    <p:extLst>
      <p:ext uri="{BB962C8B-B14F-4D97-AF65-F5344CB8AC3E}">
        <p14:creationId xmlns:p14="http://schemas.microsoft.com/office/powerpoint/2010/main" val="4668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58C2B603-C7EA-414A-A0F9-0CFAE0CD6116}"/>
              </a:ext>
            </a:extLst>
          </p:cNvPr>
          <p:cNvSpPr>
            <a:spLocks noGrp="1"/>
          </p:cNvSpPr>
          <p:nvPr>
            <p:ph sz="half" idx="1"/>
          </p:nvPr>
        </p:nvSpPr>
        <p:spPr>
          <a:xfrm>
            <a:off x="685800" y="1771651"/>
            <a:ext cx="5486400" cy="4447034"/>
          </a:xfrm>
        </p:spPr>
        <p:txBody>
          <a:bodyPr>
            <a:noAutofit/>
          </a:bodyPr>
          <a:lstStyle/>
          <a:p>
            <a:pPr algn="just"/>
            <a:r>
              <a:rPr lang="uk-UA" sz="2400" dirty="0"/>
              <a:t>Войовничий націоналізм підтримує низка діячів, у тому числі тих, хто може не вважати себе християнами або має амбівалентні стосунки з християнством, як-от </a:t>
            </a:r>
            <a:r>
              <a:rPr lang="uk-UA" sz="2400" dirty="0" err="1"/>
              <a:t>Андерс</a:t>
            </a:r>
            <a:r>
              <a:rPr lang="uk-UA" sz="2400" dirty="0"/>
              <a:t> </a:t>
            </a:r>
            <a:r>
              <a:rPr lang="uk-UA" sz="2400" dirty="0" err="1"/>
              <a:t>Брейвік</a:t>
            </a:r>
            <a:r>
              <a:rPr lang="uk-UA" sz="2400" dirty="0"/>
              <a:t> , який намагався позиціонувати себе як захисника християнського світу від мусульман, і тих, хто твердо позиціонує себе в рамках християнства, включаючи Володимира Путіна та деяких лідерів боснійських сербів .</a:t>
            </a:r>
          </a:p>
        </p:txBody>
      </p:sp>
      <p:sp>
        <p:nvSpPr>
          <p:cNvPr id="4" name="Місце для вмісту 3">
            <a:extLst>
              <a:ext uri="{FF2B5EF4-FFF2-40B4-BE49-F238E27FC236}">
                <a16:creationId xmlns:a16="http://schemas.microsoft.com/office/drawing/2014/main" id="{C8064F32-6AC6-4C3A-ADFB-113B08DACD8F}"/>
              </a:ext>
            </a:extLst>
          </p:cNvPr>
          <p:cNvSpPr>
            <a:spLocks noGrp="1"/>
          </p:cNvSpPr>
          <p:nvPr>
            <p:ph sz="half" idx="2"/>
          </p:nvPr>
        </p:nvSpPr>
        <p:spPr>
          <a:xfrm>
            <a:off x="6172200" y="533400"/>
            <a:ext cx="5334000" cy="6219825"/>
          </a:xfrm>
        </p:spPr>
        <p:txBody>
          <a:bodyPr>
            <a:normAutofit fontScale="85000" lnSpcReduction="20000"/>
          </a:bodyPr>
          <a:lstStyle/>
          <a:p>
            <a:pPr algn="just"/>
            <a:r>
              <a:rPr lang="uk-UA" dirty="0"/>
              <a:t> Подібно до послідовників теорії змови </a:t>
            </a:r>
            <a:r>
              <a:rPr lang="de-DE" dirty="0" err="1"/>
              <a:t>QAnon</a:t>
            </a:r>
            <a:r>
              <a:rPr lang="de-DE" dirty="0"/>
              <a:t>, </a:t>
            </a:r>
            <a:r>
              <a:rPr lang="uk-UA" dirty="0"/>
              <a:t>яка збігається з аспектами християнського ультраправого екстремізму, прихильники деяких форм християнські ультраправі екстремісти (</a:t>
            </a:r>
            <a:r>
              <a:rPr lang="de-DE" dirty="0"/>
              <a:t>CFRE</a:t>
            </a:r>
            <a:r>
              <a:rPr lang="uk-UA" dirty="0"/>
              <a:t>) можуть вважати себе противниками сучасних урядів або «глибинної держави». Для багатьох людей, залучених у </a:t>
            </a:r>
            <a:r>
              <a:rPr lang="de-DE" dirty="0"/>
              <a:t>CFRE, </a:t>
            </a:r>
            <a:r>
              <a:rPr lang="uk-UA" dirty="0"/>
              <a:t>політична система сприймається як сфальсифікована проти звичайних людей, з небажаними інтернаціоналістськими планами, які вважаються загрозою для місцевого християнського населення.</a:t>
            </a:r>
          </a:p>
          <a:p>
            <a:pPr algn="just"/>
            <a:r>
              <a:rPr lang="uk-UA" dirty="0"/>
              <a:t>Тут ми також бачимо </a:t>
            </a:r>
            <a:r>
              <a:rPr lang="uk-UA" dirty="0">
                <a:solidFill>
                  <a:srgbClr val="FF0000"/>
                </a:solidFill>
              </a:rPr>
              <a:t>антисемітизм</a:t>
            </a:r>
            <a:r>
              <a:rPr lang="uk-UA" dirty="0"/>
              <a:t> та </a:t>
            </a:r>
            <a:r>
              <a:rPr lang="uk-UA" dirty="0" err="1">
                <a:solidFill>
                  <a:srgbClr val="FF0000"/>
                </a:solidFill>
              </a:rPr>
              <a:t>ісламофобію</a:t>
            </a:r>
            <a:r>
              <a:rPr lang="uk-UA" dirty="0"/>
              <a:t> як типові ознаки християнського ультраправого екстремізму. Це потрібно розуміти в контексті, де і антисемітизм, і </a:t>
            </a:r>
            <a:r>
              <a:rPr lang="uk-UA" dirty="0" err="1"/>
              <a:t>ісламофобія</a:t>
            </a:r>
            <a:r>
              <a:rPr lang="uk-UA" dirty="0"/>
              <a:t> були основними частинами певних форм християнського та більш широкого світогляду. Наприклад, антисемітизм та </a:t>
            </a:r>
            <a:r>
              <a:rPr lang="uk-UA" dirty="0" err="1"/>
              <a:t>ісламофобія</a:t>
            </a:r>
            <a:r>
              <a:rPr lang="uk-UA" dirty="0"/>
              <a:t> були глибоко вкорінені в середньовічній та </a:t>
            </a:r>
            <a:r>
              <a:rPr lang="uk-UA" dirty="0" err="1"/>
              <a:t>ранньомодерній</a:t>
            </a:r>
            <a:r>
              <a:rPr lang="uk-UA" dirty="0"/>
              <a:t> Європі.</a:t>
            </a:r>
          </a:p>
        </p:txBody>
      </p:sp>
    </p:spTree>
    <p:extLst>
      <p:ext uri="{BB962C8B-B14F-4D97-AF65-F5344CB8AC3E}">
        <p14:creationId xmlns:p14="http://schemas.microsoft.com/office/powerpoint/2010/main" val="122067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F5A44F-E5B2-4267-867E-3D1AC7F2A036}"/>
              </a:ext>
            </a:extLst>
          </p:cNvPr>
          <p:cNvSpPr>
            <a:spLocks noGrp="1"/>
          </p:cNvSpPr>
          <p:nvPr>
            <p:ph type="title"/>
          </p:nvPr>
        </p:nvSpPr>
        <p:spPr/>
        <p:txBody>
          <a:bodyPr>
            <a:normAutofit/>
          </a:bodyPr>
          <a:lstStyle/>
          <a:p>
            <a:r>
              <a:rPr lang="uk-UA" sz="2800" b="1">
                <a:latin typeface="Arial" panose="020B0604020202020204" pitchFamily="34" charset="0"/>
              </a:rPr>
              <a:t>Причини радикалізації</a:t>
            </a:r>
          </a:p>
        </p:txBody>
      </p:sp>
      <p:sp>
        <p:nvSpPr>
          <p:cNvPr id="3" name="Місце для тексту 2">
            <a:extLst>
              <a:ext uri="{FF2B5EF4-FFF2-40B4-BE49-F238E27FC236}">
                <a16:creationId xmlns:a16="http://schemas.microsoft.com/office/drawing/2014/main" id="{77FC143B-34AB-4704-87C9-86B5446FC222}"/>
              </a:ext>
            </a:extLst>
          </p:cNvPr>
          <p:cNvSpPr>
            <a:spLocks noGrp="1"/>
          </p:cNvSpPr>
          <p:nvPr>
            <p:ph type="body" idx="1"/>
          </p:nvPr>
        </p:nvSpPr>
        <p:spPr>
          <a:xfrm>
            <a:off x="635000" y="2705100"/>
            <a:ext cx="10922000" cy="3517900"/>
          </a:xfrm>
        </p:spPr>
        <p:txBody>
          <a:bodyPr>
            <a:normAutofit/>
          </a:bodyPr>
          <a:lstStyle/>
          <a:p>
            <a:pPr algn="just"/>
            <a:r>
              <a:rPr lang="uk-UA" sz="2000" dirty="0">
                <a:latin typeface="Arial" panose="020B0604020202020204" pitchFamily="34" charset="0"/>
              </a:rPr>
              <a:t>Релігійні секти стають терористичними через кілька факторів. Перший — харизматичний лідер, який переконує послідовників у своїй божественній місії. Наприклад, </a:t>
            </a:r>
            <a:r>
              <a:rPr lang="uk-UA" sz="2000" dirty="0" err="1">
                <a:latin typeface="Arial" panose="020B0604020202020204" pitchFamily="34" charset="0"/>
              </a:rPr>
              <a:t>Асахара</a:t>
            </a:r>
            <a:r>
              <a:rPr lang="uk-UA" sz="2000" dirty="0">
                <a:latin typeface="Arial" panose="020B0604020202020204" pitchFamily="34" charset="0"/>
              </a:rPr>
              <a:t> й Кореш вважали себе пророками. Другий — ізоляція від суспільства, що підсилює параною і віру в "ворогів". Третій — апокаліптичні вірування, які виправдовують насильство як "очищення" чи підготовку до кінця світу. Економічні й соціальні проблеми, як-от бідність чи дискримінація, також можуть штовхати людей до радикальних сект.</a:t>
            </a:r>
          </a:p>
        </p:txBody>
      </p:sp>
    </p:spTree>
    <p:extLst>
      <p:ext uri="{BB962C8B-B14F-4D97-AF65-F5344CB8AC3E}">
        <p14:creationId xmlns:p14="http://schemas.microsoft.com/office/powerpoint/2010/main" val="2118161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7D0520-18C8-4FC9-9AC3-B114F915DFD7}"/>
              </a:ext>
            </a:extLst>
          </p:cNvPr>
          <p:cNvSpPr>
            <a:spLocks noGrp="1"/>
          </p:cNvSpPr>
          <p:nvPr>
            <p:ph type="title"/>
          </p:nvPr>
        </p:nvSpPr>
        <p:spPr/>
        <p:txBody>
          <a:bodyPr>
            <a:normAutofit/>
          </a:bodyPr>
          <a:lstStyle/>
          <a:p>
            <a:r>
              <a:rPr lang="uk-UA" sz="2800" b="1" dirty="0">
                <a:latin typeface="Arial" panose="020B0604020202020204" pitchFamily="34" charset="0"/>
              </a:rPr>
              <a:t>Форми прояву</a:t>
            </a:r>
          </a:p>
        </p:txBody>
      </p:sp>
      <p:sp>
        <p:nvSpPr>
          <p:cNvPr id="3" name="Місце для тексту 2">
            <a:extLst>
              <a:ext uri="{FF2B5EF4-FFF2-40B4-BE49-F238E27FC236}">
                <a16:creationId xmlns:a16="http://schemas.microsoft.com/office/drawing/2014/main" id="{26E499C2-6F4F-4020-BE1F-7106541FC58C}"/>
              </a:ext>
            </a:extLst>
          </p:cNvPr>
          <p:cNvSpPr>
            <a:spLocks noGrp="1"/>
          </p:cNvSpPr>
          <p:nvPr>
            <p:ph type="body" idx="1"/>
          </p:nvPr>
        </p:nvSpPr>
        <p:spPr>
          <a:xfrm>
            <a:off x="635000" y="2676524"/>
            <a:ext cx="10922000" cy="3546475"/>
          </a:xfrm>
        </p:spPr>
        <p:txBody>
          <a:bodyPr>
            <a:normAutofit/>
          </a:bodyPr>
          <a:lstStyle/>
          <a:p>
            <a:pPr algn="just"/>
            <a:r>
              <a:rPr lang="uk-UA" sz="2000" dirty="0">
                <a:latin typeface="Arial" panose="020B0604020202020204" pitchFamily="34" charset="0"/>
              </a:rPr>
              <a:t>Тероризм релігійних сект має різні форми. Найпоширеніша — прямі атаки, як у випадку з </a:t>
            </a:r>
            <a:r>
              <a:rPr lang="uk-UA" sz="2000" dirty="0" err="1">
                <a:latin typeface="Arial" panose="020B0604020202020204" pitchFamily="34" charset="0"/>
              </a:rPr>
              <a:t>Аум</a:t>
            </a:r>
            <a:r>
              <a:rPr lang="uk-UA" sz="2000" dirty="0">
                <a:latin typeface="Arial" panose="020B0604020202020204" pitchFamily="34" charset="0"/>
              </a:rPr>
              <a:t> </a:t>
            </a:r>
            <a:r>
              <a:rPr lang="uk-UA" sz="2000" dirty="0" err="1">
                <a:latin typeface="Arial" panose="020B0604020202020204" pitchFamily="34" charset="0"/>
              </a:rPr>
              <a:t>Сінрікьо</a:t>
            </a:r>
            <a:r>
              <a:rPr lang="uk-UA" sz="2000" dirty="0">
                <a:latin typeface="Arial" panose="020B0604020202020204" pitchFamily="34" charset="0"/>
              </a:rPr>
              <a:t>. Інша форма — внутрішній терор: лідери залякують власних послідовників, як у "Народному храмі". Також секти можуть вести партизанську війну, як "Гілка Давидова" проти влади. Пропаганда ненависті до "зовнішнього світу" — ще один інструмент, що готує ґрунт для насильства.</a:t>
            </a:r>
          </a:p>
        </p:txBody>
      </p:sp>
    </p:spTree>
    <p:extLst>
      <p:ext uri="{BB962C8B-B14F-4D97-AF65-F5344CB8AC3E}">
        <p14:creationId xmlns:p14="http://schemas.microsoft.com/office/powerpoint/2010/main" val="1025849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88394F-9AF9-425E-8208-0540060B13E6}"/>
              </a:ext>
            </a:extLst>
          </p:cNvPr>
          <p:cNvSpPr>
            <a:spLocks noGrp="1"/>
          </p:cNvSpPr>
          <p:nvPr>
            <p:ph type="title"/>
          </p:nvPr>
        </p:nvSpPr>
        <p:spPr/>
        <p:txBody>
          <a:bodyPr>
            <a:normAutofit/>
          </a:bodyPr>
          <a:lstStyle/>
          <a:p>
            <a:r>
              <a:rPr lang="uk-UA" sz="2800" b="1">
                <a:latin typeface="Arial" panose="020B0604020202020204" pitchFamily="34" charset="0"/>
              </a:rPr>
              <a:t>9. Етнічні конфлікти як джерело радикалізації: роль колоніалізму та націоналізму</a:t>
            </a:r>
          </a:p>
        </p:txBody>
      </p:sp>
      <p:sp>
        <p:nvSpPr>
          <p:cNvPr id="3" name="Місце для тексту 2">
            <a:extLst>
              <a:ext uri="{FF2B5EF4-FFF2-40B4-BE49-F238E27FC236}">
                <a16:creationId xmlns:a16="http://schemas.microsoft.com/office/drawing/2014/main" id="{1A3DECC8-248F-428E-BA64-49D3AD8AAF4E}"/>
              </a:ext>
            </a:extLst>
          </p:cNvPr>
          <p:cNvSpPr>
            <a:spLocks noGrp="1"/>
          </p:cNvSpPr>
          <p:nvPr>
            <p:ph type="body" idx="1"/>
          </p:nvPr>
        </p:nvSpPr>
        <p:spPr>
          <a:xfrm>
            <a:off x="635000" y="2724150"/>
            <a:ext cx="10922000" cy="3498850"/>
          </a:xfrm>
        </p:spPr>
        <p:txBody>
          <a:bodyPr>
            <a:normAutofit/>
          </a:bodyPr>
          <a:lstStyle/>
          <a:p>
            <a:pPr algn="just"/>
            <a:r>
              <a:rPr lang="uk-UA" sz="2000" dirty="0">
                <a:latin typeface="Arial" panose="020B0604020202020204" pitchFamily="34" charset="0"/>
              </a:rPr>
              <a:t>Етнічні конфлікти виникають, коли різні етнічні групи змагаються за владу, ресурси чи визнання своєї ідентичності. Ці конфлікти часто стають джерелом радикалізації, коли сторони вдаються до насильства, тероризму чи геноциду для досягнення своїх цілей. Історично колоніалізм і націоналізм відіграли ключову роль у формуванні таких конфліктів, створюючи умови для ворожнечі та радикальних рухів. У цьому розділі ми розглянемо, як етнічні конфлікти стають каталізатором радикалізації, аналізуючи вплив колоніальної спадщини та піднесення націоналістичних ідеологій.</a:t>
            </a:r>
          </a:p>
        </p:txBody>
      </p:sp>
    </p:spTree>
    <p:extLst>
      <p:ext uri="{BB962C8B-B14F-4D97-AF65-F5344CB8AC3E}">
        <p14:creationId xmlns:p14="http://schemas.microsoft.com/office/powerpoint/2010/main" val="1558672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E14219-CC5F-4BFD-90A5-CE9A35799308}"/>
              </a:ext>
            </a:extLst>
          </p:cNvPr>
          <p:cNvSpPr>
            <a:spLocks noGrp="1"/>
          </p:cNvSpPr>
          <p:nvPr>
            <p:ph type="title"/>
          </p:nvPr>
        </p:nvSpPr>
        <p:spPr/>
        <p:txBody>
          <a:bodyPr>
            <a:normAutofit/>
          </a:bodyPr>
          <a:lstStyle/>
          <a:p>
            <a:r>
              <a:rPr lang="ru-RU" sz="2800" b="1">
                <a:latin typeface="Arial" panose="020B0604020202020204" pitchFamily="34" charset="0"/>
              </a:rPr>
              <a:t>Етнічні конфлікти: визначення та природа</a:t>
            </a:r>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145701DA-ECB6-4584-9EBC-2732C6ACE6DF}"/>
              </a:ext>
            </a:extLst>
          </p:cNvPr>
          <p:cNvSpPr>
            <a:spLocks noGrp="1"/>
          </p:cNvSpPr>
          <p:nvPr>
            <p:ph type="body" idx="1"/>
          </p:nvPr>
        </p:nvSpPr>
        <p:spPr>
          <a:xfrm>
            <a:off x="635000" y="2590800"/>
            <a:ext cx="10922000" cy="3632200"/>
          </a:xfrm>
        </p:spPr>
        <p:txBody>
          <a:bodyPr>
            <a:normAutofit/>
          </a:bodyPr>
          <a:lstStyle/>
          <a:p>
            <a:pPr algn="just"/>
            <a:r>
              <a:rPr lang="uk-UA" sz="2000" dirty="0">
                <a:latin typeface="Arial" panose="020B0604020202020204" pitchFamily="34" charset="0"/>
              </a:rPr>
              <a:t>Етнічний конфлікт — це протистояння між групами, які визначають себе через спільну мову, культуру чи походження. Такі конфлікти можуть бути мирними, як політичні дебати, але часто переростають у насильство, коли одна група відчуває загрозу чи дискримінацію. Радикалізація настає, коли учасники конфлікту переходять від переговорів до екстремізму, вважаючи, що лише силою можна захистити свою ідентичність. Приклади включають війни в Югославії (1990-ті) чи геноцид у Руанді (1994). Ці конфлікти не завжди релігійні, але часто переплітаються з релігією, економікою та політикою.</a:t>
            </a:r>
          </a:p>
        </p:txBody>
      </p:sp>
    </p:spTree>
    <p:extLst>
      <p:ext uri="{BB962C8B-B14F-4D97-AF65-F5344CB8AC3E}">
        <p14:creationId xmlns:p14="http://schemas.microsoft.com/office/powerpoint/2010/main" val="2120046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A245E-00D7-4B6F-993D-4C0631D6658A}"/>
              </a:ext>
            </a:extLst>
          </p:cNvPr>
          <p:cNvSpPr>
            <a:spLocks noGrp="1"/>
          </p:cNvSpPr>
          <p:nvPr>
            <p:ph type="title"/>
          </p:nvPr>
        </p:nvSpPr>
        <p:spPr/>
        <p:txBody>
          <a:bodyPr>
            <a:normAutofit/>
          </a:bodyPr>
          <a:lstStyle/>
          <a:p>
            <a:r>
              <a:rPr lang="uk-UA" sz="2800" b="1">
                <a:latin typeface="Arial" panose="020B0604020202020204" pitchFamily="34" charset="0"/>
              </a:rPr>
              <a:t>Роль колоніалізму</a:t>
            </a:r>
          </a:p>
        </p:txBody>
      </p:sp>
      <p:sp>
        <p:nvSpPr>
          <p:cNvPr id="3" name="Місце для тексту 2">
            <a:extLst>
              <a:ext uri="{FF2B5EF4-FFF2-40B4-BE49-F238E27FC236}">
                <a16:creationId xmlns:a16="http://schemas.microsoft.com/office/drawing/2014/main" id="{B0A154D6-C9A2-41DE-8580-FC5F24F8EEBF}"/>
              </a:ext>
            </a:extLst>
          </p:cNvPr>
          <p:cNvSpPr>
            <a:spLocks noGrp="1"/>
          </p:cNvSpPr>
          <p:nvPr>
            <p:ph type="body" idx="1"/>
          </p:nvPr>
        </p:nvSpPr>
        <p:spPr>
          <a:xfrm>
            <a:off x="635000" y="2400300"/>
            <a:ext cx="10922000" cy="3822700"/>
          </a:xfrm>
        </p:spPr>
        <p:txBody>
          <a:bodyPr>
            <a:normAutofit/>
          </a:bodyPr>
          <a:lstStyle/>
          <a:p>
            <a:pPr algn="just"/>
            <a:r>
              <a:rPr lang="uk-UA" sz="2000" dirty="0">
                <a:latin typeface="Arial" panose="020B0604020202020204" pitchFamily="34" charset="0"/>
              </a:rPr>
              <a:t>Колоніалізм, який тривав із </a:t>
            </a:r>
            <a:r>
              <a:rPr lang="de-DE" sz="2000" dirty="0">
                <a:latin typeface="Arial" panose="020B0604020202020204" pitchFamily="34" charset="0"/>
              </a:rPr>
              <a:t>XV </a:t>
            </a:r>
            <a:r>
              <a:rPr lang="uk-UA" sz="2000" dirty="0">
                <a:latin typeface="Arial" panose="020B0604020202020204" pitchFamily="34" charset="0"/>
              </a:rPr>
              <a:t>до </a:t>
            </a:r>
            <a:r>
              <a:rPr lang="de-DE" sz="2000" dirty="0">
                <a:latin typeface="Arial" panose="020B0604020202020204" pitchFamily="34" charset="0"/>
              </a:rPr>
              <a:t>XX </a:t>
            </a:r>
            <a:r>
              <a:rPr lang="uk-UA" sz="2000" dirty="0">
                <a:latin typeface="Arial" panose="020B0604020202020204" pitchFamily="34" charset="0"/>
              </a:rPr>
              <a:t>століття, став одним із головних джерел етнічних конфліктів. Європейські імперії, такі як Британія, Франція та Бельгія, штучно створювали кордони в Африці, Азії та на Близькому Сході, ігноруючи етнічні й культурні межі. Наприклад, у Нігерії колоніальна адміністрація об’єднала хауса, йоруба та </a:t>
            </a:r>
            <a:r>
              <a:rPr lang="uk-UA" sz="2000" dirty="0" err="1">
                <a:latin typeface="Arial" panose="020B0604020202020204" pitchFamily="34" charset="0"/>
              </a:rPr>
              <a:t>ігбо</a:t>
            </a:r>
            <a:r>
              <a:rPr lang="uk-UA" sz="2000" dirty="0">
                <a:latin typeface="Arial" panose="020B0604020202020204" pitchFamily="34" charset="0"/>
              </a:rPr>
              <a:t>, які мали різні традиції й мови, що згодом призвело до громадянської війни 1967–1970 років. У Руанді бельгійці посилили розкол між </a:t>
            </a:r>
            <a:r>
              <a:rPr lang="uk-UA" sz="2000" dirty="0" err="1">
                <a:latin typeface="Arial" panose="020B0604020202020204" pitchFamily="34" charset="0"/>
              </a:rPr>
              <a:t>хуту</a:t>
            </a:r>
            <a:r>
              <a:rPr lang="uk-UA" sz="2000" dirty="0">
                <a:latin typeface="Arial" panose="020B0604020202020204" pitchFamily="34" charset="0"/>
              </a:rPr>
              <a:t> й </a:t>
            </a:r>
            <a:r>
              <a:rPr lang="uk-UA" sz="2000" dirty="0" err="1">
                <a:latin typeface="Arial" panose="020B0604020202020204" pitchFamily="34" charset="0"/>
              </a:rPr>
              <a:t>тутсі</a:t>
            </a:r>
            <a:r>
              <a:rPr lang="uk-UA" sz="2000" dirty="0">
                <a:latin typeface="Arial" panose="020B0604020202020204" pitchFamily="34" charset="0"/>
              </a:rPr>
              <a:t>, надаючи перевагу останнім, що заклало основу для геноциду 1994 року, коли </a:t>
            </a:r>
            <a:r>
              <a:rPr lang="uk-UA" sz="2000" dirty="0" err="1">
                <a:latin typeface="Arial" panose="020B0604020202020204" pitchFamily="34" charset="0"/>
              </a:rPr>
              <a:t>хуту</a:t>
            </a:r>
            <a:r>
              <a:rPr lang="uk-UA" sz="2000" dirty="0">
                <a:latin typeface="Arial" panose="020B0604020202020204" pitchFamily="34" charset="0"/>
              </a:rPr>
              <a:t> </a:t>
            </a:r>
            <a:r>
              <a:rPr lang="uk-UA" sz="2000" dirty="0" err="1">
                <a:latin typeface="Arial" panose="020B0604020202020204" pitchFamily="34" charset="0"/>
              </a:rPr>
              <a:t>радикалізувалися</a:t>
            </a:r>
            <a:r>
              <a:rPr lang="uk-UA" sz="2000" dirty="0">
                <a:latin typeface="Arial" panose="020B0604020202020204" pitchFamily="34" charset="0"/>
              </a:rPr>
              <a:t> проти "привілейованих" </a:t>
            </a:r>
            <a:r>
              <a:rPr lang="uk-UA" sz="2000" dirty="0" err="1">
                <a:latin typeface="Arial" panose="020B0604020202020204" pitchFamily="34" charset="0"/>
              </a:rPr>
              <a:t>тутсі</a:t>
            </a:r>
            <a:r>
              <a:rPr lang="uk-UA" sz="2000" dirty="0">
                <a:latin typeface="Arial" panose="020B0604020202020204" pitchFamily="34" charset="0"/>
              </a:rPr>
              <a:t>.</a:t>
            </a:r>
          </a:p>
        </p:txBody>
      </p:sp>
    </p:spTree>
    <p:extLst>
      <p:ext uri="{BB962C8B-B14F-4D97-AF65-F5344CB8AC3E}">
        <p14:creationId xmlns:p14="http://schemas.microsoft.com/office/powerpoint/2010/main" val="151054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4CD168-D6DC-4002-8B7B-E8FD9BF6E21B}"/>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DAFF2BD2-067B-4C46-9575-1FB19E02D8DD}"/>
              </a:ext>
            </a:extLst>
          </p:cNvPr>
          <p:cNvSpPr>
            <a:spLocks noGrp="1"/>
          </p:cNvSpPr>
          <p:nvPr>
            <p:ph type="body" idx="1"/>
          </p:nvPr>
        </p:nvSpPr>
        <p:spPr>
          <a:xfrm>
            <a:off x="635000" y="3133724"/>
            <a:ext cx="10922000" cy="3089275"/>
          </a:xfrm>
        </p:spPr>
        <p:txBody>
          <a:bodyPr>
            <a:normAutofit/>
          </a:bodyPr>
          <a:lstStyle/>
          <a:p>
            <a:pPr algn="just"/>
            <a:r>
              <a:rPr lang="uk-UA" sz="2000" dirty="0">
                <a:latin typeface="Arial" panose="020B0604020202020204" pitchFamily="34" charset="0"/>
              </a:rPr>
              <a:t>Колоніальні держави часто використовували стратегію "розділяй і владарюй", підсилюючи ворожнечу між групами. У Індії британці розпалювали напругу між індусами й мусульманами, що завершилося кривавим поділом 1947 року. Колоніалізм також залишив економічну нерівність: одні етноси отримували доступ до освіти й ресурсів, а інші — ні, що породжувало образу й радикальні рухи. Спадщина колоніалізму — це нестабільні держави, де етнічні конфлікти легко переростають у насильство.</a:t>
            </a:r>
          </a:p>
        </p:txBody>
      </p:sp>
    </p:spTree>
    <p:extLst>
      <p:ext uri="{BB962C8B-B14F-4D97-AF65-F5344CB8AC3E}">
        <p14:creationId xmlns:p14="http://schemas.microsoft.com/office/powerpoint/2010/main" val="1636265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334295-CF31-4736-BBF3-5AD0F6700B4B}"/>
              </a:ext>
            </a:extLst>
          </p:cNvPr>
          <p:cNvSpPr>
            <a:spLocks noGrp="1"/>
          </p:cNvSpPr>
          <p:nvPr>
            <p:ph type="title"/>
          </p:nvPr>
        </p:nvSpPr>
        <p:spPr/>
        <p:txBody>
          <a:bodyPr>
            <a:normAutofit/>
          </a:bodyPr>
          <a:lstStyle/>
          <a:p>
            <a:r>
              <a:rPr lang="uk-UA" sz="2800" b="1">
                <a:latin typeface="Arial" panose="020B0604020202020204" pitchFamily="34" charset="0"/>
              </a:rPr>
              <a:t>Роль націоналізму</a:t>
            </a:r>
          </a:p>
        </p:txBody>
      </p:sp>
      <p:sp>
        <p:nvSpPr>
          <p:cNvPr id="3" name="Місце для тексту 2">
            <a:extLst>
              <a:ext uri="{FF2B5EF4-FFF2-40B4-BE49-F238E27FC236}">
                <a16:creationId xmlns:a16="http://schemas.microsoft.com/office/drawing/2014/main" id="{C8CC210C-384D-4E6C-B264-0545B612E540}"/>
              </a:ext>
            </a:extLst>
          </p:cNvPr>
          <p:cNvSpPr>
            <a:spLocks noGrp="1"/>
          </p:cNvSpPr>
          <p:nvPr>
            <p:ph type="body" idx="1"/>
          </p:nvPr>
        </p:nvSpPr>
        <p:spPr>
          <a:xfrm>
            <a:off x="635000" y="2571750"/>
            <a:ext cx="10922000" cy="3651250"/>
          </a:xfrm>
        </p:spPr>
        <p:txBody>
          <a:bodyPr>
            <a:normAutofit/>
          </a:bodyPr>
          <a:lstStyle/>
          <a:p>
            <a:pPr algn="just"/>
            <a:r>
              <a:rPr lang="uk-UA" sz="2000" dirty="0">
                <a:latin typeface="Arial" panose="020B0604020202020204" pitchFamily="34" charset="0"/>
              </a:rPr>
              <a:t>Націоналізм, який набув сили в </a:t>
            </a:r>
            <a:r>
              <a:rPr lang="de-DE" sz="2000" dirty="0">
                <a:latin typeface="Arial" panose="020B0604020202020204" pitchFamily="34" charset="0"/>
              </a:rPr>
              <a:t>XIX–XX </a:t>
            </a:r>
            <a:r>
              <a:rPr lang="uk-UA" sz="2000" dirty="0">
                <a:latin typeface="Arial" panose="020B0604020202020204" pitchFamily="34" charset="0"/>
              </a:rPr>
              <a:t>століттях, став другим каталізатором етнічних конфліктів і радикалізації. Він підкреслює унікальність нації, часто ототожнюючи її з однією етнічною групою, що виключає меншини. У Європі націоналізм призвів до розпаду Югославії, коли серби, хорвати й </a:t>
            </a:r>
            <a:r>
              <a:rPr lang="uk-UA" sz="2000" dirty="0" err="1">
                <a:latin typeface="Arial" panose="020B0604020202020204" pitchFamily="34" charset="0"/>
              </a:rPr>
              <a:t>боснійці</a:t>
            </a:r>
            <a:r>
              <a:rPr lang="uk-UA" sz="2000" dirty="0">
                <a:latin typeface="Arial" panose="020B0604020202020204" pitchFamily="34" charset="0"/>
              </a:rPr>
              <a:t> почали боротися за "свої" держави, вдаючись до етнічних чисток. Сербські радикали, як-от </a:t>
            </a:r>
            <a:r>
              <a:rPr lang="uk-UA" sz="2000" dirty="0" err="1">
                <a:latin typeface="Arial" panose="020B0604020202020204" pitchFamily="34" charset="0"/>
              </a:rPr>
              <a:t>Ратко</a:t>
            </a:r>
            <a:r>
              <a:rPr lang="uk-UA" sz="2000" dirty="0">
                <a:latin typeface="Arial" panose="020B0604020202020204" pitchFamily="34" charset="0"/>
              </a:rPr>
              <a:t> </a:t>
            </a:r>
            <a:r>
              <a:rPr lang="uk-UA" sz="2000" dirty="0" err="1">
                <a:latin typeface="Arial" panose="020B0604020202020204" pitchFamily="34" charset="0"/>
              </a:rPr>
              <a:t>Младич</a:t>
            </a:r>
            <a:r>
              <a:rPr lang="uk-UA" sz="2000" dirty="0">
                <a:latin typeface="Arial" panose="020B0604020202020204" pitchFamily="34" charset="0"/>
              </a:rPr>
              <a:t>, виправдовували масові вбивства </a:t>
            </a:r>
            <a:r>
              <a:rPr lang="uk-UA" sz="2000" dirty="0" err="1">
                <a:latin typeface="Arial" panose="020B0604020202020204" pitchFamily="34" charset="0"/>
              </a:rPr>
              <a:t>боснійців</a:t>
            </a:r>
            <a:r>
              <a:rPr lang="uk-UA" sz="2000" dirty="0">
                <a:latin typeface="Arial" panose="020B0604020202020204" pitchFamily="34" charset="0"/>
              </a:rPr>
              <a:t> "захистом нації". У Туреччині націоналізм на початку </a:t>
            </a:r>
            <a:r>
              <a:rPr lang="de-DE" sz="2000" dirty="0">
                <a:latin typeface="Arial" panose="020B0604020202020204" pitchFamily="34" charset="0"/>
              </a:rPr>
              <a:t>XX </a:t>
            </a:r>
            <a:r>
              <a:rPr lang="uk-UA" sz="2000" dirty="0">
                <a:latin typeface="Arial" panose="020B0604020202020204" pitchFamily="34" charset="0"/>
              </a:rPr>
              <a:t>століття спричинив геноцид вірмен, коли османи прагнули "очистити" державу від "чужих".</a:t>
            </a:r>
          </a:p>
        </p:txBody>
      </p:sp>
    </p:spTree>
    <p:extLst>
      <p:ext uri="{BB962C8B-B14F-4D97-AF65-F5344CB8AC3E}">
        <p14:creationId xmlns:p14="http://schemas.microsoft.com/office/powerpoint/2010/main" val="1780439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017FD8-81A4-46FF-A3EF-DAEFF0F67CE2}"/>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46814AAB-E74D-45EF-8A30-6ED0AB647FF0}"/>
              </a:ext>
            </a:extLst>
          </p:cNvPr>
          <p:cNvSpPr>
            <a:spLocks noGrp="1"/>
          </p:cNvSpPr>
          <p:nvPr>
            <p:ph type="body" idx="1"/>
          </p:nvPr>
        </p:nvSpPr>
        <p:spPr>
          <a:xfrm>
            <a:off x="635000" y="2924174"/>
            <a:ext cx="10922000" cy="3298825"/>
          </a:xfrm>
        </p:spPr>
        <p:txBody>
          <a:bodyPr>
            <a:normAutofit/>
          </a:bodyPr>
          <a:lstStyle/>
          <a:p>
            <a:pPr algn="just"/>
            <a:r>
              <a:rPr lang="uk-UA" sz="2000" dirty="0">
                <a:latin typeface="Arial" panose="020B0604020202020204" pitchFamily="34" charset="0"/>
              </a:rPr>
              <a:t>Націоналізм часто поєднується з релігією чи мовою, посилюючи конфлікти. На Шрі-Ланці сингальський націоналізм після незалежності 1948 року призвів до дискримінації тамілів, що спровокувало громадянську війну (1983–2009) і тероризм "Тигрів визволення Таміл </a:t>
            </a:r>
            <a:r>
              <a:rPr lang="uk-UA" sz="2000" dirty="0" err="1">
                <a:latin typeface="Arial" panose="020B0604020202020204" pitchFamily="34" charset="0"/>
              </a:rPr>
              <a:t>Іламу</a:t>
            </a:r>
            <a:r>
              <a:rPr lang="uk-UA" sz="2000" dirty="0">
                <a:latin typeface="Arial" panose="020B0604020202020204" pitchFamily="34" charset="0"/>
              </a:rPr>
              <a:t>". У постколоніальних країнах націоналізм став інструментом для лідерів, які мобілізували етнічні групи проти "ворогів", як у Зімбабве чи Південному Судані.</a:t>
            </a:r>
          </a:p>
        </p:txBody>
      </p:sp>
    </p:spTree>
    <p:extLst>
      <p:ext uri="{BB962C8B-B14F-4D97-AF65-F5344CB8AC3E}">
        <p14:creationId xmlns:p14="http://schemas.microsoft.com/office/powerpoint/2010/main" val="1719026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D7EFFD-82ED-448F-B94B-3FF74E9D6605}"/>
              </a:ext>
            </a:extLst>
          </p:cNvPr>
          <p:cNvSpPr>
            <a:spLocks noGrp="1"/>
          </p:cNvSpPr>
          <p:nvPr>
            <p:ph type="title"/>
          </p:nvPr>
        </p:nvSpPr>
        <p:spPr/>
        <p:txBody>
          <a:bodyPr>
            <a:normAutofit/>
          </a:bodyPr>
          <a:lstStyle/>
          <a:p>
            <a:r>
              <a:rPr lang="uk-UA" sz="2800" b="1">
                <a:latin typeface="Arial" panose="020B0604020202020204" pitchFamily="34" charset="0"/>
              </a:rPr>
              <a:t>10. Приклади етнорелігійного тероризму</a:t>
            </a:r>
          </a:p>
        </p:txBody>
      </p:sp>
      <p:sp>
        <p:nvSpPr>
          <p:cNvPr id="3" name="Місце для тексту 2">
            <a:extLst>
              <a:ext uri="{FF2B5EF4-FFF2-40B4-BE49-F238E27FC236}">
                <a16:creationId xmlns:a16="http://schemas.microsoft.com/office/drawing/2014/main" id="{EC5B6709-CCCE-4D70-9CF1-1A034208D6DB}"/>
              </a:ext>
            </a:extLst>
          </p:cNvPr>
          <p:cNvSpPr>
            <a:spLocks noGrp="1"/>
          </p:cNvSpPr>
          <p:nvPr>
            <p:ph type="body" idx="1"/>
          </p:nvPr>
        </p:nvSpPr>
        <p:spPr>
          <a:xfrm>
            <a:off x="635000" y="2667000"/>
            <a:ext cx="10922000" cy="3556000"/>
          </a:xfrm>
        </p:spPr>
        <p:txBody>
          <a:bodyPr>
            <a:normAutofit/>
          </a:bodyPr>
          <a:lstStyle/>
          <a:p>
            <a:pPr algn="just"/>
            <a:r>
              <a:rPr lang="uk-UA" sz="2000" dirty="0" err="1">
                <a:latin typeface="Arial" panose="020B0604020202020204" pitchFamily="34" charset="0"/>
              </a:rPr>
              <a:t>Етнорелігійний</a:t>
            </a:r>
            <a:r>
              <a:rPr lang="uk-UA" sz="2000" dirty="0">
                <a:latin typeface="Arial" panose="020B0604020202020204" pitchFamily="34" charset="0"/>
              </a:rPr>
              <a:t> тероризм є однією з форм терористичної діяльності, що поєднує етнічні та релігійні мотиви. Такі конфлікти часто виникають у регіонах, де історичні, культурні та соціальні суперечності між групами населення загострюються через релігійні відмінності або боротьбу за територію. У цьому підручнику ми розглянемо приклади </a:t>
            </a:r>
            <a:r>
              <a:rPr lang="uk-UA" sz="2000" dirty="0" err="1">
                <a:latin typeface="Arial" panose="020B0604020202020204" pitchFamily="34" charset="0"/>
              </a:rPr>
              <a:t>етнорелігійного</a:t>
            </a:r>
            <a:r>
              <a:rPr lang="uk-UA" sz="2000" dirty="0">
                <a:latin typeface="Arial" panose="020B0604020202020204" pitchFamily="34" charset="0"/>
              </a:rPr>
              <a:t> тероризму в Північній Ірландії, Шрі-Ланці, Палестині та інших регіонах, аналізуючи їх причини, перебіг і наслідки.</a:t>
            </a:r>
          </a:p>
        </p:txBody>
      </p:sp>
    </p:spTree>
    <p:extLst>
      <p:ext uri="{BB962C8B-B14F-4D97-AF65-F5344CB8AC3E}">
        <p14:creationId xmlns:p14="http://schemas.microsoft.com/office/powerpoint/2010/main" val="314786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036D43-3747-44BC-9B8E-2DF73B9C2758}"/>
              </a:ext>
            </a:extLst>
          </p:cNvPr>
          <p:cNvSpPr>
            <a:spLocks noGrp="1"/>
          </p:cNvSpPr>
          <p:nvPr>
            <p:ph type="title"/>
          </p:nvPr>
        </p:nvSpPr>
        <p:spPr/>
        <p:txBody>
          <a:bodyPr>
            <a:normAutofit/>
          </a:bodyPr>
          <a:lstStyle/>
          <a:p>
            <a:r>
              <a:rPr lang="uk-UA" sz="2800" b="1">
                <a:latin typeface="Arial" panose="020B0604020202020204" pitchFamily="34" charset="0"/>
              </a:rPr>
              <a:t>Конфлікт у Північній Ірландії</a:t>
            </a:r>
          </a:p>
        </p:txBody>
      </p:sp>
      <p:sp>
        <p:nvSpPr>
          <p:cNvPr id="3" name="Місце для тексту 2">
            <a:extLst>
              <a:ext uri="{FF2B5EF4-FFF2-40B4-BE49-F238E27FC236}">
                <a16:creationId xmlns:a16="http://schemas.microsoft.com/office/drawing/2014/main" id="{72AE098C-4823-455D-A3BD-9B1B6901EA68}"/>
              </a:ext>
            </a:extLst>
          </p:cNvPr>
          <p:cNvSpPr>
            <a:spLocks noGrp="1"/>
          </p:cNvSpPr>
          <p:nvPr>
            <p:ph type="body" idx="1"/>
          </p:nvPr>
        </p:nvSpPr>
        <p:spPr>
          <a:xfrm>
            <a:off x="635000" y="2771774"/>
            <a:ext cx="10922000" cy="3451225"/>
          </a:xfrm>
        </p:spPr>
        <p:txBody>
          <a:bodyPr>
            <a:normAutofit/>
          </a:bodyPr>
          <a:lstStyle/>
          <a:p>
            <a:pPr algn="just"/>
            <a:r>
              <a:rPr lang="uk-UA" sz="2000" dirty="0">
                <a:latin typeface="Arial" panose="020B0604020202020204" pitchFamily="34" charset="0"/>
              </a:rPr>
              <a:t>Конфлікт у Північній Ірландії, відомий як «Смута» (</a:t>
            </a:r>
            <a:r>
              <a:rPr lang="de-DE" sz="2000" dirty="0">
                <a:latin typeface="Arial" panose="020B0604020202020204" pitchFamily="34" charset="0"/>
              </a:rPr>
              <a:t>The Troubles), </a:t>
            </a:r>
            <a:r>
              <a:rPr lang="uk-UA" sz="2000" dirty="0">
                <a:latin typeface="Arial" panose="020B0604020202020204" pitchFamily="34" charset="0"/>
              </a:rPr>
              <a:t>тривав приблизно з кінця 1960-х до підписання </a:t>
            </a:r>
            <a:r>
              <a:rPr lang="uk-UA" sz="2000" dirty="0" err="1">
                <a:latin typeface="Arial" panose="020B0604020202020204" pitchFamily="34" charset="0"/>
              </a:rPr>
              <a:t>Белфастської</a:t>
            </a:r>
            <a:r>
              <a:rPr lang="uk-UA" sz="2000" dirty="0">
                <a:latin typeface="Arial" panose="020B0604020202020204" pitchFamily="34" charset="0"/>
              </a:rPr>
              <a:t> угоди в 1998 році. Він мав яскраво виражений </a:t>
            </a:r>
            <a:r>
              <a:rPr lang="uk-UA" sz="2000" dirty="0" err="1">
                <a:latin typeface="Arial" panose="020B0604020202020204" pitchFamily="34" charset="0"/>
              </a:rPr>
              <a:t>етнорелігійний</a:t>
            </a:r>
            <a:r>
              <a:rPr lang="uk-UA" sz="2000" dirty="0">
                <a:latin typeface="Arial" panose="020B0604020202020204" pitchFamily="34" charset="0"/>
              </a:rPr>
              <a:t> характер, адже протистояння відбувалося між католицькою та протестантською громадами. Католики, які переважно виступали за об’єднання з Ірландією, зазнавали дискримінації з боку протестантської більшості, що підтримувала збереження Північної Ірландії у складі Великої Британії. Ця напруженість переросла у збройне протистояння, де ключову роль відіграли терористичні організації.</a:t>
            </a:r>
          </a:p>
        </p:txBody>
      </p:sp>
    </p:spTree>
    <p:extLst>
      <p:ext uri="{BB962C8B-B14F-4D97-AF65-F5344CB8AC3E}">
        <p14:creationId xmlns:p14="http://schemas.microsoft.com/office/powerpoint/2010/main" val="359844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BD5CF9-AA88-4A29-91D8-A6699B559FCD}"/>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4A341AE4-A46E-44BE-9992-81957EC92526}"/>
              </a:ext>
            </a:extLst>
          </p:cNvPr>
          <p:cNvSpPr>
            <a:spLocks noGrp="1"/>
          </p:cNvSpPr>
          <p:nvPr>
            <p:ph sz="half" idx="1"/>
          </p:nvPr>
        </p:nvSpPr>
        <p:spPr/>
        <p:txBody>
          <a:bodyPr>
            <a:normAutofit fontScale="77500" lnSpcReduction="20000"/>
          </a:bodyPr>
          <a:lstStyle/>
          <a:p>
            <a:pPr algn="just"/>
            <a:r>
              <a:rPr lang="uk-UA" dirty="0"/>
              <a:t>З кінця ХХ століття в північноамериканських євангельських колах виникла особлива теологічна доктрина, яка поширилася по всьому світу. Називається теологією панування (або </a:t>
            </a:r>
            <a:r>
              <a:rPr lang="uk-UA" b="1" dirty="0" err="1">
                <a:solidFill>
                  <a:srgbClr val="FF0000"/>
                </a:solidFill>
              </a:rPr>
              <a:t>домініонізмом</a:t>
            </a:r>
            <a:r>
              <a:rPr lang="uk-UA" dirty="0"/>
              <a:t>), вона заохочує християн взяти під контроль інститути або стовпи суспільства, щоб сформувати його відповідно до певного християнського бачення. Згідно з «Мандатом семи гір», цими стовпами є уряд, бізнес, освіта, релігія, сім’я, розваги та ЗМІ.</a:t>
            </a:r>
          </a:p>
          <a:p>
            <a:pPr algn="just"/>
            <a:r>
              <a:rPr lang="uk-UA" dirty="0"/>
              <a:t>Це, як і інші форми християнського крайнього правого екстремізму, може бути пов’язано із законами проти абортів, протидією тому, що вважається ліберальними поглядами на сексуальність, і забезпеченням жорсткої прихильності християнському домінуванню суспільних звичаїв, правових норм тощо.</a:t>
            </a:r>
          </a:p>
        </p:txBody>
      </p:sp>
      <p:pic>
        <p:nvPicPr>
          <p:cNvPr id="5" name="Місце для вмісту 4">
            <a:extLst>
              <a:ext uri="{FF2B5EF4-FFF2-40B4-BE49-F238E27FC236}">
                <a16:creationId xmlns:a16="http://schemas.microsoft.com/office/drawing/2014/main" id="{714247DD-7DEC-4485-9597-6618C2EF1100}"/>
              </a:ext>
            </a:extLst>
          </p:cNvPr>
          <p:cNvPicPr>
            <a:picLocks noGrp="1" noChangeAspect="1"/>
          </p:cNvPicPr>
          <p:nvPr>
            <p:ph sz="half" idx="2"/>
          </p:nvPr>
        </p:nvPicPr>
        <p:blipFill>
          <a:blip r:embed="rId2"/>
          <a:stretch>
            <a:fillRect/>
          </a:stretch>
        </p:blipFill>
        <p:spPr>
          <a:xfrm>
            <a:off x="6168970" y="2430779"/>
            <a:ext cx="5337230" cy="3551684"/>
          </a:xfrm>
          <a:prstGeom prst="rect">
            <a:avLst/>
          </a:prstGeom>
        </p:spPr>
      </p:pic>
    </p:spTree>
    <p:extLst>
      <p:ext uri="{BB962C8B-B14F-4D97-AF65-F5344CB8AC3E}">
        <p14:creationId xmlns:p14="http://schemas.microsoft.com/office/powerpoint/2010/main" val="4123759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384795-51F2-4822-A40C-32D6F8DB4704}"/>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0B66A872-8167-46F6-A255-0BE9D3AD37C2}"/>
              </a:ext>
            </a:extLst>
          </p:cNvPr>
          <p:cNvSpPr>
            <a:spLocks noGrp="1"/>
          </p:cNvSpPr>
          <p:nvPr>
            <p:ph type="body" idx="1"/>
          </p:nvPr>
        </p:nvSpPr>
        <p:spPr>
          <a:xfrm>
            <a:off x="635000" y="2876550"/>
            <a:ext cx="10922000" cy="3346450"/>
          </a:xfrm>
        </p:spPr>
        <p:txBody>
          <a:bodyPr>
            <a:normAutofit/>
          </a:bodyPr>
          <a:lstStyle/>
          <a:p>
            <a:pPr algn="just"/>
            <a:r>
              <a:rPr lang="uk-UA" sz="2000" dirty="0">
                <a:latin typeface="Arial" panose="020B0604020202020204" pitchFamily="34" charset="0"/>
              </a:rPr>
              <a:t>Основною терористичною групою з католицького боку була Тимчасова Ірландська республіканська армія (</a:t>
            </a:r>
            <a:r>
              <a:rPr lang="de-DE" sz="2000" dirty="0" err="1">
                <a:latin typeface="Arial" panose="020B0604020202020204" pitchFamily="34" charset="0"/>
              </a:rPr>
              <a:t>Provisional</a:t>
            </a:r>
            <a:r>
              <a:rPr lang="de-DE" sz="2000" dirty="0">
                <a:latin typeface="Arial" panose="020B0604020202020204" pitchFamily="34" charset="0"/>
              </a:rPr>
              <a:t> IRA). </a:t>
            </a:r>
            <a:r>
              <a:rPr lang="uk-UA" sz="2000" dirty="0">
                <a:latin typeface="Arial" panose="020B0604020202020204" pitchFamily="34" charset="0"/>
              </a:rPr>
              <a:t>Вона використовувала тактику партизанської війни, включаючи вибухи, вбивства та викрадення, спрямовані проти британських сил та протестантських </a:t>
            </a:r>
            <a:r>
              <a:rPr lang="uk-UA" sz="2000" dirty="0" err="1">
                <a:latin typeface="Arial" panose="020B0604020202020204" pitchFamily="34" charset="0"/>
              </a:rPr>
              <a:t>лоялістів</a:t>
            </a:r>
            <a:r>
              <a:rPr lang="uk-UA" sz="2000" dirty="0">
                <a:latin typeface="Arial" panose="020B0604020202020204" pitchFamily="34" charset="0"/>
              </a:rPr>
              <a:t>. Наприклад, у 1972 році </a:t>
            </a:r>
            <a:r>
              <a:rPr lang="de-DE" sz="2000" dirty="0">
                <a:latin typeface="Arial" panose="020B0604020202020204" pitchFamily="34" charset="0"/>
              </a:rPr>
              <a:t>IRA </a:t>
            </a:r>
            <a:r>
              <a:rPr lang="uk-UA" sz="2000" dirty="0">
                <a:latin typeface="Arial" panose="020B0604020202020204" pitchFamily="34" charset="0"/>
              </a:rPr>
              <a:t>організувала серію вибухів у Белфасті, відому як «Кривава п’ятниця», коли загинуло 9 осіб і було поранено сотні. З іншого боку, протестантські </a:t>
            </a:r>
            <a:r>
              <a:rPr lang="uk-UA" sz="2000" dirty="0" err="1">
                <a:latin typeface="Arial" panose="020B0604020202020204" pitchFamily="34" charset="0"/>
              </a:rPr>
              <a:t>парамілітарні</a:t>
            </a:r>
            <a:r>
              <a:rPr lang="uk-UA" sz="2000" dirty="0">
                <a:latin typeface="Arial" panose="020B0604020202020204" pitchFamily="34" charset="0"/>
              </a:rPr>
              <a:t> угруповання, такі як Асоціація оборони Ольстера (</a:t>
            </a:r>
            <a:r>
              <a:rPr lang="de-DE" sz="2000" dirty="0">
                <a:latin typeface="Arial" panose="020B0604020202020204" pitchFamily="34" charset="0"/>
              </a:rPr>
              <a:t>UDA) </a:t>
            </a:r>
            <a:r>
              <a:rPr lang="uk-UA" sz="2000" dirty="0">
                <a:latin typeface="Arial" panose="020B0604020202020204" pitchFamily="34" charset="0"/>
              </a:rPr>
              <a:t>та Добровольчі сили Ольстера (</a:t>
            </a:r>
            <a:r>
              <a:rPr lang="de-DE" sz="2000" dirty="0">
                <a:latin typeface="Arial" panose="020B0604020202020204" pitchFamily="34" charset="0"/>
              </a:rPr>
              <a:t>UVF), </a:t>
            </a:r>
            <a:r>
              <a:rPr lang="uk-UA" sz="2000" dirty="0">
                <a:latin typeface="Arial" panose="020B0604020202020204" pitchFamily="34" charset="0"/>
              </a:rPr>
              <a:t>відповідали не менш жорстокими актами. Вони здійснювали напади на католицькі райони, часто з метою залякування.</a:t>
            </a:r>
          </a:p>
        </p:txBody>
      </p:sp>
    </p:spTree>
    <p:extLst>
      <p:ext uri="{BB962C8B-B14F-4D97-AF65-F5344CB8AC3E}">
        <p14:creationId xmlns:p14="http://schemas.microsoft.com/office/powerpoint/2010/main" val="184506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95DF3A-8593-44F7-BCE3-0F80959EBD3E}"/>
              </a:ext>
            </a:extLst>
          </p:cNvPr>
          <p:cNvSpPr>
            <a:spLocks noGrp="1"/>
          </p:cNvSpPr>
          <p:nvPr>
            <p:ph type="title"/>
          </p:nvPr>
        </p:nvSpPr>
        <p:spPr/>
        <p:txBody>
          <a:bodyPr>
            <a:normAutofit/>
          </a:bodyPr>
          <a:lstStyle/>
          <a:p>
            <a:r>
              <a:rPr lang="uk-UA" sz="2800" b="1">
                <a:latin typeface="Arial" panose="020B0604020202020204" pitchFamily="34" charset="0"/>
              </a:rPr>
              <a:t>Громадянська війна на Шрі-Ланці</a:t>
            </a:r>
          </a:p>
        </p:txBody>
      </p:sp>
      <p:sp>
        <p:nvSpPr>
          <p:cNvPr id="3" name="Місце для тексту 2">
            <a:extLst>
              <a:ext uri="{FF2B5EF4-FFF2-40B4-BE49-F238E27FC236}">
                <a16:creationId xmlns:a16="http://schemas.microsoft.com/office/drawing/2014/main" id="{4932A3BE-1B89-46D6-BCE9-A2627B680686}"/>
              </a:ext>
            </a:extLst>
          </p:cNvPr>
          <p:cNvSpPr>
            <a:spLocks noGrp="1"/>
          </p:cNvSpPr>
          <p:nvPr>
            <p:ph type="body" idx="1"/>
          </p:nvPr>
        </p:nvSpPr>
        <p:spPr>
          <a:xfrm>
            <a:off x="635000" y="3067050"/>
            <a:ext cx="10922000" cy="3155950"/>
          </a:xfrm>
        </p:spPr>
        <p:txBody>
          <a:bodyPr>
            <a:normAutofit/>
          </a:bodyPr>
          <a:lstStyle/>
          <a:p>
            <a:pPr algn="just"/>
            <a:r>
              <a:rPr lang="uk-UA" sz="2000" dirty="0">
                <a:latin typeface="Arial" panose="020B0604020202020204" pitchFamily="34" charset="0"/>
              </a:rPr>
              <a:t>Громадянська війна на Шрі-Ланці (1983–2009) була одним із найкривавіших конфліктів, де </a:t>
            </a:r>
            <a:r>
              <a:rPr lang="uk-UA" sz="2000" dirty="0" err="1">
                <a:latin typeface="Arial" panose="020B0604020202020204" pitchFamily="34" charset="0"/>
              </a:rPr>
              <a:t>етнорелігійний</a:t>
            </a:r>
            <a:r>
              <a:rPr lang="uk-UA" sz="2000" dirty="0">
                <a:latin typeface="Arial" panose="020B0604020202020204" pitchFamily="34" charset="0"/>
              </a:rPr>
              <a:t> тероризм відігравав центральну роль. Основне протистояння відбувалося між сингальською буддистською більшістю та тамільською індуїстською </a:t>
            </a:r>
            <a:r>
              <a:rPr lang="uk-UA" sz="2000" dirty="0" err="1">
                <a:latin typeface="Arial" panose="020B0604020202020204" pitchFamily="34" charset="0"/>
              </a:rPr>
              <a:t>меншіною</a:t>
            </a:r>
            <a:r>
              <a:rPr lang="uk-UA" sz="2000" dirty="0">
                <a:latin typeface="Arial" panose="020B0604020202020204" pitchFamily="34" charset="0"/>
              </a:rPr>
              <a:t>. Таміли, які складали близько 15% населення, вимагали створення незалежної держави на півночі та сході острова, посилаючись на дискримінацію з боку сингальського уряду. Цей конфлікт породив одну з найвідоміших терористичних організацій світу — «Тигри визволення Таміл-</a:t>
            </a:r>
            <a:r>
              <a:rPr lang="uk-UA" sz="2000" dirty="0" err="1">
                <a:latin typeface="Arial" panose="020B0604020202020204" pitchFamily="34" charset="0"/>
              </a:rPr>
              <a:t>Іламу</a:t>
            </a:r>
            <a:r>
              <a:rPr lang="uk-UA" sz="2000" dirty="0">
                <a:latin typeface="Arial" panose="020B0604020202020204" pitchFamily="34" charset="0"/>
              </a:rPr>
              <a:t>» (</a:t>
            </a:r>
            <a:r>
              <a:rPr lang="de-DE" sz="2000" dirty="0">
                <a:latin typeface="Arial" panose="020B0604020202020204" pitchFamily="34" charset="0"/>
              </a:rPr>
              <a:t>LTTE).</a:t>
            </a:r>
            <a:endParaRPr lang="uk-UA" sz="2000" dirty="0">
              <a:latin typeface="Arial" panose="020B0604020202020204" pitchFamily="34" charset="0"/>
            </a:endParaRPr>
          </a:p>
        </p:txBody>
      </p:sp>
    </p:spTree>
    <p:extLst>
      <p:ext uri="{BB962C8B-B14F-4D97-AF65-F5344CB8AC3E}">
        <p14:creationId xmlns:p14="http://schemas.microsoft.com/office/powerpoint/2010/main" val="2799244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2A6F25-BD34-4787-97D7-8D8C3AAC04D4}"/>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AB6F0BB5-82AE-4D4A-AA05-9FAB7FFB617A}"/>
              </a:ext>
            </a:extLst>
          </p:cNvPr>
          <p:cNvSpPr>
            <a:spLocks noGrp="1"/>
          </p:cNvSpPr>
          <p:nvPr>
            <p:ph type="body" idx="1"/>
          </p:nvPr>
        </p:nvSpPr>
        <p:spPr>
          <a:xfrm>
            <a:off x="635000" y="2990850"/>
            <a:ext cx="10922000" cy="3232150"/>
          </a:xfrm>
        </p:spPr>
        <p:txBody>
          <a:bodyPr>
            <a:normAutofit/>
          </a:bodyPr>
          <a:lstStyle/>
          <a:p>
            <a:pPr algn="just"/>
            <a:r>
              <a:rPr lang="de-DE" sz="2000" dirty="0">
                <a:latin typeface="Arial" panose="020B0604020202020204" pitchFamily="34" charset="0"/>
              </a:rPr>
              <a:t>LTTE, </a:t>
            </a:r>
            <a:r>
              <a:rPr lang="uk-UA" sz="2000" dirty="0">
                <a:latin typeface="Arial" panose="020B0604020202020204" pitchFamily="34" charset="0"/>
              </a:rPr>
              <a:t>заснована в 1976 році </a:t>
            </a:r>
            <a:r>
              <a:rPr lang="uk-UA" sz="2000" dirty="0" err="1">
                <a:latin typeface="Arial" panose="020B0604020202020204" pitchFamily="34" charset="0"/>
              </a:rPr>
              <a:t>Велупіллаєм</a:t>
            </a:r>
            <a:r>
              <a:rPr lang="uk-UA" sz="2000" dirty="0">
                <a:latin typeface="Arial" panose="020B0604020202020204" pitchFamily="34" charset="0"/>
              </a:rPr>
              <a:t> </a:t>
            </a:r>
            <a:r>
              <a:rPr lang="uk-UA" sz="2000" dirty="0" err="1">
                <a:latin typeface="Arial" panose="020B0604020202020204" pitchFamily="34" charset="0"/>
              </a:rPr>
              <a:t>Прабхакараном</a:t>
            </a:r>
            <a:r>
              <a:rPr lang="uk-UA" sz="2000" dirty="0">
                <a:latin typeface="Arial" panose="020B0604020202020204" pitchFamily="34" charset="0"/>
              </a:rPr>
              <a:t>, використовувала терористичні методи для досягнення своїх цілей. Організація здійснювала самогубні атаки, вибухи та політичні вбивства. Одним із найвідоміших актів </a:t>
            </a:r>
            <a:r>
              <a:rPr lang="de-DE" sz="2000" dirty="0">
                <a:latin typeface="Arial" panose="020B0604020202020204" pitchFamily="34" charset="0"/>
              </a:rPr>
              <a:t>LTTE </a:t>
            </a:r>
            <a:r>
              <a:rPr lang="uk-UA" sz="2000" dirty="0">
                <a:latin typeface="Arial" panose="020B0604020202020204" pitchFamily="34" charset="0"/>
              </a:rPr>
              <a:t>стало вбивство президента Шрі-Ланки </a:t>
            </a:r>
            <a:r>
              <a:rPr lang="uk-UA" sz="2000" dirty="0" err="1">
                <a:latin typeface="Arial" panose="020B0604020202020204" pitchFamily="34" charset="0"/>
              </a:rPr>
              <a:t>Ранасінгхе</a:t>
            </a:r>
            <a:r>
              <a:rPr lang="uk-UA" sz="2000" dirty="0">
                <a:latin typeface="Arial" panose="020B0604020202020204" pitchFamily="34" charset="0"/>
              </a:rPr>
              <a:t> </a:t>
            </a:r>
            <a:r>
              <a:rPr lang="uk-UA" sz="2000" dirty="0" err="1">
                <a:latin typeface="Arial" panose="020B0604020202020204" pitchFamily="34" charset="0"/>
              </a:rPr>
              <a:t>Премадаси</a:t>
            </a:r>
            <a:r>
              <a:rPr lang="uk-UA" sz="2000" dirty="0">
                <a:latin typeface="Arial" panose="020B0604020202020204" pitchFamily="34" charset="0"/>
              </a:rPr>
              <a:t> в 1993 році за допомогою смертника. Також </a:t>
            </a:r>
            <a:r>
              <a:rPr lang="de-DE" sz="2000" dirty="0">
                <a:latin typeface="Arial" panose="020B0604020202020204" pitchFamily="34" charset="0"/>
              </a:rPr>
              <a:t>LTTE </a:t>
            </a:r>
            <a:r>
              <a:rPr lang="uk-UA" sz="2000" dirty="0">
                <a:latin typeface="Arial" panose="020B0604020202020204" pitchFamily="34" charset="0"/>
              </a:rPr>
              <a:t>прославилася використанням жінок-смертниць, що стало новаторським для терористичних груп того часу. Окрім атак на урядові цілі, </a:t>
            </a:r>
            <a:r>
              <a:rPr lang="de-DE" sz="2000" dirty="0">
                <a:latin typeface="Arial" panose="020B0604020202020204" pitchFamily="34" charset="0"/>
              </a:rPr>
              <a:t>LTTE </a:t>
            </a:r>
            <a:r>
              <a:rPr lang="uk-UA" sz="2000" dirty="0">
                <a:latin typeface="Arial" panose="020B0604020202020204" pitchFamily="34" charset="0"/>
              </a:rPr>
              <a:t>також нападала на цивільних сингальців і мусульман, що ще більше загострювало етнічну ворожнечу.</a:t>
            </a:r>
          </a:p>
        </p:txBody>
      </p:sp>
    </p:spTree>
    <p:extLst>
      <p:ext uri="{BB962C8B-B14F-4D97-AF65-F5344CB8AC3E}">
        <p14:creationId xmlns:p14="http://schemas.microsoft.com/office/powerpoint/2010/main" val="532905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6F3F17-0F42-444C-BEA8-3C426590D5AC}"/>
              </a:ext>
            </a:extLst>
          </p:cNvPr>
          <p:cNvSpPr>
            <a:spLocks noGrp="1"/>
          </p:cNvSpPr>
          <p:nvPr>
            <p:ph type="title"/>
          </p:nvPr>
        </p:nvSpPr>
        <p:spPr/>
        <p:txBody>
          <a:bodyPr>
            <a:normAutofit/>
          </a:bodyPr>
          <a:lstStyle/>
          <a:p>
            <a:r>
              <a:rPr lang="uk-UA" sz="2800" b="1">
                <a:latin typeface="Arial" panose="020B0604020202020204" pitchFamily="34" charset="0"/>
              </a:rPr>
              <a:t>Ізраїльсько-палестинський конфлікт</a:t>
            </a:r>
          </a:p>
        </p:txBody>
      </p:sp>
      <p:sp>
        <p:nvSpPr>
          <p:cNvPr id="3" name="Місце для тексту 2">
            <a:extLst>
              <a:ext uri="{FF2B5EF4-FFF2-40B4-BE49-F238E27FC236}">
                <a16:creationId xmlns:a16="http://schemas.microsoft.com/office/drawing/2014/main" id="{23427BA5-BDFA-477B-A4DB-2E429B2F187B}"/>
              </a:ext>
            </a:extLst>
          </p:cNvPr>
          <p:cNvSpPr>
            <a:spLocks noGrp="1"/>
          </p:cNvSpPr>
          <p:nvPr>
            <p:ph type="body" idx="1"/>
          </p:nvPr>
        </p:nvSpPr>
        <p:spPr>
          <a:xfrm>
            <a:off x="635000" y="2714624"/>
            <a:ext cx="10922000" cy="3508375"/>
          </a:xfrm>
        </p:spPr>
        <p:txBody>
          <a:bodyPr>
            <a:normAutofit/>
          </a:bodyPr>
          <a:lstStyle/>
          <a:p>
            <a:pPr algn="just"/>
            <a:r>
              <a:rPr lang="uk-UA" sz="2000" dirty="0" err="1">
                <a:latin typeface="Arial" panose="020B0604020202020204" pitchFamily="34" charset="0"/>
              </a:rPr>
              <a:t>Ізраїльсько</a:t>
            </a:r>
            <a:r>
              <a:rPr lang="uk-UA" sz="2000" dirty="0">
                <a:latin typeface="Arial" panose="020B0604020202020204" pitchFamily="34" charset="0"/>
              </a:rPr>
              <a:t>-палестинський конфлікт є одним із </a:t>
            </a:r>
            <a:r>
              <a:rPr lang="uk-UA" sz="2000" dirty="0" err="1">
                <a:latin typeface="Arial" panose="020B0604020202020204" pitchFamily="34" charset="0"/>
              </a:rPr>
              <a:t>найтриваліших</a:t>
            </a:r>
            <a:r>
              <a:rPr lang="uk-UA" sz="2000" dirty="0">
                <a:latin typeface="Arial" panose="020B0604020202020204" pitchFamily="34" charset="0"/>
              </a:rPr>
              <a:t> і найскладніших прикладів </a:t>
            </a:r>
            <a:r>
              <a:rPr lang="uk-UA" sz="2000" dirty="0" err="1">
                <a:latin typeface="Arial" panose="020B0604020202020204" pitchFamily="34" charset="0"/>
              </a:rPr>
              <a:t>етнорелігійного</a:t>
            </a:r>
            <a:r>
              <a:rPr lang="uk-UA" sz="2000" dirty="0">
                <a:latin typeface="Arial" panose="020B0604020202020204" pitchFamily="34" charset="0"/>
              </a:rPr>
              <a:t> тероризму. Він бере початок із кінця </a:t>
            </a:r>
            <a:r>
              <a:rPr lang="de-DE" sz="2000" dirty="0">
                <a:latin typeface="Arial" panose="020B0604020202020204" pitchFamily="34" charset="0"/>
              </a:rPr>
              <a:t>XIX </a:t>
            </a:r>
            <a:r>
              <a:rPr lang="uk-UA" sz="2000" dirty="0">
                <a:latin typeface="Arial" panose="020B0604020202020204" pitchFamily="34" charset="0"/>
              </a:rPr>
              <a:t>століття, коли сіоністський рух закликав до створення єврейської держави на території Палестини, що тоді перебувала під контролем Османської імперії, а згодом — Британії. Після створення держави Ізраїль у 1948 році конфлікт загострився, адже палестинські араби, переважно мусульмани, втратили значну частину своїх земель. Релігійні, етнічні та політичні суперечності між євреями та палестинцями призвели до хвиль насильства, включаючи терористичні акти.</a:t>
            </a:r>
          </a:p>
        </p:txBody>
      </p:sp>
    </p:spTree>
    <p:extLst>
      <p:ext uri="{BB962C8B-B14F-4D97-AF65-F5344CB8AC3E}">
        <p14:creationId xmlns:p14="http://schemas.microsoft.com/office/powerpoint/2010/main" val="3359732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FBD040-50F5-4B90-A3BF-DF71E63B9561}"/>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8D4741B0-A210-47A7-80A9-7761327591B9}"/>
              </a:ext>
            </a:extLst>
          </p:cNvPr>
          <p:cNvSpPr>
            <a:spLocks noGrp="1"/>
          </p:cNvSpPr>
          <p:nvPr>
            <p:ph type="body" idx="1"/>
          </p:nvPr>
        </p:nvSpPr>
        <p:spPr>
          <a:xfrm>
            <a:off x="635000" y="2562224"/>
            <a:ext cx="10922000" cy="3660775"/>
          </a:xfrm>
        </p:spPr>
        <p:txBody>
          <a:bodyPr>
            <a:normAutofit/>
          </a:bodyPr>
          <a:lstStyle/>
          <a:p>
            <a:pPr algn="just"/>
            <a:r>
              <a:rPr lang="uk-UA" sz="2000" dirty="0">
                <a:latin typeface="Arial" panose="020B0604020202020204" pitchFamily="34" charset="0"/>
              </a:rPr>
              <a:t>Палестинські терористичні організації, такі як Організація визволення Палестини (</a:t>
            </a:r>
            <a:r>
              <a:rPr lang="de-DE" sz="2000" dirty="0">
                <a:latin typeface="Arial" panose="020B0604020202020204" pitchFamily="34" charset="0"/>
              </a:rPr>
              <a:t>PLO), </a:t>
            </a:r>
            <a:r>
              <a:rPr lang="uk-UA" sz="2000" dirty="0">
                <a:latin typeface="Arial" panose="020B0604020202020204" pitchFamily="34" charset="0"/>
              </a:rPr>
              <a:t>ХАМАС і «Ісламський джихад», використовували різноманітні методи боротьби. У 1970-х роках </a:t>
            </a:r>
            <a:r>
              <a:rPr lang="de-DE" sz="2000" dirty="0">
                <a:latin typeface="Arial" panose="020B0604020202020204" pitchFamily="34" charset="0"/>
              </a:rPr>
              <a:t>PLO </a:t>
            </a:r>
            <a:r>
              <a:rPr lang="uk-UA" sz="2000" dirty="0">
                <a:latin typeface="Arial" panose="020B0604020202020204" pitchFamily="34" charset="0"/>
              </a:rPr>
              <a:t>здійснювала викрадення літаків і напади на ізраїльські цілі за кордоном. Одним із найвідоміших актів став напад на ізраїльських спортсменів під час Олімпіади в Мюнхені 1972 року, коли загинуло 11 осіб. ХАМАС, який з’явився в 1987 році під час Першої інтифади, прославився самогубними атаками в ізраїльських містах у 1990-х і 2000-х роках. Ці акти мали на меті залякування ізраїльського населення та привернення уваги до палестинського питання.</a:t>
            </a:r>
          </a:p>
        </p:txBody>
      </p:sp>
    </p:spTree>
    <p:extLst>
      <p:ext uri="{BB962C8B-B14F-4D97-AF65-F5344CB8AC3E}">
        <p14:creationId xmlns:p14="http://schemas.microsoft.com/office/powerpoint/2010/main" val="3676821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AA39BC-407F-4C38-9562-2CFEFB21A477}"/>
              </a:ext>
            </a:extLst>
          </p:cNvPr>
          <p:cNvSpPr>
            <a:spLocks noGrp="1"/>
          </p:cNvSpPr>
          <p:nvPr>
            <p:ph type="title"/>
          </p:nvPr>
        </p:nvSpPr>
        <p:spPr/>
        <p:txBody>
          <a:bodyPr>
            <a:normAutofit/>
          </a:bodyPr>
          <a:lstStyle/>
          <a:p>
            <a:r>
              <a:rPr lang="uk-UA" sz="2800" b="1">
                <a:latin typeface="Arial" panose="020B0604020202020204" pitchFamily="34" charset="0"/>
              </a:rPr>
              <a:t>Конфлікт у Нагірному Карабасі</a:t>
            </a:r>
          </a:p>
        </p:txBody>
      </p:sp>
      <p:sp>
        <p:nvSpPr>
          <p:cNvPr id="3" name="Місце для тексту 2">
            <a:extLst>
              <a:ext uri="{FF2B5EF4-FFF2-40B4-BE49-F238E27FC236}">
                <a16:creationId xmlns:a16="http://schemas.microsoft.com/office/drawing/2014/main" id="{31AD4968-32B7-4C6D-AE25-FE3DC0A8E2D1}"/>
              </a:ext>
            </a:extLst>
          </p:cNvPr>
          <p:cNvSpPr>
            <a:spLocks noGrp="1"/>
          </p:cNvSpPr>
          <p:nvPr>
            <p:ph type="body" idx="1"/>
          </p:nvPr>
        </p:nvSpPr>
        <p:spPr>
          <a:xfrm>
            <a:off x="635000" y="2952750"/>
            <a:ext cx="10922000" cy="3270250"/>
          </a:xfrm>
        </p:spPr>
        <p:txBody>
          <a:bodyPr>
            <a:normAutofit/>
          </a:bodyPr>
          <a:lstStyle/>
          <a:p>
            <a:pPr algn="just"/>
            <a:r>
              <a:rPr lang="ru-RU" sz="2000" dirty="0">
                <a:latin typeface="Arial" panose="020B0604020202020204" pitchFamily="34" charset="0"/>
              </a:rPr>
              <a:t>У </a:t>
            </a:r>
            <a:r>
              <a:rPr lang="ru-RU" sz="2000" dirty="0" err="1">
                <a:latin typeface="Arial" panose="020B0604020202020204" pitchFamily="34" charset="0"/>
              </a:rPr>
              <a:t>Нагірному</a:t>
            </a:r>
            <a:r>
              <a:rPr lang="ru-RU" sz="2000" dirty="0">
                <a:latin typeface="Arial" panose="020B0604020202020204" pitchFamily="34" charset="0"/>
              </a:rPr>
              <a:t> </a:t>
            </a:r>
            <a:r>
              <a:rPr lang="ru-RU" sz="2000" dirty="0" err="1">
                <a:latin typeface="Arial" panose="020B0604020202020204" pitchFamily="34" charset="0"/>
              </a:rPr>
              <a:t>Карабасі</a:t>
            </a:r>
            <a:r>
              <a:rPr lang="ru-RU" sz="2000" dirty="0">
                <a:latin typeface="Arial" panose="020B0604020202020204" pitchFamily="34" charset="0"/>
              </a:rPr>
              <a:t> </a:t>
            </a:r>
            <a:r>
              <a:rPr lang="ru-RU" sz="2000" dirty="0" err="1">
                <a:latin typeface="Arial" panose="020B0604020202020204" pitchFamily="34" charset="0"/>
              </a:rPr>
              <a:t>етнорелігійний</a:t>
            </a:r>
            <a:r>
              <a:rPr lang="ru-RU" sz="2000" dirty="0">
                <a:latin typeface="Arial" panose="020B0604020202020204" pitchFamily="34" charset="0"/>
              </a:rPr>
              <a:t> </a:t>
            </a:r>
            <a:r>
              <a:rPr lang="ru-RU" sz="2000" dirty="0" err="1">
                <a:latin typeface="Arial" panose="020B0604020202020204" pitchFamily="34" charset="0"/>
              </a:rPr>
              <a:t>тероризм</a:t>
            </a:r>
            <a:r>
              <a:rPr lang="ru-RU" sz="2000" dirty="0">
                <a:latin typeface="Arial" panose="020B0604020202020204" pitchFamily="34" charset="0"/>
              </a:rPr>
              <a:t> </a:t>
            </a:r>
            <a:r>
              <a:rPr lang="ru-RU" sz="2000" dirty="0" err="1">
                <a:latin typeface="Arial" panose="020B0604020202020204" pitchFamily="34" charset="0"/>
              </a:rPr>
              <a:t>проявився</a:t>
            </a:r>
            <a:r>
              <a:rPr lang="ru-RU" sz="2000" dirty="0">
                <a:latin typeface="Arial" panose="020B0604020202020204" pitchFamily="34" charset="0"/>
              </a:rPr>
              <a:t> в </a:t>
            </a:r>
            <a:r>
              <a:rPr lang="ru-RU" sz="2000" dirty="0" err="1">
                <a:latin typeface="Arial" panose="020B0604020202020204" pitchFamily="34" charset="0"/>
              </a:rPr>
              <a:t>боротьбі</a:t>
            </a:r>
            <a:r>
              <a:rPr lang="ru-RU" sz="2000" dirty="0">
                <a:latin typeface="Arial" panose="020B0604020202020204" pitchFamily="34" charset="0"/>
              </a:rPr>
              <a:t> </a:t>
            </a:r>
            <a:r>
              <a:rPr lang="ru-RU" sz="2000" dirty="0" err="1">
                <a:latin typeface="Arial" panose="020B0604020202020204" pitchFamily="34" charset="0"/>
              </a:rPr>
              <a:t>між</a:t>
            </a:r>
            <a:r>
              <a:rPr lang="ru-RU" sz="2000" dirty="0">
                <a:latin typeface="Arial" panose="020B0604020202020204" pitchFamily="34" charset="0"/>
              </a:rPr>
              <a:t> </a:t>
            </a:r>
            <a:r>
              <a:rPr lang="ru-RU" sz="2000" dirty="0" err="1">
                <a:latin typeface="Arial" panose="020B0604020202020204" pitchFamily="34" charset="0"/>
              </a:rPr>
              <a:t>вірменськими</a:t>
            </a:r>
            <a:r>
              <a:rPr lang="ru-RU" sz="2000" dirty="0">
                <a:latin typeface="Arial" panose="020B0604020202020204" pitchFamily="34" charset="0"/>
              </a:rPr>
              <a:t> </a:t>
            </a:r>
            <a:r>
              <a:rPr lang="ru-RU" sz="2000" dirty="0" err="1">
                <a:latin typeface="Arial" panose="020B0604020202020204" pitchFamily="34" charset="0"/>
              </a:rPr>
              <a:t>християнами</a:t>
            </a:r>
            <a:r>
              <a:rPr lang="ru-RU" sz="2000" dirty="0">
                <a:latin typeface="Arial" panose="020B0604020202020204" pitchFamily="34" charset="0"/>
              </a:rPr>
              <a:t> та </a:t>
            </a:r>
            <a:r>
              <a:rPr lang="ru-RU" sz="2000" dirty="0" err="1">
                <a:latin typeface="Arial" panose="020B0604020202020204" pitchFamily="34" charset="0"/>
              </a:rPr>
              <a:t>азербайджанськими</a:t>
            </a:r>
            <a:r>
              <a:rPr lang="ru-RU" sz="2000" dirty="0">
                <a:latin typeface="Arial" panose="020B0604020202020204" pitchFamily="34" charset="0"/>
              </a:rPr>
              <a:t> мусульманами. </a:t>
            </a:r>
            <a:r>
              <a:rPr lang="ru-RU" sz="2000" dirty="0" err="1">
                <a:latin typeface="Arial" panose="020B0604020202020204" pitchFamily="34" charset="0"/>
              </a:rPr>
              <a:t>Цей</a:t>
            </a:r>
            <a:r>
              <a:rPr lang="ru-RU" sz="2000" dirty="0">
                <a:latin typeface="Arial" panose="020B0604020202020204" pitchFamily="34" charset="0"/>
              </a:rPr>
              <a:t> </a:t>
            </a:r>
            <a:r>
              <a:rPr lang="ru-RU" sz="2000" dirty="0" err="1">
                <a:latin typeface="Arial" panose="020B0604020202020204" pitchFamily="34" charset="0"/>
              </a:rPr>
              <a:t>регіон</a:t>
            </a:r>
            <a:r>
              <a:rPr lang="ru-RU" sz="2000" dirty="0">
                <a:latin typeface="Arial" panose="020B0604020202020204" pitchFamily="34" charset="0"/>
              </a:rPr>
              <a:t>, формально </a:t>
            </a:r>
            <a:r>
              <a:rPr lang="ru-RU" sz="2000" dirty="0" err="1">
                <a:latin typeface="Arial" panose="020B0604020202020204" pitchFamily="34" charset="0"/>
              </a:rPr>
              <a:t>частина</a:t>
            </a:r>
            <a:r>
              <a:rPr lang="ru-RU" sz="2000" dirty="0">
                <a:latin typeface="Arial" panose="020B0604020202020204" pitchFamily="34" charset="0"/>
              </a:rPr>
              <a:t> Азербайджану, населений </a:t>
            </a:r>
            <a:r>
              <a:rPr lang="ru-RU" sz="2000" dirty="0" err="1">
                <a:latin typeface="Arial" panose="020B0604020202020204" pitchFamily="34" charset="0"/>
              </a:rPr>
              <a:t>переважно</a:t>
            </a:r>
            <a:r>
              <a:rPr lang="ru-RU" sz="2000" dirty="0">
                <a:latin typeface="Arial" panose="020B0604020202020204" pitchFamily="34" charset="0"/>
              </a:rPr>
              <a:t> </a:t>
            </a:r>
            <a:r>
              <a:rPr lang="ru-RU" sz="2000" dirty="0" err="1">
                <a:latin typeface="Arial" panose="020B0604020202020204" pitchFamily="34" charset="0"/>
              </a:rPr>
              <a:t>вірменами</a:t>
            </a:r>
            <a:r>
              <a:rPr lang="ru-RU" sz="2000" dirty="0">
                <a:latin typeface="Arial" panose="020B0604020202020204" pitchFamily="34" charset="0"/>
              </a:rPr>
              <a:t>, </a:t>
            </a:r>
            <a:r>
              <a:rPr lang="ru-RU" sz="2000" dirty="0" err="1">
                <a:latin typeface="Arial" panose="020B0604020202020204" pitchFamily="34" charset="0"/>
              </a:rPr>
              <a:t>які</a:t>
            </a:r>
            <a:r>
              <a:rPr lang="ru-RU" sz="2000" dirty="0">
                <a:latin typeface="Arial" panose="020B0604020202020204" pitchFamily="34" charset="0"/>
              </a:rPr>
              <a:t> </a:t>
            </a:r>
            <a:r>
              <a:rPr lang="ru-RU" sz="2000" dirty="0" err="1">
                <a:latin typeface="Arial" panose="020B0604020202020204" pitchFamily="34" charset="0"/>
              </a:rPr>
              <a:t>прагнули</a:t>
            </a:r>
            <a:r>
              <a:rPr lang="ru-RU" sz="2000" dirty="0">
                <a:latin typeface="Arial" panose="020B0604020202020204" pitchFamily="34" charset="0"/>
              </a:rPr>
              <a:t> </a:t>
            </a:r>
            <a:r>
              <a:rPr lang="ru-RU" sz="2000" dirty="0" err="1">
                <a:latin typeface="Arial" panose="020B0604020202020204" pitchFamily="34" charset="0"/>
              </a:rPr>
              <a:t>приєднання</a:t>
            </a:r>
            <a:r>
              <a:rPr lang="ru-RU" sz="2000" dirty="0">
                <a:latin typeface="Arial" panose="020B0604020202020204" pitchFamily="34" charset="0"/>
              </a:rPr>
              <a:t> до </a:t>
            </a:r>
            <a:r>
              <a:rPr lang="ru-RU" sz="2000" dirty="0" err="1">
                <a:latin typeface="Arial" panose="020B0604020202020204" pitchFamily="34" charset="0"/>
              </a:rPr>
              <a:t>Вірменії</a:t>
            </a:r>
            <a:r>
              <a:rPr lang="ru-RU" sz="2000" dirty="0">
                <a:latin typeface="Arial" panose="020B0604020202020204" pitchFamily="34" charset="0"/>
              </a:rPr>
              <a:t>. У 1990-х роках </a:t>
            </a:r>
            <a:r>
              <a:rPr lang="ru-RU" sz="2000" dirty="0" err="1">
                <a:latin typeface="Arial" panose="020B0604020202020204" pitchFamily="34" charset="0"/>
              </a:rPr>
              <a:t>конфлікт</a:t>
            </a:r>
            <a:r>
              <a:rPr lang="ru-RU" sz="2000" dirty="0">
                <a:latin typeface="Arial" panose="020B0604020202020204" pitchFamily="34" charset="0"/>
              </a:rPr>
              <a:t> </a:t>
            </a:r>
            <a:r>
              <a:rPr lang="ru-RU" sz="2000" dirty="0" err="1">
                <a:latin typeface="Arial" panose="020B0604020202020204" pitchFamily="34" charset="0"/>
              </a:rPr>
              <a:t>переріс</a:t>
            </a:r>
            <a:r>
              <a:rPr lang="ru-RU" sz="2000" dirty="0">
                <a:latin typeface="Arial" panose="020B0604020202020204" pitchFamily="34" charset="0"/>
              </a:rPr>
              <a:t> у </a:t>
            </a:r>
            <a:r>
              <a:rPr lang="ru-RU" sz="2000" dirty="0" err="1">
                <a:latin typeface="Arial" panose="020B0604020202020204" pitchFamily="34" charset="0"/>
              </a:rPr>
              <a:t>повномасштабну</a:t>
            </a:r>
            <a:r>
              <a:rPr lang="ru-RU" sz="2000" dirty="0">
                <a:latin typeface="Arial" panose="020B0604020202020204" pitchFamily="34" charset="0"/>
              </a:rPr>
              <a:t> </a:t>
            </a:r>
            <a:r>
              <a:rPr lang="ru-RU" sz="2000" dirty="0" err="1">
                <a:latin typeface="Arial" panose="020B0604020202020204" pitchFamily="34" charset="0"/>
              </a:rPr>
              <a:t>війну</a:t>
            </a:r>
            <a:r>
              <a:rPr lang="ru-RU" sz="2000" dirty="0">
                <a:latin typeface="Arial" panose="020B0604020202020204" pitchFamily="34" charset="0"/>
              </a:rPr>
              <a:t>, а </a:t>
            </a:r>
            <a:r>
              <a:rPr lang="ru-RU" sz="2000" dirty="0" err="1">
                <a:latin typeface="Arial" panose="020B0604020202020204" pitchFamily="34" charset="0"/>
              </a:rPr>
              <a:t>терористичні</a:t>
            </a:r>
            <a:r>
              <a:rPr lang="ru-RU" sz="2000" dirty="0">
                <a:latin typeface="Arial" panose="020B0604020202020204" pitchFamily="34" charset="0"/>
              </a:rPr>
              <a:t> </a:t>
            </a:r>
            <a:r>
              <a:rPr lang="ru-RU" sz="2000" dirty="0" err="1">
                <a:latin typeface="Arial" panose="020B0604020202020204" pitchFamily="34" charset="0"/>
              </a:rPr>
              <a:t>акти</a:t>
            </a:r>
            <a:r>
              <a:rPr lang="ru-RU" sz="2000" dirty="0">
                <a:latin typeface="Arial" panose="020B0604020202020204" pitchFamily="34" charset="0"/>
              </a:rPr>
              <a:t>, </a:t>
            </a:r>
            <a:r>
              <a:rPr lang="ru-RU" sz="2000" dirty="0" err="1">
                <a:latin typeface="Arial" panose="020B0604020202020204" pitchFamily="34" charset="0"/>
              </a:rPr>
              <a:t>такі</a:t>
            </a:r>
            <a:r>
              <a:rPr lang="ru-RU" sz="2000" dirty="0">
                <a:latin typeface="Arial" panose="020B0604020202020204" pitchFamily="34" charset="0"/>
              </a:rPr>
              <a:t> як </a:t>
            </a:r>
            <a:r>
              <a:rPr lang="ru-RU" sz="2000" dirty="0" err="1">
                <a:latin typeface="Arial" panose="020B0604020202020204" pitchFamily="34" charset="0"/>
              </a:rPr>
              <a:t>підриви</a:t>
            </a:r>
            <a:r>
              <a:rPr lang="ru-RU" sz="2000" dirty="0">
                <a:latin typeface="Arial" panose="020B0604020202020204" pitchFamily="34" charset="0"/>
              </a:rPr>
              <a:t> та </a:t>
            </a:r>
            <a:r>
              <a:rPr lang="ru-RU" sz="2000" dirty="0" err="1">
                <a:latin typeface="Arial" panose="020B0604020202020204" pitchFamily="34" charset="0"/>
              </a:rPr>
              <a:t>диверсії</a:t>
            </a:r>
            <a:r>
              <a:rPr lang="ru-RU" sz="2000" dirty="0">
                <a:latin typeface="Arial" panose="020B0604020202020204" pitchFamily="34" charset="0"/>
              </a:rPr>
              <a:t>, стали </a:t>
            </a:r>
            <a:r>
              <a:rPr lang="ru-RU" sz="2000" dirty="0" err="1">
                <a:latin typeface="Arial" panose="020B0604020202020204" pitchFamily="34" charset="0"/>
              </a:rPr>
              <a:t>частиною</a:t>
            </a:r>
            <a:r>
              <a:rPr lang="ru-RU" sz="2000" dirty="0">
                <a:latin typeface="Arial" panose="020B0604020202020204" pitchFamily="34" charset="0"/>
              </a:rPr>
              <a:t> </a:t>
            </a:r>
            <a:r>
              <a:rPr lang="ru-RU" sz="2000" dirty="0" err="1">
                <a:latin typeface="Arial" panose="020B0604020202020204" pitchFamily="34" charset="0"/>
              </a:rPr>
              <a:t>стратегії</a:t>
            </a:r>
            <a:r>
              <a:rPr lang="ru-RU" sz="2000" dirty="0">
                <a:latin typeface="Arial" panose="020B0604020202020204" pitchFamily="34" charset="0"/>
              </a:rPr>
              <a:t> </a:t>
            </a:r>
            <a:r>
              <a:rPr lang="ru-RU" sz="2000" dirty="0" err="1">
                <a:latin typeface="Arial" panose="020B0604020202020204" pitchFamily="34" charset="0"/>
              </a:rPr>
              <a:t>обох</a:t>
            </a:r>
            <a:r>
              <a:rPr lang="ru-RU" sz="2000" dirty="0">
                <a:latin typeface="Arial" panose="020B0604020202020204" pitchFamily="34" charset="0"/>
              </a:rPr>
              <a:t> </a:t>
            </a:r>
            <a:r>
              <a:rPr lang="ru-RU" sz="2000" dirty="0" err="1">
                <a:latin typeface="Arial" panose="020B0604020202020204" pitchFamily="34" charset="0"/>
              </a:rPr>
              <a:t>сторін</a:t>
            </a:r>
            <a:r>
              <a:rPr lang="ru-RU" sz="2000" dirty="0">
                <a:latin typeface="Arial" panose="020B0604020202020204" pitchFamily="34" charset="0"/>
              </a:rPr>
              <a:t>. </a:t>
            </a:r>
            <a:r>
              <a:rPr lang="ru-RU" sz="2000" dirty="0" err="1">
                <a:latin typeface="Arial" panose="020B0604020202020204" pitchFamily="34" charset="0"/>
              </a:rPr>
              <a:t>Релігійна</a:t>
            </a:r>
            <a:r>
              <a:rPr lang="ru-RU" sz="2000" dirty="0">
                <a:latin typeface="Arial" panose="020B0604020202020204" pitchFamily="34" charset="0"/>
              </a:rPr>
              <a:t> </a:t>
            </a:r>
            <a:r>
              <a:rPr lang="ru-RU" sz="2000" dirty="0" err="1">
                <a:latin typeface="Arial" panose="020B0604020202020204" pitchFamily="34" charset="0"/>
              </a:rPr>
              <a:t>складова</a:t>
            </a:r>
            <a:r>
              <a:rPr lang="ru-RU" sz="2000" dirty="0">
                <a:latin typeface="Arial" panose="020B0604020202020204" pitchFamily="34" charset="0"/>
              </a:rPr>
              <a:t> додавала </a:t>
            </a:r>
            <a:r>
              <a:rPr lang="ru-RU" sz="2000" dirty="0" err="1">
                <a:latin typeface="Arial" panose="020B0604020202020204" pitchFamily="34" charset="0"/>
              </a:rPr>
              <a:t>емоційного</a:t>
            </a:r>
            <a:r>
              <a:rPr lang="ru-RU" sz="2000" dirty="0">
                <a:latin typeface="Arial" panose="020B0604020202020204" pitchFamily="34" charset="0"/>
              </a:rPr>
              <a:t> </a:t>
            </a:r>
            <a:r>
              <a:rPr lang="ru-RU" sz="2000" dirty="0" err="1">
                <a:latin typeface="Arial" panose="020B0604020202020204" pitchFamily="34" charset="0"/>
              </a:rPr>
              <a:t>напруження</a:t>
            </a:r>
            <a:r>
              <a:rPr lang="ru-RU" sz="2000" dirty="0">
                <a:latin typeface="Arial" panose="020B0604020202020204" pitchFamily="34" charset="0"/>
              </a:rPr>
              <a:t>, </a:t>
            </a:r>
            <a:r>
              <a:rPr lang="ru-RU" sz="2000" dirty="0" err="1">
                <a:latin typeface="Arial" panose="020B0604020202020204" pitchFamily="34" charset="0"/>
              </a:rPr>
              <a:t>адже</a:t>
            </a:r>
            <a:r>
              <a:rPr lang="ru-RU" sz="2000" dirty="0">
                <a:latin typeface="Arial" panose="020B0604020202020204" pitchFamily="34" charset="0"/>
              </a:rPr>
              <a:t> </a:t>
            </a:r>
            <a:r>
              <a:rPr lang="ru-RU" sz="2000" dirty="0" err="1">
                <a:latin typeface="Arial" panose="020B0604020202020204" pitchFamily="34" charset="0"/>
              </a:rPr>
              <a:t>кожна</a:t>
            </a:r>
            <a:r>
              <a:rPr lang="ru-RU" sz="2000" dirty="0">
                <a:latin typeface="Arial" panose="020B0604020202020204" pitchFamily="34" charset="0"/>
              </a:rPr>
              <a:t> сторона </a:t>
            </a:r>
            <a:r>
              <a:rPr lang="ru-RU" sz="2000" dirty="0" err="1">
                <a:latin typeface="Arial" panose="020B0604020202020204" pitchFamily="34" charset="0"/>
              </a:rPr>
              <a:t>вбачала</a:t>
            </a:r>
            <a:r>
              <a:rPr lang="ru-RU" sz="2000" dirty="0">
                <a:latin typeface="Arial" panose="020B0604020202020204" pitchFamily="34" charset="0"/>
              </a:rPr>
              <a:t> у </a:t>
            </a:r>
            <a:r>
              <a:rPr lang="ru-RU" sz="2000" dirty="0" err="1">
                <a:latin typeface="Arial" panose="020B0604020202020204" pitchFamily="34" charset="0"/>
              </a:rPr>
              <a:t>війні</a:t>
            </a:r>
            <a:r>
              <a:rPr lang="ru-RU" sz="2000" dirty="0">
                <a:latin typeface="Arial" panose="020B0604020202020204" pitchFamily="34" charset="0"/>
              </a:rPr>
              <a:t> </a:t>
            </a:r>
            <a:r>
              <a:rPr lang="ru-RU" sz="2000" dirty="0" err="1">
                <a:latin typeface="Arial" panose="020B0604020202020204" pitchFamily="34" charset="0"/>
              </a:rPr>
              <a:t>захист</a:t>
            </a:r>
            <a:r>
              <a:rPr lang="ru-RU" sz="2000" dirty="0">
                <a:latin typeface="Arial" panose="020B0604020202020204" pitchFamily="34" charset="0"/>
              </a:rPr>
              <a:t> </a:t>
            </a:r>
            <a:r>
              <a:rPr lang="ru-RU" sz="2000" dirty="0" err="1">
                <a:latin typeface="Arial" panose="020B0604020202020204" pitchFamily="34" charset="0"/>
              </a:rPr>
              <a:t>своєї</a:t>
            </a:r>
            <a:r>
              <a:rPr lang="ru-RU" sz="2000" dirty="0">
                <a:latin typeface="Arial" panose="020B0604020202020204" pitchFamily="34" charset="0"/>
              </a:rPr>
              <a:t> </a:t>
            </a:r>
            <a:r>
              <a:rPr lang="ru-RU" sz="2000" dirty="0" err="1">
                <a:latin typeface="Arial" panose="020B0604020202020204" pitchFamily="34" charset="0"/>
              </a:rPr>
              <a:t>віри</a:t>
            </a:r>
            <a:r>
              <a:rPr lang="ru-RU" sz="2000" dirty="0">
                <a:latin typeface="Arial" panose="020B0604020202020204" pitchFamily="34" charset="0"/>
              </a:rPr>
              <a:t>. У 2020 </a:t>
            </a:r>
            <a:r>
              <a:rPr lang="ru-RU" sz="2000" dirty="0" err="1">
                <a:latin typeface="Arial" panose="020B0604020202020204" pitchFamily="34" charset="0"/>
              </a:rPr>
              <a:t>році</a:t>
            </a:r>
            <a:r>
              <a:rPr lang="ru-RU" sz="2000" dirty="0">
                <a:latin typeface="Arial" panose="020B0604020202020204" pitchFamily="34" charset="0"/>
              </a:rPr>
              <a:t> нова </a:t>
            </a:r>
            <a:r>
              <a:rPr lang="ru-RU" sz="2000" dirty="0" err="1">
                <a:latin typeface="Arial" panose="020B0604020202020204" pitchFamily="34" charset="0"/>
              </a:rPr>
              <a:t>ескалація</a:t>
            </a:r>
            <a:r>
              <a:rPr lang="ru-RU" sz="2000" dirty="0">
                <a:latin typeface="Arial" panose="020B0604020202020204" pitchFamily="34" charset="0"/>
              </a:rPr>
              <a:t> </a:t>
            </a:r>
            <a:r>
              <a:rPr lang="ru-RU" sz="2000" dirty="0" err="1">
                <a:latin typeface="Arial" panose="020B0604020202020204" pitchFamily="34" charset="0"/>
              </a:rPr>
              <a:t>призвела</a:t>
            </a:r>
            <a:r>
              <a:rPr lang="ru-RU" sz="2000" dirty="0">
                <a:latin typeface="Arial" panose="020B0604020202020204" pitchFamily="34" charset="0"/>
              </a:rPr>
              <a:t> до </a:t>
            </a:r>
            <a:r>
              <a:rPr lang="ru-RU" sz="2000" dirty="0" err="1">
                <a:latin typeface="Arial" panose="020B0604020202020204" pitchFamily="34" charset="0"/>
              </a:rPr>
              <a:t>тисяч</a:t>
            </a:r>
            <a:r>
              <a:rPr lang="ru-RU" sz="2000" dirty="0">
                <a:latin typeface="Arial" panose="020B0604020202020204" pitchFamily="34" charset="0"/>
              </a:rPr>
              <a:t> жертв, а проблема статусу </a:t>
            </a:r>
            <a:r>
              <a:rPr lang="ru-RU" sz="2000" dirty="0" err="1">
                <a:latin typeface="Arial" panose="020B0604020202020204" pitchFamily="34" charset="0"/>
              </a:rPr>
              <a:t>регіону</a:t>
            </a:r>
            <a:r>
              <a:rPr lang="ru-RU" sz="2000" dirty="0">
                <a:latin typeface="Arial" panose="020B0604020202020204" pitchFamily="34" charset="0"/>
              </a:rPr>
              <a:t> </a:t>
            </a:r>
            <a:r>
              <a:rPr lang="ru-RU" sz="2000" dirty="0" err="1">
                <a:latin typeface="Arial" panose="020B0604020202020204" pitchFamily="34" charset="0"/>
              </a:rPr>
              <a:t>залишається</a:t>
            </a:r>
            <a:r>
              <a:rPr lang="ru-RU" sz="2000" dirty="0">
                <a:latin typeface="Arial" panose="020B0604020202020204" pitchFamily="34" charset="0"/>
              </a:rPr>
              <a:t> </a:t>
            </a:r>
            <a:r>
              <a:rPr lang="ru-RU" sz="2000" dirty="0" err="1">
                <a:latin typeface="Arial" panose="020B0604020202020204" pitchFamily="34" charset="0"/>
              </a:rPr>
              <a:t>відкритою</a:t>
            </a:r>
            <a:r>
              <a:rPr lang="ru-RU" sz="2000" dirty="0">
                <a:latin typeface="Arial" panose="020B0604020202020204" pitchFamily="34" charset="0"/>
              </a:rPr>
              <a:t>.</a:t>
            </a:r>
            <a:endParaRPr lang="uk-UA" sz="2000" dirty="0">
              <a:latin typeface="Arial" panose="020B0604020202020204" pitchFamily="34" charset="0"/>
            </a:endParaRPr>
          </a:p>
        </p:txBody>
      </p:sp>
    </p:spTree>
    <p:extLst>
      <p:ext uri="{BB962C8B-B14F-4D97-AF65-F5344CB8AC3E}">
        <p14:creationId xmlns:p14="http://schemas.microsoft.com/office/powerpoint/2010/main" val="1156475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638014-4FB4-41BD-9F1D-7B14C8A310F8}"/>
              </a:ext>
            </a:extLst>
          </p:cNvPr>
          <p:cNvSpPr>
            <a:spLocks noGrp="1"/>
          </p:cNvSpPr>
          <p:nvPr>
            <p:ph type="title"/>
          </p:nvPr>
        </p:nvSpPr>
        <p:spPr/>
        <p:txBody>
          <a:bodyPr>
            <a:normAutofit/>
          </a:bodyPr>
          <a:lstStyle/>
          <a:p>
            <a:r>
              <a:rPr lang="ru-RU" sz="2800" b="1">
                <a:latin typeface="Arial" panose="020B0604020202020204" pitchFamily="34" charset="0"/>
              </a:rPr>
              <a:t>11. Стратегії протидії релігійному тероризму</a:t>
            </a:r>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20AE1D48-1651-4130-9F75-0A06CA80D1DC}"/>
              </a:ext>
            </a:extLst>
          </p:cNvPr>
          <p:cNvSpPr>
            <a:spLocks noGrp="1"/>
          </p:cNvSpPr>
          <p:nvPr>
            <p:ph type="body" idx="1"/>
          </p:nvPr>
        </p:nvSpPr>
        <p:spPr>
          <a:xfrm>
            <a:off x="635000" y="2638424"/>
            <a:ext cx="10922000" cy="3584575"/>
          </a:xfrm>
        </p:spPr>
        <p:txBody>
          <a:bodyPr>
            <a:normAutofit/>
          </a:bodyPr>
          <a:lstStyle/>
          <a:p>
            <a:pPr algn="just"/>
            <a:r>
              <a:rPr lang="uk-UA" sz="2000" dirty="0">
                <a:latin typeface="Arial" panose="020B0604020202020204" pitchFamily="34" charset="0"/>
              </a:rPr>
              <a:t>Релігійний тероризм є глобальною загрозою, що використовує релігійні ідеї для виправдання насильства та залякування. Він часто пов’язаний із радикальними інтерпретаціями священних текстів і спрямований проти тих, кого терористи вважають "ворогами віри". Протидія цьому явищу вимагає комплексних стратегій, які включають силові методи, превентивні заходи та ідеологічну боротьбу. Особливу роль у цьому процесі відіграють релігійні лідери, які можуть впливати на громади, протидіяти радикалізації та сприяти миру. У цьому підручнику ми розглянемо основні стратегії боротьби з релігійним тероризмом і проаналізуємо внесок релігійних авторитетів у цей процес.</a:t>
            </a:r>
          </a:p>
        </p:txBody>
      </p:sp>
    </p:spTree>
    <p:extLst>
      <p:ext uri="{BB962C8B-B14F-4D97-AF65-F5344CB8AC3E}">
        <p14:creationId xmlns:p14="http://schemas.microsoft.com/office/powerpoint/2010/main" val="3674621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D1F902-9F08-4F73-9D3B-1CFDEB6E3709}"/>
              </a:ext>
            </a:extLst>
          </p:cNvPr>
          <p:cNvSpPr>
            <a:spLocks noGrp="1"/>
          </p:cNvSpPr>
          <p:nvPr>
            <p:ph type="title"/>
          </p:nvPr>
        </p:nvSpPr>
        <p:spPr/>
        <p:txBody>
          <a:bodyPr>
            <a:normAutofit/>
          </a:bodyPr>
          <a:lstStyle/>
          <a:p>
            <a:r>
              <a:rPr lang="uk-UA" sz="2800" b="1">
                <a:latin typeface="Arial" panose="020B0604020202020204" pitchFamily="34" charset="0"/>
              </a:rPr>
              <a:t>Стратегії протидії релігійному тероризму</a:t>
            </a:r>
          </a:p>
        </p:txBody>
      </p:sp>
      <p:sp>
        <p:nvSpPr>
          <p:cNvPr id="3" name="Місце для тексту 2">
            <a:extLst>
              <a:ext uri="{FF2B5EF4-FFF2-40B4-BE49-F238E27FC236}">
                <a16:creationId xmlns:a16="http://schemas.microsoft.com/office/drawing/2014/main" id="{900BBEBC-F868-4B50-8B35-DFE99E02E648}"/>
              </a:ext>
            </a:extLst>
          </p:cNvPr>
          <p:cNvSpPr>
            <a:spLocks noGrp="1"/>
          </p:cNvSpPr>
          <p:nvPr>
            <p:ph type="body" idx="1"/>
          </p:nvPr>
        </p:nvSpPr>
        <p:spPr>
          <a:xfrm>
            <a:off x="635000" y="2724150"/>
            <a:ext cx="10922000" cy="3498850"/>
          </a:xfrm>
        </p:spPr>
        <p:txBody>
          <a:bodyPr>
            <a:normAutofit/>
          </a:bodyPr>
          <a:lstStyle/>
          <a:p>
            <a:pPr algn="just"/>
            <a:r>
              <a:rPr lang="uk-UA" sz="2000" dirty="0">
                <a:latin typeface="Arial" panose="020B0604020202020204" pitchFamily="34" charset="0"/>
              </a:rPr>
              <a:t>Однією з ключових стратегій є силове придушення терористичних організацій. Воєнні операції, як-от боротьба з "Ісламською державою" в Іраку та Сирії, спрямовані на знищення інфраструктури терористів і ліквідацію їхніх лідерів. Однак самі лише силові методи не усувають першопричини тероризму, тому важливим є превентивний підхід. Превенція включає моніторинг радикальних груп у соціальних мережах і блокування їхньої пропаганди. Освіта відіграє вирішальну роль, адже підвищення рівня знань про релігію може запобігти хибним інтерпретаціям священних текстів.</a:t>
            </a:r>
          </a:p>
        </p:txBody>
      </p:sp>
    </p:spTree>
    <p:extLst>
      <p:ext uri="{BB962C8B-B14F-4D97-AF65-F5344CB8AC3E}">
        <p14:creationId xmlns:p14="http://schemas.microsoft.com/office/powerpoint/2010/main" val="1869333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E5525B-B4B7-4611-A823-E9E82DCBA336}"/>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36C971F9-C2B2-4AAC-8761-DCB11F41588E}"/>
              </a:ext>
            </a:extLst>
          </p:cNvPr>
          <p:cNvSpPr>
            <a:spLocks noGrp="1"/>
          </p:cNvSpPr>
          <p:nvPr>
            <p:ph type="body" idx="1"/>
          </p:nvPr>
        </p:nvSpPr>
        <p:spPr>
          <a:xfrm>
            <a:off x="635000" y="3076574"/>
            <a:ext cx="10922000" cy="3146425"/>
          </a:xfrm>
        </p:spPr>
        <p:txBody>
          <a:bodyPr>
            <a:normAutofit/>
          </a:bodyPr>
          <a:lstStyle/>
          <a:p>
            <a:pPr algn="just"/>
            <a:r>
              <a:rPr lang="uk-UA" sz="2000" dirty="0">
                <a:latin typeface="Arial" panose="020B0604020202020204" pitchFamily="34" charset="0"/>
              </a:rPr>
              <a:t>Ще однією стратегією є економічний розвиток регіонів, схильних до тероризму. Бідність і безробіття часто стають ґрунтом для вербування радикалами, як це видно на прикладі Афганістану чи Сомалі. Міжнародне співробітництво також є необхідним, адже тероризм не знає кордонів. Обмін розвідданими між країнами допомагає виявляти й нейтралізувати загрози до того, як вони реалізуються. Крім того, реабілітація колишніх терористів через програми </a:t>
            </a:r>
            <a:r>
              <a:rPr lang="uk-UA" sz="2000" dirty="0" err="1">
                <a:latin typeface="Arial" panose="020B0604020202020204" pitchFamily="34" charset="0"/>
              </a:rPr>
              <a:t>дерадикалізації</a:t>
            </a:r>
            <a:r>
              <a:rPr lang="uk-UA" sz="2000" dirty="0">
                <a:latin typeface="Arial" panose="020B0604020202020204" pitchFamily="34" charset="0"/>
              </a:rPr>
              <a:t>, як у Саудівській Аравії, показала свою ефективність. Ці програми поєднують психологічну підтримку, релігійне перевиховання та соціальну реінтеграцію.</a:t>
            </a:r>
          </a:p>
        </p:txBody>
      </p:sp>
    </p:spTree>
    <p:extLst>
      <p:ext uri="{BB962C8B-B14F-4D97-AF65-F5344CB8AC3E}">
        <p14:creationId xmlns:p14="http://schemas.microsoft.com/office/powerpoint/2010/main" val="2817935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52F693-4B22-44C5-BC9C-A2BCF1823085}"/>
              </a:ext>
            </a:extLst>
          </p:cNvPr>
          <p:cNvSpPr>
            <a:spLocks noGrp="1"/>
          </p:cNvSpPr>
          <p:nvPr>
            <p:ph type="title"/>
          </p:nvPr>
        </p:nvSpPr>
        <p:spPr/>
        <p:txBody>
          <a:bodyPr>
            <a:normAutofit/>
          </a:bodyPr>
          <a:lstStyle/>
          <a:p>
            <a:r>
              <a:rPr lang="uk-UA" sz="2800" b="1">
                <a:latin typeface="Arial" panose="020B0604020202020204" pitchFamily="34" charset="0"/>
              </a:rPr>
              <a:t>Роль релігійних лідерів</a:t>
            </a:r>
          </a:p>
        </p:txBody>
      </p:sp>
      <p:sp>
        <p:nvSpPr>
          <p:cNvPr id="3" name="Місце для тексту 2">
            <a:extLst>
              <a:ext uri="{FF2B5EF4-FFF2-40B4-BE49-F238E27FC236}">
                <a16:creationId xmlns:a16="http://schemas.microsoft.com/office/drawing/2014/main" id="{7388A18A-FC0E-4FA6-85BD-B94FC43AD451}"/>
              </a:ext>
            </a:extLst>
          </p:cNvPr>
          <p:cNvSpPr>
            <a:spLocks noGrp="1"/>
          </p:cNvSpPr>
          <p:nvPr>
            <p:ph type="body" idx="1"/>
          </p:nvPr>
        </p:nvSpPr>
        <p:spPr>
          <a:xfrm>
            <a:off x="635000" y="3038474"/>
            <a:ext cx="10922000" cy="3184525"/>
          </a:xfrm>
        </p:spPr>
        <p:txBody>
          <a:bodyPr>
            <a:normAutofit/>
          </a:bodyPr>
          <a:lstStyle/>
          <a:p>
            <a:pPr algn="just"/>
            <a:r>
              <a:rPr lang="uk-UA" sz="2000" dirty="0">
                <a:latin typeface="Arial" panose="020B0604020202020204" pitchFamily="34" charset="0"/>
              </a:rPr>
              <a:t>Релігійні лідери мають унікальний авторитет у своїх громадах, що робить їх важливими союзниками в протидії тероризму. Вони можуть спростовувати радикальні інтерпретації релігійних текстів, пропонуючи мирні альтернативи. Наприклад, мусульманські </a:t>
            </a:r>
            <a:r>
              <a:rPr lang="uk-UA" sz="2000" dirty="0" err="1">
                <a:latin typeface="Arial" panose="020B0604020202020204" pitchFamily="34" charset="0"/>
              </a:rPr>
              <a:t>імани</a:t>
            </a:r>
            <a:r>
              <a:rPr lang="uk-UA" sz="2000" dirty="0">
                <a:latin typeface="Arial" panose="020B0604020202020204" pitchFamily="34" charset="0"/>
              </a:rPr>
              <a:t> в Європі активно виступають проти закликів до джихаду, наголошуючи на тому, що іслам закликає до миру. Християнські лідери, як-от Папа Римський, засуджують насильство й закликають до міжрелігійного діалогу. У країнах із високим рівнем релігійного тероризму, таких як Нігерія, священики та </a:t>
            </a:r>
            <a:r>
              <a:rPr lang="uk-UA" sz="2000" dirty="0" err="1">
                <a:latin typeface="Arial" panose="020B0604020202020204" pitchFamily="34" charset="0"/>
              </a:rPr>
              <a:t>імани</a:t>
            </a:r>
            <a:r>
              <a:rPr lang="uk-UA" sz="2000" dirty="0">
                <a:latin typeface="Arial" panose="020B0604020202020204" pitchFamily="34" charset="0"/>
              </a:rPr>
              <a:t> спільно працюють над примиренням громад.</a:t>
            </a:r>
          </a:p>
        </p:txBody>
      </p:sp>
    </p:spTree>
    <p:extLst>
      <p:ext uri="{BB962C8B-B14F-4D97-AF65-F5344CB8AC3E}">
        <p14:creationId xmlns:p14="http://schemas.microsoft.com/office/powerpoint/2010/main" val="400739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457D3CE-1436-4A9B-8E39-224C43ACE520}"/>
              </a:ext>
            </a:extLst>
          </p:cNvPr>
          <p:cNvSpPr>
            <a:spLocks noGrp="1"/>
          </p:cNvSpPr>
          <p:nvPr>
            <p:ph sz="half" idx="1"/>
          </p:nvPr>
        </p:nvSpPr>
        <p:spPr>
          <a:xfrm>
            <a:off x="285750" y="1695451"/>
            <a:ext cx="5734051" cy="5029199"/>
          </a:xfrm>
        </p:spPr>
        <p:txBody>
          <a:bodyPr>
            <a:normAutofit fontScale="77500" lnSpcReduction="20000"/>
          </a:bodyPr>
          <a:lstStyle/>
          <a:p>
            <a:pPr algn="just"/>
            <a:r>
              <a:rPr lang="uk-UA" dirty="0"/>
              <a:t>Проте багато християн надихатимуться своєю вірою шукати кращого та </a:t>
            </a:r>
            <a:r>
              <a:rPr lang="uk-UA" dirty="0" err="1"/>
              <a:t>справедливішого</a:t>
            </a:r>
            <a:r>
              <a:rPr lang="uk-UA" dirty="0"/>
              <a:t> світу, щоб їхня християнська ідентичність визначала те, як вони голосують, їхню етичну позицію тощо. Тому </a:t>
            </a:r>
            <a:r>
              <a:rPr lang="uk-UA" dirty="0" err="1"/>
              <a:t>домініонізм</a:t>
            </a:r>
            <a:r>
              <a:rPr lang="uk-UA" dirty="0"/>
              <a:t> і більш помірковані способи участі християн у політичній сфері іноді важко розрізнити.</a:t>
            </a:r>
          </a:p>
          <a:p>
            <a:pPr algn="just"/>
            <a:r>
              <a:rPr lang="uk-UA" dirty="0"/>
              <a:t>Нарешті, віра в неминучий кінець часів також позначає християнський ультраправий екстремізм. Хоча віра в Друге пришестя (повернення Ісуса через справедливість і перемогу на землю) була частиною основної християнської віри, ідея про те, що це неминуче, не була загальною.</a:t>
            </a:r>
          </a:p>
          <a:p>
            <a:pPr algn="just"/>
            <a:r>
              <a:rPr lang="uk-UA" dirty="0"/>
              <a:t>Перші послідовники Ісуса незабаром перейшли від очікувань цього в роки після його смерті до більш довгострокової точки зору, як показують тексти Нового Завіту. Віра в те, що Апокаліпсис неминучий і може бути передбачений деякими християнами, тому має тенденцію відзначати крайні позиції.</a:t>
            </a:r>
          </a:p>
        </p:txBody>
      </p:sp>
      <p:pic>
        <p:nvPicPr>
          <p:cNvPr id="5" name="Місце для вмісту 4">
            <a:extLst>
              <a:ext uri="{FF2B5EF4-FFF2-40B4-BE49-F238E27FC236}">
                <a16:creationId xmlns:a16="http://schemas.microsoft.com/office/drawing/2014/main" id="{A48336B9-523F-4BF7-8980-2252583AF22C}"/>
              </a:ext>
            </a:extLst>
          </p:cNvPr>
          <p:cNvPicPr>
            <a:picLocks noGrp="1" noChangeAspect="1"/>
          </p:cNvPicPr>
          <p:nvPr>
            <p:ph sz="half" idx="2"/>
          </p:nvPr>
        </p:nvPicPr>
        <p:blipFill>
          <a:blip r:embed="rId2"/>
          <a:stretch>
            <a:fillRect/>
          </a:stretch>
        </p:blipFill>
        <p:spPr>
          <a:xfrm>
            <a:off x="6296025" y="1678781"/>
            <a:ext cx="5334000" cy="3500437"/>
          </a:xfrm>
          <a:prstGeom prst="rect">
            <a:avLst/>
          </a:prstGeom>
        </p:spPr>
      </p:pic>
    </p:spTree>
    <p:extLst>
      <p:ext uri="{BB962C8B-B14F-4D97-AF65-F5344CB8AC3E}">
        <p14:creationId xmlns:p14="http://schemas.microsoft.com/office/powerpoint/2010/main" val="305444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AA014E-320C-45C9-B692-254E55232624}"/>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7BECEBC1-BB1B-4C02-B5AE-8DFC4F5B202D}"/>
              </a:ext>
            </a:extLst>
          </p:cNvPr>
          <p:cNvSpPr>
            <a:spLocks noGrp="1"/>
          </p:cNvSpPr>
          <p:nvPr>
            <p:ph type="body" idx="1"/>
          </p:nvPr>
        </p:nvSpPr>
        <p:spPr>
          <a:xfrm>
            <a:off x="635000" y="2514600"/>
            <a:ext cx="10922000" cy="3708400"/>
          </a:xfrm>
        </p:spPr>
        <p:txBody>
          <a:bodyPr>
            <a:normAutofit/>
          </a:bodyPr>
          <a:lstStyle/>
          <a:p>
            <a:pPr algn="just"/>
            <a:r>
              <a:rPr lang="uk-UA" sz="2000" dirty="0">
                <a:latin typeface="Arial" panose="020B0604020202020204" pitchFamily="34" charset="0"/>
              </a:rPr>
              <a:t>Релігійні лідери також беруть участь у програмах </a:t>
            </a:r>
            <a:r>
              <a:rPr lang="uk-UA" sz="2000" dirty="0" err="1">
                <a:latin typeface="Arial" panose="020B0604020202020204" pitchFamily="34" charset="0"/>
              </a:rPr>
              <a:t>дерадикалізації</a:t>
            </a:r>
            <a:r>
              <a:rPr lang="uk-UA" sz="2000" dirty="0">
                <a:latin typeface="Arial" panose="020B0604020202020204" pitchFamily="34" charset="0"/>
              </a:rPr>
              <a:t>. У Саудівській Аравії духовні особи консультують колишніх бойовиків, допомагаючи їм переосмислити свої погляди. Вони використовують релігійні аргументи, щоб переконати людей відмовитися від насильства. У громадах, де молодь вразлива до радикалізації, лідери проводять просвітницькі заходи, наголошуючи на етичних принципах віри. Наприклад, в Індонезії мусульманські організації, такі як "</a:t>
            </a:r>
            <a:r>
              <a:rPr lang="uk-UA" sz="2000" dirty="0" err="1">
                <a:latin typeface="Arial" panose="020B0604020202020204" pitchFamily="34" charset="0"/>
              </a:rPr>
              <a:t>Нахдатул</a:t>
            </a:r>
            <a:r>
              <a:rPr lang="uk-UA" sz="2000" dirty="0">
                <a:latin typeface="Arial" panose="020B0604020202020204" pitchFamily="34" charset="0"/>
              </a:rPr>
              <a:t> </a:t>
            </a:r>
            <a:r>
              <a:rPr lang="uk-UA" sz="2000" dirty="0" err="1">
                <a:latin typeface="Arial" panose="020B0604020202020204" pitchFamily="34" charset="0"/>
              </a:rPr>
              <a:t>Улама</a:t>
            </a:r>
            <a:r>
              <a:rPr lang="uk-UA" sz="2000" dirty="0">
                <a:latin typeface="Arial" panose="020B0604020202020204" pitchFamily="34" charset="0"/>
              </a:rPr>
              <a:t>", активно протидіють екстремізму через освіту й проповіді.</a:t>
            </a:r>
          </a:p>
        </p:txBody>
      </p:sp>
    </p:spTree>
    <p:extLst>
      <p:ext uri="{BB962C8B-B14F-4D97-AF65-F5344CB8AC3E}">
        <p14:creationId xmlns:p14="http://schemas.microsoft.com/office/powerpoint/2010/main" val="2861956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4CCFEB-51EE-44AB-9ADA-0483918F8CFA}"/>
              </a:ext>
            </a:extLst>
          </p:cNvPr>
          <p:cNvSpPr>
            <a:spLocks noGrp="1"/>
          </p:cNvSpPr>
          <p:nvPr>
            <p:ph type="title"/>
          </p:nvPr>
        </p:nvSpPr>
        <p:spPr/>
        <p:txBody>
          <a:bodyPr>
            <a:normAutofit/>
          </a:bodyPr>
          <a:lstStyle/>
          <a:p>
            <a:r>
              <a:rPr lang="ru-RU" sz="2800" b="1">
                <a:latin typeface="Arial" panose="020B0604020202020204" pitchFamily="34" charset="0"/>
              </a:rPr>
              <a:t>12. Міжнародна співпраця у боротьбі з етнорелігійним тероризмом</a:t>
            </a:r>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C7D4A08D-94CD-45C7-9E76-78BDF2BEBBC3}"/>
              </a:ext>
            </a:extLst>
          </p:cNvPr>
          <p:cNvSpPr>
            <a:spLocks noGrp="1"/>
          </p:cNvSpPr>
          <p:nvPr>
            <p:ph type="body" idx="1"/>
          </p:nvPr>
        </p:nvSpPr>
        <p:spPr>
          <a:xfrm>
            <a:off x="635000" y="2933700"/>
            <a:ext cx="10922000" cy="3289300"/>
          </a:xfrm>
        </p:spPr>
        <p:txBody>
          <a:bodyPr>
            <a:normAutofit/>
          </a:bodyPr>
          <a:lstStyle/>
          <a:p>
            <a:pPr algn="just"/>
            <a:r>
              <a:rPr lang="uk-UA" sz="2000" dirty="0" err="1">
                <a:latin typeface="Arial" panose="020B0604020202020204" pitchFamily="34" charset="0"/>
              </a:rPr>
              <a:t>Етнорелігійний</a:t>
            </a:r>
            <a:r>
              <a:rPr lang="uk-UA" sz="2000" dirty="0">
                <a:latin typeface="Arial" panose="020B0604020202020204" pitchFamily="34" charset="0"/>
              </a:rPr>
              <a:t> тероризм, що поєднує етнічні та релігійні мотиви, є однією з найскладніших загроз сучасності. Його транснаціональний характер вимагає від країн світу об’єднання зусиль для ефективної протидії. Міжнародна співпраця у боротьбі з цим явищем охоплює обмін інформацією, спільні операції, економічні санкції та підтримку миротворчих ініціатив. Успіхи в цій сфері демонструють потенціал глобальної кооперації, але численні виклики, як-от політичні розбіжності чи культурні відмінності, ускладнюють процес. У цьому підручнику ми розглянемо ключові аспекти міжнародної співпраці, її досягнення та перешкоди на шляху до перемоги над </a:t>
            </a:r>
            <a:r>
              <a:rPr lang="uk-UA" sz="2000" dirty="0" err="1">
                <a:latin typeface="Arial" panose="020B0604020202020204" pitchFamily="34" charset="0"/>
              </a:rPr>
              <a:t>етнорелігійним</a:t>
            </a:r>
            <a:r>
              <a:rPr lang="uk-UA" sz="2000" dirty="0">
                <a:latin typeface="Arial" panose="020B0604020202020204" pitchFamily="34" charset="0"/>
              </a:rPr>
              <a:t> тероризмом.</a:t>
            </a:r>
          </a:p>
        </p:txBody>
      </p:sp>
    </p:spTree>
    <p:extLst>
      <p:ext uri="{BB962C8B-B14F-4D97-AF65-F5344CB8AC3E}">
        <p14:creationId xmlns:p14="http://schemas.microsoft.com/office/powerpoint/2010/main" val="2333174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C4A7E7-F611-4E56-891A-D423B453E972}"/>
              </a:ext>
            </a:extLst>
          </p:cNvPr>
          <p:cNvSpPr>
            <a:spLocks noGrp="1"/>
          </p:cNvSpPr>
          <p:nvPr>
            <p:ph type="title"/>
          </p:nvPr>
        </p:nvSpPr>
        <p:spPr/>
        <p:txBody>
          <a:bodyPr>
            <a:normAutofit/>
          </a:bodyPr>
          <a:lstStyle/>
          <a:p>
            <a:r>
              <a:rPr lang="uk-UA" sz="2800" b="1">
                <a:latin typeface="Arial" panose="020B0604020202020204" pitchFamily="34" charset="0"/>
              </a:rPr>
              <a:t>Форми міжнародної співпраці</a:t>
            </a:r>
          </a:p>
        </p:txBody>
      </p:sp>
      <p:sp>
        <p:nvSpPr>
          <p:cNvPr id="3" name="Місце для тексту 2">
            <a:extLst>
              <a:ext uri="{FF2B5EF4-FFF2-40B4-BE49-F238E27FC236}">
                <a16:creationId xmlns:a16="http://schemas.microsoft.com/office/drawing/2014/main" id="{C86C5F3D-670C-48DB-9B52-2A2A63214529}"/>
              </a:ext>
            </a:extLst>
          </p:cNvPr>
          <p:cNvSpPr>
            <a:spLocks noGrp="1"/>
          </p:cNvSpPr>
          <p:nvPr>
            <p:ph type="body" idx="1"/>
          </p:nvPr>
        </p:nvSpPr>
        <p:spPr>
          <a:xfrm>
            <a:off x="635000" y="1270000"/>
            <a:ext cx="10922000" cy="4953000"/>
          </a:xfrm>
        </p:spPr>
        <p:txBody>
          <a:bodyPr>
            <a:normAutofit/>
          </a:bodyPr>
          <a:lstStyle/>
          <a:p>
            <a:r>
              <a:rPr lang="uk-UA" sz="2000">
                <a:latin typeface="Arial" panose="020B0604020202020204" pitchFamily="34" charset="0"/>
              </a:rPr>
              <a:t>Однією з основних форм співпраці є обмін розвідувальними даними. Країни, такі як США, Великобританія та Франція, регулярно діляться інформацією про діяльність терористичних груп, наприклад "Ісламської держави" (ІД). Це дозволяє запобігати атакам, як це було з розкриттям планів терактів у Європі в 2015 році. Іншою важливою формою є спільні військові операції. Міжнародна коаліція проти ІД, до якої входять десятки країн, успішно знищила значну частину їхньої інфраструктури в Іраку та Сирії. Коаліція координувала авіаудари, розвідку та наземні операції, що призвело до послаблення терористів.</a:t>
            </a:r>
          </a:p>
        </p:txBody>
      </p:sp>
    </p:spTree>
    <p:extLst>
      <p:ext uri="{BB962C8B-B14F-4D97-AF65-F5344CB8AC3E}">
        <p14:creationId xmlns:p14="http://schemas.microsoft.com/office/powerpoint/2010/main" val="1142486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86C836-CC78-4F34-B070-7CC42023085C}"/>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1249BD5F-8ABD-40BC-B186-93694461B3AC}"/>
              </a:ext>
            </a:extLst>
          </p:cNvPr>
          <p:cNvSpPr>
            <a:spLocks noGrp="1"/>
          </p:cNvSpPr>
          <p:nvPr>
            <p:ph type="body" idx="1"/>
          </p:nvPr>
        </p:nvSpPr>
        <p:spPr>
          <a:xfrm>
            <a:off x="635000" y="3067050"/>
            <a:ext cx="10922000" cy="3155950"/>
          </a:xfrm>
        </p:spPr>
        <p:txBody>
          <a:bodyPr>
            <a:normAutofit/>
          </a:bodyPr>
          <a:lstStyle/>
          <a:p>
            <a:pPr algn="just"/>
            <a:r>
              <a:rPr lang="uk-UA" sz="2000" dirty="0">
                <a:latin typeface="Arial" panose="020B0604020202020204" pitchFamily="34" charset="0"/>
              </a:rPr>
              <a:t>Економічні санкції також відіграють важливу роль. Рада Безпеки ООН запроваджує санкції проти осіб і організацій, пов’язаних із тероризмом, заморожуючи їхні активи та обмежуючи фінансування. Спільні програми з </a:t>
            </a:r>
            <a:r>
              <a:rPr lang="uk-UA" sz="2000" dirty="0" err="1">
                <a:latin typeface="Arial" panose="020B0604020202020204" pitchFamily="34" charset="0"/>
              </a:rPr>
              <a:t>дерадикалізації</a:t>
            </a:r>
            <a:r>
              <a:rPr lang="uk-UA" sz="2000" dirty="0">
                <a:latin typeface="Arial" panose="020B0604020202020204" pitchFamily="34" charset="0"/>
              </a:rPr>
              <a:t>, як-от ті, що діють у рамках Європейського Союзу, допомагають країнам обмінюватися досвідом у реабілітації колишніх бойовиків. Крім того, міжнародні організації, такі як Інтерпол, сприяють затриманню терористів, які перетинають кордони. Миротворчі місії ООН у регіонах </a:t>
            </a:r>
            <a:r>
              <a:rPr lang="uk-UA" sz="2000" dirty="0" err="1">
                <a:latin typeface="Arial" panose="020B0604020202020204" pitchFamily="34" charset="0"/>
              </a:rPr>
              <a:t>етнорелігійних</a:t>
            </a:r>
            <a:r>
              <a:rPr lang="uk-UA" sz="2000" dirty="0">
                <a:latin typeface="Arial" panose="020B0604020202020204" pitchFamily="34" charset="0"/>
              </a:rPr>
              <a:t> конфліктів, наприклад у Малі, спрямовані на стабілізацію ситуації та захист цивільних.</a:t>
            </a:r>
          </a:p>
        </p:txBody>
      </p:sp>
    </p:spTree>
    <p:extLst>
      <p:ext uri="{BB962C8B-B14F-4D97-AF65-F5344CB8AC3E}">
        <p14:creationId xmlns:p14="http://schemas.microsoft.com/office/powerpoint/2010/main" val="1053368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10DD2B-3672-48BE-903F-47144541236A}"/>
              </a:ext>
            </a:extLst>
          </p:cNvPr>
          <p:cNvSpPr>
            <a:spLocks noGrp="1"/>
          </p:cNvSpPr>
          <p:nvPr>
            <p:ph type="title"/>
          </p:nvPr>
        </p:nvSpPr>
        <p:spPr/>
        <p:txBody>
          <a:bodyPr>
            <a:normAutofit/>
          </a:bodyPr>
          <a:lstStyle/>
          <a:p>
            <a:r>
              <a:rPr lang="uk-UA" sz="2800" b="1">
                <a:latin typeface="Arial" panose="020B0604020202020204" pitchFamily="34" charset="0"/>
              </a:rPr>
              <a:t>Успіхи міжнародної співпраці</a:t>
            </a:r>
          </a:p>
        </p:txBody>
      </p:sp>
      <p:sp>
        <p:nvSpPr>
          <p:cNvPr id="3" name="Місце для тексту 2">
            <a:extLst>
              <a:ext uri="{FF2B5EF4-FFF2-40B4-BE49-F238E27FC236}">
                <a16:creationId xmlns:a16="http://schemas.microsoft.com/office/drawing/2014/main" id="{88D04C00-C3D8-4E01-BEEC-1074AF82CA23}"/>
              </a:ext>
            </a:extLst>
          </p:cNvPr>
          <p:cNvSpPr>
            <a:spLocks noGrp="1"/>
          </p:cNvSpPr>
          <p:nvPr>
            <p:ph type="body" idx="1"/>
          </p:nvPr>
        </p:nvSpPr>
        <p:spPr>
          <a:xfrm>
            <a:off x="635000" y="2895600"/>
            <a:ext cx="10922000" cy="3327400"/>
          </a:xfrm>
        </p:spPr>
        <p:txBody>
          <a:bodyPr>
            <a:normAutofit/>
          </a:bodyPr>
          <a:lstStyle/>
          <a:p>
            <a:pPr algn="just"/>
            <a:r>
              <a:rPr lang="uk-UA" sz="2000" dirty="0">
                <a:latin typeface="Arial" panose="020B0604020202020204" pitchFamily="34" charset="0"/>
              </a:rPr>
              <a:t>Міжнародна співпраця досягла значних результатів у боротьбі з </a:t>
            </a:r>
            <a:r>
              <a:rPr lang="uk-UA" sz="2000" dirty="0" err="1">
                <a:latin typeface="Arial" panose="020B0604020202020204" pitchFamily="34" charset="0"/>
              </a:rPr>
              <a:t>етнорелігійним</a:t>
            </a:r>
            <a:r>
              <a:rPr lang="uk-UA" sz="2000" dirty="0">
                <a:latin typeface="Arial" panose="020B0604020202020204" pitchFamily="34" charset="0"/>
              </a:rPr>
              <a:t> тероризмом. Одним із найбільших успіхів стало знищення "Ісламської держави" як територіальної структури до 2019 року. Коаліція з понад 80 країн зруйнувала "халіфат", що зменшило кількість атак у світі. Ліквідація </a:t>
            </a:r>
            <a:r>
              <a:rPr lang="uk-UA" sz="2000" dirty="0" err="1">
                <a:latin typeface="Arial" panose="020B0604020202020204" pitchFamily="34" charset="0"/>
              </a:rPr>
              <a:t>Усами</a:t>
            </a:r>
            <a:r>
              <a:rPr lang="uk-UA" sz="2000" dirty="0">
                <a:latin typeface="Arial" panose="020B0604020202020204" pitchFamily="34" charset="0"/>
              </a:rPr>
              <a:t> </a:t>
            </a:r>
            <a:r>
              <a:rPr lang="uk-UA" sz="2000" dirty="0" err="1">
                <a:latin typeface="Arial" panose="020B0604020202020204" pitchFamily="34" charset="0"/>
              </a:rPr>
              <a:t>бен</a:t>
            </a:r>
            <a:r>
              <a:rPr lang="uk-UA" sz="2000" dirty="0">
                <a:latin typeface="Arial" panose="020B0604020202020204" pitchFamily="34" charset="0"/>
              </a:rPr>
              <a:t> </a:t>
            </a:r>
            <a:r>
              <a:rPr lang="uk-UA" sz="2000" dirty="0" err="1">
                <a:latin typeface="Arial" panose="020B0604020202020204" pitchFamily="34" charset="0"/>
              </a:rPr>
              <a:t>Ладена</a:t>
            </a:r>
            <a:r>
              <a:rPr lang="uk-UA" sz="2000" dirty="0">
                <a:latin typeface="Arial" panose="020B0604020202020204" pitchFamily="34" charset="0"/>
              </a:rPr>
              <a:t> у 2011 році стала ще одним прикладом ефективної співпраці між США та їхніми союзниками. Обмін розвідданими між європейськими країнами допоміг запобігти десяткам терактів після атак у Парижі 2015 року.</a:t>
            </a:r>
          </a:p>
        </p:txBody>
      </p:sp>
    </p:spTree>
    <p:extLst>
      <p:ext uri="{BB962C8B-B14F-4D97-AF65-F5344CB8AC3E}">
        <p14:creationId xmlns:p14="http://schemas.microsoft.com/office/powerpoint/2010/main" val="2953971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492E81-3A3C-4FFF-884C-9C9C6E0FD152}"/>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C3EDA8BD-9D46-4841-AF40-F8798DF42BFA}"/>
              </a:ext>
            </a:extLst>
          </p:cNvPr>
          <p:cNvSpPr>
            <a:spLocks noGrp="1"/>
          </p:cNvSpPr>
          <p:nvPr>
            <p:ph type="body" idx="1"/>
          </p:nvPr>
        </p:nvSpPr>
        <p:spPr>
          <a:xfrm>
            <a:off x="635000" y="3000374"/>
            <a:ext cx="10922000" cy="3222625"/>
          </a:xfrm>
        </p:spPr>
        <p:txBody>
          <a:bodyPr>
            <a:normAutofit/>
          </a:bodyPr>
          <a:lstStyle/>
          <a:p>
            <a:pPr algn="just"/>
            <a:r>
              <a:rPr lang="uk-UA" sz="2000" dirty="0">
                <a:latin typeface="Arial" panose="020B0604020202020204" pitchFamily="34" charset="0"/>
              </a:rPr>
              <a:t>У Африці багатонаціональні сили, підтримувані Францією та ООН, послабили вплив "</a:t>
            </a:r>
            <a:r>
              <a:rPr lang="uk-UA" sz="2000" dirty="0" err="1">
                <a:latin typeface="Arial" panose="020B0604020202020204" pitchFamily="34" charset="0"/>
              </a:rPr>
              <a:t>Боко</a:t>
            </a:r>
            <a:r>
              <a:rPr lang="uk-UA" sz="2000" dirty="0">
                <a:latin typeface="Arial" panose="020B0604020202020204" pitchFamily="34" charset="0"/>
              </a:rPr>
              <a:t> </a:t>
            </a:r>
            <a:r>
              <a:rPr lang="uk-UA" sz="2000" dirty="0" err="1">
                <a:latin typeface="Arial" panose="020B0604020202020204" pitchFamily="34" charset="0"/>
              </a:rPr>
              <a:t>Харам</a:t>
            </a:r>
            <a:r>
              <a:rPr lang="uk-UA" sz="2000" dirty="0">
                <a:latin typeface="Arial" panose="020B0604020202020204" pitchFamily="34" charset="0"/>
              </a:rPr>
              <a:t>" у Нігерії та сусідніх країнах. Спільні зусилля Індії та США у боротьбі з кашмірськими терористичними групами призвели до санкцій проти "</a:t>
            </a:r>
            <a:r>
              <a:rPr lang="uk-UA" sz="2000" dirty="0" err="1">
                <a:latin typeface="Arial" panose="020B0604020202020204" pitchFamily="34" charset="0"/>
              </a:rPr>
              <a:t>Лашкар</a:t>
            </a:r>
            <a:r>
              <a:rPr lang="uk-UA" sz="2000" dirty="0">
                <a:latin typeface="Arial" panose="020B0604020202020204" pitchFamily="34" charset="0"/>
              </a:rPr>
              <a:t>-е-</a:t>
            </a:r>
            <a:r>
              <a:rPr lang="uk-UA" sz="2000" dirty="0" err="1">
                <a:latin typeface="Arial" panose="020B0604020202020204" pitchFamily="34" charset="0"/>
              </a:rPr>
              <a:t>Тайба</a:t>
            </a:r>
            <a:r>
              <a:rPr lang="uk-UA" sz="2000" dirty="0">
                <a:latin typeface="Arial" panose="020B0604020202020204" pitchFamily="34" charset="0"/>
              </a:rPr>
              <a:t>". Програми з протидії фінансуванню тероризму, координовані через ФАТФ (Групу з розробки фінансових заходів боротьби з відмиванням грошей), ускладнили потік коштів до радикальних організацій. Ці приклади показують, як скоординовані дії можуть призводити до конкретних результатів.</a:t>
            </a:r>
          </a:p>
        </p:txBody>
      </p:sp>
    </p:spTree>
    <p:extLst>
      <p:ext uri="{BB962C8B-B14F-4D97-AF65-F5344CB8AC3E}">
        <p14:creationId xmlns:p14="http://schemas.microsoft.com/office/powerpoint/2010/main" val="2747954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46D603-7632-4794-A803-C3FFA139FB5C}"/>
              </a:ext>
            </a:extLst>
          </p:cNvPr>
          <p:cNvSpPr>
            <a:spLocks noGrp="1"/>
          </p:cNvSpPr>
          <p:nvPr>
            <p:ph type="title"/>
          </p:nvPr>
        </p:nvSpPr>
        <p:spPr/>
        <p:txBody>
          <a:bodyPr>
            <a:normAutofit/>
          </a:bodyPr>
          <a:lstStyle/>
          <a:p>
            <a:r>
              <a:rPr lang="uk-UA" sz="2800" b="1">
                <a:latin typeface="Arial" panose="020B0604020202020204" pitchFamily="34" charset="0"/>
              </a:rPr>
              <a:t>Виклики міжнародної співпраці</a:t>
            </a:r>
          </a:p>
        </p:txBody>
      </p:sp>
      <p:sp>
        <p:nvSpPr>
          <p:cNvPr id="3" name="Місце для тексту 2">
            <a:extLst>
              <a:ext uri="{FF2B5EF4-FFF2-40B4-BE49-F238E27FC236}">
                <a16:creationId xmlns:a16="http://schemas.microsoft.com/office/drawing/2014/main" id="{0C589DB5-0D96-4A69-BA14-6AC1B96CB98D}"/>
              </a:ext>
            </a:extLst>
          </p:cNvPr>
          <p:cNvSpPr>
            <a:spLocks noGrp="1"/>
          </p:cNvSpPr>
          <p:nvPr>
            <p:ph type="body" idx="1"/>
          </p:nvPr>
        </p:nvSpPr>
        <p:spPr>
          <a:xfrm>
            <a:off x="635000" y="2743200"/>
            <a:ext cx="10922000" cy="3479800"/>
          </a:xfrm>
        </p:spPr>
        <p:txBody>
          <a:bodyPr>
            <a:normAutofit/>
          </a:bodyPr>
          <a:lstStyle/>
          <a:p>
            <a:pPr algn="just"/>
            <a:r>
              <a:rPr lang="uk-UA" sz="2000" dirty="0">
                <a:latin typeface="Arial" panose="020B0604020202020204" pitchFamily="34" charset="0"/>
              </a:rPr>
              <a:t>Незважаючи на успіхи, міжнародна співпраця стикається з численними перешкодами. Політичні розбіжності між країнами часто гальмують спільні дії. Наприклад, США та Росія мають різні підходи до боротьби з тероризмом у Сирії, що ускладнює координацію. Національні інтереси іноді переважають над глобальними цілями, як це видно у відмовах деяких держав ділитися чутливою інформацією. Корупція в окремих країнах дозволяє терористам уникати правосуддя, навіть за наявності міжнародних угод.</a:t>
            </a:r>
          </a:p>
        </p:txBody>
      </p:sp>
    </p:spTree>
    <p:extLst>
      <p:ext uri="{BB962C8B-B14F-4D97-AF65-F5344CB8AC3E}">
        <p14:creationId xmlns:p14="http://schemas.microsoft.com/office/powerpoint/2010/main" val="3294222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0899E4-E60B-4733-9700-48E02006A63C}"/>
              </a:ext>
            </a:extLst>
          </p:cNvPr>
          <p:cNvSpPr>
            <a:spLocks noGrp="1"/>
          </p:cNvSpPr>
          <p:nvPr>
            <p:ph type="title"/>
          </p:nvPr>
        </p:nvSpPr>
        <p:spPr/>
        <p:txBody>
          <a:bodyPr>
            <a:normAutofit/>
          </a:bodyPr>
          <a:lstStyle/>
          <a:p>
            <a:endParaRPr lang="uk-UA" sz="2800" b="1">
              <a:latin typeface="Arial" panose="020B0604020202020204" pitchFamily="34" charset="0"/>
            </a:endParaRPr>
          </a:p>
        </p:txBody>
      </p:sp>
      <p:sp>
        <p:nvSpPr>
          <p:cNvPr id="3" name="Місце для тексту 2">
            <a:extLst>
              <a:ext uri="{FF2B5EF4-FFF2-40B4-BE49-F238E27FC236}">
                <a16:creationId xmlns:a16="http://schemas.microsoft.com/office/drawing/2014/main" id="{8139BB22-E96E-4FE5-AAA3-5F2EC3A37129}"/>
              </a:ext>
            </a:extLst>
          </p:cNvPr>
          <p:cNvSpPr>
            <a:spLocks noGrp="1"/>
          </p:cNvSpPr>
          <p:nvPr>
            <p:ph type="body" idx="1"/>
          </p:nvPr>
        </p:nvSpPr>
        <p:spPr>
          <a:xfrm>
            <a:off x="635000" y="2933700"/>
            <a:ext cx="10922000" cy="3289300"/>
          </a:xfrm>
        </p:spPr>
        <p:txBody>
          <a:bodyPr>
            <a:normAutofit/>
          </a:bodyPr>
          <a:lstStyle/>
          <a:p>
            <a:pPr algn="just"/>
            <a:r>
              <a:rPr lang="uk-UA" sz="2000" dirty="0">
                <a:latin typeface="Arial" panose="020B0604020202020204" pitchFamily="34" charset="0"/>
              </a:rPr>
              <a:t>Культурні та релігійні відмінності також створюють бар’єри. Західні стратегії боротьби з тероризмом можуть сприйматися як втручання у внутрішні справи мусульманських країн, що викликає опір. Недостатнє фінансування міжнародних програм, особливо в бідних регіонах, обмежує їхню ефективність. Наприклад, миротворчі місії ООН часто не мають ресурсів для повноцінної роботи. Технологічний прогрес також ускладнює боротьбу, адже терористи використовують </a:t>
            </a:r>
            <a:r>
              <a:rPr lang="uk-UA" sz="2000" dirty="0" err="1">
                <a:latin typeface="Arial" panose="020B0604020202020204" pitchFamily="34" charset="0"/>
              </a:rPr>
              <a:t>даркнет</a:t>
            </a:r>
            <a:r>
              <a:rPr lang="uk-UA" sz="2000" dirty="0">
                <a:latin typeface="Arial" panose="020B0604020202020204" pitchFamily="34" charset="0"/>
              </a:rPr>
              <a:t> і </a:t>
            </a:r>
            <a:r>
              <a:rPr lang="uk-UA" sz="2000" dirty="0" err="1">
                <a:latin typeface="Arial" panose="020B0604020202020204" pitchFamily="34" charset="0"/>
              </a:rPr>
              <a:t>криптовалюти</a:t>
            </a:r>
            <a:r>
              <a:rPr lang="uk-UA" sz="2000" dirty="0">
                <a:latin typeface="Arial" panose="020B0604020202020204" pitchFamily="34" charset="0"/>
              </a:rPr>
              <a:t>, які важко відстежити.</a:t>
            </a:r>
          </a:p>
        </p:txBody>
      </p:sp>
    </p:spTree>
    <p:extLst>
      <p:ext uri="{BB962C8B-B14F-4D97-AF65-F5344CB8AC3E}">
        <p14:creationId xmlns:p14="http://schemas.microsoft.com/office/powerpoint/2010/main" val="1867836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8AEF65-17A6-4811-BBF4-812004900ECF}"/>
              </a:ext>
            </a:extLst>
          </p:cNvPr>
          <p:cNvSpPr>
            <a:spLocks noGrp="1"/>
          </p:cNvSpPr>
          <p:nvPr>
            <p:ph type="title"/>
          </p:nvPr>
        </p:nvSpPr>
        <p:spPr/>
        <p:txBody>
          <a:bodyPr>
            <a:normAutofit/>
          </a:bodyPr>
          <a:lstStyle/>
          <a:p>
            <a:r>
              <a:rPr lang="uk-UA" sz="2800" b="1">
                <a:latin typeface="Arial" panose="020B0604020202020204" pitchFamily="34" charset="0"/>
              </a:rPr>
              <a:t>Перспективи вдосконалення</a:t>
            </a:r>
          </a:p>
        </p:txBody>
      </p:sp>
      <p:sp>
        <p:nvSpPr>
          <p:cNvPr id="3" name="Місце для тексту 2">
            <a:extLst>
              <a:ext uri="{FF2B5EF4-FFF2-40B4-BE49-F238E27FC236}">
                <a16:creationId xmlns:a16="http://schemas.microsoft.com/office/drawing/2014/main" id="{113F479B-EF58-4D0D-B471-E3D866CCBC36}"/>
              </a:ext>
            </a:extLst>
          </p:cNvPr>
          <p:cNvSpPr>
            <a:spLocks noGrp="1"/>
          </p:cNvSpPr>
          <p:nvPr>
            <p:ph type="body" idx="1"/>
          </p:nvPr>
        </p:nvSpPr>
        <p:spPr>
          <a:xfrm>
            <a:off x="635000" y="3238500"/>
            <a:ext cx="10922000" cy="2984500"/>
          </a:xfrm>
        </p:spPr>
        <p:txBody>
          <a:bodyPr>
            <a:normAutofit/>
          </a:bodyPr>
          <a:lstStyle/>
          <a:p>
            <a:pPr algn="just"/>
            <a:r>
              <a:rPr lang="uk-UA" sz="2000" dirty="0">
                <a:latin typeface="Arial" panose="020B0604020202020204" pitchFamily="34" charset="0"/>
              </a:rPr>
              <a:t>Для підвищення ефективності співпраці необхідно зміцнювати довіру між країнами через регулярні саміти та діалоги. Розширення ролі регіональних організацій, таких як Африканський Союз, може допомогти адаптувати стратегії до місцевих умов. Інвестиції в технології, зокрема штучний інтелект для аналізу даних, здатні покращити розвідку. Важливо також залучати громадянське суспільство та релігійних лідерів до міжнародних ініціатив, щоб протидіяти радикалізації на низовому рівні.</a:t>
            </a:r>
          </a:p>
        </p:txBody>
      </p:sp>
    </p:spTree>
    <p:extLst>
      <p:ext uri="{BB962C8B-B14F-4D97-AF65-F5344CB8AC3E}">
        <p14:creationId xmlns:p14="http://schemas.microsoft.com/office/powerpoint/2010/main" val="306324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03E79FEF-D9AB-4D32-99F9-4323A9F31B3D}"/>
              </a:ext>
            </a:extLst>
          </p:cNvPr>
          <p:cNvSpPr>
            <a:spLocks noGrp="1"/>
          </p:cNvSpPr>
          <p:nvPr>
            <p:ph sz="half" idx="1"/>
          </p:nvPr>
        </p:nvSpPr>
        <p:spPr/>
        <p:txBody>
          <a:bodyPr>
            <a:normAutofit fontScale="77500" lnSpcReduction="20000"/>
          </a:bodyPr>
          <a:lstStyle/>
          <a:p>
            <a:pPr algn="just"/>
            <a:r>
              <a:rPr lang="uk-UA" dirty="0"/>
              <a:t>Не все з перерахованого вище точно відповідає тому, що ми можемо визначити як ультраправих. Хоча різні форми етнонаціоналізму можуть бути особливо пов’язані з </a:t>
            </a:r>
            <a:r>
              <a:rPr lang="uk-UA" dirty="0" err="1"/>
              <a:t>праворадикальністю</a:t>
            </a:r>
            <a:r>
              <a:rPr lang="uk-UA" dirty="0"/>
              <a:t>, ми бачимо такі різноманітні форми, як американське чаювання, російський православний етнонаціоналізм та історично католицька підтримка фашизму в Іспанії. Проте націоналізм, антисемітизм чи віра в останні часи за своєю суттю не є правими.</a:t>
            </a:r>
          </a:p>
          <a:p>
            <a:pPr algn="just"/>
            <a:r>
              <a:rPr lang="uk-UA" dirty="0"/>
              <a:t>Хоча в сучасному контексті ці типи християнського екстремізму, мабуть, найчастіше об’єднуються навколо правих форм. Наприклад, на підтримку авторитарних неоліберальних капіталістичних планів або на захист традиційного суспільного ладу та державної церкви.</a:t>
            </a:r>
          </a:p>
        </p:txBody>
      </p:sp>
      <p:pic>
        <p:nvPicPr>
          <p:cNvPr id="5" name="Місце для вмісту 4">
            <a:extLst>
              <a:ext uri="{FF2B5EF4-FFF2-40B4-BE49-F238E27FC236}">
                <a16:creationId xmlns:a16="http://schemas.microsoft.com/office/drawing/2014/main" id="{B938F64F-4BCA-4952-9528-4AABEA723BFA}"/>
              </a:ext>
            </a:extLst>
          </p:cNvPr>
          <p:cNvPicPr>
            <a:picLocks noGrp="1" noChangeAspect="1"/>
          </p:cNvPicPr>
          <p:nvPr>
            <p:ph sz="half" idx="2"/>
          </p:nvPr>
        </p:nvPicPr>
        <p:blipFill>
          <a:blip r:embed="rId2"/>
          <a:stretch>
            <a:fillRect/>
          </a:stretch>
        </p:blipFill>
        <p:spPr>
          <a:xfrm>
            <a:off x="7305675" y="1335979"/>
            <a:ext cx="3381375" cy="4882705"/>
          </a:xfrm>
          <a:prstGeom prst="rect">
            <a:avLst/>
          </a:prstGeom>
        </p:spPr>
      </p:pic>
    </p:spTree>
    <p:extLst>
      <p:ext uri="{BB962C8B-B14F-4D97-AF65-F5344CB8AC3E}">
        <p14:creationId xmlns:p14="http://schemas.microsoft.com/office/powerpoint/2010/main" val="2663756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76B98E-0B0E-4014-9AC7-DF9FE255B8E8}"/>
              </a:ext>
            </a:extLst>
          </p:cNvPr>
          <p:cNvSpPr>
            <a:spLocks noGrp="1"/>
          </p:cNvSpPr>
          <p:nvPr>
            <p:ph type="title"/>
          </p:nvPr>
        </p:nvSpPr>
        <p:spPr/>
        <p:txBody>
          <a:bodyPr>
            <a:normAutofit/>
          </a:bodyPr>
          <a:lstStyle/>
          <a:p>
            <a:r>
              <a:rPr lang="uk-UA" sz="2800" b="1">
                <a:latin typeface="Arial" panose="020B0604020202020204" pitchFamily="34" charset="0"/>
              </a:rPr>
              <a:t>Історичний контекст</a:t>
            </a:r>
          </a:p>
        </p:txBody>
      </p:sp>
      <p:sp>
        <p:nvSpPr>
          <p:cNvPr id="3" name="Місце для тексту 2">
            <a:extLst>
              <a:ext uri="{FF2B5EF4-FFF2-40B4-BE49-F238E27FC236}">
                <a16:creationId xmlns:a16="http://schemas.microsoft.com/office/drawing/2014/main" id="{E0D00544-15E2-4A68-9E04-72DEAC74D03B}"/>
              </a:ext>
            </a:extLst>
          </p:cNvPr>
          <p:cNvSpPr>
            <a:spLocks noGrp="1"/>
          </p:cNvSpPr>
          <p:nvPr>
            <p:ph sz="half" idx="1"/>
          </p:nvPr>
        </p:nvSpPr>
        <p:spPr>
          <a:xfrm>
            <a:off x="552450" y="1704975"/>
            <a:ext cx="5467350" cy="4513709"/>
          </a:xfrm>
        </p:spPr>
        <p:txBody>
          <a:bodyPr>
            <a:normAutofit fontScale="92500" lnSpcReduction="10000"/>
          </a:bodyPr>
          <a:lstStyle/>
          <a:p>
            <a:pPr algn="just"/>
            <a:r>
              <a:rPr lang="uk-UA" sz="2000" dirty="0">
                <a:latin typeface="Arial" panose="020B0604020202020204" pitchFamily="34" charset="0"/>
              </a:rPr>
              <a:t>Християнський екстремізм має глибокі історичні корені, які сягають часів раннього середньовіччя. Одним із перших прикладів є хрестові походи (1095–1291 роки), коли європейські християни вирушили на Близький Схід із закликом "звільнити Святу Землю" від мусульман. Ці кампанії супроводжувалися масовими вбивствами, пограбуваннями та насильницьким наверненням до християнства. Хоча хрестоносці вважали свої дії богоугодними, їхня жорстокість часто суперечила заповідям Ісуса Христа. Іншим прикладом є інквізиція, яка діяла в Європі з </a:t>
            </a:r>
            <a:r>
              <a:rPr lang="de-DE" sz="2000" dirty="0">
                <a:latin typeface="Arial" panose="020B0604020202020204" pitchFamily="34" charset="0"/>
              </a:rPr>
              <a:t>XII </a:t>
            </a:r>
            <a:r>
              <a:rPr lang="uk-UA" sz="2000" dirty="0">
                <a:latin typeface="Arial" panose="020B0604020202020204" pitchFamily="34" charset="0"/>
              </a:rPr>
              <a:t>століття, переслідуючи єретиків, відьом і нехристиян. Тисячі людей були страчені через тортури та судові процеси, що виправдовувалися захистом "чистоти віри".</a:t>
            </a:r>
          </a:p>
        </p:txBody>
      </p:sp>
      <p:pic>
        <p:nvPicPr>
          <p:cNvPr id="5" name="Місце для вмісту 4">
            <a:extLst>
              <a:ext uri="{FF2B5EF4-FFF2-40B4-BE49-F238E27FC236}">
                <a16:creationId xmlns:a16="http://schemas.microsoft.com/office/drawing/2014/main" id="{A950B174-8D58-44B2-8371-8B3AA1AE8198}"/>
              </a:ext>
            </a:extLst>
          </p:cNvPr>
          <p:cNvPicPr>
            <a:picLocks noGrp="1" noChangeAspect="1"/>
          </p:cNvPicPr>
          <p:nvPr>
            <p:ph sz="half" idx="2"/>
          </p:nvPr>
        </p:nvPicPr>
        <p:blipFill>
          <a:blip r:embed="rId2"/>
          <a:stretch>
            <a:fillRect/>
          </a:stretch>
        </p:blipFill>
        <p:spPr>
          <a:xfrm>
            <a:off x="6230884" y="1898650"/>
            <a:ext cx="5275316" cy="4024313"/>
          </a:xfrm>
          <a:prstGeom prst="rect">
            <a:avLst/>
          </a:prstGeom>
        </p:spPr>
      </p:pic>
    </p:spTree>
    <p:extLst>
      <p:ext uri="{BB962C8B-B14F-4D97-AF65-F5344CB8AC3E}">
        <p14:creationId xmlns:p14="http://schemas.microsoft.com/office/powerpoint/2010/main" val="406958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B9B16B-7A4F-48C2-9251-56DEC6A9435B}"/>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A923189E-6436-42F9-92F9-D0271E3E28BD}"/>
              </a:ext>
            </a:extLst>
          </p:cNvPr>
          <p:cNvSpPr>
            <a:spLocks noGrp="1"/>
          </p:cNvSpPr>
          <p:nvPr>
            <p:ph sz="half" idx="1"/>
          </p:nvPr>
        </p:nvSpPr>
        <p:spPr>
          <a:xfrm>
            <a:off x="685800" y="2194559"/>
            <a:ext cx="5334000" cy="4320541"/>
          </a:xfrm>
        </p:spPr>
        <p:txBody>
          <a:bodyPr>
            <a:normAutofit fontScale="92500" lnSpcReduction="20000"/>
          </a:bodyPr>
          <a:lstStyle/>
          <a:p>
            <a:pPr algn="just"/>
            <a:r>
              <a:rPr lang="uk-UA" dirty="0"/>
              <a:t>Ранній новий період у Британії спостерігався релігійні конфлікти в результаті Реформації та зречення , яке </a:t>
            </a:r>
            <a:r>
              <a:rPr lang="uk-UA" dirty="0" err="1"/>
              <a:t>виникло</a:t>
            </a:r>
            <a:r>
              <a:rPr lang="uk-UA" dirty="0"/>
              <a:t> на противагу їй</a:t>
            </a:r>
            <a:r>
              <a:rPr lang="uk-UA" b="1" dirty="0">
                <a:solidFill>
                  <a:srgbClr val="FFFF00"/>
                </a:solidFill>
              </a:rPr>
              <a:t>. Порохова змова 1605 року</a:t>
            </a:r>
            <a:r>
              <a:rPr lang="uk-UA" dirty="0"/>
              <a:t> була невдалою спробою групи англійських католиків убити короля -протестанта Якова </a:t>
            </a:r>
            <a:r>
              <a:rPr lang="de-DE" dirty="0"/>
              <a:t>I </a:t>
            </a:r>
            <a:r>
              <a:rPr lang="uk-UA" dirty="0"/>
              <a:t>та підірвати Вестмінстерський палац , резиденцію англійського уряду. </a:t>
            </a:r>
          </a:p>
          <a:p>
            <a:pPr algn="just"/>
            <a:r>
              <a:rPr lang="uk-UA" dirty="0"/>
              <a:t>Хоча сучасне поняття релігійного тероризму чи тероризму взагалі ще не було вжито в сімнадцятому столітті, Девід С. Рапопорт і </a:t>
            </a:r>
            <a:r>
              <a:rPr lang="uk-UA" dirty="0" err="1"/>
              <a:t>Ліндсі</a:t>
            </a:r>
            <a:r>
              <a:rPr lang="uk-UA" dirty="0"/>
              <a:t> </a:t>
            </a:r>
            <a:r>
              <a:rPr lang="uk-UA" dirty="0" err="1"/>
              <a:t>Клаттербак</a:t>
            </a:r>
            <a:r>
              <a:rPr lang="uk-UA" dirty="0"/>
              <a:t> зазначають, що змова з використанням вибухівки була раннім попередником анархічного тероризму дев’ятнадцятого століття. </a:t>
            </a:r>
          </a:p>
        </p:txBody>
      </p:sp>
      <p:pic>
        <p:nvPicPr>
          <p:cNvPr id="5" name="Місце для вмісту 4">
            <a:extLst>
              <a:ext uri="{FF2B5EF4-FFF2-40B4-BE49-F238E27FC236}">
                <a16:creationId xmlns:a16="http://schemas.microsoft.com/office/drawing/2014/main" id="{1319D09D-0EE1-4F3B-ABF6-E586EC127DD7}"/>
              </a:ext>
            </a:extLst>
          </p:cNvPr>
          <p:cNvPicPr>
            <a:picLocks noGrp="1" noChangeAspect="1"/>
          </p:cNvPicPr>
          <p:nvPr>
            <p:ph sz="half" idx="2"/>
          </p:nvPr>
        </p:nvPicPr>
        <p:blipFill>
          <a:blip r:embed="rId2"/>
          <a:stretch>
            <a:fillRect/>
          </a:stretch>
        </p:blipFill>
        <p:spPr>
          <a:xfrm>
            <a:off x="6172200" y="2208590"/>
            <a:ext cx="5334000" cy="3994982"/>
          </a:xfrm>
          <a:prstGeom prst="rect">
            <a:avLst/>
          </a:prstGeom>
        </p:spPr>
      </p:pic>
    </p:spTree>
    <p:extLst>
      <p:ext uri="{BB962C8B-B14F-4D97-AF65-F5344CB8AC3E}">
        <p14:creationId xmlns:p14="http://schemas.microsoft.com/office/powerpoint/2010/main" val="733165543"/>
      </p:ext>
    </p:extLst>
  </p:cSld>
  <p:clrMapOvr>
    <a:masterClrMapping/>
  </p:clrMapOvr>
</p:sld>
</file>

<file path=ppt/theme/theme1.xml><?xml version="1.0" encoding="utf-8"?>
<a:theme xmlns:a="http://schemas.openxmlformats.org/drawingml/2006/main" name="Туман">
  <a:themeElements>
    <a:clrScheme name="Туман">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Туман">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уман">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Туман</Template>
  <TotalTime>798</TotalTime>
  <Words>6488</Words>
  <Application>Microsoft Office PowerPoint</Application>
  <PresentationFormat>Широкий екран</PresentationFormat>
  <Paragraphs>143</Paragraphs>
  <Slides>68</Slides>
  <Notes>0</Notes>
  <HiddenSlides>0</HiddenSlides>
  <MMClips>0</MMClips>
  <ScaleCrop>false</ScaleCrop>
  <HeadingPairs>
    <vt:vector size="6" baseType="variant">
      <vt:variant>
        <vt:lpstr>Використані шрифти</vt:lpstr>
      </vt:variant>
      <vt:variant>
        <vt:i4>2</vt:i4>
      </vt:variant>
      <vt:variant>
        <vt:lpstr>Тема</vt:lpstr>
      </vt:variant>
      <vt:variant>
        <vt:i4>1</vt:i4>
      </vt:variant>
      <vt:variant>
        <vt:lpstr>Заголовки слайдів</vt:lpstr>
      </vt:variant>
      <vt:variant>
        <vt:i4>68</vt:i4>
      </vt:variant>
    </vt:vector>
  </HeadingPairs>
  <TitlesOfParts>
    <vt:vector size="71" baseType="lpstr">
      <vt:lpstr>Arial</vt:lpstr>
      <vt:lpstr>Century Gothic</vt:lpstr>
      <vt:lpstr>Туман</vt:lpstr>
      <vt:lpstr>Етнорелігійний тероризм</vt:lpstr>
      <vt:lpstr>6. Християнський екстремізм та його прояви</vt:lpstr>
      <vt:lpstr>Презентація PowerPoint</vt:lpstr>
      <vt:lpstr>Презентація PowerPoint</vt:lpstr>
      <vt:lpstr>Презентація PowerPoint</vt:lpstr>
      <vt:lpstr>Презентація PowerPoint</vt:lpstr>
      <vt:lpstr>Презентація PowerPoint</vt:lpstr>
      <vt:lpstr>Історичний контекст</vt:lpstr>
      <vt:lpstr>Презентація PowerPoint</vt:lpstr>
      <vt:lpstr>Презентація PowerPoint</vt:lpstr>
      <vt:lpstr>Презентація PowerPoint</vt:lpstr>
      <vt:lpstr>Сучасні прояви</vt:lpstr>
      <vt:lpstr>Презентація PowerPoint</vt:lpstr>
      <vt:lpstr>Причини виникнення</vt:lpstr>
      <vt:lpstr>Презентація PowerPoint</vt:lpstr>
      <vt:lpstr>Форми прояву</vt:lpstr>
      <vt:lpstr>Тактика терористів </vt:lpstr>
      <vt:lpstr>Насильство проти абортів </vt:lpstr>
      <vt:lpstr>Презентація PowerPoint</vt:lpstr>
      <vt:lpstr>Насильство проти меншин </vt:lpstr>
      <vt:lpstr>Презентація PowerPoint</vt:lpstr>
      <vt:lpstr>7. Буддизм і терористична діяльність</vt:lpstr>
      <vt:lpstr>Історичний контекст</vt:lpstr>
      <vt:lpstr>Презентація PowerPoint</vt:lpstr>
      <vt:lpstr>Сучасні прояви</vt:lpstr>
      <vt:lpstr>Презентація PowerPoint</vt:lpstr>
      <vt:lpstr>Причини виникнення</vt:lpstr>
      <vt:lpstr>8. Деструктивні культи, релігійні секти та їхня роль у тероризмі</vt:lpstr>
      <vt:lpstr>Визначення релігійних сект</vt:lpstr>
      <vt:lpstr>Презентація PowerPoint</vt:lpstr>
      <vt:lpstr>Історичний контекст</vt:lpstr>
      <vt:lpstr>Презентація PowerPoint</vt:lpstr>
      <vt:lpstr>Аум Сінрікьо (Японія)</vt:lpstr>
      <vt:lpstr>Презентація PowerPoint</vt:lpstr>
      <vt:lpstr>Боко Харам (Нігерія)</vt:lpstr>
      <vt:lpstr>Презентація PowerPoint</vt:lpstr>
      <vt:lpstr>Рух Раджніша (США)</vt:lpstr>
      <vt:lpstr>Презентація PowerPoint</vt:lpstr>
      <vt:lpstr>Презентація PowerPoint</vt:lpstr>
      <vt:lpstr>Причини радикалізації</vt:lpstr>
      <vt:lpstr>Форми прояву</vt:lpstr>
      <vt:lpstr>9. Етнічні конфлікти як джерело радикалізації: роль колоніалізму та націоналізму</vt:lpstr>
      <vt:lpstr>Етнічні конфлікти: визначення та природа</vt:lpstr>
      <vt:lpstr>Роль колоніалізму</vt:lpstr>
      <vt:lpstr>Презентація PowerPoint</vt:lpstr>
      <vt:lpstr>Роль націоналізму</vt:lpstr>
      <vt:lpstr>Презентація PowerPoint</vt:lpstr>
      <vt:lpstr>10. Приклади етнорелігійного тероризму</vt:lpstr>
      <vt:lpstr>Конфлікт у Північній Ірландії</vt:lpstr>
      <vt:lpstr>Презентація PowerPoint</vt:lpstr>
      <vt:lpstr>Громадянська війна на Шрі-Ланці</vt:lpstr>
      <vt:lpstr>Презентація PowerPoint</vt:lpstr>
      <vt:lpstr>Ізраїльсько-палестинський конфлікт</vt:lpstr>
      <vt:lpstr>Презентація PowerPoint</vt:lpstr>
      <vt:lpstr>Конфлікт у Нагірному Карабасі</vt:lpstr>
      <vt:lpstr>11. Стратегії протидії релігійному тероризму</vt:lpstr>
      <vt:lpstr>Стратегії протидії релігійному тероризму</vt:lpstr>
      <vt:lpstr>Презентація PowerPoint</vt:lpstr>
      <vt:lpstr>Роль релігійних лідерів</vt:lpstr>
      <vt:lpstr>Презентація PowerPoint</vt:lpstr>
      <vt:lpstr>12. Міжнародна співпраця у боротьбі з етнорелігійним тероризмом</vt:lpstr>
      <vt:lpstr>Форми міжнародної співпраці</vt:lpstr>
      <vt:lpstr>Презентація PowerPoint</vt:lpstr>
      <vt:lpstr>Успіхи міжнародної співпраці</vt:lpstr>
      <vt:lpstr>Презентація PowerPoint</vt:lpstr>
      <vt:lpstr>Виклики міжнародної співпраці</vt:lpstr>
      <vt:lpstr>Презентація PowerPoint</vt:lpstr>
      <vt:lpstr>Перспективи вдосконалення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Християнський екстремізм та його прояви</dc:title>
  <dc:creator>Слюсар Вадим Миколайович</dc:creator>
  <cp:lastModifiedBy>Слюсар Вадим Миколайович</cp:lastModifiedBy>
  <cp:revision>13</cp:revision>
  <dcterms:created xsi:type="dcterms:W3CDTF">2025-04-03T21:26:27Z</dcterms:created>
  <dcterms:modified xsi:type="dcterms:W3CDTF">2025-04-04T10:45:02Z</dcterms:modified>
</cp:coreProperties>
</file>