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82265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276622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58008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406243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11500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B8EE5C2-AF7D-49E1-8F4E-6CB26A62FD7B}" type="datetimeFigureOut">
              <a:rPr lang="uk-UA" smtClean="0"/>
              <a:t>27.04.2021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50109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B8EE5C2-AF7D-49E1-8F4E-6CB26A62FD7B}" type="datetimeFigureOut">
              <a:rPr lang="uk-UA" smtClean="0"/>
              <a:t>27.04.2021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331816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B8EE5C2-AF7D-49E1-8F4E-6CB26A62FD7B}" type="datetimeFigureOut">
              <a:rPr lang="uk-UA" smtClean="0"/>
              <a:t>27.04.2021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229053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8EE5C2-AF7D-49E1-8F4E-6CB26A62FD7B}" type="datetimeFigureOut">
              <a:rPr lang="uk-UA" smtClean="0"/>
              <a:t>27.04.2021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167734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8EE5C2-AF7D-49E1-8F4E-6CB26A62FD7B}" type="datetimeFigureOut">
              <a:rPr lang="uk-UA" smtClean="0"/>
              <a:t>27.04.2021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393286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8EE5C2-AF7D-49E1-8F4E-6CB26A62FD7B}" type="datetimeFigureOut">
              <a:rPr lang="uk-UA" smtClean="0"/>
              <a:t>27.04.2021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76EF2EF-9D22-4CFC-8C36-134882CC1453}" type="slidenum">
              <a:rPr lang="uk-UA" smtClean="0"/>
              <a:t>‹#›</a:t>
            </a:fld>
            <a:endParaRPr lang="uk-UA"/>
          </a:p>
        </p:txBody>
      </p:sp>
    </p:spTree>
    <p:extLst>
      <p:ext uri="{BB962C8B-B14F-4D97-AF65-F5344CB8AC3E}">
        <p14:creationId xmlns:p14="http://schemas.microsoft.com/office/powerpoint/2010/main" val="44663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EE5C2-AF7D-49E1-8F4E-6CB26A62FD7B}" type="datetimeFigureOut">
              <a:rPr lang="uk-UA" smtClean="0"/>
              <a:t>27.04.2021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EF2EF-9D22-4CFC-8C36-134882CC1453}" type="slidenum">
              <a:rPr lang="uk-UA" smtClean="0"/>
              <a:t>‹#›</a:t>
            </a:fld>
            <a:endParaRPr lang="uk-UA"/>
          </a:p>
        </p:txBody>
      </p:sp>
    </p:spTree>
    <p:extLst>
      <p:ext uri="{BB962C8B-B14F-4D97-AF65-F5344CB8AC3E}">
        <p14:creationId xmlns:p14="http://schemas.microsoft.com/office/powerpoint/2010/main" val="263200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k.wikipedia.org/wiki/%D0%A0%D0%B5%D1%81%D1%83%D1%80%D1%81" TargetMode="External"/><Relationship Id="rId2" Type="http://schemas.openxmlformats.org/officeDocument/2006/relationships/hyperlink" Target="https://uk.wikipedia.org/wiki/%D0%9F%D1%80%D0%BE%D0%B3%D0%BD%D0%BE%D0%B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http://buklib.net/msohtml1/181/clip_image002.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Методи стратегічного аналізу </a:t>
            </a:r>
            <a:endParaRPr lang="uk-UA" dirty="0"/>
          </a:p>
        </p:txBody>
      </p:sp>
      <p:sp>
        <p:nvSpPr>
          <p:cNvPr id="3" name="Подзаголовок 2"/>
          <p:cNvSpPr>
            <a:spLocks noGrp="1"/>
          </p:cNvSpPr>
          <p:nvPr>
            <p:ph type="subTitle" idx="1"/>
          </p:nvPr>
        </p:nvSpPr>
        <p:spPr/>
        <p:txBody>
          <a:bodyPr/>
          <a:lstStyle/>
          <a:p>
            <a:r>
              <a:rPr lang="uk-UA" dirty="0" smtClean="0"/>
              <a:t>Лекція 5</a:t>
            </a:r>
            <a:endParaRPr lang="uk-UA" dirty="0"/>
          </a:p>
        </p:txBody>
      </p:sp>
    </p:spTree>
    <p:extLst>
      <p:ext uri="{BB962C8B-B14F-4D97-AF65-F5344CB8AC3E}">
        <p14:creationId xmlns:p14="http://schemas.microsoft.com/office/powerpoint/2010/main" val="2178868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Autofit/>
          </a:bodyPr>
          <a:lstStyle/>
          <a:p>
            <a:r>
              <a:rPr lang="uk-UA" sz="2000" dirty="0">
                <a:latin typeface="Times New Roman" pitchFamily="18" charset="0"/>
                <a:cs typeface="Times New Roman" pitchFamily="18" charset="0"/>
              </a:rPr>
              <a:t>Отже, основними чинниками мікросередовища за М. Портером є:</a:t>
            </a:r>
          </a:p>
          <a:p>
            <a:r>
              <a:rPr lang="uk-UA" sz="2000" dirty="0">
                <a:latin typeface="Times New Roman" pitchFamily="18" charset="0"/>
                <a:cs typeface="Times New Roman" pitchFamily="18" charset="0"/>
              </a:rPr>
              <a:t>1. Загроза появи нових конкурентів. Потенційними конкурентами є компанії, які наразі не функціонують у даній промисловості, але мають можливості робити це, якщо забажають, чим погіршать умови функціонування існуючих учасників ринку.</a:t>
            </a:r>
          </a:p>
          <a:p>
            <a:r>
              <a:rPr lang="uk-UA" sz="2000" dirty="0">
                <a:latin typeface="Times New Roman" pitchFamily="18" charset="0"/>
                <a:cs typeface="Times New Roman" pitchFamily="18" charset="0"/>
              </a:rPr>
              <a:t>Компанії, що вже працюють у межах певної промисловості, зазвичай, намагаються запобігти входу нових конкурентів, оскільки чим більше компаній на ринку, тим менше можливостей захистити свою частку ринку. Ризик входження нових конкурентів обмежується вхідними бар’єрами.</a:t>
            </a:r>
          </a:p>
          <a:p>
            <a:r>
              <a:rPr lang="uk-UA" sz="2000" dirty="0">
                <a:latin typeface="Times New Roman" pitchFamily="18" charset="0"/>
                <a:cs typeface="Times New Roman" pitchFamily="18" charset="0"/>
              </a:rPr>
              <a:t>2. Суперництво між існуючими конкурентами. Суперництво – це конкурентна боротьба між компаніями промисловості для завоювання частки ринку інших компаній. Інтенсивність конкуренції в галузі в основному визначається чотирма факторами: конкурентна структура промисловості; попит у промисловості; витратні умови; бар’єри виходу.</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3083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20000"/>
          </a:bodyPr>
          <a:lstStyle/>
          <a:p>
            <a:pPr algn="just"/>
            <a:r>
              <a:rPr lang="uk-UA" dirty="0" smtClean="0">
                <a:latin typeface="Times New Roman" pitchFamily="18" charset="0"/>
                <a:cs typeface="Times New Roman" pitchFamily="18" charset="0"/>
              </a:rPr>
              <a:t>3. Ринкова сила покупців. Дане поняття за Портером відноситься до можливості покупців знижувати ціни, що встановлені компанією, або підвищувати витрати компаній, вимагаючи вищий рівень якості та сервісу, а отже, знижувати прибутки підприємства. </a:t>
            </a:r>
          </a:p>
          <a:p>
            <a:pPr algn="just"/>
            <a:r>
              <a:rPr lang="uk-UA" dirty="0" smtClean="0">
                <a:latin typeface="Times New Roman" pitchFamily="18" charset="0"/>
                <a:cs typeface="Times New Roman" pitchFamily="18" charset="0"/>
              </a:rPr>
              <a:t>4. Ринкова сила постачальників. Відноситься до можливості постачальників ресурсів підвищувати витрати компанії на вхідні ресурси або операційні витрати компанії. </a:t>
            </a:r>
          </a:p>
          <a:p>
            <a:pPr algn="just"/>
            <a:r>
              <a:rPr lang="uk-UA" dirty="0" smtClean="0">
                <a:latin typeface="Times New Roman" pitchFamily="18" charset="0"/>
                <a:cs typeface="Times New Roman" pitchFamily="18" charset="0"/>
              </a:rPr>
              <a:t>5. Загроза з боку товарів-замінників – загроза з боку продукції інших сфер діяльності або галузей, що може задовольняти однакові потреби споживачів (товарів-субститутів).</a:t>
            </a:r>
          </a:p>
          <a:p>
            <a:pPr algn="just"/>
            <a:r>
              <a:rPr lang="uk-UA" dirty="0" smtClean="0">
                <a:latin typeface="Times New Roman" pitchFamily="18" charset="0"/>
                <a:cs typeface="Times New Roman" pitchFamily="18" charset="0"/>
              </a:rPr>
              <a:t> </a:t>
            </a:r>
          </a:p>
          <a:p>
            <a:endParaRPr lang="uk-UA" dirty="0"/>
          </a:p>
        </p:txBody>
      </p:sp>
    </p:spTree>
    <p:extLst>
      <p:ext uri="{BB962C8B-B14F-4D97-AF65-F5344CB8AC3E}">
        <p14:creationId xmlns:p14="http://schemas.microsoft.com/office/powerpoint/2010/main" val="153589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r>
              <a:rPr lang="uk-UA" b="1" dirty="0"/>
              <a:t>3. </a:t>
            </a:r>
            <a:r>
              <a:rPr lang="uk-UA" sz="3800" b="1" dirty="0">
                <a:latin typeface="Times New Roman" pitchFamily="18" charset="0"/>
                <a:cs typeface="Times New Roman" pitchFamily="18" charset="0"/>
              </a:rPr>
              <a:t>Методи аналізу конкурентної позиції підприємства.</a:t>
            </a:r>
            <a:endParaRPr lang="uk-UA" sz="3800" dirty="0">
              <a:latin typeface="Times New Roman" pitchFamily="18" charset="0"/>
              <a:cs typeface="Times New Roman" pitchFamily="18" charset="0"/>
            </a:endParaRPr>
          </a:p>
          <a:p>
            <a:r>
              <a:rPr lang="uk-UA" sz="3800" dirty="0">
                <a:latin typeface="Times New Roman" pitchFamily="18" charset="0"/>
                <a:cs typeface="Times New Roman" pitchFamily="18" charset="0"/>
              </a:rPr>
              <a:t> </a:t>
            </a:r>
          </a:p>
          <a:p>
            <a:r>
              <a:rPr lang="uk-UA" sz="3800" b="1" dirty="0">
                <a:latin typeface="Times New Roman" pitchFamily="18" charset="0"/>
                <a:cs typeface="Times New Roman" pitchFamily="18" charset="0"/>
              </a:rPr>
              <a:t>Gap-аналіз</a:t>
            </a:r>
            <a:r>
              <a:rPr lang="uk-UA" sz="3800" dirty="0">
                <a:latin typeface="Times New Roman" pitchFamily="18" charset="0"/>
                <a:cs typeface="Times New Roman" pitchFamily="18" charset="0"/>
              </a:rPr>
              <a:t> – метод аналізу первинної інформації, вивчає стратегічне розходження між бажаним – чого </a:t>
            </a:r>
            <a:r>
              <a:rPr lang="uk-UA" sz="3800" u="sng" dirty="0">
                <a:latin typeface="Times New Roman" pitchFamily="18" charset="0"/>
                <a:cs typeface="Times New Roman" pitchFamily="18" charset="0"/>
              </a:rPr>
              <a:t>підприємство</a:t>
            </a:r>
            <a:r>
              <a:rPr lang="uk-UA" sz="3800" dirty="0">
                <a:latin typeface="Times New Roman" pitchFamily="18" charset="0"/>
                <a:cs typeface="Times New Roman" pitchFamily="18" charset="0"/>
              </a:rPr>
              <a:t> хоче досягнути в своєму розвитку – і реальним – чого фактично може досягти підприємство, не змінюючи свою нинішню політику. GAP-аналіз – «організована </a:t>
            </a:r>
            <a:r>
              <a:rPr lang="uk-UA" sz="3800" u="sng" dirty="0">
                <a:latin typeface="Times New Roman" pitchFamily="18" charset="0"/>
                <a:cs typeface="Times New Roman" pitchFamily="18" charset="0"/>
              </a:rPr>
              <a:t>атака</a:t>
            </a:r>
            <a:r>
              <a:rPr lang="uk-UA" sz="3800" dirty="0">
                <a:latin typeface="Times New Roman" pitchFamily="18" charset="0"/>
                <a:cs typeface="Times New Roman" pitchFamily="18" charset="0"/>
              </a:rPr>
              <a:t> на розрив» між бажаною і реальною дійсністю підприємства. </a:t>
            </a:r>
          </a:p>
          <a:p>
            <a:r>
              <a:rPr lang="uk-UA" sz="3800" dirty="0">
                <a:latin typeface="Times New Roman" pitchFamily="18" charset="0"/>
                <a:cs typeface="Times New Roman" pitchFamily="18" charset="0"/>
              </a:rPr>
              <a:t>GAP — аналіз надає можливість, на основі дослідження фактичних та потенційних потоків прибутку від виробництва та реалізації різних видів продукції, виділити прогалини ринку (</a:t>
            </a:r>
            <a:r>
              <a:rPr lang="uk-UA" sz="3800" dirty="0" err="1">
                <a:latin typeface="Times New Roman" pitchFamily="18" charset="0"/>
                <a:cs typeface="Times New Roman" pitchFamily="18" charset="0"/>
              </a:rPr>
              <a:t>gap</a:t>
            </a:r>
            <a:r>
              <a:rPr lang="uk-UA" sz="3800" dirty="0">
                <a:latin typeface="Times New Roman" pitchFamily="18" charset="0"/>
                <a:cs typeface="Times New Roman" pitchFamily="18" charset="0"/>
              </a:rPr>
              <a:t> англійською мовою), які можна заповнити новою продукцією. </a:t>
            </a:r>
          </a:p>
          <a:p>
            <a:r>
              <a:rPr lang="uk-UA" sz="3800" dirty="0">
                <a:latin typeface="Times New Roman" pitchFamily="18" charset="0"/>
                <a:cs typeface="Times New Roman" pitchFamily="18" charset="0"/>
              </a:rPr>
              <a:t>Метод аналізу конкурентних переваг GAP розроблений у </a:t>
            </a:r>
            <a:r>
              <a:rPr lang="uk-UA" sz="3800" u="sng" dirty="0">
                <a:latin typeface="Times New Roman" pitchFamily="18" charset="0"/>
                <a:cs typeface="Times New Roman" pitchFamily="18" charset="0"/>
              </a:rPr>
              <a:t>Стенфордському</a:t>
            </a:r>
            <a:r>
              <a:rPr lang="uk-UA" sz="3800" dirty="0">
                <a:latin typeface="Times New Roman" pitchFamily="18" charset="0"/>
                <a:cs typeface="Times New Roman" pitchFamily="18" charset="0"/>
              </a:rPr>
              <a:t> дослідницькому інституті в Каліфорнії. Він являє собою спробу знайти методи розробки стратегії й методи </a:t>
            </a:r>
            <a:r>
              <a:rPr lang="uk-UA" sz="3800" u="sng" dirty="0">
                <a:latin typeface="Times New Roman" pitchFamily="18" charset="0"/>
                <a:cs typeface="Times New Roman" pitchFamily="18" charset="0"/>
              </a:rPr>
              <a:t>управління</a:t>
            </a:r>
            <a:r>
              <a:rPr lang="uk-UA" sz="3800" dirty="0">
                <a:latin typeface="Times New Roman" pitchFamily="18" charset="0"/>
                <a:cs typeface="Times New Roman" pitchFamily="18" charset="0"/>
              </a:rPr>
              <a:t>, завдяки яким можна привести справи у відповідність з найвищим рівнем вимог. GAP-аналіз, або аналіз розривів, який знайшов широке застосування як ефективний метод стратегічного аналізу, також може використовуватися для діагностики проблем фірми. </a:t>
            </a:r>
          </a:p>
          <a:p>
            <a:endParaRPr lang="uk-UA" dirty="0"/>
          </a:p>
        </p:txBody>
      </p:sp>
    </p:spTree>
    <p:extLst>
      <p:ext uri="{BB962C8B-B14F-4D97-AF65-F5344CB8AC3E}">
        <p14:creationId xmlns:p14="http://schemas.microsoft.com/office/powerpoint/2010/main" val="153633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Autofit/>
          </a:bodyPr>
          <a:lstStyle/>
          <a:p>
            <a:pPr algn="just"/>
            <a:r>
              <a:rPr lang="uk-UA" sz="1800" dirty="0">
                <a:latin typeface="Times New Roman" pitchFamily="18" charset="0"/>
                <a:cs typeface="Times New Roman" pitchFamily="18" charset="0"/>
              </a:rPr>
              <a:t>Суть методу полягає в дослідженні проблеми, що виявляється як розрив , що виникає в ході реалізації плану змін, між тими показниками і результатами, досягнення яких планувалося, і тим, що вийшло в реальності. </a:t>
            </a:r>
          </a:p>
          <a:p>
            <a:pPr algn="just"/>
            <a:r>
              <a:rPr lang="uk-UA" sz="1800" dirty="0">
                <a:latin typeface="Times New Roman" pitchFamily="18" charset="0"/>
                <a:cs typeface="Times New Roman" pitchFamily="18" charset="0"/>
              </a:rPr>
              <a:t>Причини такого розриву можуть бути самими різними. Так, американський дослідник Л. Олександр, вивчивши 93 організації з метою визначити, які проблеми найчастіше породжують розрив між планами змін і реальним їх втіленням, як найпоширеніші виділив наступні: </a:t>
            </a:r>
          </a:p>
          <a:p>
            <a:pPr lvl="0" algn="just"/>
            <a:r>
              <a:rPr lang="uk-UA" sz="1800" dirty="0">
                <a:latin typeface="Times New Roman" pitchFamily="18" charset="0"/>
                <a:cs typeface="Times New Roman" pitchFamily="18" charset="0"/>
              </a:rPr>
              <a:t>Здійснення зміни зайняло значно більше часу, ніж це планувалося спочатку;</a:t>
            </a:r>
          </a:p>
          <a:p>
            <a:pPr lvl="0" algn="just"/>
            <a:r>
              <a:rPr lang="uk-UA" sz="1800" dirty="0">
                <a:latin typeface="Times New Roman" pitchFamily="18" charset="0"/>
                <a:cs typeface="Times New Roman" pitchFamily="18" charset="0"/>
              </a:rPr>
              <a:t>У процесі здійснення зміни виникли серйозні проблеми, які не були передбачені або проаналізовані до того;</a:t>
            </a:r>
          </a:p>
          <a:p>
            <a:pPr lvl="0" algn="just"/>
            <a:r>
              <a:rPr lang="uk-UA" sz="1800" dirty="0">
                <a:latin typeface="Times New Roman" pitchFamily="18" charset="0"/>
                <a:cs typeface="Times New Roman" pitchFamily="18" charset="0"/>
              </a:rPr>
              <a:t>Координація діяльності керівників окремих завдань зміни не була достатньо ефективною;</a:t>
            </a:r>
          </a:p>
          <a:p>
            <a:pPr lvl="0" algn="just"/>
            <a:r>
              <a:rPr lang="uk-UA" sz="1800" dirty="0">
                <a:latin typeface="Times New Roman" pitchFamily="18" charset="0"/>
                <a:cs typeface="Times New Roman" pitchFamily="18" charset="0"/>
              </a:rPr>
              <a:t>Під час проведення змін виникали кризові загрози, що вимагало відволікання всіх сил і можливостей на їх подолання;</a:t>
            </a:r>
          </a:p>
          <a:p>
            <a:pPr lvl="0" algn="just"/>
            <a:r>
              <a:rPr lang="uk-UA" sz="1800" dirty="0">
                <a:latin typeface="Times New Roman" pitchFamily="18" charset="0"/>
                <a:cs typeface="Times New Roman" pitchFamily="18" charset="0"/>
              </a:rPr>
              <a:t>Навички та здібності залучених в зміна працівників виявилися недостатніми;</a:t>
            </a:r>
          </a:p>
          <a:p>
            <a:pPr lvl="0" algn="just"/>
            <a:r>
              <a:rPr lang="uk-UA" sz="1800" dirty="0">
                <a:latin typeface="Times New Roman" pitchFamily="18" charset="0"/>
                <a:cs typeface="Times New Roman" pitchFamily="18" charset="0"/>
              </a:rPr>
              <a:t>Рівень підготовки та розуміння задуму зміни не відповідав вимогам;</a:t>
            </a:r>
          </a:p>
          <a:p>
            <a:pPr lvl="0" algn="just"/>
            <a:r>
              <a:rPr lang="uk-UA" sz="1800" dirty="0">
                <a:latin typeface="Times New Roman" pitchFamily="18" charset="0"/>
                <a:cs typeface="Times New Roman" pitchFamily="18" charset="0"/>
              </a:rPr>
              <a:t>Несприятливий вплив на здійснення змін надавали неконтрольовані фактори зовнішнього середовища.</a:t>
            </a:r>
          </a:p>
          <a:p>
            <a:pPr algn="just"/>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221744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7500" lnSpcReduction="20000"/>
          </a:bodyPr>
          <a:lstStyle/>
          <a:p>
            <a:pPr algn="just"/>
            <a:r>
              <a:rPr lang="uk-UA" dirty="0">
                <a:latin typeface="Times New Roman" pitchFamily="18" charset="0"/>
                <a:cs typeface="Times New Roman" pitchFamily="18" charset="0"/>
              </a:rPr>
              <a:t>Завдання використання методу полягає в тому, щоб заздалегідь спрогнозувати ситуації, що породжують такі розриви, ніж потім відчувати розчарування, породжене невдачами у здійсненні змін. Таким чином, за допомогою </a:t>
            </a:r>
            <a:r>
              <a:rPr lang="uk-UA" dirty="0" err="1">
                <a:latin typeface="Times New Roman" pitchFamily="18" charset="0"/>
                <a:cs typeface="Times New Roman" pitchFamily="18" charset="0"/>
              </a:rPr>
              <a:t>GAР-аналізу</a:t>
            </a:r>
            <a:r>
              <a:rPr lang="uk-UA" dirty="0">
                <a:latin typeface="Times New Roman" pitchFamily="18" charset="0"/>
                <a:cs typeface="Times New Roman" pitchFamily="18" charset="0"/>
              </a:rPr>
              <a:t> можна знайти оптимальний шлях від поточного стану до бажаного і виявити обмеження, що накладаються, серед іншого, станом організаційних процесів, функцій і структур. Завдання полягає в тому, щоб вибрати найкращу альтернативу змін, які ляжуть в основу стратегії фірми, націленої па збільшення обсягу продажів. При цьому належить відповісти на питання, яка стратегія переважає: збільшення обсягу продажів за рахунок розширення ринку або за рахунок захоплення частки ринку? Якщо як стратегічну мету компанія вибрала цей параметр (зростання обсягу продажів), то для її досягнення можна використовувати два варіанти. </a:t>
            </a:r>
          </a:p>
          <a:p>
            <a:pPr algn="just"/>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98386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Autofit/>
          </a:bodyPr>
          <a:lstStyle/>
          <a:p>
            <a:r>
              <a:rPr lang="uk-UA" sz="1600" dirty="0">
                <a:latin typeface="Times New Roman" pitchFamily="18" charset="0"/>
                <a:cs typeface="Times New Roman" pitchFamily="18" charset="0"/>
              </a:rPr>
              <a:t>Кроки аналізу</a:t>
            </a:r>
          </a:p>
          <a:p>
            <a:pPr lvl="0"/>
            <a:r>
              <a:rPr lang="uk-UA" sz="1600" dirty="0">
                <a:latin typeface="Times New Roman" pitchFamily="18" charset="0"/>
                <a:cs typeface="Times New Roman" pitchFamily="18" charset="0"/>
              </a:rPr>
              <a:t>попереднє формулювання цілей діяльності на один рік, три роки, п'ять років;</a:t>
            </a:r>
          </a:p>
          <a:p>
            <a:pPr lvl="0"/>
            <a:r>
              <a:rPr lang="uk-UA" sz="1600" u="sng" dirty="0">
                <a:latin typeface="Times New Roman" pitchFamily="18" charset="0"/>
                <a:cs typeface="Times New Roman" pitchFamily="18" charset="0"/>
                <a:hlinkClick r:id="rId2" tooltip="Прогноз"/>
              </a:rPr>
              <a:t>прогноз</a:t>
            </a:r>
            <a:r>
              <a:rPr lang="uk-UA" sz="1600" dirty="0">
                <a:latin typeface="Times New Roman" pitchFamily="18" charset="0"/>
                <a:cs typeface="Times New Roman" pitchFamily="18" charset="0"/>
              </a:rPr>
              <a:t> динаміки норми прибутку в пов'язуванні із установленими цілями для існуючих підприємств;</a:t>
            </a:r>
          </a:p>
          <a:p>
            <a:pPr lvl="0"/>
            <a:r>
              <a:rPr lang="uk-UA" sz="1600" dirty="0">
                <a:latin typeface="Times New Roman" pitchFamily="18" charset="0"/>
                <a:cs typeface="Times New Roman" pitchFamily="18" charset="0"/>
              </a:rPr>
              <a:t>установлення розриву між цілями й прогнозами;</a:t>
            </a:r>
          </a:p>
          <a:p>
            <a:pPr lvl="0"/>
            <a:r>
              <a:rPr lang="uk-UA" sz="1600" dirty="0">
                <a:latin typeface="Times New Roman" pitchFamily="18" charset="0"/>
                <a:cs typeface="Times New Roman" pitchFamily="18" charset="0"/>
              </a:rPr>
              <a:t>визначення альтернатив здійснення інвестицій для кожного підприємства й прогноз результатів;</a:t>
            </a:r>
          </a:p>
          <a:p>
            <a:pPr lvl="0"/>
            <a:r>
              <a:rPr lang="uk-UA" sz="1600" dirty="0">
                <a:latin typeface="Times New Roman" pitchFamily="18" charset="0"/>
                <a:cs typeface="Times New Roman" pitchFamily="18" charset="0"/>
              </a:rPr>
              <a:t>визначення загальних альтернативних конкурентних позицій для кожного підприємства й прогноз результатів;</a:t>
            </a:r>
          </a:p>
          <a:p>
            <a:pPr lvl="0"/>
            <a:r>
              <a:rPr lang="uk-UA" sz="1600" dirty="0">
                <a:latin typeface="Times New Roman" pitchFamily="18" charset="0"/>
                <a:cs typeface="Times New Roman" pitchFamily="18" charset="0"/>
              </a:rPr>
              <a:t>розгляд інвестицій та альтернатив цінової стратегії для кожного підприємства;</a:t>
            </a:r>
          </a:p>
          <a:p>
            <a:pPr lvl="0"/>
            <a:r>
              <a:rPr lang="uk-UA" sz="1600" dirty="0">
                <a:latin typeface="Times New Roman" pitchFamily="18" charset="0"/>
                <a:cs typeface="Times New Roman" pitchFamily="18" charset="0"/>
              </a:rPr>
              <a:t>узгодження цілей стратегії кожного підприємства з перспективами портфеля в цілому;</a:t>
            </a:r>
          </a:p>
          <a:p>
            <a:pPr lvl="0"/>
            <a:r>
              <a:rPr lang="uk-UA" sz="1600" dirty="0">
                <a:latin typeface="Times New Roman" pitchFamily="18" charset="0"/>
                <a:cs typeface="Times New Roman" pitchFamily="18" charset="0"/>
              </a:rPr>
              <a:t>установлення розриву між попередніми цілями діяльності й прогнозом для кожного підприємства;</a:t>
            </a:r>
          </a:p>
          <a:p>
            <a:pPr lvl="0"/>
            <a:r>
              <a:rPr lang="uk-UA" sz="1600" dirty="0">
                <a:latin typeface="Times New Roman" pitchFamily="18" charset="0"/>
                <a:cs typeface="Times New Roman" pitchFamily="18" charset="0"/>
              </a:rPr>
              <a:t>уточнення профілю можливих придбань нових підприємств;</a:t>
            </a:r>
          </a:p>
          <a:p>
            <a:pPr lvl="0"/>
            <a:r>
              <a:rPr lang="uk-UA" sz="1600" dirty="0">
                <a:latin typeface="Times New Roman" pitchFamily="18" charset="0"/>
                <a:cs typeface="Times New Roman" pitchFamily="18" charset="0"/>
              </a:rPr>
              <a:t>визначення ресурсів, необхідних для таких придбань, і характеру їхнього можливого впливу на наявні в портфелі підприємства;</a:t>
            </a:r>
          </a:p>
          <a:p>
            <a:pPr lvl="0"/>
            <a:r>
              <a:rPr lang="uk-UA" sz="1600" dirty="0">
                <a:latin typeface="Times New Roman" pitchFamily="18" charset="0"/>
                <a:cs typeface="Times New Roman" pitchFamily="18" charset="0"/>
              </a:rPr>
              <a:t>перегляд цілей і стратегії існуючих підприємств із метою створення цих </a:t>
            </a:r>
            <a:r>
              <a:rPr lang="uk-UA" sz="1600" u="sng" dirty="0">
                <a:latin typeface="Times New Roman" pitchFamily="18" charset="0"/>
                <a:cs typeface="Times New Roman" pitchFamily="18" charset="0"/>
                <a:hlinkClick r:id="rId3" tooltip="Ресурс"/>
              </a:rPr>
              <a:t>ресурсів</a:t>
            </a:r>
            <a:r>
              <a:rPr lang="uk-UA" sz="1600" dirty="0" smtClean="0">
                <a:latin typeface="Times New Roman" pitchFamily="18" charset="0"/>
                <a:cs typeface="Times New Roman" pitchFamily="18" charset="0"/>
              </a:rPr>
              <a:t>.</a:t>
            </a:r>
          </a:p>
          <a:p>
            <a:pPr lvl="0"/>
            <a:r>
              <a:rPr lang="uk-UA" sz="1600" dirty="0">
                <a:latin typeface="Times New Roman" pitchFamily="18" charset="0"/>
                <a:cs typeface="Times New Roman" pitchFamily="18" charset="0"/>
              </a:rPr>
              <a:t>Такий аналіз може проводитися як по відношенню до групи підприємств (об'єднання), так і окремого підприємства. Таким чином, аналіз GAP можна назвати організаційною атакою на розрив (ліквідацію розриву) між бажаною й прогнозованою діяльністю.</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192929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r>
              <a:rPr lang="uk-UA" sz="1600" dirty="0">
                <a:latin typeface="Times New Roman" pitchFamily="18" charset="0"/>
                <a:cs typeface="Times New Roman" pitchFamily="18" charset="0"/>
              </a:rPr>
              <a:t>Матриця Бостонської консультаційної групи (БКГ) </a:t>
            </a:r>
            <a:r>
              <a:rPr lang="uk-UA" sz="1600" dirty="0" err="1">
                <a:latin typeface="Times New Roman" pitchFamily="18" charset="0"/>
                <a:cs typeface="Times New Roman" pitchFamily="18" charset="0"/>
              </a:rPr>
              <a:t>„зростання-частина</a:t>
            </a:r>
            <a:r>
              <a:rPr lang="uk-UA" sz="1600" dirty="0">
                <a:latin typeface="Times New Roman" pitchFamily="18" charset="0"/>
                <a:cs typeface="Times New Roman" pitchFamily="18" charset="0"/>
              </a:rPr>
              <a:t> ринку»</a:t>
            </a:r>
          </a:p>
          <a:p>
            <a:r>
              <a:rPr lang="uk-UA" sz="1600" dirty="0">
                <a:latin typeface="Times New Roman" pitchFamily="18" charset="0"/>
                <a:cs typeface="Times New Roman" pitchFamily="18" charset="0"/>
              </a:rPr>
              <a:t>Матриця портфельного аналізу БКГ, одна із найвідоміших та найпростіших, розроблена в 60-х роках XX ст. Бостонською консультаційною групою. В ній розглядаються лише два чин­ники, дві змінні: відносна частка ринку і темп зростання рин­ку </a:t>
            </a:r>
            <a:endParaRPr lang="uk-UA" sz="1600" dirty="0" smtClean="0">
              <a:latin typeface="Times New Roman" pitchFamily="18" charset="0"/>
              <a:cs typeface="Times New Roman" pitchFamily="18" charset="0"/>
            </a:endParaRPr>
          </a:p>
          <a:p>
            <a:r>
              <a:rPr lang="uk-UA" sz="1600" dirty="0" smtClean="0">
                <a:latin typeface="Times New Roman" pitchFamily="18" charset="0"/>
                <a:cs typeface="Times New Roman" pitchFamily="18" charset="0"/>
              </a:rPr>
              <a:t>Відносна </a:t>
            </a:r>
            <a:r>
              <a:rPr lang="uk-UA" sz="1600" dirty="0">
                <a:latin typeface="Times New Roman" pitchFamily="18" charset="0"/>
                <a:cs typeface="Times New Roman" pitchFamily="18" charset="0"/>
              </a:rPr>
              <a:t>частка ринку - це відношення між часткою ринку, яку займає кожен продукт підприємства (СОБ) і загальним обсягом ринку, на якому він представлений.</a:t>
            </a:r>
          </a:p>
          <a:p>
            <a:r>
              <a:rPr lang="uk-UA" sz="1600" dirty="0">
                <a:latin typeface="Times New Roman" pitchFamily="18" charset="0"/>
                <a:cs typeface="Times New Roman" pitchFamily="18" charset="0"/>
              </a:rPr>
              <a:t>Відкладається ця змінна на горизонтальній осі і свід­чить про рівень конкурентоспроможності або рентабе­льності. Названа частка ринку вимірюється обсягом аналогічної продукції, реалізованої лідером. Тобто,</a:t>
            </a:r>
            <a:br>
              <a:rPr lang="uk-UA" sz="1600" dirty="0">
                <a:latin typeface="Times New Roman" pitchFamily="18" charset="0"/>
                <a:cs typeface="Times New Roman" pitchFamily="18" charset="0"/>
              </a:rPr>
            </a:br>
            <a:r>
              <a:rPr lang="uk-UA" sz="1600" dirty="0">
                <a:latin typeface="Times New Roman" pitchFamily="18" charset="0"/>
                <a:cs typeface="Times New Roman" pitchFamily="18" charset="0"/>
              </a:rPr>
              <a:t>якщо підприємство продає даного товару менше ліде­ра, то його бізнес попадає в праву половину матриці (&lt;1), якщо більше - то в ліву (&gt;1). Горизонтальна вісь (</a:t>
            </a:r>
            <a:r>
              <a:rPr lang="uk-UA" sz="1600" dirty="0" err="1">
                <a:latin typeface="Times New Roman" pitchFamily="18" charset="0"/>
                <a:cs typeface="Times New Roman" pitchFamily="18" charset="0"/>
              </a:rPr>
              <a:t>„частка</a:t>
            </a:r>
            <a:r>
              <a:rPr lang="uk-UA" sz="1600" dirty="0">
                <a:latin typeface="Times New Roman" pitchFamily="18" charset="0"/>
                <a:cs typeface="Times New Roman" pitchFamily="18" charset="0"/>
              </a:rPr>
              <a:t> ринку») варіюється від 0.1 до 10, розподіли наносяться за логарифмічною шкалою.</a:t>
            </a:r>
          </a:p>
          <a:p>
            <a:r>
              <a:rPr lang="uk-UA" sz="1600" dirty="0">
                <a:latin typeface="Times New Roman" pitchFamily="18" charset="0"/>
                <a:cs typeface="Times New Roman" pitchFamily="18" charset="0"/>
              </a:rPr>
              <a:t>Темп зростання ринку - це його динаміка, річний темп зростання продукції даної галузі, можливість дальшого розширення ринку. Відкладається названа змінна на вертикальній осі, де вона варіює від 0 до </a:t>
            </a:r>
            <a:r>
              <a:rPr lang="uk-UA" sz="1600" dirty="0" err="1">
                <a:latin typeface="Times New Roman" pitchFamily="18" charset="0"/>
                <a:cs typeface="Times New Roman" pitchFamily="18" charset="0"/>
              </a:rPr>
              <a:t>до</a:t>
            </a:r>
            <a:r>
              <a:rPr lang="uk-UA" sz="1600" dirty="0">
                <a:latin typeface="Times New Roman" pitchFamily="18" charset="0"/>
                <a:cs typeface="Times New Roman" pitchFamily="18" charset="0"/>
              </a:rPr>
              <a:t> 20 % і більше; 10 % розділяє на осі швидкий і повіль­ний ріст.</a:t>
            </a:r>
          </a:p>
          <a:p>
            <a:r>
              <a:rPr lang="uk-UA" sz="1600" dirty="0">
                <a:latin typeface="Times New Roman" pitchFamily="18" charset="0"/>
                <a:cs typeface="Times New Roman" pitchFamily="18" charset="0"/>
              </a:rPr>
              <a:t>Якщо частка ринку (положення на горизонтальній осі) зас­відчує про отримання грошей підприємством, то темп зроста­ння ринку (вертикальна вісь) вимагає від підприємства певно­го рівня грошових витрат на його освоєння.</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39553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19256" cy="5649491"/>
          </a:xfrm>
        </p:spPr>
        <p:txBody>
          <a:bodyPr/>
          <a:lstStyle/>
          <a:p>
            <a:endParaRPr lang="uk-UA" dirty="0"/>
          </a:p>
        </p:txBody>
      </p:sp>
      <p:pic>
        <p:nvPicPr>
          <p:cNvPr id="4" name="Рисунок 3" descr="http://buklib.net/msohtml1/181/clip_image002.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75656" y="620688"/>
            <a:ext cx="5172794" cy="4627587"/>
          </a:xfrm>
          <a:prstGeom prst="rect">
            <a:avLst/>
          </a:prstGeom>
          <a:noFill/>
          <a:ln>
            <a:noFill/>
          </a:ln>
        </p:spPr>
      </p:pic>
    </p:spTree>
    <p:extLst>
      <p:ext uri="{BB962C8B-B14F-4D97-AF65-F5344CB8AC3E}">
        <p14:creationId xmlns:p14="http://schemas.microsoft.com/office/powerpoint/2010/main" val="3718367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Autofit/>
          </a:bodyPr>
          <a:lstStyle/>
          <a:p>
            <a:pPr algn="just"/>
            <a:r>
              <a:rPr lang="uk-UA" sz="1800" dirty="0">
                <a:latin typeface="Times New Roman" pitchFamily="18" charset="0"/>
                <a:cs typeface="Times New Roman" pitchFamily="18" charset="0"/>
              </a:rPr>
              <a:t>Матриця БКГ, таким чином, визначає чотири основні пози­ції в яких може перебувати бізнес (товари) підприємства (ква­дранти матриці), які отримали загальновизнані нині марке­тингові назви: </a:t>
            </a:r>
            <a:r>
              <a:rPr lang="uk-UA" sz="1800" dirty="0" err="1">
                <a:latin typeface="Times New Roman" pitchFamily="18" charset="0"/>
                <a:cs typeface="Times New Roman" pitchFamily="18" charset="0"/>
              </a:rPr>
              <a:t>„знаки</a:t>
            </a:r>
            <a:r>
              <a:rPr lang="uk-UA" sz="1800" dirty="0">
                <a:latin typeface="Times New Roman" pitchFamily="18" charset="0"/>
                <a:cs typeface="Times New Roman" pitchFamily="18" charset="0"/>
              </a:rPr>
              <a:t> питання», </a:t>
            </a:r>
            <a:r>
              <a:rPr lang="uk-UA" sz="1800" dirty="0" err="1">
                <a:latin typeface="Times New Roman" pitchFamily="18" charset="0"/>
                <a:cs typeface="Times New Roman" pitchFamily="18" charset="0"/>
              </a:rPr>
              <a:t>„зірки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„дійні</a:t>
            </a:r>
            <a:r>
              <a:rPr lang="uk-UA" sz="1800" dirty="0">
                <a:latin typeface="Times New Roman" pitchFamily="18" charset="0"/>
                <a:cs typeface="Times New Roman" pitchFamily="18" charset="0"/>
              </a:rPr>
              <a:t> корови», </a:t>
            </a:r>
            <a:r>
              <a:rPr lang="uk-UA" sz="1800" dirty="0" err="1">
                <a:latin typeface="Times New Roman" pitchFamily="18" charset="0"/>
                <a:cs typeface="Times New Roman" pitchFamily="18" charset="0"/>
              </a:rPr>
              <a:t>„со­баки</a:t>
            </a:r>
            <a:r>
              <a:rPr lang="uk-UA" sz="1800" dirty="0">
                <a:latin typeface="Times New Roman" pitchFamily="18" charset="0"/>
                <a:cs typeface="Times New Roman" pitchFamily="18" charset="0"/>
              </a:rPr>
              <a:t>».</a:t>
            </a:r>
          </a:p>
          <a:p>
            <a:pPr algn="just"/>
            <a:r>
              <a:rPr lang="uk-UA" sz="1800" dirty="0">
                <a:latin typeface="Times New Roman" pitchFamily="18" charset="0"/>
                <a:cs typeface="Times New Roman" pitchFamily="18" charset="0"/>
              </a:rPr>
              <a:t>В залежності від того, яку позицію займає той чи інший бізнес підприємства (СОБ), тобто в якому квадранті матриці він перебуває, вибирається відповідна стратегія даного бізнесу.</a:t>
            </a:r>
          </a:p>
          <a:p>
            <a:pPr algn="just"/>
            <a:r>
              <a:rPr lang="uk-UA" sz="1800" dirty="0" smtClean="0">
                <a:latin typeface="Times New Roman" pitchFamily="18" charset="0"/>
                <a:cs typeface="Times New Roman" pitchFamily="18" charset="0"/>
              </a:rPr>
              <a:t>Таким </a:t>
            </a:r>
            <a:r>
              <a:rPr lang="uk-UA" sz="1800" dirty="0">
                <a:latin typeface="Times New Roman" pitchFamily="18" charset="0"/>
                <a:cs typeface="Times New Roman" pitchFamily="18" charset="0"/>
              </a:rPr>
              <a:t>чином, на основі матриці БКГ можна сформувати наступні альтернативні стратегії</a:t>
            </a:r>
            <a:r>
              <a:rPr lang="uk-UA"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r>
              <a:rPr lang="uk-UA" sz="1800" dirty="0">
                <a:latin typeface="Times New Roman" pitchFamily="18" charset="0"/>
                <a:cs typeface="Times New Roman" pitchFamily="18" charset="0"/>
              </a:rPr>
              <a:t>Стратегія 1. «Збільшення частки ринку» - перетворення </a:t>
            </a:r>
            <a:r>
              <a:rPr lang="uk-UA" sz="1800" dirty="0" err="1">
                <a:latin typeface="Times New Roman" pitchFamily="18" charset="0"/>
                <a:cs typeface="Times New Roman" pitchFamily="18" charset="0"/>
              </a:rPr>
              <a:t>„знаків</a:t>
            </a:r>
            <a:r>
              <a:rPr lang="uk-UA" sz="1800" dirty="0">
                <a:latin typeface="Times New Roman" pitchFamily="18" charset="0"/>
                <a:cs typeface="Times New Roman" pitchFamily="18" charset="0"/>
              </a:rPr>
              <a:t> питання» на </a:t>
            </a:r>
            <a:r>
              <a:rPr lang="uk-UA" sz="1800" dirty="0" err="1">
                <a:latin typeface="Times New Roman" pitchFamily="18" charset="0"/>
                <a:cs typeface="Times New Roman" pitchFamily="18" charset="0"/>
              </a:rPr>
              <a:t>„зірок</a:t>
            </a:r>
            <a:r>
              <a:rPr lang="uk-UA" sz="1800" dirty="0">
                <a:latin typeface="Times New Roman" pitchFamily="18" charset="0"/>
                <a:cs typeface="Times New Roman" pitchFamily="18" charset="0"/>
              </a:rPr>
              <a:t>». А для </a:t>
            </a:r>
            <a:r>
              <a:rPr lang="uk-UA" sz="1800" dirty="0" err="1">
                <a:latin typeface="Times New Roman" pitchFamily="18" charset="0"/>
                <a:cs typeface="Times New Roman" pitchFamily="18" charset="0"/>
              </a:rPr>
              <a:t>„зірок</a:t>
            </a:r>
            <a:r>
              <a:rPr lang="uk-UA" sz="1800" dirty="0">
                <a:latin typeface="Times New Roman" pitchFamily="18" charset="0"/>
                <a:cs typeface="Times New Roman" pitchFamily="18" charset="0"/>
              </a:rPr>
              <a:t>» - утримання, даль­ше збільшення і оптимізація долі ринку. Дана стратегія, особ­ливо бізнес, що займає позицію </a:t>
            </a:r>
            <a:r>
              <a:rPr lang="uk-UA" sz="1800" dirty="0" err="1">
                <a:latin typeface="Times New Roman" pitchFamily="18" charset="0"/>
                <a:cs typeface="Times New Roman" pitchFamily="18" charset="0"/>
              </a:rPr>
              <a:t>„знак</a:t>
            </a:r>
            <a:r>
              <a:rPr lang="uk-UA" sz="1800" dirty="0">
                <a:latin typeface="Times New Roman" pitchFamily="18" charset="0"/>
                <a:cs typeface="Times New Roman" pitchFamily="18" charset="0"/>
              </a:rPr>
              <a:t> питання» потребує знач­них інвестицій.</a:t>
            </a:r>
          </a:p>
          <a:p>
            <a:r>
              <a:rPr lang="uk-UA" sz="1800" dirty="0">
                <a:latin typeface="Times New Roman" pitchFamily="18" charset="0"/>
                <a:cs typeface="Times New Roman" pitchFamily="18" charset="0"/>
              </a:rPr>
              <a:t>Стратегія 2. </a:t>
            </a:r>
            <a:r>
              <a:rPr lang="uk-UA" sz="1800" dirty="0" err="1">
                <a:latin typeface="Times New Roman" pitchFamily="18" charset="0"/>
                <a:cs typeface="Times New Roman" pitchFamily="18" charset="0"/>
              </a:rPr>
              <a:t>„Збереження</a:t>
            </a:r>
            <a:r>
              <a:rPr lang="uk-UA" sz="1800" dirty="0">
                <a:latin typeface="Times New Roman" pitchFamily="18" charset="0"/>
                <a:cs typeface="Times New Roman" pitchFamily="18" charset="0"/>
              </a:rPr>
              <a:t> частки ринку» - це стратегія для СОБ, які перебувають в позиції </a:t>
            </a:r>
            <a:r>
              <a:rPr lang="uk-UA" sz="1800" dirty="0" err="1">
                <a:latin typeface="Times New Roman" pitchFamily="18" charset="0"/>
                <a:cs typeface="Times New Roman" pitchFamily="18" charset="0"/>
              </a:rPr>
              <a:t>„дійні</a:t>
            </a:r>
            <a:r>
              <a:rPr lang="uk-UA" sz="1800" dirty="0">
                <a:latin typeface="Times New Roman" pitchFamily="18" charset="0"/>
                <a:cs typeface="Times New Roman" pitchFamily="18" charset="0"/>
              </a:rPr>
              <a:t> корови», причому сильні </a:t>
            </a:r>
            <a:r>
              <a:rPr lang="uk-UA" sz="1800" dirty="0" err="1">
                <a:latin typeface="Times New Roman" pitchFamily="18" charset="0"/>
                <a:cs typeface="Times New Roman" pitchFamily="18" charset="0"/>
              </a:rPr>
              <a:t>„дійні</a:t>
            </a:r>
            <a:r>
              <a:rPr lang="uk-UA" sz="1800" dirty="0">
                <a:latin typeface="Times New Roman" pitchFamily="18" charset="0"/>
                <a:cs typeface="Times New Roman" pitchFamily="18" charset="0"/>
              </a:rPr>
              <a:t> корови», що знаходяться на ринках, які ще роз­виваються хоч і не швидкими темпами. Зберігаючи значну частку ринку, великі кошти від </a:t>
            </a:r>
            <a:r>
              <a:rPr lang="uk-UA" sz="1800" dirty="0" err="1">
                <a:latin typeface="Times New Roman" pitchFamily="18" charset="0"/>
                <a:cs typeface="Times New Roman" pitchFamily="18" charset="0"/>
              </a:rPr>
              <a:t>„доїння</a:t>
            </a:r>
            <a:r>
              <a:rPr lang="uk-UA" sz="1800" dirty="0">
                <a:latin typeface="Times New Roman" pitchFamily="18" charset="0"/>
                <a:cs typeface="Times New Roman" pitchFamily="18" charset="0"/>
              </a:rPr>
              <a:t>» направляються в СОБ з товаром, що виходить на ринок і розвивається (</a:t>
            </a:r>
            <a:r>
              <a:rPr lang="uk-UA" sz="1800" dirty="0" err="1">
                <a:latin typeface="Times New Roman" pitchFamily="18" charset="0"/>
                <a:cs typeface="Times New Roman" pitchFamily="18" charset="0"/>
              </a:rPr>
              <a:t>„знаки</a:t>
            </a:r>
            <a:r>
              <a:rPr lang="uk-UA" sz="1800" dirty="0">
                <a:latin typeface="Times New Roman" pitchFamily="18" charset="0"/>
                <a:cs typeface="Times New Roman" pitchFamily="18" charset="0"/>
              </a:rPr>
              <a:t> </a:t>
            </a:r>
            <a:r>
              <a:rPr lang="uk-UA" sz="1800" dirty="0" smtClean="0">
                <a:latin typeface="Times New Roman" pitchFamily="18" charset="0"/>
                <a:cs typeface="Times New Roman" pitchFamily="18" charset="0"/>
              </a:rPr>
              <a:t>запитання</a:t>
            </a:r>
            <a:r>
              <a:rPr lang="uk-UA" sz="1800" dirty="0">
                <a:latin typeface="Times New Roman" pitchFamily="18" charset="0"/>
                <a:cs typeface="Times New Roman" pitchFamily="18" charset="0"/>
              </a:rPr>
              <a:t>»), а також на інновації.</a:t>
            </a:r>
          </a:p>
          <a:p>
            <a:pPr algn="just"/>
            <a:endParaRPr lang="uk-UA" sz="2400" dirty="0" smtClean="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831371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55000" lnSpcReduction="20000"/>
          </a:bodyPr>
          <a:lstStyle/>
          <a:p>
            <a:r>
              <a:rPr lang="uk-UA" dirty="0">
                <a:latin typeface="Times New Roman" pitchFamily="18" charset="0"/>
                <a:cs typeface="Times New Roman" pitchFamily="18" charset="0"/>
              </a:rPr>
              <a:t>Стратегія 3. </a:t>
            </a:r>
            <a:r>
              <a:rPr lang="uk-UA" dirty="0" err="1">
                <a:latin typeface="Times New Roman" pitchFamily="18" charset="0"/>
                <a:cs typeface="Times New Roman" pitchFamily="18" charset="0"/>
              </a:rPr>
              <a:t>„Збирання</a:t>
            </a:r>
            <a:r>
              <a:rPr lang="uk-UA" dirty="0">
                <a:latin typeface="Times New Roman" pitchFamily="18" charset="0"/>
                <a:cs typeface="Times New Roman" pitchFamily="18" charset="0"/>
              </a:rPr>
              <a:t> врожаю» - отримання коротко­строкового прибутку в максимально можливих розмірах на­віть за рахунок скорочення частки ринку. Таку стратегію зас­тосовують в першу чергу для слабких </a:t>
            </a:r>
            <a:r>
              <a:rPr lang="uk-UA" dirty="0" err="1">
                <a:latin typeface="Times New Roman" pitchFamily="18" charset="0"/>
                <a:cs typeface="Times New Roman" pitchFamily="18" charset="0"/>
              </a:rPr>
              <a:t>„корів</a:t>
            </a:r>
            <a:r>
              <a:rPr lang="uk-UA" dirty="0">
                <a:latin typeface="Times New Roman" pitchFamily="18" charset="0"/>
                <a:cs typeface="Times New Roman" pitchFamily="18" charset="0"/>
              </a:rPr>
              <a:t>», що не мають майбутнього і для таких же </a:t>
            </a:r>
            <a:r>
              <a:rPr lang="uk-UA" dirty="0" err="1">
                <a:latin typeface="Times New Roman" pitchFamily="18" charset="0"/>
                <a:cs typeface="Times New Roman" pitchFamily="18" charset="0"/>
              </a:rPr>
              <a:t>„знаків</a:t>
            </a:r>
            <a:r>
              <a:rPr lang="uk-UA" dirty="0">
                <a:latin typeface="Times New Roman" pitchFamily="18" charset="0"/>
                <a:cs typeface="Times New Roman" pitchFamily="18" charset="0"/>
              </a:rPr>
              <a:t> питання» та </a:t>
            </a:r>
            <a:r>
              <a:rPr lang="uk-UA" dirty="0" err="1">
                <a:latin typeface="Times New Roman" pitchFamily="18" charset="0"/>
                <a:cs typeface="Times New Roman" pitchFamily="18" charset="0"/>
              </a:rPr>
              <a:t>„собак</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Стратегія 4. </a:t>
            </a:r>
            <a:r>
              <a:rPr lang="uk-UA" dirty="0" err="1">
                <a:latin typeface="Times New Roman" pitchFamily="18" charset="0"/>
                <a:cs typeface="Times New Roman" pitchFamily="18" charset="0"/>
              </a:rPr>
              <a:t>„Ліквідація</a:t>
            </a:r>
            <a:r>
              <a:rPr lang="uk-UA" dirty="0">
                <a:latin typeface="Times New Roman" pitchFamily="18" charset="0"/>
                <a:cs typeface="Times New Roman" pitchFamily="18" charset="0"/>
              </a:rPr>
              <a:t> бізнесу» - застосовується для СОБ, що перебувають в позиції </a:t>
            </a:r>
            <a:r>
              <a:rPr lang="uk-UA" dirty="0" err="1">
                <a:latin typeface="Times New Roman" pitchFamily="18" charset="0"/>
                <a:cs typeface="Times New Roman" pitchFamily="18" charset="0"/>
              </a:rPr>
              <a:t>„собак</a:t>
            </a:r>
            <a:r>
              <a:rPr lang="uk-UA" dirty="0">
                <a:latin typeface="Times New Roman" pitchFamily="18" charset="0"/>
                <a:cs typeface="Times New Roman" pitchFamily="18" charset="0"/>
              </a:rPr>
              <a:t>» і </a:t>
            </a:r>
            <a:r>
              <a:rPr lang="uk-UA" dirty="0" err="1">
                <a:latin typeface="Times New Roman" pitchFamily="18" charset="0"/>
                <a:cs typeface="Times New Roman" pitchFamily="18" charset="0"/>
              </a:rPr>
              <a:t>„знаків</a:t>
            </a:r>
            <a:r>
              <a:rPr lang="uk-UA" dirty="0">
                <a:latin typeface="Times New Roman" pitchFamily="18" charset="0"/>
                <a:cs typeface="Times New Roman" pitchFamily="18" charset="0"/>
              </a:rPr>
              <a:t> питання», не приносять </a:t>
            </a:r>
            <a:r>
              <a:rPr lang="uk-UA" dirty="0" err="1">
                <a:latin typeface="Times New Roman" pitchFamily="18" charset="0"/>
                <a:cs typeface="Times New Roman" pitchFamily="18" charset="0"/>
              </a:rPr>
              <a:t>до-ходу</a:t>
            </a:r>
            <a:r>
              <a:rPr lang="uk-UA" dirty="0">
                <a:latin typeface="Times New Roman" pitchFamily="18" charset="0"/>
                <a:cs typeface="Times New Roman" pitchFamily="18" charset="0"/>
              </a:rPr>
              <a:t> і немає надії, що колись будуть його при­носити. Ліквідаційні засоби направляються в СОБ, які розви­ваються (</a:t>
            </a:r>
            <a:r>
              <a:rPr lang="uk-UA" dirty="0" err="1">
                <a:latin typeface="Times New Roman" pitchFamily="18" charset="0"/>
                <a:cs typeface="Times New Roman" pitchFamily="18" charset="0"/>
              </a:rPr>
              <a:t>„знаки</a:t>
            </a:r>
            <a:r>
              <a:rPr lang="uk-UA" dirty="0">
                <a:latin typeface="Times New Roman" pitchFamily="18" charset="0"/>
                <a:cs typeface="Times New Roman" pitchFamily="18" charset="0"/>
              </a:rPr>
              <a:t> питання», </a:t>
            </a:r>
            <a:r>
              <a:rPr lang="uk-UA" dirty="0" err="1">
                <a:latin typeface="Times New Roman" pitchFamily="18" charset="0"/>
                <a:cs typeface="Times New Roman" pitchFamily="18" charset="0"/>
              </a:rPr>
              <a:t>„зірки</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В основі матриці БКГ лежать дві гіпотези:</a:t>
            </a:r>
          </a:p>
          <a:p>
            <a:r>
              <a:rPr lang="uk-UA" dirty="0">
                <a:latin typeface="Times New Roman" pitchFamily="18" charset="0"/>
                <a:cs typeface="Times New Roman" pitchFamily="18" charset="0"/>
              </a:rPr>
              <a:t>Висока доля ринку означає наявність конкурентної пе­реваги, зв'язаної з низькими витратами виробництва, тобто високою його рентабельністю.</a:t>
            </a:r>
          </a:p>
          <a:p>
            <a:r>
              <a:rPr lang="uk-UA" dirty="0">
                <a:latin typeface="Times New Roman" pitchFamily="18" charset="0"/>
                <a:cs typeface="Times New Roman" pitchFamily="18" charset="0"/>
              </a:rPr>
              <a:t>Присутність на зростаючому ринку вимагає певних ін­вестицій для обновлення і розширення виробництва.</a:t>
            </a:r>
          </a:p>
          <a:p>
            <a:r>
              <a:rPr lang="uk-UA" dirty="0">
                <a:latin typeface="Times New Roman" pitchFamily="18" charset="0"/>
                <a:cs typeface="Times New Roman" pitchFamily="18" charset="0"/>
              </a:rPr>
              <a:t>Переваги матриці БКГ: </a:t>
            </a:r>
          </a:p>
          <a:p>
            <a:r>
              <a:rPr lang="uk-UA" dirty="0">
                <a:latin typeface="Times New Roman" pitchFamily="18" charset="0"/>
                <a:cs typeface="Times New Roman" pitchFamily="18" charset="0"/>
              </a:rPr>
              <a:t>Простота, доступність, наочність;</a:t>
            </a:r>
          </a:p>
          <a:p>
            <a:r>
              <a:rPr lang="uk-UA" dirty="0">
                <a:latin typeface="Times New Roman" pitchFamily="18" charset="0"/>
                <a:cs typeface="Times New Roman" pitchFamily="18" charset="0"/>
              </a:rPr>
              <a:t>Можливість збалансувати портфель бізнесів в плані фі­нансування, поєднати види діяльності;</a:t>
            </a:r>
          </a:p>
          <a:p>
            <a:r>
              <a:rPr lang="uk-UA" dirty="0">
                <a:latin typeface="Times New Roman" pitchFamily="18" charset="0"/>
                <a:cs typeface="Times New Roman" pitchFamily="18" charset="0"/>
              </a:rPr>
              <a:t>Можливість використання як у рамках підприємства в цілому так і по його підрозділах з виходом на окремі СЗГ;</a:t>
            </a:r>
          </a:p>
          <a:p>
            <a:r>
              <a:rPr lang="uk-UA" dirty="0">
                <a:latin typeface="Times New Roman" pitchFamily="18" charset="0"/>
                <a:cs typeface="Times New Roman" pitchFamily="18" charset="0"/>
              </a:rPr>
              <a:t>Використання об'єктивних критеріїв привабливості та конкурентоспроможності СОБ, зменшення рівня суб'є­ктивізму.</a:t>
            </a:r>
          </a:p>
          <a:p>
            <a:endParaRPr lang="uk-UA" dirty="0"/>
          </a:p>
        </p:txBody>
      </p:sp>
    </p:spTree>
    <p:extLst>
      <p:ext uri="{BB962C8B-B14F-4D97-AF65-F5344CB8AC3E}">
        <p14:creationId xmlns:p14="http://schemas.microsoft.com/office/powerpoint/2010/main" val="52388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55000" lnSpcReduction="20000"/>
          </a:bodyPr>
          <a:lstStyle/>
          <a:p>
            <a:r>
              <a:rPr lang="uk-UA" sz="3300" dirty="0">
                <a:latin typeface="Times New Roman" pitchFamily="18" charset="0"/>
                <a:cs typeface="Times New Roman" pitchFamily="18" charset="0"/>
              </a:rPr>
              <a:t>2.1. Поняття та сфери застосування стратегічного аналізу</a:t>
            </a:r>
          </a:p>
          <a:p>
            <a:r>
              <a:rPr lang="uk-UA" sz="3300" dirty="0">
                <a:latin typeface="Times New Roman" pitchFamily="18" charset="0"/>
                <a:cs typeface="Times New Roman" pitchFamily="18" charset="0"/>
              </a:rPr>
              <a:t> </a:t>
            </a:r>
          </a:p>
          <a:p>
            <a:r>
              <a:rPr lang="uk-UA" sz="3300" dirty="0">
                <a:latin typeface="Times New Roman" pitchFamily="18" charset="0"/>
                <a:cs typeface="Times New Roman" pitchFamily="18" charset="0"/>
              </a:rPr>
              <a:t>Прийняття стратегічних управлінських рішень неможливо уявити без проведення стратегічного аналізу, який розглядається:</a:t>
            </a:r>
          </a:p>
          <a:p>
            <a:r>
              <a:rPr lang="uk-UA" sz="3300" dirty="0">
                <a:latin typeface="Times New Roman" pitchFamily="18" charset="0"/>
                <a:cs typeface="Times New Roman" pitchFamily="18" charset="0"/>
              </a:rPr>
              <a:t>1) як виконання відповідної функції управління, орієнтованої на перспективу і такої, що має високий рівень невизначеності;</a:t>
            </a:r>
          </a:p>
          <a:p>
            <a:r>
              <a:rPr lang="uk-UA" sz="3300" dirty="0">
                <a:latin typeface="Times New Roman" pitchFamily="18" charset="0"/>
                <a:cs typeface="Times New Roman" pitchFamily="18" charset="0"/>
              </a:rPr>
              <a:t>2) як дослідження економічної системи за параметрами, які визначають її майбутній стан.</a:t>
            </a:r>
          </a:p>
          <a:p>
            <a:r>
              <a:rPr lang="uk-UA" sz="3300" dirty="0">
                <a:latin typeface="Times New Roman" pitchFamily="18" charset="0"/>
                <a:cs typeface="Times New Roman" pitchFamily="18" charset="0"/>
              </a:rPr>
              <a:t>Стратегічний аналіз - це комплексне дослідження позитивних і негативних факторів, які можуть вплинути на економічне становище підприємства у перспективі, а також шляхів досягнення стратегічних цілей підприємства. За допомогою стратегічного аналізу розробляється комплексний стратегічний план розвитку підприємства, здійснюється науково обґрунтована, всебічна і своєчасна підтримка прийняття стратегічних управлінських рішень</a:t>
            </a:r>
            <a:r>
              <a:rPr lang="uk-UA" sz="3300" dirty="0" smtClean="0">
                <a:latin typeface="Times New Roman" pitchFamily="18" charset="0"/>
                <a:cs typeface="Times New Roman" pitchFamily="18" charset="0"/>
              </a:rPr>
              <a:t>.</a:t>
            </a:r>
          </a:p>
          <a:p>
            <a:r>
              <a:rPr lang="uk-UA" sz="3600" dirty="0" smtClean="0">
                <a:latin typeface="Times New Roman" pitchFamily="18" charset="0"/>
                <a:cs typeface="Times New Roman" pitchFamily="18" charset="0"/>
              </a:rPr>
              <a:t>Оскільки стратегічний аналіз використовує інформацію, яка характеризується високим рівнем невизначеності, його проведення вимагає глибокого системного дослідження фактів та явищ із метою формулювання правил і критеріїв для проведення досліджень та оцінки стратегій діяльності на їх. </a:t>
            </a:r>
          </a:p>
          <a:p>
            <a:endParaRPr lang="uk-UA" sz="33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813317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sz="2000" dirty="0">
                <a:latin typeface="Times New Roman" pitchFamily="18" charset="0"/>
                <a:cs typeface="Times New Roman" pitchFamily="18" charset="0"/>
              </a:rPr>
              <a:t>Недоліки матриці БКГ:</a:t>
            </a:r>
          </a:p>
          <a:p>
            <a:pPr algn="just"/>
            <a:r>
              <a:rPr lang="uk-UA" sz="2000" dirty="0">
                <a:latin typeface="Times New Roman" pitchFamily="18" charset="0"/>
                <a:cs typeface="Times New Roman" pitchFamily="18" charset="0"/>
              </a:rPr>
              <a:t>Увага акцентується лише на фінансових потоках, роз­поділі інвестицій між СОБ відповідно до їх позиції на матриці. Рівень же віддачі інвестицій зрозуміти із мат­риці неможливо;</a:t>
            </a:r>
          </a:p>
          <a:p>
            <a:pPr algn="just"/>
            <a:r>
              <a:rPr lang="uk-UA" sz="2000" dirty="0">
                <a:latin typeface="Times New Roman" pitchFamily="18" charset="0"/>
                <a:cs typeface="Times New Roman" pitchFamily="18" charset="0"/>
              </a:rPr>
              <a:t>Надто приблизно оцінюються можливості СОБ. </a:t>
            </a:r>
          </a:p>
          <a:p>
            <a:pPr algn="just"/>
            <a:r>
              <a:rPr lang="uk-UA" sz="2000" dirty="0">
                <a:latin typeface="Times New Roman" pitchFamily="18" charset="0"/>
                <a:cs typeface="Times New Roman" pitchFamily="18" charset="0"/>
              </a:rPr>
              <a:t>Можуть бути труднощі, пов'язані з оцінкою і визначен­ням масштабів ринку, ринкової частки підприємства і темпів зростання ринку;</a:t>
            </a:r>
          </a:p>
          <a:p>
            <a:pPr algn="just"/>
            <a:r>
              <a:rPr lang="uk-UA" sz="2000" dirty="0">
                <a:latin typeface="Times New Roman" pitchFamily="18" charset="0"/>
                <a:cs typeface="Times New Roman" pitchFamily="18" charset="0"/>
              </a:rPr>
              <a:t>Надмірна спрощеність, а тому більшість чинників, які слід враховувати при виборі стратегії, залишаються за межами аналізу.</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577456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pPr algn="just"/>
            <a:r>
              <a:rPr lang="uk-UA" sz="1800" b="1" dirty="0">
                <a:latin typeface="Times New Roman" pitchFamily="18" charset="0"/>
                <a:cs typeface="Times New Roman" pitchFamily="18" charset="0"/>
              </a:rPr>
              <a:t>Метод </a:t>
            </a:r>
            <a:r>
              <a:rPr lang="uk-UA" sz="1800" b="1" dirty="0" err="1">
                <a:latin typeface="Times New Roman" pitchFamily="18" charset="0"/>
                <a:cs typeface="Times New Roman" pitchFamily="18" charset="0"/>
              </a:rPr>
              <a:t>Мак-Кінсі</a:t>
            </a:r>
            <a:r>
              <a:rPr lang="uk-UA" sz="1800" dirty="0">
                <a:latin typeface="Times New Roman" pitchFamily="18" charset="0"/>
                <a:cs typeface="Times New Roman" pitchFamily="18" charset="0"/>
              </a:rPr>
              <a:t>. Метод </a:t>
            </a:r>
            <a:r>
              <a:rPr lang="uk-UA" sz="1800" dirty="0" err="1">
                <a:latin typeface="Times New Roman" pitchFamily="18" charset="0"/>
                <a:cs typeface="Times New Roman" pitchFamily="18" charset="0"/>
              </a:rPr>
              <a:t>МакКінсі</a:t>
            </a:r>
            <a:r>
              <a:rPr lang="uk-UA" sz="1800" dirty="0">
                <a:latin typeface="Times New Roman" pitchFamily="18" charset="0"/>
                <a:cs typeface="Times New Roman" pitchFamily="18" charset="0"/>
              </a:rPr>
              <a:t> розроблений однойменною консалтинговою фірмою на замовлення компанії "</a:t>
            </a:r>
            <a:r>
              <a:rPr lang="uk-UA" sz="1800" dirty="0" err="1">
                <a:latin typeface="Times New Roman" pitchFamily="18" charset="0"/>
                <a:cs typeface="Times New Roman" pitchFamily="18" charset="0"/>
              </a:rPr>
              <a:t>Дженерал</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Електрік</a:t>
            </a:r>
            <a:r>
              <a:rPr lang="uk-UA" sz="1800" dirty="0">
                <a:latin typeface="Times New Roman" pitchFamily="18" charset="0"/>
                <a:cs typeface="Times New Roman" pitchFamily="18" charset="0"/>
              </a:rPr>
              <a:t>" і являє собою розвиток і узагальнення матриці ВСС. Замість темпів зростання ринку тут використовують комплексний показник привабливості ринку (К), а замість відносної частки ринку – комплексний показник конкурентоспроможності підприємства (конкурентного статусу підприємства) – КСП</a:t>
            </a:r>
          </a:p>
          <a:p>
            <a:pPr algn="just"/>
            <a:r>
              <a:rPr lang="uk-UA" sz="1800" dirty="0">
                <a:latin typeface="Times New Roman" pitchFamily="18" charset="0"/>
                <a:cs typeface="Times New Roman" pitchFamily="18" charset="0"/>
              </a:rPr>
              <a:t>Відтак матриця </a:t>
            </a:r>
            <a:r>
              <a:rPr lang="uk-UA" sz="1800" dirty="0" err="1">
                <a:latin typeface="Times New Roman" pitchFamily="18" charset="0"/>
                <a:cs typeface="Times New Roman" pitchFamily="18" charset="0"/>
              </a:rPr>
              <a:t>Мак-Кінсі</a:t>
            </a:r>
            <a:r>
              <a:rPr lang="uk-UA" sz="1800" dirty="0">
                <a:latin typeface="Times New Roman" pitchFamily="18" charset="0"/>
                <a:cs typeface="Times New Roman" pitchFamily="18" charset="0"/>
              </a:rPr>
              <a:t> має більш ширшу сферу застосування і більш гнучкий підхід до формування стратегії, її призначення – визначення стратегії інвестицій та розвитку для стратегічних позицій бізнесу (СПБ). </a:t>
            </a:r>
          </a:p>
          <a:p>
            <a:pPr algn="just"/>
            <a:r>
              <a:rPr lang="uk-UA" sz="1800" dirty="0">
                <a:latin typeface="Times New Roman" pitchFamily="18" charset="0"/>
                <a:cs typeface="Times New Roman" pitchFamily="18" charset="0"/>
              </a:rPr>
              <a:t>Призначення матриці: визначення стратегії інвестицій та розвитку для стратегічних позицій бізнесу (СПБ), стратегічних зон господарювання (СЗГ</a:t>
            </a:r>
            <a:r>
              <a:rPr lang="uk-UA"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lgn="just"/>
            <a:r>
              <a:rPr lang="uk-UA" sz="1800" dirty="0">
                <a:latin typeface="Times New Roman" pitchFamily="18" charset="0"/>
                <a:cs typeface="Times New Roman" pitchFamily="18" charset="0"/>
              </a:rPr>
              <a:t>Для використання цієї матриці по кожному продукту (СПБ, СЗГ, виду діяльності тощо) розраховують комплексні показники привабливості ринку (К) і конкурентного статусу підприємства (КСП). Тобто, для кожної СЗГ (виду діяльності) здійснюється оцінка 2 параметрів (К і КСП), в результаті якої СЗГ вписується в один із 9 квадратів. Далі, на основі вибору СЗГ, формулюються стратегічні задачі, тобто, визначають набори СЗГ, в яких підприємство буде діяти в перспективі, а також тип стратегії, який доцільно реалізувати фірмі стосовно цих СЗГ.</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1880018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47500" lnSpcReduction="20000"/>
          </a:bodyPr>
          <a:lstStyle/>
          <a:p>
            <a:r>
              <a:rPr lang="uk-UA" sz="4200" dirty="0" smtClean="0">
                <a:latin typeface="Times New Roman" pitchFamily="18" charset="0"/>
                <a:cs typeface="Times New Roman" pitchFamily="18" charset="0"/>
              </a:rPr>
              <a:t>Кожному </a:t>
            </a:r>
            <a:r>
              <a:rPr lang="uk-UA" sz="4200" dirty="0">
                <a:latin typeface="Times New Roman" pitchFamily="18" charset="0"/>
                <a:cs typeface="Times New Roman" pitchFamily="18" charset="0"/>
              </a:rPr>
              <a:t>з дев'яти квадратів матриці </a:t>
            </a:r>
            <a:r>
              <a:rPr lang="uk-UA" sz="4200" dirty="0" err="1">
                <a:latin typeface="Times New Roman" pitchFamily="18" charset="0"/>
                <a:cs typeface="Times New Roman" pitchFamily="18" charset="0"/>
              </a:rPr>
              <a:t>Мак-Кінсі</a:t>
            </a:r>
            <a:r>
              <a:rPr lang="uk-UA" sz="4200" dirty="0">
                <a:latin typeface="Times New Roman" pitchFamily="18" charset="0"/>
                <a:cs typeface="Times New Roman" pitchFamily="18" charset="0"/>
              </a:rPr>
              <a:t> відповідає специфічний набір стратегічних альтернатив (розвитку, збереження і скорочення діяльності) для СЗГ підприємства:</a:t>
            </a:r>
          </a:p>
          <a:p>
            <a:pPr lvl="0"/>
            <a:r>
              <a:rPr lang="uk-UA" sz="4200" dirty="0">
                <a:latin typeface="Times New Roman" pitchFamily="18" charset="0"/>
                <a:cs typeface="Times New Roman" pitchFamily="18" charset="0"/>
              </a:rPr>
              <a:t>за сильного конкурентного статусу підприємства (КСП) і за низької привабливості ринку (К): здобути максимальну перевагу або вийти з бізнесу; </a:t>
            </a:r>
          </a:p>
          <a:p>
            <a:pPr lvl="0"/>
            <a:r>
              <a:rPr lang="uk-UA" sz="4200" dirty="0">
                <a:latin typeface="Times New Roman" pitchFamily="18" charset="0"/>
                <a:cs typeface="Times New Roman" pitchFamily="18" charset="0"/>
              </a:rPr>
              <a:t>за сильного КСП і за середньої К: реінвестувати прибуток або здобути максимальну вигоду; </a:t>
            </a:r>
          </a:p>
          <a:p>
            <a:pPr lvl="0"/>
            <a:r>
              <a:rPr lang="uk-UA" sz="4200" dirty="0">
                <a:latin typeface="Times New Roman" pitchFamily="18" charset="0"/>
                <a:cs typeface="Times New Roman" pitchFamily="18" charset="0"/>
              </a:rPr>
              <a:t>за сильного КСП і за високої К: інвестувати або утримати позиції; </a:t>
            </a:r>
          </a:p>
          <a:p>
            <a:pPr lvl="0"/>
            <a:r>
              <a:rPr lang="uk-UA" sz="4200" dirty="0">
                <a:latin typeface="Times New Roman" pitchFamily="18" charset="0"/>
                <a:cs typeface="Times New Roman" pitchFamily="18" charset="0"/>
              </a:rPr>
              <a:t>за середнього КСП і за низької К: повільно виходити; </a:t>
            </a:r>
          </a:p>
          <a:p>
            <a:pPr lvl="0"/>
            <a:r>
              <a:rPr lang="uk-UA" sz="4200" dirty="0">
                <a:latin typeface="Times New Roman" pitchFamily="18" charset="0"/>
                <a:cs typeface="Times New Roman" pitchFamily="18" charset="0"/>
              </a:rPr>
              <a:t>за середнього КСП і за середньої К: здобути максимальну перевагу; </a:t>
            </a:r>
          </a:p>
          <a:p>
            <a:pPr lvl="0"/>
            <a:r>
              <a:rPr lang="uk-UA" sz="4200" dirty="0">
                <a:latin typeface="Times New Roman" pitchFamily="18" charset="0"/>
                <a:cs typeface="Times New Roman" pitchFamily="18" charset="0"/>
              </a:rPr>
              <a:t>за середнього КСП і за високої К: інвестувати, реінвестувати прибуток; </a:t>
            </a:r>
          </a:p>
          <a:p>
            <a:pPr lvl="0"/>
            <a:r>
              <a:rPr lang="uk-UA" sz="4200" dirty="0">
                <a:latin typeface="Times New Roman" pitchFamily="18" charset="0"/>
                <a:cs typeface="Times New Roman" pitchFamily="18" charset="0"/>
              </a:rPr>
              <a:t>за слабкого КСП і за низької К: виходити швидко, повільно або залишатись; </a:t>
            </a:r>
          </a:p>
          <a:p>
            <a:pPr lvl="0"/>
            <a:r>
              <a:rPr lang="uk-UA" sz="4200" dirty="0">
                <a:latin typeface="Times New Roman" pitchFamily="18" charset="0"/>
                <a:cs typeface="Times New Roman" pitchFamily="18" charset="0"/>
              </a:rPr>
              <a:t>за слабкого КСП і за середньої К: залишатися або повільно виходити; </a:t>
            </a:r>
          </a:p>
          <a:p>
            <a:pPr lvl="0"/>
            <a:r>
              <a:rPr lang="uk-UA" sz="4200" dirty="0">
                <a:latin typeface="Times New Roman" pitchFamily="18" charset="0"/>
                <a:cs typeface="Times New Roman" pitchFamily="18" charset="0"/>
              </a:rPr>
              <a:t>за слабкого КСП і за високої КК: інвестувати, реінвестувати, виходити. Привабливість ринку залежить від якісних характеристик ринку, системи постачання тощо.</a:t>
            </a:r>
          </a:p>
          <a:p>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51219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Портфельна модель "/>
          <p:cNvPicPr>
            <a:picLocks noGrp="1"/>
          </p:cNvPicPr>
          <p:nvPr>
            <p:ph idx="1"/>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755576" y="1052736"/>
            <a:ext cx="6973961" cy="4529709"/>
          </a:xfrm>
          <a:prstGeom prst="rect">
            <a:avLst/>
          </a:prstGeom>
          <a:noFill/>
          <a:ln>
            <a:noFill/>
          </a:ln>
        </p:spPr>
      </p:pic>
    </p:spTree>
    <p:extLst>
      <p:ext uri="{BB962C8B-B14F-4D97-AF65-F5344CB8AC3E}">
        <p14:creationId xmlns:p14="http://schemas.microsoft.com/office/powerpoint/2010/main" val="4212283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70000" lnSpcReduction="20000"/>
          </a:bodyPr>
          <a:lstStyle/>
          <a:p>
            <a:pPr algn="just"/>
            <a:r>
              <a:rPr lang="uk-UA" dirty="0">
                <a:latin typeface="Times New Roman" pitchFamily="18" charset="0"/>
                <a:cs typeface="Times New Roman" pitchFamily="18" charset="0"/>
              </a:rPr>
              <a:t>Конкурентний статус фірми залежить від відносної позиції на ринку, потенціалу продукту, його </a:t>
            </a:r>
            <a:r>
              <a:rPr lang="uk-UA" dirty="0" err="1">
                <a:latin typeface="Times New Roman" pitchFamily="18" charset="0"/>
                <a:cs typeface="Times New Roman" pitchFamily="18" charset="0"/>
              </a:rPr>
              <a:t>наукомісткості</a:t>
            </a:r>
            <a:r>
              <a:rPr lang="uk-UA" dirty="0">
                <a:latin typeface="Times New Roman" pitchFamily="18" charset="0"/>
                <a:cs typeface="Times New Roman" pitchFamily="18" charset="0"/>
              </a:rPr>
              <a:t> тощо.</a:t>
            </a:r>
          </a:p>
          <a:p>
            <a:pPr algn="just"/>
            <a:r>
              <a:rPr lang="uk-UA" dirty="0">
                <a:latin typeface="Times New Roman" pitchFamily="18" charset="0"/>
                <a:cs typeface="Times New Roman" pitchFamily="18" charset="0"/>
              </a:rPr>
              <a:t>Для використання цієї матриці по кожному продукту розраховують комплексні показники:</a:t>
            </a:r>
          </a:p>
          <a:p>
            <a:pPr lvl="0" algn="just"/>
            <a:r>
              <a:rPr lang="uk-UA" dirty="0">
                <a:latin typeface="Times New Roman" pitchFamily="18" charset="0"/>
                <a:cs typeface="Times New Roman" pitchFamily="18" charset="0"/>
              </a:rPr>
              <a:t>привабливості ринку (К); </a:t>
            </a:r>
          </a:p>
          <a:p>
            <a:pPr lvl="0" algn="just"/>
            <a:r>
              <a:rPr lang="uk-UA" dirty="0">
                <a:latin typeface="Times New Roman" pitchFamily="18" charset="0"/>
                <a:cs typeface="Times New Roman" pitchFamily="18" charset="0"/>
              </a:rPr>
              <a:t>конкурентного статусу підприємства (КСП) .</a:t>
            </a:r>
          </a:p>
          <a:p>
            <a:pPr algn="just"/>
            <a:r>
              <a:rPr lang="uk-UA" dirty="0">
                <a:latin typeface="Times New Roman" pitchFamily="18" charset="0"/>
                <a:cs typeface="Times New Roman" pitchFamily="18" charset="0"/>
              </a:rPr>
              <a:t>Оцінки К і КСП використовують для того щоб, по-перше, провести розмітку самої матриці по осях її координат, і по-друге, для встановлення позицій різноманітних конкретних СЗГ (синоніми – СПБ, СЕЕ, напрямів діяльності, продуктів) в самій матриці. </a:t>
            </a:r>
          </a:p>
          <a:p>
            <a:pPr algn="just"/>
            <a:r>
              <a:rPr lang="uk-UA" dirty="0">
                <a:latin typeface="Times New Roman" pitchFamily="18" charset="0"/>
                <a:cs typeface="Times New Roman" pitchFamily="18" charset="0"/>
              </a:rPr>
              <a:t>Аналіз матриці </a:t>
            </a:r>
            <a:r>
              <a:rPr lang="uk-UA" dirty="0" err="1">
                <a:latin typeface="Times New Roman" pitchFamily="18" charset="0"/>
                <a:cs typeface="Times New Roman" pitchFamily="18" charset="0"/>
              </a:rPr>
              <a:t>Мак-Кінсі</a:t>
            </a:r>
            <a:r>
              <a:rPr lang="uk-UA" dirty="0">
                <a:latin typeface="Times New Roman" pitchFamily="18" charset="0"/>
                <a:cs typeface="Times New Roman" pitchFamily="18" charset="0"/>
              </a:rPr>
              <a:t> дозволяє оцінити портфель продукції фірми і сформувати стратегію по кожному напряму її діяльності. Кожен квадрант матриці містить рекомендовану стратегію, яка вказує, що слід робити фірмі з даним продуктом (з даним напрямом діяльності, з даною СЗГ): реалізувати стратегію зростання; реалізувати стратегію збереження; реалізувати стратегію виходу з ринку.</a:t>
            </a:r>
          </a:p>
          <a:p>
            <a:endParaRPr lang="uk-UA" dirty="0"/>
          </a:p>
        </p:txBody>
      </p:sp>
    </p:spTree>
    <p:extLst>
      <p:ext uri="{BB962C8B-B14F-4D97-AF65-F5344CB8AC3E}">
        <p14:creationId xmlns:p14="http://schemas.microsoft.com/office/powerpoint/2010/main" val="1751501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40000" lnSpcReduction="20000"/>
          </a:bodyPr>
          <a:lstStyle/>
          <a:p>
            <a:pPr algn="just"/>
            <a:r>
              <a:rPr lang="uk-UA" sz="4500" dirty="0">
                <a:latin typeface="Times New Roman" pitchFamily="18" charset="0"/>
                <a:cs typeface="Times New Roman" pitchFamily="18" charset="0"/>
              </a:rPr>
              <a:t>Зрештою, на основі вибору (відбору) СЗГ формулюються стратегічні задачі, тобто визначають набори СЗГ, в яких підприємство буде діяти і як буде діяти (яку стратегію щодо них буде реалізовувати) в перспективі.</a:t>
            </a:r>
          </a:p>
          <a:p>
            <a:pPr algn="just"/>
            <a:r>
              <a:rPr lang="uk-UA" sz="4500" dirty="0">
                <a:latin typeface="Times New Roman" pitchFamily="18" charset="0"/>
                <a:cs typeface="Times New Roman" pitchFamily="18" charset="0"/>
              </a:rPr>
              <a:t>Переваги матриці </a:t>
            </a:r>
            <a:r>
              <a:rPr lang="uk-UA" sz="4500" dirty="0" err="1">
                <a:latin typeface="Times New Roman" pitchFamily="18" charset="0"/>
                <a:cs typeface="Times New Roman" pitchFamily="18" charset="0"/>
              </a:rPr>
              <a:t>Мак-Кінсі</a:t>
            </a:r>
            <a:r>
              <a:rPr lang="uk-UA" sz="4500" dirty="0">
                <a:latin typeface="Times New Roman" pitchFamily="18" charset="0"/>
                <a:cs typeface="Times New Roman" pitchFamily="18" charset="0"/>
              </a:rPr>
              <a:t>:</a:t>
            </a:r>
          </a:p>
          <a:p>
            <a:pPr lvl="0" algn="just"/>
            <a:r>
              <a:rPr lang="uk-UA" sz="4500" dirty="0">
                <a:latin typeface="Times New Roman" pitchFamily="18" charset="0"/>
                <a:cs typeface="Times New Roman" pitchFamily="18" charset="0"/>
              </a:rPr>
              <a:t>більш ширша сфера застосування порівняно з матрицею ВСО; диференційована оцінка СПБ фірми; </a:t>
            </a:r>
          </a:p>
          <a:p>
            <a:pPr lvl="0" algn="just"/>
            <a:r>
              <a:rPr lang="uk-UA" sz="4500" dirty="0">
                <a:latin typeface="Times New Roman" pitchFamily="18" charset="0"/>
                <a:cs typeface="Times New Roman" pitchFamily="18" charset="0"/>
              </a:rPr>
              <a:t>більш детальний аналіз привабливості ринку і конкурентного статусу підпри­ємства за рахунок збільшення кількості факторів, за якими здійснюється оцінка.</a:t>
            </a:r>
          </a:p>
          <a:p>
            <a:pPr algn="just"/>
            <a:r>
              <a:rPr lang="uk-UA" sz="4500" dirty="0">
                <a:latin typeface="Times New Roman" pitchFamily="18" charset="0"/>
                <a:cs typeface="Times New Roman" pitchFamily="18" charset="0"/>
              </a:rPr>
              <a:t>Недоліки матриці </a:t>
            </a:r>
            <a:r>
              <a:rPr lang="uk-UA" sz="4500" dirty="0" err="1">
                <a:latin typeface="Times New Roman" pitchFamily="18" charset="0"/>
                <a:cs typeface="Times New Roman" pitchFamily="18" charset="0"/>
              </a:rPr>
              <a:t>Мак-Кінсі</a:t>
            </a:r>
            <a:r>
              <a:rPr lang="uk-UA" sz="4500" dirty="0">
                <a:latin typeface="Times New Roman" pitchFamily="18" charset="0"/>
                <a:cs typeface="Times New Roman" pitchFamily="18" charset="0"/>
              </a:rPr>
              <a:t>:</a:t>
            </a:r>
          </a:p>
          <a:p>
            <a:pPr lvl="0" algn="just"/>
            <a:r>
              <a:rPr lang="uk-UA" sz="4500" dirty="0">
                <a:latin typeface="Times New Roman" pitchFamily="18" charset="0"/>
                <a:cs typeface="Times New Roman" pitchFamily="18" charset="0"/>
              </a:rPr>
              <a:t>не враховується можливість активного впливу підприємства на зовнішнє оточення; </a:t>
            </a:r>
          </a:p>
          <a:p>
            <a:pPr lvl="0" algn="just"/>
            <a:r>
              <a:rPr lang="uk-UA" sz="4500" dirty="0">
                <a:latin typeface="Times New Roman" pitchFamily="18" charset="0"/>
                <a:cs typeface="Times New Roman" pitchFamily="18" charset="0"/>
              </a:rPr>
              <a:t>припускається, що майбутнє можна передбачити достатньо точно; </a:t>
            </a:r>
          </a:p>
          <a:p>
            <a:pPr lvl="0" algn="just"/>
            <a:r>
              <a:rPr lang="uk-UA" sz="4500" dirty="0">
                <a:latin typeface="Times New Roman" pitchFamily="18" charset="0"/>
                <a:cs typeface="Times New Roman" pitchFamily="18" charset="0"/>
              </a:rPr>
              <a:t>нечіткість рекомендацій; </a:t>
            </a:r>
          </a:p>
          <a:p>
            <a:pPr lvl="0" algn="just"/>
            <a:r>
              <a:rPr lang="uk-UA" sz="4500" dirty="0">
                <a:latin typeface="Times New Roman" pitchFamily="18" charset="0"/>
                <a:cs typeface="Times New Roman" pitchFamily="18" charset="0"/>
              </a:rPr>
              <a:t>важко визначити важливість факторів; </a:t>
            </a:r>
          </a:p>
          <a:p>
            <a:pPr lvl="0" algn="just"/>
            <a:r>
              <a:rPr lang="uk-UA" sz="4500" dirty="0">
                <a:latin typeface="Times New Roman" pitchFamily="18" charset="0"/>
                <a:cs typeface="Times New Roman" pitchFamily="18" charset="0"/>
              </a:rPr>
              <a:t>різні підходи до оцінки СПБ (суб'єктивізм експертів в оцінці показників); </a:t>
            </a:r>
          </a:p>
          <a:p>
            <a:pPr lvl="0" algn="just"/>
            <a:r>
              <a:rPr lang="uk-UA" sz="4500" dirty="0">
                <a:latin typeface="Times New Roman" pitchFamily="18" charset="0"/>
                <a:cs typeface="Times New Roman" pitchFamily="18" charset="0"/>
              </a:rPr>
              <a:t>необхідність великих обсягів інформації для оцінки параметрів факторів матриці.</a:t>
            </a:r>
          </a:p>
          <a:p>
            <a:endParaRPr lang="uk-UA" dirty="0"/>
          </a:p>
        </p:txBody>
      </p:sp>
    </p:spTree>
    <p:extLst>
      <p:ext uri="{BB962C8B-B14F-4D97-AF65-F5344CB8AC3E}">
        <p14:creationId xmlns:p14="http://schemas.microsoft.com/office/powerpoint/2010/main" val="3356421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62500" lnSpcReduction="20000"/>
          </a:bodyPr>
          <a:lstStyle/>
          <a:p>
            <a:r>
              <a:rPr lang="uk-UA" sz="3300" dirty="0" smtClean="0">
                <a:latin typeface="Times New Roman" pitchFamily="18" charset="0"/>
                <a:cs typeface="Times New Roman" pitchFamily="18" charset="0"/>
              </a:rPr>
              <a:t>Логічним продовженням стратегічного аналізу є   </a:t>
            </a:r>
            <a:r>
              <a:rPr lang="uk-UA" sz="3300" b="1" i="1" u="sng" dirty="0" smtClean="0">
                <a:latin typeface="Times New Roman" pitchFamily="18" charset="0"/>
                <a:cs typeface="Times New Roman" pitchFamily="18" charset="0"/>
              </a:rPr>
              <a:t>S</a:t>
            </a:r>
            <a:r>
              <a:rPr lang="en-US" sz="3300" b="1" i="1" u="sng" dirty="0" smtClean="0">
                <a:latin typeface="Times New Roman" pitchFamily="18" charset="0"/>
                <a:cs typeface="Times New Roman" pitchFamily="18" charset="0"/>
              </a:rPr>
              <a:t>pace</a:t>
            </a:r>
            <a:r>
              <a:rPr lang="uk-UA" sz="3300" b="1" i="1" u="sng" dirty="0" smtClean="0">
                <a:latin typeface="Times New Roman" pitchFamily="18" charset="0"/>
                <a:cs typeface="Times New Roman" pitchFamily="18" charset="0"/>
              </a:rPr>
              <a:t> </a:t>
            </a:r>
            <a:r>
              <a:rPr lang="uk-UA" sz="3300" b="1" i="1" u="sng" dirty="0">
                <a:latin typeface="Times New Roman" pitchFamily="18" charset="0"/>
                <a:cs typeface="Times New Roman" pitchFamily="18" charset="0"/>
              </a:rPr>
              <a:t>– </a:t>
            </a:r>
            <a:r>
              <a:rPr lang="uk-UA" sz="3300" b="1" i="1" u="sng" dirty="0" smtClean="0">
                <a:latin typeface="Times New Roman" pitchFamily="18" charset="0"/>
                <a:cs typeface="Times New Roman" pitchFamily="18" charset="0"/>
              </a:rPr>
              <a:t>аналіз </a:t>
            </a:r>
            <a:r>
              <a:rPr lang="uk-UA" sz="3300" dirty="0" smtClean="0">
                <a:latin typeface="Times New Roman" pitchFamily="18" charset="0"/>
                <a:cs typeface="Times New Roman" pitchFamily="18" charset="0"/>
              </a:rPr>
              <a:t> </a:t>
            </a:r>
            <a:r>
              <a:rPr lang="uk-UA" sz="3300" dirty="0">
                <a:latin typeface="Times New Roman" pitchFamily="18" charset="0"/>
                <a:cs typeface="Times New Roman" pitchFamily="18" charset="0"/>
              </a:rPr>
              <a:t>Однак його основні ідеї недостатньо використовуються не лише в практиці діяльності підприємств, але й на рівні методичних розробок та рекомендацій. В основу аналізу закладена ідея, що стратегічна конкурентна позиція підприємства є функцією фінансової стійкості (сили) підприємства та конкурентоспроможності продукції.</a:t>
            </a:r>
          </a:p>
          <a:p>
            <a:r>
              <a:rPr lang="uk-UA" sz="3300" dirty="0">
                <a:latin typeface="Times New Roman" pitchFamily="18" charset="0"/>
                <a:cs typeface="Times New Roman" pitchFamily="18" charset="0"/>
              </a:rPr>
              <a:t>Може застосовуватися для оцінки сильних та слабких сторін діяльності невеликих підприємств за такими групами критеріїв:</a:t>
            </a:r>
          </a:p>
          <a:p>
            <a:pPr lvl="2"/>
            <a:r>
              <a:rPr lang="uk-UA" sz="3300" dirty="0">
                <a:latin typeface="Times New Roman" pitchFamily="18" charset="0"/>
                <a:cs typeface="Times New Roman" pitchFamily="18" charset="0"/>
              </a:rPr>
              <a:t>фінансова сила підприємства (ФС);</a:t>
            </a:r>
          </a:p>
          <a:p>
            <a:pPr lvl="2"/>
            <a:r>
              <a:rPr lang="uk-UA" sz="3300" dirty="0">
                <a:latin typeface="Times New Roman" pitchFamily="18" charset="0"/>
                <a:cs typeface="Times New Roman" pitchFamily="18" charset="0"/>
              </a:rPr>
              <a:t>конкурентоспроможність підприємства (КП);</a:t>
            </a:r>
          </a:p>
          <a:p>
            <a:pPr lvl="2"/>
            <a:r>
              <a:rPr lang="uk-UA" sz="3300" dirty="0">
                <a:latin typeface="Times New Roman" pitchFamily="18" charset="0"/>
                <a:cs typeface="Times New Roman" pitchFamily="18" charset="0"/>
              </a:rPr>
              <a:t>привабливість галузі (ПГ);</a:t>
            </a:r>
          </a:p>
          <a:p>
            <a:pPr lvl="2"/>
            <a:r>
              <a:rPr lang="uk-UA" sz="3300" dirty="0">
                <a:latin typeface="Times New Roman" pitchFamily="18" charset="0"/>
                <a:cs typeface="Times New Roman" pitchFamily="18" charset="0"/>
              </a:rPr>
              <a:t>стабільність галузі (СГ).</a:t>
            </a:r>
          </a:p>
          <a:p>
            <a:r>
              <a:rPr lang="uk-UA" sz="3300" dirty="0">
                <a:latin typeface="Times New Roman" pitchFamily="18" charset="0"/>
                <a:cs typeface="Times New Roman" pitchFamily="18" charset="0"/>
              </a:rPr>
              <a:t>Для оцінки фінансової сили підприємства використовують показники рентабельності інвестицій, динаміки прибутку та рівня фінансової стійкості (залежності від зовнішніх зобов’язань); </a:t>
            </a:r>
          </a:p>
        </p:txBody>
      </p:sp>
    </p:spTree>
    <p:extLst>
      <p:ext uri="{BB962C8B-B14F-4D97-AF65-F5344CB8AC3E}">
        <p14:creationId xmlns:p14="http://schemas.microsoft.com/office/powerpoint/2010/main" val="2060534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r>
              <a:rPr lang="uk-UA" dirty="0">
                <a:latin typeface="Times New Roman" pitchFamily="18" charset="0"/>
                <a:cs typeface="Times New Roman" pitchFamily="18" charset="0"/>
              </a:rPr>
              <a:t>Для оцінки конкурентоспроможності підприємства – показники долі підприємства на ринку, рентабельності реалізації продукції та конкурентоспроможності продукції;</a:t>
            </a:r>
          </a:p>
          <a:p>
            <a:r>
              <a:rPr lang="uk-UA" i="1" dirty="0">
                <a:latin typeface="Times New Roman" pitchFamily="18" charset="0"/>
                <a:cs typeface="Times New Roman" pitchFamily="18" charset="0"/>
              </a:rPr>
              <a:t>Привабливість галузі</a:t>
            </a:r>
            <a:r>
              <a:rPr lang="uk-UA" dirty="0">
                <a:latin typeface="Times New Roman" pitchFamily="18" charset="0"/>
                <a:cs typeface="Times New Roman" pitchFamily="18" charset="0"/>
              </a:rPr>
              <a:t> визначається рівнем її прибутковості, стадією життєвого циклу, залежністю від ринкової кон’юнктури;</a:t>
            </a:r>
          </a:p>
          <a:p>
            <a:r>
              <a:rPr lang="uk-UA" i="1" dirty="0">
                <a:latin typeface="Times New Roman" pitchFamily="18" charset="0"/>
                <a:cs typeface="Times New Roman" pitchFamily="18" charset="0"/>
              </a:rPr>
              <a:t>Стабільність галузі</a:t>
            </a:r>
            <a:r>
              <a:rPr lang="uk-UA" dirty="0">
                <a:latin typeface="Times New Roman" pitchFamily="18" charset="0"/>
                <a:cs typeface="Times New Roman" pitchFamily="18" charset="0"/>
              </a:rPr>
              <a:t> – стабільністю прибутку, рівнем розвитку інноваційної діяльності та маркетинговими й рекламними можливостями</a:t>
            </a:r>
            <a:r>
              <a:rPr lang="uk-UA" dirty="0" smtClean="0">
                <a:latin typeface="Times New Roman" pitchFamily="18" charset="0"/>
                <a:cs typeface="Times New Roman" pitchFamily="18" charset="0"/>
              </a:rPr>
              <a:t>.</a:t>
            </a:r>
          </a:p>
          <a:p>
            <a:r>
              <a:rPr lang="uk-UA" dirty="0">
                <a:latin typeface="Times New Roman" pitchFamily="18" charset="0"/>
                <a:cs typeface="Times New Roman" pitchFamily="18" charset="0"/>
              </a:rPr>
              <a:t>Кожен показник, що характеризує ключові критерії, оцінюється за десятибальною шкалою на основі порівняння фактичних значень фінансових коефіцієнтів із нормальним їх рівнем для підприємства та на основі вивчення статистичної інформації щодо економічного становища галузі.</a:t>
            </a:r>
          </a:p>
          <a:p>
            <a:r>
              <a:rPr lang="uk-UA" dirty="0">
                <a:latin typeface="Times New Roman" pitchFamily="18" charset="0"/>
                <a:cs typeface="Times New Roman" pitchFamily="18" charset="0"/>
              </a:rPr>
              <a:t>Після отримання зважених оцінок ключових критеріїв будують вектор рекомендованої стратегії в системі координат </a:t>
            </a:r>
            <a:r>
              <a:rPr lang="uk-UA" b="1" i="1" u="sng" dirty="0">
                <a:latin typeface="Times New Roman" pitchFamily="18" charset="0"/>
                <a:cs typeface="Times New Roman" pitchFamily="18" charset="0"/>
              </a:rPr>
              <a:t>SPACE</a:t>
            </a:r>
            <a:r>
              <a:rPr lang="uk-UA" dirty="0">
                <a:latin typeface="Times New Roman" pitchFamily="18" charset="0"/>
                <a:cs typeface="Times New Roman" pitchFamily="18" charset="0"/>
              </a:rPr>
              <a:t>. Початок вектора знаходиться в точці початку координат, кінець вектора знаходиться в точці А з координатами:</a:t>
            </a:r>
          </a:p>
          <a:p>
            <a:r>
              <a:rPr lang="uk-UA" dirty="0">
                <a:latin typeface="Times New Roman" pitchFamily="18" charset="0"/>
                <a:cs typeface="Times New Roman" pitchFamily="18" charset="0"/>
              </a:rPr>
              <a:t>X = ПГ – КП,      Y = ФС – СГ</a:t>
            </a:r>
          </a:p>
          <a:p>
            <a:r>
              <a:rPr lang="uk-UA" dirty="0">
                <a:latin typeface="Times New Roman" pitchFamily="18" charset="0"/>
                <a:cs typeface="Times New Roman" pitchFamily="18" charset="0"/>
              </a:rPr>
              <a:t>Положення вектора визначає тип рекомендованої стратегії (консервативна, захисна, конкурентна, агресивна) для зміцнення конкурентних позицій. </a:t>
            </a:r>
            <a:endParaRPr lang="uk-UA" dirty="0">
              <a:latin typeface="Times New Roman" pitchFamily="18" charset="0"/>
              <a:cs typeface="Times New Roman" pitchFamily="18" charset="0"/>
            </a:endParaRPr>
          </a:p>
          <a:p>
            <a:endParaRPr lang="uk-UA" dirty="0"/>
          </a:p>
          <a:p>
            <a:endParaRPr lang="uk-UA" dirty="0"/>
          </a:p>
        </p:txBody>
      </p:sp>
    </p:spTree>
    <p:extLst>
      <p:ext uri="{BB962C8B-B14F-4D97-AF65-F5344CB8AC3E}">
        <p14:creationId xmlns:p14="http://schemas.microsoft.com/office/powerpoint/2010/main" val="1927326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pPr lvl="0"/>
            <a:r>
              <a:rPr lang="uk-UA" sz="2400" dirty="0">
                <a:latin typeface="Times New Roman" pitchFamily="18" charset="0"/>
                <a:ea typeface="Calibri" pitchFamily="34" charset="0"/>
                <a:cs typeface="Times New Roman" pitchFamily="18" charset="0"/>
              </a:rPr>
              <a:t>Рис. Визначення вектора рекомендованої стратегії</a:t>
            </a:r>
            <a:r>
              <a:rPr lang="uk-UA" sz="3600" dirty="0">
                <a:latin typeface="Times New Roman" pitchFamily="18" charset="0"/>
                <a:cs typeface="Times New Roman" pitchFamily="18" charset="0"/>
              </a:rPr>
              <a:t/>
            </a:r>
            <a:br>
              <a:rPr lang="uk-UA" sz="3600" dirty="0">
                <a:latin typeface="Times New Roman" pitchFamily="18" charset="0"/>
                <a:cs typeface="Times New Roman" pitchFamily="18" charset="0"/>
              </a:rPr>
            </a:br>
            <a:endParaRPr lang="uk-UA" sz="2400" dirty="0">
              <a:latin typeface="Times New Roman" pitchFamily="18" charset="0"/>
              <a:cs typeface="Times New Roman" pitchFamily="18" charset="0"/>
            </a:endParaRPr>
          </a:p>
        </p:txBody>
      </p:sp>
      <p:sp>
        <p:nvSpPr>
          <p:cNvPr id="3" name="Объект 2"/>
          <p:cNvSpPr>
            <a:spLocks noGrp="1"/>
          </p:cNvSpPr>
          <p:nvPr>
            <p:ph idx="1"/>
          </p:nvPr>
        </p:nvSpPr>
        <p:spPr>
          <a:xfrm>
            <a:off x="457200" y="836712"/>
            <a:ext cx="8229600" cy="5289451"/>
          </a:xfr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a:lnSpc>
                <a:spcPct val="115000"/>
              </a:lnSpc>
              <a:spcAft>
                <a:spcPts val="1000"/>
              </a:spcAft>
            </a:pPr>
            <a:endParaRPr lang="uk-UA" sz="1100" dirty="0">
              <a:latin typeface="Calibri"/>
              <a:ea typeface="Calibri"/>
              <a:cs typeface="Times New Roman"/>
            </a:endParaRPr>
          </a:p>
        </p:txBody>
      </p:sp>
      <p:sp>
        <p:nvSpPr>
          <p:cNvPr id="7"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8" name="Полотно 15"/>
          <p:cNvGrpSpPr/>
          <p:nvPr/>
        </p:nvGrpSpPr>
        <p:grpSpPr>
          <a:xfrm>
            <a:off x="971600" y="764704"/>
            <a:ext cx="6537910" cy="5007446"/>
            <a:chOff x="0" y="0"/>
            <a:chExt cx="5875020" cy="3543300"/>
          </a:xfrm>
        </p:grpSpPr>
        <p:sp>
          <p:nvSpPr>
            <p:cNvPr id="9" name="Прямоугольник 8"/>
            <p:cNvSpPr/>
            <p:nvPr/>
          </p:nvSpPr>
          <p:spPr>
            <a:xfrm>
              <a:off x="0" y="0"/>
              <a:ext cx="5875020" cy="3543300"/>
            </a:xfrm>
            <a:prstGeom prst="rect">
              <a:avLst/>
            </a:prstGeom>
            <a:noFill/>
            <a:ln>
              <a:noFill/>
            </a:ln>
          </p:spPr>
        </p:sp>
        <p:cxnSp>
          <p:nvCxnSpPr>
            <p:cNvPr id="10" name="Line 5"/>
            <p:cNvCxnSpPr/>
            <p:nvPr/>
          </p:nvCxnSpPr>
          <p:spPr bwMode="auto">
            <a:xfrm>
              <a:off x="616974" y="1714235"/>
              <a:ext cx="43439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6"/>
            <p:cNvCxnSpPr/>
            <p:nvPr/>
          </p:nvCxnSpPr>
          <p:spPr bwMode="auto">
            <a:xfrm flipV="1">
              <a:off x="2903504" y="114009"/>
              <a:ext cx="810" cy="29724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 name="Rectangle 7"/>
            <p:cNvSpPr>
              <a:spLocks noChangeArrowheads="1"/>
            </p:cNvSpPr>
            <p:nvPr/>
          </p:nvSpPr>
          <p:spPr bwMode="auto">
            <a:xfrm>
              <a:off x="846113" y="571685"/>
              <a:ext cx="1370784" cy="4568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a:latin typeface="Times New Roman" pitchFamily="18" charset="0"/>
                  <a:ea typeface="Calibri"/>
                  <a:cs typeface="Times New Roman" pitchFamily="18" charset="0"/>
                </a:rPr>
                <a:t>Консервативна </a:t>
              </a:r>
              <a:r>
                <a:rPr lang="ru-RU" dirty="0" err="1">
                  <a:latin typeface="Times New Roman" pitchFamily="18" charset="0"/>
                  <a:ea typeface="Calibri"/>
                  <a:cs typeface="Times New Roman" pitchFamily="18" charset="0"/>
                </a:rPr>
                <a:t>стратегія</a:t>
              </a:r>
              <a:endParaRPr lang="uk-UA" dirty="0">
                <a:latin typeface="Times New Roman" pitchFamily="18" charset="0"/>
                <a:ea typeface="Calibri"/>
                <a:cs typeface="Times New Roman" pitchFamily="18" charset="0"/>
              </a:endParaRPr>
            </a:p>
          </p:txBody>
        </p:sp>
        <p:sp>
          <p:nvSpPr>
            <p:cNvPr id="13" name="Rectangle 8"/>
            <p:cNvSpPr>
              <a:spLocks noChangeArrowheads="1"/>
            </p:cNvSpPr>
            <p:nvPr/>
          </p:nvSpPr>
          <p:spPr bwMode="auto">
            <a:xfrm>
              <a:off x="3245997" y="571685"/>
              <a:ext cx="1372403" cy="4568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ru-RU" dirty="0" err="1">
                  <a:latin typeface="Times New Roman" pitchFamily="18" charset="0"/>
                  <a:ea typeface="Calibri"/>
                  <a:cs typeface="Times New Roman" pitchFamily="18" charset="0"/>
                </a:rPr>
                <a:t>Агресивна</a:t>
              </a:r>
              <a:endParaRPr lang="uk-UA" dirty="0">
                <a:latin typeface="Times New Roman" pitchFamily="18" charset="0"/>
                <a:ea typeface="Calibri"/>
                <a:cs typeface="Times New Roman" pitchFamily="18" charset="0"/>
              </a:endParaRPr>
            </a:p>
            <a:p>
              <a:r>
                <a:rPr lang="ru-RU" dirty="0">
                  <a:latin typeface="Times New Roman" pitchFamily="18" charset="0"/>
                  <a:ea typeface="Calibri"/>
                  <a:cs typeface="Times New Roman" pitchFamily="18" charset="0"/>
                </a:rPr>
                <a:t> </a:t>
              </a:r>
              <a:r>
                <a:rPr lang="ru-RU" dirty="0" err="1">
                  <a:latin typeface="Times New Roman" pitchFamily="18" charset="0"/>
                  <a:ea typeface="Calibri"/>
                  <a:cs typeface="Times New Roman" pitchFamily="18" charset="0"/>
                </a:rPr>
                <a:t>стратегія</a:t>
              </a:r>
              <a:endParaRPr lang="uk-UA" dirty="0">
                <a:latin typeface="Times New Roman" pitchFamily="18" charset="0"/>
                <a:ea typeface="Calibri"/>
                <a:cs typeface="Times New Roman" pitchFamily="18" charset="0"/>
              </a:endParaRPr>
            </a:p>
          </p:txBody>
        </p:sp>
        <p:sp>
          <p:nvSpPr>
            <p:cNvPr id="14" name="Rectangle 9"/>
            <p:cNvSpPr>
              <a:spLocks noChangeArrowheads="1"/>
            </p:cNvSpPr>
            <p:nvPr/>
          </p:nvSpPr>
          <p:spPr bwMode="auto">
            <a:xfrm>
              <a:off x="3360971" y="2285921"/>
              <a:ext cx="1371594" cy="4576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err="1">
                  <a:effectLst/>
                  <a:latin typeface="Times New Roman" pitchFamily="18" charset="0"/>
                  <a:ea typeface="Calibri"/>
                  <a:cs typeface="Times New Roman" pitchFamily="18" charset="0"/>
                </a:rPr>
                <a:t>Конкурентна</a:t>
              </a:r>
              <a:r>
                <a:rPr lang="ru-RU" dirty="0">
                  <a:effectLst/>
                  <a:latin typeface="Times New Roman" pitchFamily="18" charset="0"/>
                  <a:ea typeface="Calibri"/>
                  <a:cs typeface="Times New Roman" pitchFamily="18" charset="0"/>
                </a:rPr>
                <a:t> </a:t>
              </a:r>
              <a:r>
                <a:rPr lang="ru-RU" dirty="0" err="1">
                  <a:effectLst/>
                  <a:latin typeface="Times New Roman" pitchFamily="18" charset="0"/>
                  <a:ea typeface="Calibri"/>
                  <a:cs typeface="Times New Roman" pitchFamily="18" charset="0"/>
                </a:rPr>
                <a:t>стратегія</a:t>
              </a:r>
              <a:endParaRPr lang="uk-UA" dirty="0">
                <a:effectLst/>
                <a:latin typeface="Times New Roman" pitchFamily="18" charset="0"/>
                <a:ea typeface="Calibri"/>
                <a:cs typeface="Times New Roman" pitchFamily="18" charset="0"/>
              </a:endParaRPr>
            </a:p>
          </p:txBody>
        </p:sp>
        <p:sp>
          <p:nvSpPr>
            <p:cNvPr id="15" name="Rectangle 10"/>
            <p:cNvSpPr>
              <a:spLocks noChangeArrowheads="1"/>
            </p:cNvSpPr>
            <p:nvPr/>
          </p:nvSpPr>
          <p:spPr bwMode="auto">
            <a:xfrm>
              <a:off x="846113" y="2285921"/>
              <a:ext cx="1371594" cy="4576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ru-RU" dirty="0" err="1">
                  <a:effectLst/>
                  <a:latin typeface="Times New Roman" pitchFamily="18" charset="0"/>
                  <a:ea typeface="Calibri"/>
                  <a:cs typeface="Times New Roman" pitchFamily="18" charset="0"/>
                </a:rPr>
                <a:t>Захисна</a:t>
              </a:r>
              <a:r>
                <a:rPr lang="ru-RU" dirty="0">
                  <a:effectLst/>
                  <a:latin typeface="Times New Roman" pitchFamily="18" charset="0"/>
                  <a:ea typeface="Calibri"/>
                  <a:cs typeface="Times New Roman" pitchFamily="18" charset="0"/>
                </a:rPr>
                <a:t> </a:t>
              </a:r>
              <a:endParaRPr lang="uk-UA" dirty="0">
                <a:effectLst/>
                <a:latin typeface="Times New Roman" pitchFamily="18" charset="0"/>
                <a:ea typeface="Calibri"/>
                <a:cs typeface="Times New Roman" pitchFamily="18" charset="0"/>
              </a:endParaRPr>
            </a:p>
            <a:p>
              <a:r>
                <a:rPr lang="ru-RU" dirty="0" err="1">
                  <a:effectLst/>
                  <a:latin typeface="Times New Roman" pitchFamily="18" charset="0"/>
                  <a:ea typeface="Calibri"/>
                  <a:cs typeface="Times New Roman" pitchFamily="18" charset="0"/>
                </a:rPr>
                <a:t>стратегія</a:t>
              </a:r>
              <a:endParaRPr lang="uk-UA" dirty="0">
                <a:effectLst/>
                <a:latin typeface="Times New Roman" pitchFamily="18" charset="0"/>
                <a:ea typeface="Calibri"/>
                <a:cs typeface="Times New Roman" pitchFamily="18" charset="0"/>
              </a:endParaRPr>
            </a:p>
          </p:txBody>
        </p:sp>
        <p:cxnSp>
          <p:nvCxnSpPr>
            <p:cNvPr id="16" name="Line 11"/>
            <p:cNvCxnSpPr/>
            <p:nvPr/>
          </p:nvCxnSpPr>
          <p:spPr bwMode="auto">
            <a:xfrm>
              <a:off x="2914029" y="228838"/>
              <a:ext cx="1619" cy="30856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 name="Rectangle 12"/>
            <p:cNvSpPr>
              <a:spLocks noChangeArrowheads="1"/>
            </p:cNvSpPr>
            <p:nvPr/>
          </p:nvSpPr>
          <p:spPr bwMode="auto">
            <a:xfrm>
              <a:off x="160316" y="1371388"/>
              <a:ext cx="799961" cy="2288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a:latin typeface="Times New Roman" pitchFamily="18" charset="0"/>
                  <a:ea typeface="Calibri"/>
                  <a:cs typeface="Times New Roman" pitchFamily="18" charset="0"/>
                </a:rPr>
                <a:t>КП</a:t>
              </a:r>
              <a:endParaRPr lang="uk-UA" dirty="0">
                <a:latin typeface="Times New Roman" pitchFamily="18" charset="0"/>
                <a:ea typeface="Calibri"/>
                <a:cs typeface="Times New Roman" pitchFamily="18" charset="0"/>
              </a:endParaRPr>
            </a:p>
          </p:txBody>
        </p:sp>
        <p:sp>
          <p:nvSpPr>
            <p:cNvPr id="18" name="Rectangle 13"/>
            <p:cNvSpPr>
              <a:spLocks noChangeArrowheads="1"/>
            </p:cNvSpPr>
            <p:nvPr/>
          </p:nvSpPr>
          <p:spPr bwMode="auto">
            <a:xfrm>
              <a:off x="2035470" y="114008"/>
              <a:ext cx="800771" cy="2288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a:effectLst/>
                  <a:latin typeface="Calibri"/>
                  <a:ea typeface="Calibri"/>
                  <a:cs typeface="Times New Roman"/>
                </a:rPr>
                <a:t>ФС</a:t>
              </a:r>
              <a:endParaRPr lang="uk-UA" dirty="0">
                <a:effectLst/>
                <a:latin typeface="Calibri"/>
                <a:ea typeface="Calibri"/>
                <a:cs typeface="Times New Roman"/>
              </a:endParaRPr>
            </a:p>
          </p:txBody>
        </p:sp>
        <p:sp>
          <p:nvSpPr>
            <p:cNvPr id="19" name="Rectangle 14"/>
            <p:cNvSpPr>
              <a:spLocks noChangeArrowheads="1"/>
            </p:cNvSpPr>
            <p:nvPr/>
          </p:nvSpPr>
          <p:spPr bwMode="auto">
            <a:xfrm>
              <a:off x="4332180" y="1371388"/>
              <a:ext cx="800771" cy="2288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a:effectLst/>
                  <a:latin typeface="Times New Roman" pitchFamily="18" charset="0"/>
                  <a:ea typeface="Calibri"/>
                  <a:cs typeface="Times New Roman" pitchFamily="18" charset="0"/>
                </a:rPr>
                <a:t>ПГ</a:t>
              </a:r>
              <a:endParaRPr lang="uk-UA" dirty="0">
                <a:effectLst/>
                <a:latin typeface="Times New Roman" pitchFamily="18" charset="0"/>
                <a:ea typeface="Calibri"/>
                <a:cs typeface="Times New Roman" pitchFamily="18" charset="0"/>
              </a:endParaRPr>
            </a:p>
          </p:txBody>
        </p:sp>
        <p:sp>
          <p:nvSpPr>
            <p:cNvPr id="20" name="Rectangle 15"/>
            <p:cNvSpPr>
              <a:spLocks noChangeArrowheads="1"/>
            </p:cNvSpPr>
            <p:nvPr/>
          </p:nvSpPr>
          <p:spPr bwMode="auto">
            <a:xfrm>
              <a:off x="1988568" y="2971615"/>
              <a:ext cx="800771" cy="2288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ru-RU" dirty="0">
                  <a:latin typeface="Times New Roman" pitchFamily="18" charset="0"/>
                  <a:ea typeface="Calibri"/>
                  <a:cs typeface="Times New Roman" pitchFamily="18" charset="0"/>
                </a:rPr>
                <a:t>СГ</a:t>
              </a:r>
              <a:endParaRPr lang="uk-UA" dirty="0">
                <a:latin typeface="Times New Roman" pitchFamily="18" charset="0"/>
                <a:ea typeface="Calibri"/>
                <a:cs typeface="Times New Roman" pitchFamily="18" charset="0"/>
              </a:endParaRPr>
            </a:p>
          </p:txBody>
        </p:sp>
      </p:grpSp>
      <p:sp>
        <p:nvSpPr>
          <p:cNvPr id="21" name="Rectangle 23"/>
          <p:cNvSpPr>
            <a:spLocks noChangeArrowheads="1"/>
          </p:cNvSpPr>
          <p:nvPr/>
        </p:nvSpPr>
        <p:spPr bwMode="auto">
          <a:xfrm>
            <a:off x="4479634" y="3862706"/>
            <a:ext cx="184731" cy="27558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endParaRPr lang="uk-UA" sz="1100" dirty="0">
              <a:latin typeface="Calibri"/>
              <a:ea typeface="Calibri"/>
              <a:cs typeface="Times New Roman"/>
            </a:endParaRPr>
          </a:p>
        </p:txBody>
      </p:sp>
    </p:spTree>
    <p:extLst>
      <p:ext uri="{BB962C8B-B14F-4D97-AF65-F5344CB8AC3E}">
        <p14:creationId xmlns:p14="http://schemas.microsoft.com/office/powerpoint/2010/main" val="172425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s://buklib.net/image/6/image044.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404664"/>
            <a:ext cx="5163269" cy="5976664"/>
          </a:xfrm>
          <a:prstGeom prst="rect">
            <a:avLst/>
          </a:prstGeom>
          <a:noFill/>
          <a:ln>
            <a:noFill/>
          </a:ln>
        </p:spPr>
      </p:pic>
    </p:spTree>
    <p:extLst>
      <p:ext uri="{BB962C8B-B14F-4D97-AF65-F5344CB8AC3E}">
        <p14:creationId xmlns:p14="http://schemas.microsoft.com/office/powerpoint/2010/main" val="60870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Autofit/>
          </a:bodyPr>
          <a:lstStyle/>
          <a:p>
            <a:pPr algn="just"/>
            <a:r>
              <a:rPr lang="uk-UA" sz="1800" dirty="0" smtClean="0">
                <a:latin typeface="Times New Roman" pitchFamily="18" charset="0"/>
                <a:cs typeface="Times New Roman" pitchFamily="18" charset="0"/>
              </a:rPr>
              <a:t>Кожен </a:t>
            </a:r>
            <a:r>
              <a:rPr lang="uk-UA" sz="1800" dirty="0">
                <a:latin typeface="Times New Roman" pitchFamily="18" charset="0"/>
                <a:cs typeface="Times New Roman" pitchFamily="18" charset="0"/>
              </a:rPr>
              <a:t>вид стратегічного аналізу охоплює кілька прикладних методів і прийомів:</a:t>
            </a:r>
          </a:p>
          <a:p>
            <a:pPr algn="just"/>
            <a:r>
              <a:rPr lang="uk-UA" sz="1800" dirty="0">
                <a:latin typeface="Times New Roman" pitchFamily="18" charset="0"/>
                <a:cs typeface="Times New Roman" pitchFamily="18" charset="0"/>
              </a:rPr>
              <a:t>1) стратегічний аналіз </a:t>
            </a:r>
            <a:r>
              <a:rPr lang="uk-UA" sz="1800" dirty="0" err="1">
                <a:latin typeface="Times New Roman" pitchFamily="18" charset="0"/>
                <a:cs typeface="Times New Roman" pitchFamily="18" charset="0"/>
              </a:rPr>
              <a:t>макрооточення</a:t>
            </a:r>
            <a:r>
              <a:rPr lang="uk-UA" sz="1800" dirty="0">
                <a:latin typeface="Times New Roman" pitchFamily="18" charset="0"/>
                <a:cs typeface="Times New Roman" pitchFamily="18" charset="0"/>
              </a:rPr>
              <a:t> підприємства:</a:t>
            </a:r>
          </a:p>
          <a:p>
            <a:pPr algn="just"/>
            <a:r>
              <a:rPr lang="uk-UA" sz="1800" dirty="0">
                <a:latin typeface="Times New Roman" pitchFamily="18" charset="0"/>
                <a:cs typeface="Times New Roman" pitchFamily="18" charset="0"/>
              </a:rPr>
              <a:t>o аналіз інформаційних оглядів, проектів, звітів, статистичних довідок;</a:t>
            </a:r>
          </a:p>
          <a:p>
            <a:pPr algn="just"/>
            <a:r>
              <a:rPr lang="uk-UA" sz="1800" dirty="0">
                <a:latin typeface="Times New Roman" pitchFamily="18" charset="0"/>
                <a:cs typeface="Times New Roman" pitchFamily="18" charset="0"/>
              </a:rPr>
              <a:t>o кабінетні дослідження, різноманітні методи сегментації, збирання даних, аналізу і статистичної оцінки;</a:t>
            </a:r>
          </a:p>
          <a:p>
            <a:pPr algn="just"/>
            <a:r>
              <a:rPr lang="uk-UA" sz="1800" dirty="0">
                <a:latin typeface="Times New Roman" pitchFamily="18" charset="0"/>
                <a:cs typeface="Times New Roman" pitchFamily="18" charset="0"/>
              </a:rPr>
              <a:t>o </a:t>
            </a:r>
            <a:r>
              <a:rPr lang="uk-UA" sz="1800" dirty="0" err="1">
                <a:latin typeface="Times New Roman" pitchFamily="18" charset="0"/>
                <a:cs typeface="Times New Roman" pitchFamily="18" charset="0"/>
              </a:rPr>
              <a:t>економетричне</a:t>
            </a:r>
            <a:r>
              <a:rPr lang="uk-UA" sz="1800" dirty="0">
                <a:latin typeface="Times New Roman" pitchFamily="18" charset="0"/>
                <a:cs typeface="Times New Roman" pitchFamily="18" charset="0"/>
              </a:rPr>
              <a:t> моделювання;</a:t>
            </a:r>
          </a:p>
          <a:p>
            <a:pPr algn="just"/>
            <a:r>
              <a:rPr lang="uk-UA" sz="1800" dirty="0">
                <a:latin typeface="Times New Roman" pitchFamily="18" charset="0"/>
                <a:cs typeface="Times New Roman" pitchFamily="18" charset="0"/>
              </a:rPr>
              <a:t>o PEST-аналіз</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2) стратегічний аналіз безпосереднього оточення (галузі і конкуренції):</a:t>
            </a:r>
          </a:p>
          <a:p>
            <a:pPr algn="just"/>
            <a:r>
              <a:rPr lang="uk-UA" sz="1800" dirty="0" smtClean="0">
                <a:latin typeface="Times New Roman" pitchFamily="18" charset="0"/>
                <a:cs typeface="Times New Roman" pitchFamily="18" charset="0"/>
              </a:rPr>
              <a:t>o аналіз життєвого циклу галузі:</a:t>
            </a:r>
          </a:p>
          <a:p>
            <a:pPr algn="just"/>
            <a:r>
              <a:rPr lang="uk-UA" sz="1800" dirty="0" smtClean="0">
                <a:latin typeface="Times New Roman" pitchFamily="18" charset="0"/>
                <a:cs typeface="Times New Roman" pitchFamily="18" charset="0"/>
              </a:rPr>
              <a:t>o аналіз вхідних і вихідних бар'єрів галузі;</a:t>
            </a:r>
          </a:p>
          <a:p>
            <a:pPr algn="just"/>
            <a:r>
              <a:rPr lang="uk-UA" sz="1800" dirty="0" smtClean="0">
                <a:latin typeface="Times New Roman" pitchFamily="18" charset="0"/>
                <a:cs typeface="Times New Roman" pitchFamily="18" charset="0"/>
              </a:rPr>
              <a:t>o </a:t>
            </a:r>
            <a:r>
              <a:rPr lang="uk-UA" sz="1800" dirty="0" err="1" smtClean="0">
                <a:latin typeface="Times New Roman" pitchFamily="18" charset="0"/>
                <a:cs typeface="Times New Roman" pitchFamily="18" charset="0"/>
              </a:rPr>
              <a:t>бенчмаркінг</a:t>
            </a:r>
            <a:r>
              <a:rPr lang="uk-UA" sz="1800" dirty="0" smtClean="0">
                <a:latin typeface="Times New Roman" pitchFamily="18" charset="0"/>
                <a:cs typeface="Times New Roman" pitchFamily="18" charset="0"/>
              </a:rPr>
              <a:t>;</a:t>
            </a:r>
          </a:p>
          <a:p>
            <a:pPr algn="just"/>
            <a:r>
              <a:rPr lang="uk-UA" sz="1800" dirty="0" smtClean="0">
                <a:latin typeface="Times New Roman" pitchFamily="18" charset="0"/>
                <a:cs typeface="Times New Roman" pitchFamily="18" charset="0"/>
              </a:rPr>
              <a:t>o </a:t>
            </a:r>
            <a:r>
              <a:rPr lang="uk-UA" sz="1800" dirty="0" err="1" smtClean="0">
                <a:latin typeface="Times New Roman" pitchFamily="18" charset="0"/>
                <a:cs typeface="Times New Roman" pitchFamily="18" charset="0"/>
              </a:rPr>
              <a:t>кластерний</a:t>
            </a:r>
            <a:r>
              <a:rPr lang="uk-UA" sz="1800" dirty="0" smtClean="0">
                <a:latin typeface="Times New Roman" pitchFamily="18" charset="0"/>
                <a:cs typeface="Times New Roman" pitchFamily="18" charset="0"/>
              </a:rPr>
              <a:t> аналіз;</a:t>
            </a:r>
          </a:p>
          <a:p>
            <a:pPr algn="just"/>
            <a:r>
              <a:rPr lang="uk-UA" sz="1800" dirty="0" smtClean="0">
                <a:latin typeface="Times New Roman" pitchFamily="18" charset="0"/>
                <a:cs typeface="Times New Roman" pitchFamily="18" charset="0"/>
              </a:rPr>
              <a:t>o метод сценаріїв;</a:t>
            </a:r>
          </a:p>
          <a:p>
            <a:pPr algn="just"/>
            <a:r>
              <a:rPr lang="uk-UA" sz="1800" dirty="0" smtClean="0">
                <a:latin typeface="Times New Roman" pitchFamily="18" charset="0"/>
                <a:cs typeface="Times New Roman" pitchFamily="18" charset="0"/>
              </a:rPr>
              <a:t>o імітаційне моделювання;</a:t>
            </a:r>
          </a:p>
          <a:p>
            <a:pPr algn="just"/>
            <a:r>
              <a:rPr lang="uk-UA" sz="1800" dirty="0" smtClean="0">
                <a:latin typeface="Times New Roman" pitchFamily="18" charset="0"/>
                <a:cs typeface="Times New Roman" pitchFamily="18" charset="0"/>
              </a:rPr>
              <a:t>o методи експертних оцінок (</a:t>
            </a:r>
            <a:r>
              <a:rPr lang="uk-UA" sz="1800" dirty="0" err="1" smtClean="0">
                <a:latin typeface="Times New Roman" pitchFamily="18" charset="0"/>
                <a:cs typeface="Times New Roman" pitchFamily="18" charset="0"/>
              </a:rPr>
              <a:t>Дельфі</a:t>
            </a:r>
            <a:r>
              <a:rPr lang="uk-UA" sz="1800" dirty="0" smtClean="0">
                <a:latin typeface="Times New Roman" pitchFamily="18" charset="0"/>
                <a:cs typeface="Times New Roman" pitchFamily="18" charset="0"/>
              </a:rPr>
              <a:t>, мозкового штурму та ін.);</a:t>
            </a:r>
          </a:p>
          <a:p>
            <a:pPr algn="just"/>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124153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55000" lnSpcReduction="20000"/>
          </a:bodyPr>
          <a:lstStyle/>
          <a:p>
            <a:r>
              <a:rPr lang="uk-UA" dirty="0" smtClean="0">
                <a:latin typeface="Times New Roman" pitchFamily="18" charset="0"/>
                <a:cs typeface="Times New Roman" pitchFamily="18" charset="0"/>
              </a:rPr>
              <a:t>3</a:t>
            </a:r>
            <a:r>
              <a:rPr lang="uk-UA" dirty="0">
                <a:latin typeface="Times New Roman" pitchFamily="18" charset="0"/>
                <a:cs typeface="Times New Roman" pitchFamily="18" charset="0"/>
              </a:rPr>
              <a:t>) стратегічний аналіз підприємства:</a:t>
            </a:r>
          </a:p>
          <a:p>
            <a:r>
              <a:rPr lang="uk-UA" dirty="0">
                <a:latin typeface="Times New Roman" pitchFamily="18" charset="0"/>
                <a:cs typeface="Times New Roman" pitchFamily="18" charset="0"/>
              </a:rPr>
              <a:t>o аналіз основних </a:t>
            </a:r>
            <a:r>
              <a:rPr lang="uk-UA" dirty="0" err="1">
                <a:latin typeface="Times New Roman" pitchFamily="18" charset="0"/>
                <a:cs typeface="Times New Roman" pitchFamily="18" charset="0"/>
              </a:rPr>
              <a:t>компетенцій</a:t>
            </a:r>
            <a:r>
              <a:rPr lang="uk-UA" dirty="0">
                <a:latin typeface="Times New Roman" pitchFamily="18" charset="0"/>
                <a:cs typeface="Times New Roman" pitchFamily="18" charset="0"/>
              </a:rPr>
              <a:t> і основних можливостей;</a:t>
            </a:r>
          </a:p>
          <a:p>
            <a:r>
              <a:rPr lang="uk-UA" dirty="0">
                <a:latin typeface="Times New Roman" pitchFamily="18" charset="0"/>
                <a:cs typeface="Times New Roman" pitchFamily="18" charset="0"/>
              </a:rPr>
              <a:t>o аналіз вектора зростання;</a:t>
            </a:r>
          </a:p>
          <a:p>
            <a:r>
              <a:rPr lang="uk-UA" dirty="0">
                <a:latin typeface="Times New Roman" pitchFamily="18" charset="0"/>
                <a:cs typeface="Times New Roman" pitchFamily="18" charset="0"/>
              </a:rPr>
              <a:t>o </a:t>
            </a:r>
            <a:r>
              <a:rPr lang="uk-UA" dirty="0" err="1">
                <a:latin typeface="Times New Roman" pitchFamily="18" charset="0"/>
                <a:cs typeface="Times New Roman" pitchFamily="18" charset="0"/>
              </a:rPr>
              <a:t>ЕТОM-аналіз</a:t>
            </a:r>
            <a:r>
              <a:rPr lang="uk-UA" dirty="0">
                <a:latin typeface="Times New Roman" pitchFamily="18" charset="0"/>
                <a:cs typeface="Times New Roman" pitchFamily="18" charset="0"/>
              </a:rPr>
              <a:t> (аналіз загроз зовнішнього оточення і профілю можливостей);</a:t>
            </a:r>
          </a:p>
          <a:p>
            <a:r>
              <a:rPr lang="uk-UA" dirty="0">
                <a:latin typeface="Times New Roman" pitchFamily="18" charset="0"/>
                <a:cs typeface="Times New Roman" pitchFamily="18" charset="0"/>
              </a:rPr>
              <a:t>o SWOT-</a:t>
            </a:r>
            <a:r>
              <a:rPr lang="uk-UA" dirty="0" err="1">
                <a:latin typeface="Times New Roman" pitchFamily="18" charset="0"/>
                <a:cs typeface="Times New Roman" pitchFamily="18" charset="0"/>
              </a:rPr>
              <a:t>aнaлiз</a:t>
            </a:r>
            <a:r>
              <a:rPr lang="uk-UA" dirty="0">
                <a:latin typeface="Times New Roman" pitchFamily="18" charset="0"/>
                <a:cs typeface="Times New Roman" pitchFamily="18" charset="0"/>
              </a:rPr>
              <a:t> (аналіз сильних і слабких сторін, можливостей і загроз);</a:t>
            </a:r>
          </a:p>
          <a:p>
            <a:r>
              <a:rPr lang="uk-UA" dirty="0">
                <a:latin typeface="Times New Roman" pitchFamily="18" charset="0"/>
                <a:cs typeface="Times New Roman" pitchFamily="18" charset="0"/>
              </a:rPr>
              <a:t>o </a:t>
            </a:r>
            <a:r>
              <a:rPr lang="uk-UA" dirty="0" err="1">
                <a:latin typeface="Times New Roman" pitchFamily="18" charset="0"/>
                <a:cs typeface="Times New Roman" pitchFamily="18" charset="0"/>
              </a:rPr>
              <a:t>SРАСЕ-аналіз</a:t>
            </a:r>
            <a:r>
              <a:rPr lang="uk-UA" dirty="0">
                <a:latin typeface="Times New Roman" pitchFamily="18" charset="0"/>
                <a:cs typeface="Times New Roman" pitchFamily="18" charset="0"/>
              </a:rPr>
              <a:t> (оцінка стратегічної позиції і дій);</a:t>
            </a:r>
          </a:p>
          <a:p>
            <a:r>
              <a:rPr lang="uk-UA" dirty="0">
                <a:latin typeface="Times New Roman" pitchFamily="18" charset="0"/>
                <a:cs typeface="Times New Roman" pitchFamily="18" charset="0"/>
              </a:rPr>
              <a:t>o матриця ВСО (матриця "Зростання / Частка", розроблена Бостонською консалтинговою групою);</a:t>
            </a:r>
          </a:p>
          <a:p>
            <a:r>
              <a:rPr lang="uk-UA" dirty="0">
                <a:latin typeface="Times New Roman" pitchFamily="18" charset="0"/>
                <a:cs typeface="Times New Roman" pitchFamily="18" charset="0"/>
              </a:rPr>
              <a:t>o матриця GЕ/</a:t>
            </a:r>
            <a:r>
              <a:rPr lang="uk-UA" dirty="0" err="1">
                <a:latin typeface="Times New Roman" pitchFamily="18" charset="0"/>
                <a:cs typeface="Times New Roman" pitchFamily="18" charset="0"/>
              </a:rPr>
              <a:t>МсКіnseу</a:t>
            </a:r>
            <a:r>
              <a:rPr lang="uk-UA" dirty="0">
                <a:latin typeface="Times New Roman" pitchFamily="18" charset="0"/>
                <a:cs typeface="Times New Roman" pitchFamily="18" charset="0"/>
              </a:rPr>
              <a:t> (матриця "Привабливість галузі / Позиція в конкуренції");</a:t>
            </a:r>
          </a:p>
          <a:p>
            <a:r>
              <a:rPr lang="uk-UA" dirty="0">
                <a:latin typeface="Times New Roman" pitchFamily="18" charset="0"/>
                <a:cs typeface="Times New Roman" pitchFamily="18" charset="0"/>
              </a:rPr>
              <a:t>o матриця </a:t>
            </a:r>
            <a:r>
              <a:rPr lang="uk-UA" dirty="0" err="1">
                <a:latin typeface="Times New Roman" pitchFamily="18" charset="0"/>
                <a:cs typeface="Times New Roman" pitchFamily="18" charset="0"/>
              </a:rPr>
              <a:t>Shell</a:t>
            </a:r>
            <a:r>
              <a:rPr lang="uk-UA" dirty="0">
                <a:latin typeface="Times New Roman" pitchFamily="18" charset="0"/>
                <a:cs typeface="Times New Roman" pitchFamily="18" charset="0"/>
              </a:rPr>
              <a:t>/DPM (матриця спрямованої політики, розроблена компанією </a:t>
            </a:r>
            <a:r>
              <a:rPr lang="uk-UA" dirty="0" err="1">
                <a:latin typeface="Times New Roman" pitchFamily="18" charset="0"/>
                <a:cs typeface="Times New Roman" pitchFamily="18" charset="0"/>
              </a:rPr>
              <a:t>Shell</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o PIMS-аналіз (</a:t>
            </a:r>
            <a:r>
              <a:rPr lang="uk-UA" dirty="0" err="1">
                <a:latin typeface="Times New Roman" pitchFamily="18" charset="0"/>
                <a:cs typeface="Times New Roman" pitchFamily="18" charset="0"/>
              </a:rPr>
              <a:t>аналіз</a:t>
            </a:r>
            <a:r>
              <a:rPr lang="uk-UA" dirty="0">
                <a:latin typeface="Times New Roman" pitchFamily="18" charset="0"/>
                <a:cs typeface="Times New Roman" pitchFamily="18" charset="0"/>
              </a:rPr>
              <a:t> впливу ринкової стратегії на прибутки);</a:t>
            </a:r>
          </a:p>
          <a:p>
            <a:r>
              <a:rPr lang="uk-UA" dirty="0">
                <a:latin typeface="Times New Roman" pitchFamily="18" charset="0"/>
                <a:cs typeface="Times New Roman" pitchFamily="18" charset="0"/>
              </a:rPr>
              <a:t>o аналіз життєвого циклу підприємства;</a:t>
            </a:r>
          </a:p>
          <a:p>
            <a:r>
              <a:rPr lang="uk-UA" dirty="0">
                <a:latin typeface="Times New Roman" pitchFamily="18" charset="0"/>
                <a:cs typeface="Times New Roman" pitchFamily="18" charset="0"/>
              </a:rPr>
              <a:t>o аналіз часових рядів, екстраполяція тенденцій;</a:t>
            </a:r>
          </a:p>
          <a:p>
            <a:r>
              <a:rPr lang="uk-UA" dirty="0">
                <a:latin typeface="Times New Roman" pitchFamily="18" charset="0"/>
                <a:cs typeface="Times New Roman" pitchFamily="18" charset="0"/>
              </a:rPr>
              <a:t>o аналіз вразливості підприємства;</a:t>
            </a:r>
          </a:p>
          <a:p>
            <a:r>
              <a:rPr lang="uk-UA" dirty="0">
                <a:latin typeface="Times New Roman" pitchFamily="18" charset="0"/>
                <a:cs typeface="Times New Roman" pitchFamily="18" charset="0"/>
              </a:rPr>
              <a:t>o порівняльний аналіз "цілі - план - факт - оптимізація - відхилення";</a:t>
            </a:r>
          </a:p>
          <a:p>
            <a:r>
              <a:rPr lang="uk-UA" dirty="0">
                <a:latin typeface="Times New Roman" pitchFamily="18" charset="0"/>
                <a:cs typeface="Times New Roman" pitchFamily="18" charset="0"/>
              </a:rPr>
              <a:t>o причинно-наслідковий аналіз;</a:t>
            </a:r>
          </a:p>
          <a:p>
            <a:pPr algn="just"/>
            <a:endParaRPr lang="uk-UA" dirty="0" smtClean="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89606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r>
              <a:rPr lang="uk-UA" dirty="0">
                <a:latin typeface="Times New Roman" pitchFamily="18" charset="0"/>
                <a:cs typeface="Times New Roman" pitchFamily="18" charset="0"/>
              </a:rPr>
              <a:t>4) стратегічний аналіз:</a:t>
            </a:r>
          </a:p>
          <a:p>
            <a:r>
              <a:rPr lang="uk-UA" dirty="0">
                <a:latin typeface="Times New Roman" pitchFamily="18" charset="0"/>
                <a:cs typeface="Times New Roman" pitchFamily="18" charset="0"/>
              </a:rPr>
              <a:t>o аналіз життєвого циклу продукту і стратегії маркетингу;</a:t>
            </a:r>
          </a:p>
          <a:p>
            <a:r>
              <a:rPr lang="uk-UA" dirty="0">
                <a:latin typeface="Times New Roman" pitchFamily="18" charset="0"/>
                <a:cs typeface="Times New Roman" pitchFamily="18" charset="0"/>
              </a:rPr>
              <a:t>o життєвого циклу продукту і фінансової ситуації;</a:t>
            </a:r>
          </a:p>
          <a:p>
            <a:r>
              <a:rPr lang="uk-UA" dirty="0">
                <a:latin typeface="Times New Roman" pitchFamily="18" charset="0"/>
                <a:cs typeface="Times New Roman" pitchFamily="18" charset="0"/>
              </a:rPr>
              <a:t>o життєвого циклу продукту і конкуренції;</a:t>
            </a:r>
          </a:p>
          <a:p>
            <a:r>
              <a:rPr lang="uk-UA" dirty="0">
                <a:latin typeface="Times New Roman" pitchFamily="18" charset="0"/>
                <a:cs typeface="Times New Roman" pitchFamily="18" charset="0"/>
              </a:rPr>
              <a:t>o життєвого циклу продукту і менеджменту;</a:t>
            </a:r>
          </a:p>
          <a:p>
            <a:r>
              <a:rPr lang="uk-UA" dirty="0">
                <a:latin typeface="Times New Roman" pitchFamily="18" charset="0"/>
                <a:cs typeface="Times New Roman" pitchFamily="18" charset="0"/>
              </a:rPr>
              <a:t>o життєвого циклу продукту і факторів продуктивності;</a:t>
            </a:r>
          </a:p>
          <a:p>
            <a:r>
              <a:rPr lang="uk-UA" dirty="0">
                <a:latin typeface="Times New Roman" pitchFamily="18" charset="0"/>
                <a:cs typeface="Times New Roman" pitchFamily="18" charset="0"/>
              </a:rPr>
              <a:t>o впливу зацікавлених сторін;</a:t>
            </a:r>
          </a:p>
          <a:p>
            <a:r>
              <a:rPr lang="uk-UA" dirty="0">
                <a:latin typeface="Times New Roman" pitchFamily="18" charset="0"/>
                <a:cs typeface="Times New Roman" pitchFamily="18" charset="0"/>
              </a:rPr>
              <a:t>5) стратегічний фінансовий аналіз:</a:t>
            </a:r>
          </a:p>
          <a:p>
            <a:r>
              <a:rPr lang="uk-UA" dirty="0">
                <a:latin typeface="Times New Roman" pitchFamily="18" charset="0"/>
                <a:cs typeface="Times New Roman" pitchFamily="18" charset="0"/>
              </a:rPr>
              <a:t>o підготовка проектованих фінансових звітів;</a:t>
            </a:r>
          </a:p>
          <a:p>
            <a:r>
              <a:rPr lang="uk-UA" dirty="0">
                <a:latin typeface="Times New Roman" pitchFamily="18" charset="0"/>
                <a:cs typeface="Times New Roman" pitchFamily="18" charset="0"/>
              </a:rPr>
              <a:t>o прогнозування за методом процента від продажу;</a:t>
            </a:r>
          </a:p>
          <a:p>
            <a:r>
              <a:rPr lang="uk-UA" dirty="0">
                <a:latin typeface="Times New Roman" pitchFamily="18" charset="0"/>
                <a:cs typeface="Times New Roman" pitchFamily="18" charset="0"/>
              </a:rPr>
              <a:t>o стратегічна оцінка фінансових результатів і фінансових потреб;</a:t>
            </a:r>
          </a:p>
          <a:p>
            <a:r>
              <a:rPr lang="uk-UA" dirty="0">
                <a:latin typeface="Times New Roman" pitchFamily="18" charset="0"/>
                <a:cs typeface="Times New Roman" pitchFamily="18" charset="0"/>
              </a:rPr>
              <a:t>o розрахунок фінансових коефіцієнтів;</a:t>
            </a:r>
          </a:p>
          <a:p>
            <a:r>
              <a:rPr lang="uk-UA" dirty="0">
                <a:latin typeface="Times New Roman" pitchFamily="18" charset="0"/>
                <a:cs typeface="Times New Roman" pitchFamily="18" charset="0"/>
              </a:rPr>
              <a:t>o діагностика (прогнозування) банкрутства;</a:t>
            </a:r>
          </a:p>
          <a:p>
            <a:endParaRPr lang="uk-UA" dirty="0"/>
          </a:p>
        </p:txBody>
      </p:sp>
    </p:spTree>
    <p:extLst>
      <p:ext uri="{BB962C8B-B14F-4D97-AF65-F5344CB8AC3E}">
        <p14:creationId xmlns:p14="http://schemas.microsoft.com/office/powerpoint/2010/main" val="123359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20000"/>
          </a:bodyPr>
          <a:lstStyle/>
          <a:p>
            <a:r>
              <a:rPr lang="uk-UA" sz="2600" dirty="0">
                <a:latin typeface="Times New Roman" pitchFamily="18" charset="0"/>
                <a:cs typeface="Times New Roman" pitchFamily="18" charset="0"/>
              </a:rPr>
              <a:t>6) стратегічний інвестиційний аналіз:</a:t>
            </a:r>
          </a:p>
          <a:p>
            <a:r>
              <a:rPr lang="uk-UA" sz="2600" dirty="0">
                <a:latin typeface="Times New Roman" pitchFamily="18" charset="0"/>
                <a:cs typeface="Times New Roman" pitchFamily="18" charset="0"/>
              </a:rPr>
              <a:t>o чиста приведена вартість;</a:t>
            </a:r>
          </a:p>
          <a:p>
            <a:r>
              <a:rPr lang="uk-UA" sz="2600" dirty="0">
                <a:latin typeface="Times New Roman" pitchFamily="18" charset="0"/>
                <a:cs typeface="Times New Roman" pitchFamily="18" charset="0"/>
              </a:rPr>
              <a:t>o методи формування господарського портфеля;</a:t>
            </a:r>
          </a:p>
          <a:p>
            <a:r>
              <a:rPr lang="uk-UA" sz="2600" dirty="0">
                <a:latin typeface="Times New Roman" pitchFamily="18" charset="0"/>
                <a:cs typeface="Times New Roman" pitchFamily="18" charset="0"/>
              </a:rPr>
              <a:t>o методи варіантного аналізу;</a:t>
            </a:r>
          </a:p>
          <a:p>
            <a:r>
              <a:rPr lang="uk-UA" sz="2600" dirty="0">
                <a:latin typeface="Times New Roman" pitchFamily="18" charset="0"/>
                <a:cs typeface="Times New Roman" pitchFamily="18" charset="0"/>
              </a:rPr>
              <a:t>o аналіз ризиків;</a:t>
            </a:r>
          </a:p>
          <a:p>
            <a:r>
              <a:rPr lang="uk-UA" sz="2600" dirty="0">
                <a:latin typeface="Times New Roman" pitchFamily="18" charset="0"/>
                <a:cs typeface="Times New Roman" pitchFamily="18" charset="0"/>
              </a:rPr>
              <a:t>7) аналіз стратегії та прийняття стратегічних рішень:</a:t>
            </a:r>
          </a:p>
          <a:p>
            <a:r>
              <a:rPr lang="uk-UA" sz="2600" dirty="0">
                <a:latin typeface="Times New Roman" pitchFamily="18" charset="0"/>
                <a:cs typeface="Times New Roman" pitchFamily="18" charset="0"/>
              </a:rPr>
              <a:t>o матриця вибору головної стратегії;</a:t>
            </a:r>
          </a:p>
          <a:p>
            <a:r>
              <a:rPr lang="uk-UA" sz="2600" dirty="0">
                <a:latin typeface="Times New Roman" pitchFamily="18" charset="0"/>
                <a:cs typeface="Times New Roman" pitchFamily="18" charset="0"/>
              </a:rPr>
              <a:t>o аналіз ключових факторів успіху;</a:t>
            </a:r>
          </a:p>
          <a:p>
            <a:r>
              <a:rPr lang="uk-UA" sz="2600" dirty="0">
                <a:latin typeface="Times New Roman" pitchFamily="18" charset="0"/>
                <a:cs typeface="Times New Roman" pitchFamily="18" charset="0"/>
              </a:rPr>
              <a:t>o методи імітаційного моделювання;</a:t>
            </a:r>
          </a:p>
          <a:p>
            <a:r>
              <a:rPr lang="uk-UA" sz="2600" dirty="0">
                <a:latin typeface="Times New Roman" pitchFamily="18" charset="0"/>
                <a:cs typeface="Times New Roman" pitchFamily="18" charset="0"/>
              </a:rPr>
              <a:t>o теорія ігор;</a:t>
            </a:r>
          </a:p>
          <a:p>
            <a:r>
              <a:rPr lang="uk-UA" sz="2600" dirty="0">
                <a:latin typeface="Times New Roman" pitchFamily="18" charset="0"/>
                <a:cs typeface="Times New Roman" pitchFamily="18" charset="0"/>
              </a:rPr>
              <a:t>o теорія масового обслуговування;</a:t>
            </a:r>
          </a:p>
          <a:p>
            <a:r>
              <a:rPr lang="uk-UA" sz="2600" dirty="0">
                <a:latin typeface="Times New Roman" pitchFamily="18" charset="0"/>
                <a:cs typeface="Times New Roman" pitchFamily="18" charset="0"/>
              </a:rPr>
              <a:t>o методи сітьового аналізу;</a:t>
            </a:r>
          </a:p>
          <a:p>
            <a:r>
              <a:rPr lang="uk-UA" sz="2600" dirty="0">
                <a:latin typeface="Times New Roman" pitchFamily="18" charset="0"/>
                <a:cs typeface="Times New Roman" pitchFamily="18" charset="0"/>
              </a:rPr>
              <a:t>o методи експертних оцінок;</a:t>
            </a:r>
          </a:p>
          <a:p>
            <a:r>
              <a:rPr lang="uk-UA" sz="2600" dirty="0">
                <a:latin typeface="Times New Roman" pitchFamily="18" charset="0"/>
                <a:cs typeface="Times New Roman" pitchFamily="18" charset="0"/>
              </a:rPr>
              <a:t>o підготовка стратегічного плану.</a:t>
            </a:r>
          </a:p>
          <a:p>
            <a:endParaRPr lang="uk-UA" dirty="0"/>
          </a:p>
        </p:txBody>
      </p:sp>
    </p:spTree>
    <p:extLst>
      <p:ext uri="{BB962C8B-B14F-4D97-AF65-F5344CB8AC3E}">
        <p14:creationId xmlns:p14="http://schemas.microsoft.com/office/powerpoint/2010/main" val="343600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Autofit/>
          </a:bodyPr>
          <a:lstStyle/>
          <a:p>
            <a:r>
              <a:rPr lang="uk-UA" sz="2000" b="1" dirty="0">
                <a:latin typeface="Times New Roman" pitchFamily="18" charset="0"/>
                <a:cs typeface="Times New Roman" pitchFamily="18" charset="0"/>
              </a:rPr>
              <a:t>2. Методи аналізу зовнішнього середовища підприємства</a:t>
            </a:r>
            <a:endParaRPr lang="uk-UA"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 </a:t>
            </a:r>
          </a:p>
          <a:p>
            <a:r>
              <a:rPr lang="uk-UA" sz="2000" dirty="0">
                <a:latin typeface="Times New Roman" pitchFamily="18" charset="0"/>
                <a:cs typeface="Times New Roman" pitchFamily="18" charset="0"/>
              </a:rPr>
              <a:t>Сучасні теорія та практика управління виділили наступні методи аналізу зовнішнього середовища: PEST-аналіз;  SWOT-</a:t>
            </a:r>
            <a:r>
              <a:rPr lang="uk-UA" sz="2000" dirty="0" err="1">
                <a:latin typeface="Times New Roman" pitchFamily="18" charset="0"/>
                <a:cs typeface="Times New Roman" pitchFamily="18" charset="0"/>
              </a:rPr>
              <a:t>аналіз</a:t>
            </a:r>
            <a:r>
              <a:rPr lang="uk-UA" sz="2000" dirty="0">
                <a:latin typeface="Times New Roman" pitchFamily="18" charset="0"/>
                <a:cs typeface="Times New Roman" pitchFamily="18" charset="0"/>
              </a:rPr>
              <a:t>.</a:t>
            </a:r>
          </a:p>
          <a:p>
            <a:r>
              <a:rPr lang="uk-UA" sz="2000" dirty="0">
                <a:latin typeface="Times New Roman" pitchFamily="18" charset="0"/>
                <a:cs typeface="Times New Roman" pitchFamily="18" charset="0"/>
              </a:rPr>
              <a:t>1. PEST-аналіз – метод аналізу середовища, у якому функціонує підприємство, що ґрунтується на експертній думці та здійснюється з метою визначення та виміру впливу ключових факторів середовища. PEST – це абревіатура чотирьох англійських слів, що визначають фактори, за якими проводиться аналіз: P – політика (</a:t>
            </a:r>
            <a:r>
              <a:rPr lang="uk-UA" sz="2000" dirty="0" err="1">
                <a:latin typeface="Times New Roman" pitchFamily="18" charset="0"/>
                <a:cs typeface="Times New Roman" pitchFamily="18" charset="0"/>
              </a:rPr>
              <a:t>policy</a:t>
            </a:r>
            <a:r>
              <a:rPr lang="uk-UA" sz="2000" dirty="0">
                <a:latin typeface="Times New Roman" pitchFamily="18" charset="0"/>
                <a:cs typeface="Times New Roman" pitchFamily="18" charset="0"/>
              </a:rPr>
              <a:t>), E –  економіка (</a:t>
            </a:r>
            <a:r>
              <a:rPr lang="uk-UA" sz="2000" dirty="0" err="1">
                <a:latin typeface="Times New Roman" pitchFamily="18" charset="0"/>
                <a:cs typeface="Times New Roman" pitchFamily="18" charset="0"/>
              </a:rPr>
              <a:t>economy</a:t>
            </a:r>
            <a:r>
              <a:rPr lang="uk-UA" sz="2000" dirty="0">
                <a:latin typeface="Times New Roman" pitchFamily="18" charset="0"/>
                <a:cs typeface="Times New Roman" pitchFamily="18" charset="0"/>
              </a:rPr>
              <a:t>), S – суспільство (</a:t>
            </a:r>
            <a:r>
              <a:rPr lang="uk-UA" sz="2000" dirty="0" err="1">
                <a:latin typeface="Times New Roman" pitchFamily="18" charset="0"/>
                <a:cs typeface="Times New Roman" pitchFamily="18" charset="0"/>
              </a:rPr>
              <a:t>society</a:t>
            </a:r>
            <a:r>
              <a:rPr lang="uk-UA" sz="2000" dirty="0">
                <a:latin typeface="Times New Roman" pitchFamily="18" charset="0"/>
                <a:cs typeface="Times New Roman" pitchFamily="18" charset="0"/>
              </a:rPr>
              <a:t>), T – технологія (</a:t>
            </a:r>
            <a:r>
              <a:rPr lang="uk-UA" sz="2000" dirty="0" err="1">
                <a:latin typeface="Times New Roman" pitchFamily="18" charset="0"/>
                <a:cs typeface="Times New Roman" pitchFamily="18" charset="0"/>
              </a:rPr>
              <a:t>technology</a:t>
            </a:r>
            <a:r>
              <a:rPr lang="uk-UA" sz="2000" dirty="0">
                <a:latin typeface="Times New Roman" pitchFamily="18" charset="0"/>
                <a:cs typeface="Times New Roman" pitchFamily="18" charset="0"/>
              </a:rPr>
              <a:t>). </a:t>
            </a:r>
          </a:p>
          <a:p>
            <a:r>
              <a:rPr lang="uk-UA" sz="2000" dirty="0">
                <a:latin typeface="Times New Roman" pitchFamily="18" charset="0"/>
                <a:cs typeface="Times New Roman" pitchFamily="18" charset="0"/>
              </a:rPr>
              <a:t>PEST-аналіз може бути інтерпретований у вигляді двох форматів: простої чотирипільної матриці або табличної форми. Процедура проведення PEST-аналізу передбачає поділ усіх факторів зовнішнього середовища на групи та дослідження характеру їх впливу. </a:t>
            </a:r>
          </a:p>
          <a:p>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396896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r>
              <a:rPr lang="uk-UA" dirty="0">
                <a:latin typeface="Times New Roman" pitchFamily="18" charset="0"/>
                <a:cs typeface="Times New Roman" pitchFamily="18" charset="0"/>
              </a:rPr>
              <a:t>2. SWOT-аналіз – інструмент стратегічного аналізу, який передбачає аналіз як внутрішнього, так і зовнішнього середовища функціонування підприємства, причому фактори, що аналізуються, групуються у чотири блоки: S – сильні сторони у діяльності підприємства (</a:t>
            </a:r>
            <a:r>
              <a:rPr lang="uk-UA" dirty="0" err="1">
                <a:latin typeface="Times New Roman" pitchFamily="18" charset="0"/>
                <a:cs typeface="Times New Roman" pitchFamily="18" charset="0"/>
              </a:rPr>
              <a:t>strengthes</a:t>
            </a:r>
            <a:r>
              <a:rPr lang="uk-UA" dirty="0">
                <a:latin typeface="Times New Roman" pitchFamily="18" charset="0"/>
                <a:cs typeface="Times New Roman" pitchFamily="18" charset="0"/>
              </a:rPr>
              <a:t>); W – слабкі сторони у діяльності підприємства (</a:t>
            </a:r>
            <a:r>
              <a:rPr lang="uk-UA" dirty="0" err="1">
                <a:latin typeface="Times New Roman" pitchFamily="18" charset="0"/>
                <a:cs typeface="Times New Roman" pitchFamily="18" charset="0"/>
              </a:rPr>
              <a:t>weaknesses</a:t>
            </a:r>
            <a:r>
              <a:rPr lang="uk-UA" dirty="0">
                <a:latin typeface="Times New Roman" pitchFamily="18" charset="0"/>
                <a:cs typeface="Times New Roman" pitchFamily="18" charset="0"/>
              </a:rPr>
              <a:t>); O  – можливості, надані середовищем, що можуть бути використані для поліпшення конкурентної позиції (</a:t>
            </a:r>
            <a:r>
              <a:rPr lang="uk-UA" dirty="0" err="1">
                <a:latin typeface="Times New Roman" pitchFamily="18" charset="0"/>
                <a:cs typeface="Times New Roman" pitchFamily="18" charset="0"/>
              </a:rPr>
              <a:t>opportunities</a:t>
            </a:r>
            <a:r>
              <a:rPr lang="uk-UA" dirty="0">
                <a:latin typeface="Times New Roman" pitchFamily="18" charset="0"/>
                <a:cs typeface="Times New Roman" pitchFamily="18" charset="0"/>
              </a:rPr>
              <a:t>); T – загрози середовища, які можуть здійснювати негативний вплив на діяльність підприємства (</a:t>
            </a:r>
            <a:r>
              <a:rPr lang="uk-UA" dirty="0" err="1">
                <a:latin typeface="Times New Roman" pitchFamily="18" charset="0"/>
                <a:cs typeface="Times New Roman" pitchFamily="18" charset="0"/>
              </a:rPr>
              <a:t>threats</a:t>
            </a:r>
            <a:r>
              <a:rPr lang="uk-UA" dirty="0">
                <a:latin typeface="Times New Roman" pitchFamily="18" charset="0"/>
                <a:cs typeface="Times New Roman" pitchFamily="18" charset="0"/>
              </a:rPr>
              <a:t>).</a:t>
            </a:r>
          </a:p>
          <a:p>
            <a:r>
              <a:rPr lang="uk-UA" dirty="0">
                <a:latin typeface="Times New Roman" pitchFamily="18" charset="0"/>
                <a:cs typeface="Times New Roman" pitchFamily="18" charset="0"/>
              </a:rPr>
              <a:t>Методика проведення </a:t>
            </a:r>
            <a:r>
              <a:rPr lang="uk-UA" dirty="0" err="1">
                <a:latin typeface="Times New Roman" pitchFamily="18" charset="0"/>
                <a:cs typeface="Times New Roman" pitchFamily="18" charset="0"/>
              </a:rPr>
              <a:t>SWОТ-аналізу</a:t>
            </a:r>
            <a:r>
              <a:rPr lang="uk-UA" dirty="0">
                <a:latin typeface="Times New Roman" pitchFamily="18" charset="0"/>
                <a:cs typeface="Times New Roman" pitchFamily="18" charset="0"/>
              </a:rPr>
              <a:t> передбачає наступні етапи: визначення сильних та слабких сторін, можливостей та загроз, їх оцінювання з точки зору ймовірності реалізації та сили впливу на підприємство; побудова матриці SWOT-аналізу з урахуванням отриманих оцінок; визначення найбільш значущих факторів; розробка заходів управлінського впливу.    </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1796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70000" lnSpcReduction="20000"/>
          </a:bodyPr>
          <a:lstStyle/>
          <a:p>
            <a:pPr algn="just"/>
            <a:r>
              <a:rPr lang="uk-UA" dirty="0">
                <a:latin typeface="Times New Roman" pitchFamily="18" charset="0"/>
                <a:cs typeface="Times New Roman" pitchFamily="18" charset="0"/>
              </a:rPr>
              <a:t>Мікросередовище – являє собою групу чинників, що формують стратегічну прибутковість (збитковість) підприємства і на які воно може здійснювати вплив шляхом встановлення ефективно діючих комунікацій. Мікросередовище у різних науковців може мати також інші назви: проміжне середовище, </a:t>
            </a:r>
            <a:r>
              <a:rPr lang="uk-UA" dirty="0" err="1">
                <a:latin typeface="Times New Roman" pitchFamily="18" charset="0"/>
                <a:cs typeface="Times New Roman" pitchFamily="18" charset="0"/>
              </a:rPr>
              <a:t>середовище</a:t>
            </a:r>
            <a:r>
              <a:rPr lang="uk-UA" dirty="0">
                <a:latin typeface="Times New Roman" pitchFamily="18" charset="0"/>
                <a:cs typeface="Times New Roman" pitchFamily="18" charset="0"/>
              </a:rPr>
              <a:t> прямої дії, операційне середовище. До мікросередовища відносяться постачальники підприємства, торговельні та фінансові посередники, споживачі продукції, основні конкуренти, тощо.</a:t>
            </a:r>
          </a:p>
          <a:p>
            <a:pPr algn="just"/>
            <a:r>
              <a:rPr lang="uk-UA" dirty="0">
                <a:latin typeface="Times New Roman" pitchFamily="18" charset="0"/>
                <a:cs typeface="Times New Roman" pitchFamily="18" charset="0"/>
              </a:rPr>
              <a:t>Основним методом аналізу мікросередовища, на думку науковців, є модель п’яти сил, розроблена професором Гарвардської школи бізнесу М. Портером. Згідно з моделлю, діагностика мікросередовища будь-якої організації зводиться до визначення сили та характеру впливу п’яти основних чинників: інтенсивності конкуренції в межах галузі, загрози появи нових конкурентів, влади споживачів, влади постачальників, загрози з боку товарів-замінників. </a:t>
            </a:r>
          </a:p>
          <a:p>
            <a:endParaRPr lang="uk-UA" dirty="0"/>
          </a:p>
        </p:txBody>
      </p:sp>
    </p:spTree>
    <p:extLst>
      <p:ext uri="{BB962C8B-B14F-4D97-AF65-F5344CB8AC3E}">
        <p14:creationId xmlns:p14="http://schemas.microsoft.com/office/powerpoint/2010/main" val="199148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2863</Words>
  <Application>Microsoft Office PowerPoint</Application>
  <PresentationFormat>Экран (4:3)</PresentationFormat>
  <Paragraphs>192</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Методи стратегічного аналізу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Рис. Визначення вектора рекомендованої стратегії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стратегічного аналізу</dc:title>
  <dc:creator>Anonim from Hacapetovka</dc:creator>
  <cp:lastModifiedBy>Anonim from Hacapetovka</cp:lastModifiedBy>
  <cp:revision>11</cp:revision>
  <dcterms:created xsi:type="dcterms:W3CDTF">2021-04-13T11:32:08Z</dcterms:created>
  <dcterms:modified xsi:type="dcterms:W3CDTF">2021-04-27T16:49:55Z</dcterms:modified>
</cp:coreProperties>
</file>