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7"/>
  </p:notesMasterIdLst>
  <p:sldIdLst>
    <p:sldId id="876" r:id="rId2"/>
    <p:sldId id="860" r:id="rId3"/>
    <p:sldId id="759" r:id="rId4"/>
    <p:sldId id="1054" r:id="rId5"/>
    <p:sldId id="1090" r:id="rId6"/>
    <p:sldId id="1091" r:id="rId7"/>
    <p:sldId id="1092" r:id="rId8"/>
    <p:sldId id="1056" r:id="rId9"/>
    <p:sldId id="1057" r:id="rId10"/>
    <p:sldId id="1093" r:id="rId11"/>
    <p:sldId id="1094" r:id="rId12"/>
    <p:sldId id="1095" r:id="rId13"/>
    <p:sldId id="1096" r:id="rId14"/>
    <p:sldId id="1097" r:id="rId15"/>
    <p:sldId id="1098" r:id="rId16"/>
    <p:sldId id="1099" r:id="rId17"/>
    <p:sldId id="1063" r:id="rId18"/>
    <p:sldId id="1064" r:id="rId19"/>
    <p:sldId id="1100" r:id="rId20"/>
    <p:sldId id="1101" r:id="rId21"/>
    <p:sldId id="1102" r:id="rId22"/>
    <p:sldId id="957" r:id="rId23"/>
    <p:sldId id="958" r:id="rId24"/>
    <p:sldId id="874" r:id="rId25"/>
    <p:sldId id="291" r:id="rId26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77288" autoAdjust="0"/>
  </p:normalViewPr>
  <p:slideViewPr>
    <p:cSldViewPr snapToGrid="0" showGuides="1">
      <p:cViewPr varScale="1">
        <p:scale>
          <a:sx n="51" d="100"/>
          <a:sy n="51" d="100"/>
        </p:scale>
        <p:origin x="1171" y="38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Програма мережних академій Cisco</a:t>
            </a:r>
          </a:p>
          <a:p>
            <a:pPr rtl="0"/>
            <a:r>
              <a:rPr lang="uk-UA"/>
              <a:t>Вступ до мереж версія 7.0 (ITN)</a:t>
            </a:r>
          </a:p>
          <a:p>
            <a:pPr rtl="0"/>
            <a:r>
              <a:rPr lang="uk-UA"/>
              <a:t>Розділ 6: Канальний рівень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6 – Канальний рівень</a:t>
            </a:r>
          </a:p>
          <a:p>
            <a:pPr rtl="0"/>
            <a:r>
              <a:rPr lang="uk-UA"/>
              <a:t>6.2 – Топології</a:t>
            </a:r>
          </a:p>
          <a:p>
            <a:pPr rtl="0"/>
            <a:r>
              <a:rPr lang="uk-UA"/>
              <a:t>6.2.2 – WAN топології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351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6 – Канальний рівень</a:t>
            </a:r>
          </a:p>
          <a:p>
            <a:pPr rtl="0"/>
            <a:r>
              <a:rPr lang="uk-UA"/>
              <a:t>6.2 – Топології</a:t>
            </a:r>
          </a:p>
          <a:p>
            <a:pPr rtl="0"/>
            <a:r>
              <a:rPr lang="uk-UA"/>
              <a:t>6.2.3 – WAN топологія точка-точка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6321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6 – Канальний рівень</a:t>
            </a:r>
          </a:p>
          <a:p>
            <a:pPr rtl="0"/>
            <a:r>
              <a:rPr lang="uk-UA"/>
              <a:t>6.2 – Топології</a:t>
            </a:r>
          </a:p>
          <a:p>
            <a:pPr rtl="0"/>
            <a:r>
              <a:rPr lang="uk-UA"/>
              <a:t>6.2.4 - Топології локальних мереж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7944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6 – Канальний рівень</a:t>
            </a:r>
          </a:p>
          <a:p>
            <a:pPr rtl="0"/>
            <a:r>
              <a:rPr lang="uk-UA"/>
              <a:t>6.2 – Топології</a:t>
            </a:r>
          </a:p>
          <a:p>
            <a:pPr rtl="0"/>
            <a:r>
              <a:rPr lang="uk-UA"/>
              <a:t>6.2.5 – Напівдуплексний та повнодуплексний зв'язок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015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6 – Канальний рівень</a:t>
            </a:r>
          </a:p>
          <a:p>
            <a:pPr rtl="0"/>
            <a:r>
              <a:rPr lang="uk-UA"/>
              <a:t>6.2 – Топології</a:t>
            </a:r>
          </a:p>
          <a:p>
            <a:pPr rtl="0"/>
            <a:r>
              <a:rPr lang="uk-UA"/>
              <a:t>6.2.6 — Методи контролю доступу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068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6 – Канальний рівень</a:t>
            </a:r>
          </a:p>
          <a:p>
            <a:pPr rtl="0"/>
            <a:r>
              <a:rPr lang="uk-UA"/>
              <a:t>6.2 – Топології</a:t>
            </a:r>
          </a:p>
          <a:p>
            <a:pPr rtl="0"/>
            <a:r>
              <a:rPr lang="uk-UA"/>
              <a:t>6.2.7 – Конкурентний доступ – CSMA/CD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3728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6 – Канальний рівень</a:t>
            </a:r>
          </a:p>
          <a:p>
            <a:pPr rtl="0"/>
            <a:r>
              <a:rPr lang="uk-UA"/>
              <a:t>6.2 – Топології</a:t>
            </a:r>
          </a:p>
          <a:p>
            <a:pPr rtl="0"/>
            <a:r>
              <a:rPr lang="uk-UA"/>
              <a:t>6.2.8 – Конкурентний доступ – CSMA/CA</a:t>
            </a:r>
          </a:p>
          <a:p>
            <a:pPr rtl="0"/>
            <a:r>
              <a:rPr lang="uk-UA"/>
              <a:t>6.2.9 - Питання для самоперевірки - Топології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8764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6 - Канальний рівень</a:t>
            </a:r>
          </a:p>
          <a:p>
            <a:pPr rtl="0"/>
            <a:r>
              <a:rPr lang="uk-UA"/>
              <a:t>6.3 – Кадр Канального рівня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6 – Канальний рівень</a:t>
            </a:r>
          </a:p>
          <a:p>
            <a:pPr rtl="0"/>
            <a:r>
              <a:rPr lang="uk-UA"/>
              <a:t>6.3 – Кадр Канального рівня</a:t>
            </a:r>
          </a:p>
          <a:p>
            <a:pPr rtl="0"/>
            <a:r>
              <a:rPr lang="uk-UA"/>
              <a:t>6.3.1 - Кадр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5570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6 – Канальний рівень</a:t>
            </a:r>
          </a:p>
          <a:p>
            <a:pPr rtl="0"/>
            <a:r>
              <a:rPr lang="uk-UA"/>
              <a:t>6.3 – Кадр Канального рівня</a:t>
            </a:r>
          </a:p>
          <a:p>
            <a:pPr rtl="0"/>
            <a:r>
              <a:rPr lang="uk-UA"/>
              <a:t>6.3.2 — Поля кадру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114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>
                <a:solidFill>
                  <a:prstClr val="black"/>
                </a:solidFill>
              </a:rPr>
              <a:pPr algn="r" rtl="0"/>
              <a:t>2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/>
              <a:t>6.0 - Канальний рівень - Вступ</a:t>
            </a:r>
          </a:p>
          <a:p>
            <a:pPr rtl="0">
              <a:buFontTx/>
              <a:buNone/>
            </a:pPr>
            <a:r>
              <a:rPr lang="uk-UA"/>
              <a:t>6.0.2 – Що нового я дізнаюсь у цьому розділі?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6 – Канальний рівень</a:t>
            </a:r>
          </a:p>
          <a:p>
            <a:pPr rtl="0"/>
            <a:r>
              <a:rPr lang="uk-UA"/>
              <a:t>6.3 – Кадр Канального рівня</a:t>
            </a:r>
          </a:p>
          <a:p>
            <a:pPr rtl="0"/>
            <a:r>
              <a:rPr lang="uk-UA"/>
              <a:t>6.3.3 — Адреси Рівня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2721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6 – Канальний рівень</a:t>
            </a:r>
          </a:p>
          <a:p>
            <a:pPr rtl="0"/>
            <a:r>
              <a:rPr lang="uk-UA"/>
              <a:t>6.3 – Кадр канального рівня</a:t>
            </a:r>
          </a:p>
          <a:p>
            <a:pPr rtl="0"/>
            <a:r>
              <a:rPr lang="uk-UA"/>
              <a:t>6.3.4 — Кадри LAN та WAN</a:t>
            </a:r>
          </a:p>
          <a:p>
            <a:pPr rtl="0"/>
            <a:r>
              <a:rPr lang="uk-UA"/>
              <a:t>6.3.5 — Питання для самоперевірки — Кадр Канального рівня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1289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6 – Канальний рівень</a:t>
            </a:r>
          </a:p>
          <a:p>
            <a:pPr rtl="0"/>
            <a:r>
              <a:rPr lang="uk-UA"/>
              <a:t>6.4 Практичне завдання з розділу та контрольна робота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23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/>
              <a:t>6 – Канальний рівень</a:t>
            </a:r>
          </a:p>
          <a:p>
            <a:pPr rtl="0"/>
            <a:r>
              <a:rPr lang="uk-UA"/>
              <a:t>6.4 – Практичне завдання з розділу та контрольна робота</a:t>
            </a:r>
          </a:p>
          <a:p>
            <a:pPr rtl="0"/>
            <a:r>
              <a:rPr lang="uk-UA"/>
              <a:t>6.4.1 – Що ми вивчили у цьому розділі?</a:t>
            </a:r>
          </a:p>
          <a:p>
            <a:pPr rtl="0"/>
            <a:r>
              <a:rPr lang="uk-UA"/>
              <a:t>6.4.2 — Контрольна робота з розділу — Канальний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>
                <a:solidFill>
                  <a:prstClr val="black"/>
                </a:solidFill>
              </a:rPr>
              <a:pPr rtl="0"/>
              <a:t>24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6 - Канальний рівень</a:t>
            </a:r>
          </a:p>
          <a:p>
            <a:pPr rtl="0"/>
            <a:r>
              <a:rPr lang="uk-UA" dirty="0"/>
              <a:t>6.1 - Призначення Канального рівня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6 – Канальний рівень</a:t>
            </a:r>
          </a:p>
          <a:p>
            <a:pPr rtl="0"/>
            <a:r>
              <a:rPr lang="uk-UA"/>
              <a:t>6.1 – Призначення Канального рівня</a:t>
            </a:r>
          </a:p>
          <a:p>
            <a:pPr rtl="0"/>
            <a:r>
              <a:rPr lang="uk-UA"/>
              <a:t>6.1.1 – Канальний рівень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6 – Канальний рівень</a:t>
            </a:r>
          </a:p>
          <a:p>
            <a:pPr rtl="0"/>
            <a:r>
              <a:rPr lang="uk-UA"/>
              <a:t>6.1 – Призначення Канального рівня</a:t>
            </a:r>
          </a:p>
          <a:p>
            <a:pPr rtl="0"/>
            <a:r>
              <a:rPr lang="uk-UA"/>
              <a:t>6.1.2 – Підрівні Канального рівня IEEE 802 LAN/MAN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92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6 – Канальний рівень</a:t>
            </a:r>
          </a:p>
          <a:p>
            <a:pPr rtl="0"/>
            <a:r>
              <a:rPr lang="uk-UA"/>
              <a:t>6.1 – Призначення Канального рівня</a:t>
            </a:r>
          </a:p>
          <a:p>
            <a:pPr rtl="0"/>
            <a:r>
              <a:rPr lang="uk-UA"/>
              <a:t>6.1.3 – Забезпечення доступу до середовища передавання даних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8137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6 – Канальний рівень</a:t>
            </a:r>
          </a:p>
          <a:p>
            <a:pPr rtl="0"/>
            <a:r>
              <a:rPr lang="uk-UA"/>
              <a:t>6.1 – Призначення Канального рівня</a:t>
            </a:r>
          </a:p>
          <a:p>
            <a:pPr rtl="0"/>
            <a:r>
              <a:rPr lang="uk-UA"/>
              <a:t>6.1.4 – Стандарти Канального рівня</a:t>
            </a:r>
          </a:p>
          <a:p>
            <a:pPr rtl="0"/>
            <a:r>
              <a:rPr lang="uk-UA"/>
              <a:t>6.1.5 – Питання для самоперевірки - призначення Канального рівня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459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6 - Канальний рівень</a:t>
            </a:r>
          </a:p>
          <a:p>
            <a:pPr rtl="0"/>
            <a:r>
              <a:rPr lang="uk-UA"/>
              <a:t>6.2 - Топології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6 – Канальний рівень</a:t>
            </a:r>
          </a:p>
          <a:p>
            <a:pPr rtl="0"/>
            <a:r>
              <a:rPr lang="uk-UA"/>
              <a:t>6.2 – Топології</a:t>
            </a:r>
          </a:p>
          <a:p>
            <a:pPr rtl="0"/>
            <a:r>
              <a:rPr lang="uk-UA"/>
              <a:t>6.2.1 - Фізичні та логічні топології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12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pPr rtl="0"/>
            <a:r>
              <a:rPr lang="uk-U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Лекція</a:t>
            </a:r>
            <a:r>
              <a:rPr lang="uk-U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6: Канальний рівень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мереж версія 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Топології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WAN топології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943508"/>
            <a:ext cx="8280400" cy="2804664"/>
          </a:xfrm>
        </p:spPr>
        <p:txBody>
          <a:bodyPr/>
          <a:lstStyle/>
          <a:p>
            <a:pPr marL="0" indent="0" algn="l" rtl="0"/>
            <a:r>
              <a:rPr lang="uk-UA" sz="1800" dirty="0">
                <a:solidFill>
                  <a:srgbClr val="000000"/>
                </a:solidFill>
              </a:rPr>
              <a:t>Існує три поширені фізичні топології WAN: 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800" b="1" dirty="0" err="1">
                <a:solidFill>
                  <a:srgbClr val="000000"/>
                </a:solidFill>
              </a:rPr>
              <a:t>Point-to-Point</a:t>
            </a:r>
            <a:r>
              <a:rPr lang="uk-UA" sz="1800" dirty="0">
                <a:solidFill>
                  <a:srgbClr val="000000"/>
                </a:solidFill>
              </a:rPr>
              <a:t> - це найпростіша і найбільш поширена WAN топологія. Вона містить постійний канал між двома кінцевими точками.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800" b="1" dirty="0" err="1">
                <a:solidFill>
                  <a:srgbClr val="000000"/>
                </a:solidFill>
              </a:rPr>
              <a:t>Hub</a:t>
            </a:r>
            <a:r>
              <a:rPr lang="uk-UA" sz="1800" b="1" dirty="0">
                <a:solidFill>
                  <a:srgbClr val="000000"/>
                </a:solidFill>
              </a:rPr>
              <a:t> </a:t>
            </a:r>
            <a:r>
              <a:rPr lang="uk-UA" sz="1800" b="1" dirty="0" err="1">
                <a:solidFill>
                  <a:srgbClr val="000000"/>
                </a:solidFill>
              </a:rPr>
              <a:t>and</a:t>
            </a:r>
            <a:r>
              <a:rPr lang="uk-UA" sz="1800" b="1" dirty="0">
                <a:solidFill>
                  <a:srgbClr val="000000"/>
                </a:solidFill>
              </a:rPr>
              <a:t> </a:t>
            </a:r>
            <a:r>
              <a:rPr lang="uk-UA" sz="1800" b="1" dirty="0" err="1">
                <a:solidFill>
                  <a:srgbClr val="000000"/>
                </a:solidFill>
              </a:rPr>
              <a:t>spoke</a:t>
            </a:r>
            <a:r>
              <a:rPr lang="uk-UA" sz="1800" b="1" dirty="0">
                <a:solidFill>
                  <a:srgbClr val="000000"/>
                </a:solidFill>
              </a:rPr>
              <a:t> </a:t>
            </a:r>
            <a:r>
              <a:rPr lang="uk-UA" sz="1800" dirty="0">
                <a:solidFill>
                  <a:srgbClr val="000000"/>
                </a:solidFill>
              </a:rPr>
              <a:t>– схожа на топологію "зірка", де центральний пристрій з'єднує філіали за допомогою з'єднання точка-точка.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800" b="1" dirty="0" err="1">
                <a:solidFill>
                  <a:srgbClr val="000000"/>
                </a:solidFill>
              </a:rPr>
              <a:t>Повнозв'язна</a:t>
            </a:r>
            <a:r>
              <a:rPr lang="uk-UA" sz="1800" dirty="0">
                <a:solidFill>
                  <a:srgbClr val="000000"/>
                </a:solidFill>
              </a:rPr>
              <a:t> – забезпечує високу доступність, але вимагає, щоб кожна кінцева система була з'єднана з кожною іншою кінцевою системою.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5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Топології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WAN топологія точка-точка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850323"/>
            <a:ext cx="8280400" cy="1536700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Фізичні топології точка-точка безпосередньо з'єднують два вузли.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Вузли можуть не мати спільного доступу до середовища передавання даних з іншими вузлами.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Оскільки всі кадри в середовищі передавання даних можуть подорожувати лише до або від одного з двох вузлів, </a:t>
            </a:r>
            <a:r>
              <a:rPr lang="uk-UA" dirty="0" err="1">
                <a:solidFill>
                  <a:srgbClr val="000000"/>
                </a:solidFill>
              </a:rPr>
              <a:t>Point-to-Point</a:t>
            </a:r>
            <a:r>
              <a:rPr lang="uk-UA" dirty="0">
                <a:solidFill>
                  <a:srgbClr val="000000"/>
                </a:solidFill>
              </a:rPr>
              <a:t> WAN протоколи можуть бути дуже простими.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371CB5-4935-4C8A-B741-121A668B4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82" y="3107409"/>
            <a:ext cx="7802636" cy="127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9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Топології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LAN топології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40" y="607509"/>
            <a:ext cx="4165705" cy="3613533"/>
          </a:xfrm>
        </p:spPr>
        <p:txBody>
          <a:bodyPr/>
          <a:lstStyle/>
          <a:p>
            <a:pPr marL="0" indent="0" algn="l" rtl="0"/>
            <a:r>
              <a:rPr lang="uk-UA" sz="1600" dirty="0">
                <a:solidFill>
                  <a:srgbClr val="000000"/>
                </a:solidFill>
              </a:rPr>
              <a:t>Кінцеві пристрої в локальних мережах зазвичай взаємозв'язані за топологією "зірка" або "розширена зірка". Топології "зірка" та "розширена зірка" є простими в розгортанні, легко масштабуються і дозволяють легко знайти та усунути несправність.</a:t>
            </a:r>
          </a:p>
          <a:p>
            <a:pPr marL="0" indent="0" algn="l" rtl="0">
              <a:spcBef>
                <a:spcPts val="600"/>
              </a:spcBef>
            </a:pPr>
            <a:r>
              <a:rPr lang="uk-UA" sz="1600" dirty="0">
                <a:solidFill>
                  <a:srgbClr val="000000"/>
                </a:solidFill>
              </a:rPr>
              <a:t>Технології раннього </a:t>
            </a:r>
            <a:r>
              <a:rPr lang="uk-UA" sz="1600" dirty="0" err="1">
                <a:solidFill>
                  <a:srgbClr val="000000"/>
                </a:solidFill>
              </a:rPr>
              <a:t>Ethernet</a:t>
            </a:r>
            <a:r>
              <a:rPr lang="uk-UA" sz="1600" dirty="0">
                <a:solidFill>
                  <a:srgbClr val="000000"/>
                </a:solidFill>
              </a:rPr>
              <a:t> і застарілого </a:t>
            </a:r>
            <a:r>
              <a:rPr lang="uk-UA" sz="1600" dirty="0" err="1">
                <a:solidFill>
                  <a:srgbClr val="000000"/>
                </a:solidFill>
              </a:rPr>
              <a:t>Token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Ring</a:t>
            </a:r>
            <a:r>
              <a:rPr lang="uk-UA" sz="1600" dirty="0">
                <a:solidFill>
                  <a:srgbClr val="000000"/>
                </a:solidFill>
              </a:rPr>
              <a:t> забезпечували дві додаткові топології: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000000"/>
                </a:solidFill>
              </a:rPr>
              <a:t>Шина</a:t>
            </a:r>
            <a:r>
              <a:rPr lang="uk-UA" sz="1600" dirty="0">
                <a:solidFill>
                  <a:srgbClr val="000000"/>
                </a:solidFill>
              </a:rPr>
              <a:t> - Всі кінцеві системи з'єднані одна з одною в ланцюг і на кожному кінці ланцюг завершується у певній формі.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000000"/>
                </a:solidFill>
              </a:rPr>
              <a:t>Кільце </a:t>
            </a:r>
            <a:r>
              <a:rPr lang="uk-UA" sz="1600" dirty="0">
                <a:solidFill>
                  <a:srgbClr val="000000"/>
                </a:solidFill>
              </a:rPr>
              <a:t>— Кожна кінцева система з'єднується з відповідними сусідами, щоб сформувати кільце.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7167D7-1218-4C7C-ABB1-8B7430B95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744" y="731837"/>
            <a:ext cx="4832816" cy="36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r>
              <a:rPr lang="uk-UA" sz="1600"/>
              <a:t>Топології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Напівдуплексний та повнодуплексний зв'язок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 rtl="0"/>
            <a:r>
              <a:rPr lang="uk-UA" sz="1600" b="1">
                <a:solidFill>
                  <a:srgbClr val="000000"/>
                </a:solidFill>
              </a:rPr>
              <a:t>Напівдуплексний зв'язок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Дозволяє лише одному пристрою надсилати або отримувати дані одночасно в середовищі передавання даних множинного доступу.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Використовувався на WLAN і застарілих топологіях типу "шина" з концентраторами Ethernet.</a:t>
            </a:r>
          </a:p>
          <a:p>
            <a:pPr marL="0" indent="0" algn="l"/>
            <a:endParaRPr lang="en-US" sz="1600" b="1" dirty="0">
              <a:solidFill>
                <a:srgbClr val="000000"/>
              </a:solidFill>
            </a:endParaRPr>
          </a:p>
          <a:p>
            <a:pPr marL="0" indent="0" algn="l" rtl="0"/>
            <a:r>
              <a:rPr lang="uk-UA" sz="1600" b="1">
                <a:solidFill>
                  <a:srgbClr val="000000"/>
                </a:solidFill>
              </a:rPr>
              <a:t>Повнодуплексний зв'язок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Дозволяє обом пристроям одночасно передавати і приймати дані в середовищі передавання даних множинного доступу.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Комутатори Ethernet працюють в режимі повного дуплексу.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3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r>
              <a:rPr lang="uk-UA" sz="1600"/>
              <a:t>Топології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Методи керування доступом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 rtl="0"/>
            <a:r>
              <a:rPr lang="uk-UA" sz="1600" b="1">
                <a:solidFill>
                  <a:srgbClr val="000000"/>
                </a:solidFill>
              </a:rPr>
              <a:t>Конкурентний доступ</a:t>
            </a:r>
          </a:p>
          <a:p>
            <a:pPr marL="73085" lvl="1" indent="0" rtl="0">
              <a:buNone/>
            </a:pPr>
            <a:r>
              <a:rPr lang="uk-UA" sz="1600">
                <a:solidFill>
                  <a:srgbClr val="000000"/>
                </a:solidFill>
              </a:rPr>
              <a:t>Всі вузли, які працюють у напівдуплексному режимі, конкурують за використання середовища передавання даних. Приклади:</a:t>
            </a:r>
          </a:p>
          <a:p>
            <a:pPr marL="489010" lvl="2" indent="-342900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Множинний доступ з контролем несучої та виявленням колізій (CSMA/CD) використовується в застарілому Ethernet з топологією "шина".</a:t>
            </a:r>
          </a:p>
          <a:p>
            <a:pPr marL="489010" lvl="2" indent="-342900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Множинний доступ з контролем несучої і униканням колізій (CSMA/CA) використовується в бездротових локальних мережах.</a:t>
            </a:r>
          </a:p>
          <a:p>
            <a:pPr marL="146110" lvl="2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 rtl="0"/>
            <a:r>
              <a:rPr lang="uk-UA" sz="1600" b="1">
                <a:solidFill>
                  <a:srgbClr val="000000"/>
                </a:solidFill>
              </a:rPr>
              <a:t>Контрольований доступ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Детермінований доступ, де кожен вузол має свій час для використання середовища передавання даних.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Використовується в застарілих мережах, таких як Token Ring і ARCNET.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r>
              <a:rPr lang="uk-UA" sz="1600"/>
              <a:t>Топології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Конкурентний доступ – CSMA/CD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874884"/>
            <a:ext cx="8280400" cy="3393731"/>
          </a:xfrm>
        </p:spPr>
        <p:txBody>
          <a:bodyPr/>
          <a:lstStyle/>
          <a:p>
            <a:pPr marL="0" indent="0" algn="l" rtl="0"/>
            <a:r>
              <a:rPr lang="uk-UA" sz="1600" b="1" dirty="0">
                <a:solidFill>
                  <a:srgbClr val="000000"/>
                </a:solidFill>
              </a:rPr>
              <a:t>CSMA/CD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Використовується застарілими локальними мережами </a:t>
            </a:r>
            <a:r>
              <a:rPr lang="uk-UA" sz="1600" dirty="0" err="1">
                <a:solidFill>
                  <a:srgbClr val="000000"/>
                </a:solidFill>
              </a:rPr>
              <a:t>Ethernet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Працює у </a:t>
            </a:r>
            <a:r>
              <a:rPr lang="uk-UA" sz="1600" dirty="0" err="1">
                <a:solidFill>
                  <a:srgbClr val="000000"/>
                </a:solidFill>
              </a:rPr>
              <a:t>напівдуплексному</a:t>
            </a:r>
            <a:r>
              <a:rPr lang="uk-UA" sz="1600" dirty="0">
                <a:solidFill>
                  <a:srgbClr val="000000"/>
                </a:solidFill>
              </a:rPr>
              <a:t> режимі, коли тільки один пристрій надсилає або отримує одночасно.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Використовує процес виявлення конфліктів, щоб керувати тим, коли пристрій може надсилати повідомлення, і що відбувається, якщо одночасно надсилають кілька пристроїв.</a:t>
            </a:r>
          </a:p>
          <a:p>
            <a:pPr marL="73085" lvl="1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73085" lvl="1" indent="0" rtl="0">
              <a:buNone/>
            </a:pPr>
            <a:r>
              <a:rPr lang="uk-UA" sz="1600" b="1" dirty="0">
                <a:solidFill>
                  <a:srgbClr val="000000"/>
                </a:solidFill>
              </a:rPr>
              <a:t>Процес виявлення конфліктів CSMA/CD</a:t>
            </a:r>
            <a:r>
              <a:rPr lang="uk-UA" sz="1600" dirty="0">
                <a:solidFill>
                  <a:srgbClr val="000000"/>
                </a:solidFill>
              </a:rPr>
              <a:t>:</a:t>
            </a:r>
          </a:p>
          <a:p>
            <a:pPr marL="489010" lvl="2" indent="-342900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Пристрої, що передають одночасно, створюють колізію в середовищі множинного доступу.</a:t>
            </a:r>
          </a:p>
          <a:p>
            <a:pPr marL="489010" lvl="2" indent="-342900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Пристрої виявляють колізії.</a:t>
            </a:r>
          </a:p>
          <a:p>
            <a:pPr marL="489010" lvl="2" indent="-342900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Пристрої очікують впродовж випадкового проміжку часу і ретранслюють дані.</a:t>
            </a:r>
          </a:p>
          <a:p>
            <a:pPr marL="146110" lvl="2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r>
              <a:rPr lang="uk-UA" sz="1600"/>
              <a:t>Топології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Конкурентний доступ – CSMA/CA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 rtl="0"/>
            <a:r>
              <a:rPr lang="uk-UA" sz="1600" b="1">
                <a:solidFill>
                  <a:srgbClr val="000000"/>
                </a:solidFill>
              </a:rPr>
              <a:t>CSMA/CA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Використовується IEEE 802.11 WLAN.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Працює у напівдуплексному режимі, коли тільки один пристрій надсилає або отримує одночасно.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Використовує процес уникнення конфліктів, щоб керувати тим, коли пристрій може надсилати повідомлення, і що відбувається, якщо одночасно надсилають кілька пристроїв.</a:t>
            </a:r>
          </a:p>
          <a:p>
            <a:pPr marL="73085" lvl="1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lvl="1" indent="0" defTabSz="457105" rtl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uk-UA" sz="1600" b="1">
                <a:solidFill>
                  <a:srgbClr val="000000"/>
                </a:solidFill>
              </a:rPr>
              <a:t>Процес уникнення конфліктів CSMA/CA</a:t>
            </a:r>
            <a:r>
              <a:rPr lang="uk-UA" sz="1600">
                <a:solidFill>
                  <a:srgbClr val="000000"/>
                </a:solidFill>
              </a:rPr>
              <a:t>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Під час передавання пристрої також включають інформацію про тривалість часу, яка для цього необхідна.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Інші пристрої в середовищі множинного доступу отримують інформацію про тривалість часу передавання і знають, як довго носій буде недоступним.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6.3 – Кадр Канального рівня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Кадр Канального рівня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Кадр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3505566"/>
          </a:xfrm>
        </p:spPr>
        <p:txBody>
          <a:bodyPr/>
          <a:lstStyle/>
          <a:p>
            <a:pPr marL="0" indent="0" algn="l" rtl="0"/>
            <a:r>
              <a:rPr lang="uk-UA" sz="1600" dirty="0">
                <a:solidFill>
                  <a:srgbClr val="000000"/>
                </a:solidFill>
              </a:rPr>
              <a:t>Дані </a:t>
            </a:r>
            <a:r>
              <a:rPr lang="uk-UA" sz="1600" dirty="0" err="1">
                <a:solidFill>
                  <a:srgbClr val="000000"/>
                </a:solidFill>
              </a:rPr>
              <a:t>інкапсулюються</a:t>
            </a:r>
            <a:r>
              <a:rPr lang="uk-UA" sz="1600" dirty="0">
                <a:solidFill>
                  <a:srgbClr val="000000"/>
                </a:solidFill>
              </a:rPr>
              <a:t> Канальним рівнем з використанням заголовку і трейлера для формування кадру.</a:t>
            </a:r>
          </a:p>
          <a:p>
            <a:pPr marL="0" indent="0" algn="l" rtl="0"/>
            <a:endParaRPr lang="uk-UA" sz="1600" dirty="0">
              <a:solidFill>
                <a:srgbClr val="000000"/>
              </a:solidFill>
            </a:endParaRPr>
          </a:p>
          <a:p>
            <a:pPr marL="0" indent="0" algn="l" rtl="0"/>
            <a:r>
              <a:rPr lang="uk-UA" sz="1600" dirty="0">
                <a:solidFill>
                  <a:srgbClr val="000000"/>
                </a:solidFill>
              </a:rPr>
              <a:t>Кадр Канального рівня складається з трьох частин: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Заголовок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Дані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Трейлер</a:t>
            </a:r>
          </a:p>
          <a:p>
            <a:pPr marL="0" lvl="1" indent="0" defTabSz="457105" rtl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uk-UA" sz="1600" dirty="0">
                <a:solidFill>
                  <a:srgbClr val="000000"/>
                </a:solidFill>
              </a:rPr>
              <a:t>Поля заголовка та трейлера залежать від протоколу Канального рівня.</a:t>
            </a:r>
          </a:p>
          <a:p>
            <a:pPr marL="0" lvl="1" indent="0" defTabSz="45710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lvl="1" indent="0" defTabSz="457105" rtl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uk-UA" sz="1600" dirty="0">
                <a:solidFill>
                  <a:srgbClr val="000000"/>
                </a:solidFill>
              </a:rPr>
              <a:t>Кількість контрольної інформації, що переноситься у кадрі, залежить від інформації контролю доступу та логічної топології.</a:t>
            </a:r>
          </a:p>
        </p:txBody>
      </p:sp>
    </p:spTree>
    <p:extLst>
      <p:ext uri="{BB962C8B-B14F-4D97-AF65-F5344CB8AC3E}">
        <p14:creationId xmlns:p14="http://schemas.microsoft.com/office/powerpoint/2010/main" val="39457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Кадр Канального рівня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Поля кадру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7B87715-3E1C-4D1E-9428-D7A3628B1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472035"/>
              </p:ext>
            </p:extLst>
          </p:nvPr>
        </p:nvGraphicFramePr>
        <p:xfrm>
          <a:off x="474662" y="2749860"/>
          <a:ext cx="8237366" cy="1828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847">
                  <a:extLst>
                    <a:ext uri="{9D8B030D-6E8A-4147-A177-3AD203B41FA5}">
                      <a16:colId xmlns:a16="http://schemas.microsoft.com/office/drawing/2014/main" val="3729139006"/>
                    </a:ext>
                  </a:extLst>
                </a:gridCol>
                <a:gridCol w="5735519">
                  <a:extLst>
                    <a:ext uri="{9D8B030D-6E8A-4147-A177-3AD203B41FA5}">
                      <a16:colId xmlns:a16="http://schemas.microsoft.com/office/drawing/2014/main" val="1988913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Поле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76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uk-UA" sz="1100">
                          <a:solidFill>
                            <a:srgbClr val="000000"/>
                          </a:solidFill>
                        </a:rPr>
                        <a:t>Початок і завершення кадру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>
                          <a:solidFill>
                            <a:srgbClr val="000000"/>
                          </a:solidFill>
                        </a:rPr>
                        <a:t>Визначає початок і кінець кадру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4457"/>
                  </a:ext>
                </a:extLst>
              </a:tr>
              <a:tr h="170900">
                <a:tc>
                  <a:txBody>
                    <a:bodyPr/>
                    <a:lstStyle/>
                    <a:p>
                      <a:pPr rtl="0"/>
                      <a:r>
                        <a:rPr lang="uk-UA" sz="1100">
                          <a:solidFill>
                            <a:srgbClr val="000000"/>
                          </a:solidFill>
                        </a:rPr>
                        <a:t>Адресація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>
                          <a:solidFill>
                            <a:srgbClr val="000000"/>
                          </a:solidFill>
                        </a:rPr>
                        <a:t>Зазначає вузли джерела та призначення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5172"/>
                  </a:ext>
                </a:extLst>
              </a:tr>
              <a:tr h="201380">
                <a:tc>
                  <a:txBody>
                    <a:bodyPr/>
                    <a:lstStyle/>
                    <a:p>
                      <a:pPr rtl="0"/>
                      <a:r>
                        <a:rPr lang="uk-UA" sz="1100">
                          <a:solidFill>
                            <a:srgbClr val="000000"/>
                          </a:solidFill>
                        </a:rPr>
                        <a:t>Тип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>
                          <a:solidFill>
                            <a:srgbClr val="000000"/>
                          </a:solidFill>
                        </a:rPr>
                        <a:t>Ідентифікує протокол Рівня 3, інкапсульований у кадрі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68046"/>
                  </a:ext>
                </a:extLst>
              </a:tr>
              <a:tr h="174195">
                <a:tc>
                  <a:txBody>
                    <a:bodyPr/>
                    <a:lstStyle/>
                    <a:p>
                      <a:pPr rtl="0"/>
                      <a:r>
                        <a:rPr lang="uk-UA" sz="1100">
                          <a:solidFill>
                            <a:srgbClr val="000000"/>
                          </a:solidFill>
                        </a:rPr>
                        <a:t>Керування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>
                          <a:solidFill>
                            <a:srgbClr val="000000"/>
                          </a:solidFill>
                        </a:rPr>
                        <a:t>Ідентифікує сервіси керування потоком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107787"/>
                  </a:ext>
                </a:extLst>
              </a:tr>
              <a:tr h="274011">
                <a:tc>
                  <a:txBody>
                    <a:bodyPr/>
                    <a:lstStyle/>
                    <a:p>
                      <a:pPr rtl="0"/>
                      <a:r>
                        <a:rPr lang="uk-UA" sz="1100">
                          <a:solidFill>
                            <a:srgbClr val="000000"/>
                          </a:solidFill>
                        </a:rPr>
                        <a:t>Дані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>
                          <a:solidFill>
                            <a:srgbClr val="000000"/>
                          </a:solidFill>
                        </a:rPr>
                        <a:t>Містить корисне навантаження кадру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54272"/>
                  </a:ext>
                </a:extLst>
              </a:tr>
              <a:tr h="185728">
                <a:tc>
                  <a:txBody>
                    <a:bodyPr/>
                    <a:lstStyle/>
                    <a:p>
                      <a:pPr rtl="0"/>
                      <a:r>
                        <a:rPr lang="uk-UA" sz="1100">
                          <a:solidFill>
                            <a:srgbClr val="000000"/>
                          </a:solidFill>
                        </a:rPr>
                        <a:t>Виявлення помилок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>
                          <a:solidFill>
                            <a:srgbClr val="000000"/>
                          </a:solidFill>
                        </a:rPr>
                        <a:t>Використовується для виявлення помилок передачі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7317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A7517B-245D-4052-B2F2-30685021A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561" y="365918"/>
            <a:ext cx="6483927" cy="237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11" y="821755"/>
            <a:ext cx="801257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Мета </a:t>
            </a:r>
            <a:r>
              <a:rPr lang="uk-UA" sz="1600" b="1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лекції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Пояснити, як керування доступом до середовища передавання даних на Канальному рівні підтримує зв'язок між мережами</a:t>
            </a: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570690"/>
              </p:ext>
            </p:extLst>
          </p:nvPr>
        </p:nvGraphicFramePr>
        <p:xfrm>
          <a:off x="457677" y="2152014"/>
          <a:ext cx="7826240" cy="2267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3120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3913120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9368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Назва </a:t>
                      </a:r>
                      <a:r>
                        <a:rPr lang="uk-UA" sz="1200" dirty="0" smtClean="0">
                          <a:effectLst/>
                        </a:rPr>
                        <a:t>питання</a:t>
                      </a:r>
                      <a:endParaRPr lang="uk-UA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Мета</a:t>
                      </a:r>
                      <a:endParaRPr lang="uk-UA" sz="1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783639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Призначення Канального рівня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Описати призначення та функції Канального рівня при налаштуванні зв'язку для передавання даних через конкретне середовище.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512112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Топології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Порівняти характеристик методів контролю доступу до середовища передавання даних для WAN і LAN топологій.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602922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Фрейм Канального рівня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Описувати характеристики і функції кадру Канального рівня.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Кадр Канального рівня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Адреси Рівня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1247000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Також використовується термін "фізична адреса".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Міститься в заголовку кадру.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Використовується тільки для локальної доставки кадра в каналі.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Оновлюється кожним пристроєм, що виконує пересилку кадру.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C06BE1-6669-4B2C-B2B8-65E1DE1F6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908" y="2149311"/>
            <a:ext cx="5786583" cy="27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Кадр Канального рівня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Кадри LAN та WAN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3505566"/>
          </a:xfrm>
        </p:spPr>
        <p:txBody>
          <a:bodyPr/>
          <a:lstStyle/>
          <a:p>
            <a:pPr marL="0" indent="0" algn="l" rtl="0"/>
            <a:r>
              <a:rPr lang="uk-UA" dirty="0">
                <a:solidFill>
                  <a:srgbClr val="000000"/>
                </a:solidFill>
              </a:rPr>
              <a:t>Логічна топологія та фізичне середовище передавання даних визначають, який протокол Канального рівня буде використаний: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 dirty="0" err="1">
                <a:solidFill>
                  <a:srgbClr val="000000"/>
                </a:solidFill>
              </a:rPr>
              <a:t>Ethernet</a:t>
            </a:r>
            <a:endParaRPr lang="uk-UA" sz="1600" dirty="0">
              <a:solidFill>
                <a:srgbClr val="000000"/>
              </a:solidFill>
            </a:endParaRP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802.11 </a:t>
            </a:r>
            <a:r>
              <a:rPr lang="uk-UA" sz="1600" dirty="0" err="1">
                <a:solidFill>
                  <a:srgbClr val="000000"/>
                </a:solidFill>
              </a:rPr>
              <a:t>Wireless</a:t>
            </a:r>
            <a:endParaRPr lang="uk-UA" sz="1600" dirty="0">
              <a:solidFill>
                <a:srgbClr val="000000"/>
              </a:solidFill>
            </a:endParaRP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 dirty="0" err="1">
                <a:solidFill>
                  <a:srgbClr val="000000"/>
                </a:solidFill>
              </a:rPr>
              <a:t>Point-to-Point</a:t>
            </a:r>
            <a:r>
              <a:rPr lang="uk-UA" sz="1600" dirty="0">
                <a:solidFill>
                  <a:srgbClr val="000000"/>
                </a:solidFill>
              </a:rPr>
              <a:t> (PPP)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 dirty="0" err="1">
                <a:solidFill>
                  <a:srgbClr val="000000"/>
                </a:solidFill>
              </a:rPr>
              <a:t>High-Level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Data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Link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Control</a:t>
            </a:r>
            <a:r>
              <a:rPr lang="uk-UA" sz="1600" dirty="0">
                <a:solidFill>
                  <a:srgbClr val="000000"/>
                </a:solidFill>
              </a:rPr>
              <a:t> (HDLC)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 dirty="0" err="1">
                <a:solidFill>
                  <a:srgbClr val="000000"/>
                </a:solidFill>
              </a:rPr>
              <a:t>Frame-Relay</a:t>
            </a:r>
            <a:endParaRPr lang="uk-UA" sz="1600" dirty="0">
              <a:solidFill>
                <a:srgbClr val="000000"/>
              </a:solidFill>
            </a:endParaRP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0" indent="0" algn="l" rtl="0"/>
            <a:r>
              <a:rPr lang="uk-UA" dirty="0">
                <a:solidFill>
                  <a:srgbClr val="000000"/>
                </a:solidFill>
              </a:rPr>
              <a:t>Кожен протокол виконує керування доступом до середовища передавання даних для конкретних логічних </a:t>
            </a:r>
            <a:r>
              <a:rPr lang="uk-UA" dirty="0" err="1">
                <a:solidFill>
                  <a:srgbClr val="000000"/>
                </a:solidFill>
              </a:rPr>
              <a:t>топологій</a:t>
            </a:r>
            <a:r>
              <a:rPr lang="uk-UA" dirty="0">
                <a:solidFill>
                  <a:srgbClr val="000000"/>
                </a:solidFill>
              </a:rPr>
              <a:t>.</a:t>
            </a: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6.4 Практичне завдання з розділу та контрольна робота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400">
                <a:latin typeface="Arial" charset="0"/>
              </a:rPr>
              <a:t>Практичне завдання з розділу та контрольна робота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>
                <a:latin typeface="Arial" charset="0"/>
              </a:rPr>
              <a:t>Що ми вивчили у цьому розділі?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798944"/>
            <a:ext cx="8608291" cy="4155319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uk-UA" dirty="0"/>
              <a:t>Канальний рівень моделі OSI (Рівень 2) готує мережні дані для фізичної мережі. 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uk-UA" dirty="0"/>
              <a:t>Канальний рівень відповідає за зв'язок між мережними </a:t>
            </a:r>
            <a:r>
              <a:rPr lang="uk-UA" dirty="0" err="1"/>
              <a:t>інтерфейсними</a:t>
            </a:r>
            <a:r>
              <a:rPr lang="uk-UA" dirty="0"/>
              <a:t> картами (NIC).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uk-UA" dirty="0"/>
              <a:t>Канальний рівень IEEE 802 LAN/MAN складається з наступних двох підрівнів: LLC та MAC. 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uk-UA" dirty="0"/>
              <a:t>В мережах LAN і WAN використовуються два типи </a:t>
            </a:r>
            <a:r>
              <a:rPr lang="uk-UA" dirty="0" err="1"/>
              <a:t>топологій</a:t>
            </a:r>
            <a:r>
              <a:rPr lang="uk-UA" dirty="0"/>
              <a:t>,  фізичні і логічні. 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uk-UA" dirty="0"/>
              <a:t>Три типи фізичних </a:t>
            </a:r>
            <a:r>
              <a:rPr lang="uk-UA" dirty="0" err="1"/>
              <a:t>топологій</a:t>
            </a:r>
            <a:r>
              <a:rPr lang="uk-UA" dirty="0"/>
              <a:t> поширені у WAN: точка-точка, </a:t>
            </a:r>
            <a:r>
              <a:rPr lang="uk-UA" dirty="0" err="1"/>
              <a:t>hub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spoke</a:t>
            </a:r>
            <a:r>
              <a:rPr lang="uk-UA" dirty="0"/>
              <a:t> та </a:t>
            </a:r>
            <a:r>
              <a:rPr lang="uk-UA" dirty="0" err="1"/>
              <a:t>повнозв'язна</a:t>
            </a:r>
            <a:r>
              <a:rPr lang="uk-UA" dirty="0"/>
              <a:t>. 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uk-UA" dirty="0" err="1"/>
              <a:t>Напівдуплексні</a:t>
            </a:r>
            <a:r>
              <a:rPr lang="uk-UA" dirty="0"/>
              <a:t> комунікації обмінюються даними в одному напрямку за раз. </a:t>
            </a:r>
            <a:r>
              <a:rPr lang="uk-UA" dirty="0" err="1"/>
              <a:t>Повнодуплексний</a:t>
            </a:r>
            <a:r>
              <a:rPr lang="uk-UA" dirty="0"/>
              <a:t> режим дозволяє відправляти і приймати дані одночасно.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uk-UA" dirty="0"/>
              <a:t>В мережах множинного доступу з конкурентним доступом всі вузли працюють у </a:t>
            </a:r>
            <a:r>
              <a:rPr lang="uk-UA" dirty="0" err="1"/>
              <a:t>напівдуплексному</a:t>
            </a:r>
            <a:r>
              <a:rPr lang="uk-UA" dirty="0"/>
              <a:t> режимі.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uk-UA" dirty="0"/>
              <a:t>Приклади методів конкурентного доступу: CSMA/CD для шинних </a:t>
            </a:r>
            <a:r>
              <a:rPr lang="uk-UA" dirty="0" err="1"/>
              <a:t>топологій</a:t>
            </a:r>
            <a:r>
              <a:rPr lang="uk-UA" dirty="0"/>
              <a:t> локальних мереж </a:t>
            </a:r>
            <a:r>
              <a:rPr lang="uk-UA" dirty="0" err="1"/>
              <a:t>Ethernet</a:t>
            </a:r>
            <a:r>
              <a:rPr lang="uk-UA" dirty="0"/>
              <a:t> і CSMA/CA для WLAN.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uk-UA" dirty="0"/>
              <a:t>Кадр Канального рівня має три основні частини: заголовок, дані та трейлер.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uk-UA" dirty="0"/>
              <a:t>Поля кадру: прапори початку і завершення кадру, адресація, тип, поле керування, дані та виявлення помилок.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uk-UA" dirty="0"/>
              <a:t>Адреси Канального рівня також відомі як фізичні адреси.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uk-UA" dirty="0"/>
              <a:t>Адреси Канального рівня використовуються лише для локальної доставки кадрів.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rtl="0" eaLnBrk="1" hangingPunct="1"/>
            <a:r>
              <a:rPr lang="uk-UA" sz="1400">
                <a:latin typeface="Arial" charset="0"/>
              </a:rPr>
              <a:t>Module 6: Data Link Layer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>
                <a:latin typeface="Arial" charset="0"/>
              </a:rPr>
              <a:t>New Terms and Commands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480B83-AF5E-4A70-B69B-F1E3A8FA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78757"/>
              </p:ext>
            </p:extLst>
          </p:nvPr>
        </p:nvGraphicFramePr>
        <p:xfrm>
          <a:off x="99152" y="798513"/>
          <a:ext cx="8898797" cy="3992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72054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  <a:gridCol w="4426743">
                  <a:extLst>
                    <a:ext uri="{9D8B030D-6E8A-4147-A177-3AD203B41FA5}">
                      <a16:colId xmlns:a16="http://schemas.microsoft.com/office/drawing/2014/main" val="1988644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</a:rPr>
                        <a:t>Logical Link Control (LLC)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</a:rPr>
                        <a:t>Medial Access Control (MAC)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</a:rPr>
                        <a:t>Institute of Electrical and Electronic Engineers (IEEE)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</a:rPr>
                        <a:t>International Telecommunications Union (ITU)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</a:rPr>
                        <a:t>International Organization for Standardization (ISO)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</a:rPr>
                        <a:t>American National Standards Institute (ANSI)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</a:rPr>
                        <a:t>Physical Topology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</a:rPr>
                        <a:t>Logical Topology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</a:rPr>
                        <a:t>Half-duplex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</a:rPr>
                        <a:t>Full-duplex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</a:rPr>
                        <a:t>CSMA/CD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</a:rPr>
                        <a:t>CSMA/CA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</a:rPr>
                        <a:t>Cyclic Redundancy Check (CRC)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</a:rPr>
                        <a:t>Contention-based access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</a:rPr>
                        <a:t>Controlled access</a:t>
                      </a:r>
                    </a:p>
                    <a:p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244338"/>
            <a:ext cx="7598042" cy="1473462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6.1 Призначення Канального рівня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Призначення Канального рівня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Канальний рівень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3595083" cy="3753526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Канальний рівень відповідає за зв'язок між мережними </a:t>
            </a:r>
            <a:r>
              <a:rPr lang="uk-UA" sz="1600" dirty="0" err="1">
                <a:solidFill>
                  <a:srgbClr val="000000"/>
                </a:solidFill>
              </a:rPr>
              <a:t>інтерфейсними</a:t>
            </a:r>
            <a:r>
              <a:rPr lang="uk-UA" sz="1600" dirty="0">
                <a:solidFill>
                  <a:srgbClr val="000000"/>
                </a:solidFill>
              </a:rPr>
              <a:t> картами кінцевих пристроїв.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Він дозволяє протоколам верхніх рівнів отримувати доступ до середовища передавання даних Фізичного рівня і </a:t>
            </a:r>
            <a:r>
              <a:rPr lang="uk-UA" sz="1600" dirty="0" err="1">
                <a:solidFill>
                  <a:srgbClr val="000000"/>
                </a:solidFill>
              </a:rPr>
              <a:t>інкапсулює</a:t>
            </a:r>
            <a:r>
              <a:rPr lang="uk-UA" sz="1600" dirty="0">
                <a:solidFill>
                  <a:srgbClr val="000000"/>
                </a:solidFill>
              </a:rPr>
              <a:t> пакети Рівня 3 (IPv4 і IPv6) у кадри Рівня 2.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Він також виявляє помилки і відкидає пошкоджені кадри.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1264CC-3AFC-4BB4-9D43-C2259FC2F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638" y="1219200"/>
            <a:ext cx="5234422" cy="28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Призначення Канального рівня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Підрівні Канального рівня IEEE 802 LAN/MAN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3" y="855419"/>
            <a:ext cx="4305820" cy="3683530"/>
          </a:xfrm>
        </p:spPr>
        <p:txBody>
          <a:bodyPr/>
          <a:lstStyle/>
          <a:p>
            <a:pPr marL="0" indent="0" algn="l" rtl="0"/>
            <a:r>
              <a:rPr lang="uk-UA" sz="1600" dirty="0">
                <a:solidFill>
                  <a:srgbClr val="000000"/>
                </a:solidFill>
              </a:rPr>
              <a:t>Стандарти IEEE 802 LAN/MAN є специфічними для кожного типу мереж (</a:t>
            </a:r>
            <a:r>
              <a:rPr lang="uk-UA" sz="1600" dirty="0" err="1">
                <a:solidFill>
                  <a:srgbClr val="000000"/>
                </a:solidFill>
              </a:rPr>
              <a:t>Ethernet</a:t>
            </a:r>
            <a:r>
              <a:rPr lang="uk-UA" sz="1600" dirty="0">
                <a:solidFill>
                  <a:srgbClr val="000000"/>
                </a:solidFill>
              </a:rPr>
              <a:t>, WLAN, WPAN і </a:t>
            </a:r>
            <a:r>
              <a:rPr lang="uk-UA" sz="1600" dirty="0" err="1">
                <a:solidFill>
                  <a:srgbClr val="000000"/>
                </a:solidFill>
              </a:rPr>
              <a:t>т.і</a:t>
            </a:r>
            <a:r>
              <a:rPr lang="uk-UA" sz="1600" dirty="0">
                <a:solidFill>
                  <a:srgbClr val="000000"/>
                </a:solidFill>
              </a:rPr>
              <a:t>.).</a:t>
            </a:r>
          </a:p>
          <a:p>
            <a:pPr marL="0" indent="0" algn="l" rtl="0">
              <a:spcBef>
                <a:spcPts val="600"/>
              </a:spcBef>
            </a:pPr>
            <a:r>
              <a:rPr lang="uk-UA" sz="1600" dirty="0">
                <a:solidFill>
                  <a:srgbClr val="000000"/>
                </a:solidFill>
              </a:rPr>
              <a:t>Канальний рівень складається з двох підрівнів. Це </a:t>
            </a:r>
            <a:r>
              <a:rPr lang="uk-UA" sz="1600" b="1" dirty="0" err="1">
                <a:solidFill>
                  <a:srgbClr val="000000"/>
                </a:solidFill>
              </a:rPr>
              <a:t>Logical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  <a:r>
              <a:rPr lang="uk-UA" sz="1600" b="1" dirty="0" err="1">
                <a:solidFill>
                  <a:srgbClr val="000000"/>
                </a:solidFill>
              </a:rPr>
              <a:t>Link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  <a:r>
              <a:rPr lang="uk-UA" sz="1600" b="1" dirty="0" err="1">
                <a:solidFill>
                  <a:srgbClr val="000000"/>
                </a:solidFill>
              </a:rPr>
              <a:t>Control</a:t>
            </a:r>
            <a:r>
              <a:rPr lang="uk-UA" sz="1600" b="1" dirty="0">
                <a:solidFill>
                  <a:srgbClr val="000000"/>
                </a:solidFill>
              </a:rPr>
              <a:t> (LLC)</a:t>
            </a:r>
            <a:r>
              <a:rPr lang="uk-UA" sz="1600" dirty="0">
                <a:solidFill>
                  <a:srgbClr val="000000"/>
                </a:solidFill>
              </a:rPr>
              <a:t> і </a:t>
            </a:r>
            <a:r>
              <a:rPr lang="uk-UA" sz="1600" b="1" dirty="0" err="1">
                <a:solidFill>
                  <a:srgbClr val="000000"/>
                </a:solidFill>
              </a:rPr>
              <a:t>Media</a:t>
            </a:r>
            <a:r>
              <a:rPr lang="uk-UA" sz="1600" b="1" dirty="0">
                <a:solidFill>
                  <a:srgbClr val="000000"/>
                </a:solidFill>
              </a:rPr>
              <a:t> Access </a:t>
            </a:r>
            <a:r>
              <a:rPr lang="uk-UA" sz="1600" b="1" dirty="0" err="1">
                <a:solidFill>
                  <a:srgbClr val="000000"/>
                </a:solidFill>
              </a:rPr>
              <a:t>Control</a:t>
            </a:r>
            <a:r>
              <a:rPr lang="uk-UA" sz="1600" b="1" dirty="0">
                <a:solidFill>
                  <a:srgbClr val="000000"/>
                </a:solidFill>
              </a:rPr>
              <a:t> (MAC).</a:t>
            </a:r>
          </a:p>
          <a:p>
            <a:pPr marL="489010" lvl="2" indent="-342900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Підрівень LLC організовує взаємодію мережного програмного забезпечення верхніх рівнів і апаратного забезпечення пристрою на нижніх рівнях.</a:t>
            </a:r>
          </a:p>
          <a:p>
            <a:pPr marL="489010" lvl="2" indent="-342900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Підрівень МАС відповідає за інкапсуляцію даних і контроль за доступом до середовища передавання даних.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C1D532-C0E2-450C-B9FB-DD6894068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157" y="987459"/>
            <a:ext cx="4640218" cy="37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582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Призначення Канального рівня даних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Забезпечення доступу до середовища передавання даних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1034777"/>
            <a:ext cx="7913516" cy="3073946"/>
          </a:xfrm>
        </p:spPr>
        <p:txBody>
          <a:bodyPr/>
          <a:lstStyle/>
          <a:p>
            <a:pPr marL="0" indent="0" algn="l" rtl="0"/>
            <a:r>
              <a:rPr lang="uk-UA" dirty="0">
                <a:solidFill>
                  <a:srgbClr val="000000"/>
                </a:solidFill>
              </a:rPr>
              <a:t>Пакети, якими обмінюються вузли, можуть проходити численними середовищами передавання даних і використовувати різні протоколи Канального рівня.</a:t>
            </a: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0" indent="0" algn="l" rtl="0"/>
            <a:r>
              <a:rPr lang="uk-UA" dirty="0">
                <a:solidFill>
                  <a:srgbClr val="000000"/>
                </a:solidFill>
              </a:rPr>
              <a:t>На кожному переході вздовж шляху маршрутизатор виконує чотири основні функції Рівня 2: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Приймає кадр з середовища передавання даних.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 dirty="0" err="1">
                <a:solidFill>
                  <a:srgbClr val="000000"/>
                </a:solidFill>
              </a:rPr>
              <a:t>Деінкапсулює</a:t>
            </a:r>
            <a:r>
              <a:rPr lang="uk-UA" sz="1600" dirty="0">
                <a:solidFill>
                  <a:srgbClr val="000000"/>
                </a:solidFill>
              </a:rPr>
              <a:t> кадр, щоб отримати </a:t>
            </a:r>
            <a:r>
              <a:rPr lang="uk-UA" sz="1600" dirty="0" err="1">
                <a:solidFill>
                  <a:srgbClr val="000000"/>
                </a:solidFill>
              </a:rPr>
              <a:t>інкапсульований</a:t>
            </a:r>
            <a:r>
              <a:rPr lang="uk-UA" sz="1600" dirty="0">
                <a:solidFill>
                  <a:srgbClr val="000000"/>
                </a:solidFill>
              </a:rPr>
              <a:t> пакет.</a:t>
            </a:r>
          </a:p>
          <a:p>
            <a:pPr marL="415985" lvl="1" indent="-342900" rtl="0"/>
            <a:r>
              <a:rPr lang="uk-UA" sz="1600" dirty="0">
                <a:solidFill>
                  <a:srgbClr val="000000"/>
                </a:solidFill>
              </a:rPr>
              <a:t>Повторно </a:t>
            </a:r>
            <a:r>
              <a:rPr lang="uk-UA" sz="1600" dirty="0" err="1">
                <a:solidFill>
                  <a:srgbClr val="000000"/>
                </a:solidFill>
              </a:rPr>
              <a:t>інкапсулює</a:t>
            </a:r>
            <a:r>
              <a:rPr lang="uk-UA" sz="1600" dirty="0">
                <a:solidFill>
                  <a:srgbClr val="000000"/>
                </a:solidFill>
              </a:rPr>
              <a:t> пакет до нового кадру.</a:t>
            </a:r>
          </a:p>
          <a:p>
            <a:pPr marL="415985" lvl="1" indent="-342900" rtl="0"/>
            <a:r>
              <a:rPr lang="uk-UA" sz="1600" dirty="0">
                <a:solidFill>
                  <a:srgbClr val="000000"/>
                </a:solidFill>
              </a:rPr>
              <a:t>Пересилає новий кадр до середовища передавання даних наступного сегмента мережі.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E1FC63F-1738-4F20-B656-0C076A42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8"/>
          </a:xfrm>
        </p:spPr>
        <p:txBody>
          <a:bodyPr/>
          <a:lstStyle/>
          <a:p>
            <a:pPr rtl="0"/>
            <a:r>
              <a:rPr lang="uk-UA" sz="1600"/>
              <a:t>Призначення Канального рівня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Стандарти Канального рівня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08" y="570711"/>
            <a:ext cx="4055061" cy="3073946"/>
          </a:xfrm>
        </p:spPr>
        <p:txBody>
          <a:bodyPr/>
          <a:lstStyle/>
          <a:p>
            <a:pPr marL="0" indent="0" algn="l" rtl="0"/>
            <a:r>
              <a:rPr lang="uk-UA" dirty="0">
                <a:solidFill>
                  <a:srgbClr val="000000"/>
                </a:solidFill>
              </a:rPr>
              <a:t>Протоколи Канального рівня визначаються інженерними організаціями: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Інститут інженерів з електротехніки та електроніки (</a:t>
            </a:r>
            <a:r>
              <a:rPr lang="uk-UA" sz="1600" dirty="0" err="1">
                <a:solidFill>
                  <a:srgbClr val="000000"/>
                </a:solidFill>
              </a:rPr>
              <a:t>Institute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of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Electrical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and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Electronics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Engineers</a:t>
            </a:r>
            <a:r>
              <a:rPr lang="uk-UA" sz="1600" dirty="0">
                <a:solidFill>
                  <a:srgbClr val="000000"/>
                </a:solidFill>
              </a:rPr>
              <a:t>, IEEE)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Міжнародний союз електрозв'язку (</a:t>
            </a:r>
            <a:r>
              <a:rPr lang="uk-UA" sz="1600" dirty="0" err="1">
                <a:solidFill>
                  <a:srgbClr val="000000"/>
                </a:solidFill>
              </a:rPr>
              <a:t>International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Telecommunication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Union</a:t>
            </a:r>
            <a:r>
              <a:rPr lang="uk-UA" sz="1600" dirty="0">
                <a:solidFill>
                  <a:srgbClr val="000000"/>
                </a:solidFill>
              </a:rPr>
              <a:t>, ITU)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Міжнародна організація зі стандартизації (</a:t>
            </a:r>
            <a:r>
              <a:rPr lang="uk-UA" sz="1600" dirty="0" err="1">
                <a:solidFill>
                  <a:srgbClr val="000000"/>
                </a:solidFill>
              </a:rPr>
              <a:t>International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Organization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for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Standardization</a:t>
            </a:r>
            <a:r>
              <a:rPr lang="uk-UA" sz="1600" dirty="0">
                <a:solidFill>
                  <a:srgbClr val="000000"/>
                </a:solidFill>
              </a:rPr>
              <a:t>, ISO)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Американський інститут національних стандартів (</a:t>
            </a:r>
            <a:r>
              <a:rPr lang="uk-UA" sz="1600" dirty="0" err="1">
                <a:solidFill>
                  <a:srgbClr val="000000"/>
                </a:solidFill>
              </a:rPr>
              <a:t>American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National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Standards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Institute</a:t>
            </a:r>
            <a:r>
              <a:rPr lang="uk-UA" sz="1600" dirty="0">
                <a:solidFill>
                  <a:srgbClr val="000000"/>
                </a:solidFill>
              </a:rPr>
              <a:t>, ANSI)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E48A9C-7AC9-4385-99A6-E88DD132E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55419"/>
            <a:ext cx="4055062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6.2 Топології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Топології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Фізичні і логічні топології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 rtl="0"/>
            <a:r>
              <a:rPr lang="uk-UA" sz="1800">
                <a:solidFill>
                  <a:srgbClr val="000000"/>
                </a:solidFill>
              </a:rPr>
              <a:t>Топологія мережі - це розташування мережних пристроїв та зв'язки між ними.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  <a:p>
            <a:pPr marL="0" indent="0" algn="l" rtl="0"/>
            <a:r>
              <a:rPr lang="uk-UA" sz="1800">
                <a:solidFill>
                  <a:srgbClr val="000000"/>
                </a:solidFill>
              </a:rPr>
              <a:t>Існує два типи топологій, які використовуються при описі мереж: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800" b="1">
                <a:solidFill>
                  <a:srgbClr val="000000"/>
                </a:solidFill>
              </a:rPr>
              <a:t>Фізична топологія </a:t>
            </a:r>
            <a:r>
              <a:rPr lang="uk-UA" sz="1800">
                <a:solidFill>
                  <a:srgbClr val="000000"/>
                </a:solidFill>
              </a:rPr>
              <a:t>— показує фізичні з'єднання між пристроями.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800" b="1">
                <a:solidFill>
                  <a:srgbClr val="000000"/>
                </a:solidFill>
              </a:rPr>
              <a:t>Логічна топологія </a:t>
            </a:r>
            <a:r>
              <a:rPr lang="uk-UA" sz="1800">
                <a:solidFill>
                  <a:srgbClr val="000000"/>
                </a:solidFill>
              </a:rPr>
              <a:t>— визначає віртуальні зв'язки між пристроями, враховуючи інтерфейси пристроїв і схеми IP-адресації.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15035</TotalTime>
  <Words>1585</Words>
  <Application>Microsoft Office PowerPoint</Application>
  <PresentationFormat>Экран (16:9)</PresentationFormat>
  <Paragraphs>292</Paragraphs>
  <Slides>25</Slides>
  <Notes>25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Лекція 6: Канальний рівень</vt:lpstr>
      <vt:lpstr>Презентация PowerPoint</vt:lpstr>
      <vt:lpstr>6.1 Призначення Канального рівня</vt:lpstr>
      <vt:lpstr>Призначення Канального рівня Канальний рівень</vt:lpstr>
      <vt:lpstr>Призначення Канального рівня Підрівні Канального рівня IEEE 802 LAN/MAN</vt:lpstr>
      <vt:lpstr>Призначення Канального рівня даних Забезпечення доступу до середовища передавання даних</vt:lpstr>
      <vt:lpstr>Призначення Канального рівня Стандарти Канального рівня</vt:lpstr>
      <vt:lpstr>6.2 Топології</vt:lpstr>
      <vt:lpstr>Топології Фізичні і логічні топології</vt:lpstr>
      <vt:lpstr>Топології WAN топології</vt:lpstr>
      <vt:lpstr>Топології WAN топологія точка-точка</vt:lpstr>
      <vt:lpstr>Топології LAN топології</vt:lpstr>
      <vt:lpstr>Презентация PowerPoint</vt:lpstr>
      <vt:lpstr>Презентация PowerPoint</vt:lpstr>
      <vt:lpstr>Презентация PowerPoint</vt:lpstr>
      <vt:lpstr>Презентация PowerPoint</vt:lpstr>
      <vt:lpstr>6.3 – Кадр Канального рівня</vt:lpstr>
      <vt:lpstr>Кадр Канального рівня Кадр</vt:lpstr>
      <vt:lpstr>Кадр Канального рівня Поля кадру</vt:lpstr>
      <vt:lpstr>Кадр Канального рівня Адреси Рівня 2</vt:lpstr>
      <vt:lpstr>Кадр Канального рівня Кадри LAN та WAN</vt:lpstr>
      <vt:lpstr>6.4 Практичне завдання з розділу та контрольна робота</vt:lpstr>
      <vt:lpstr>Практичне завдання з розділу та контрольна робота Що ми вивчили у цьому розділі?</vt:lpstr>
      <vt:lpstr>Module 6: Data Link Layer New Terms and Commands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admin</cp:lastModifiedBy>
  <cp:revision>258</cp:revision>
  <dcterms:created xsi:type="dcterms:W3CDTF">2019-10-18T06:21:22Z</dcterms:created>
  <dcterms:modified xsi:type="dcterms:W3CDTF">2021-10-05T04:15:33Z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