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sldIdLst>
    <p:sldId id="256" r:id="rId2"/>
    <p:sldId id="257" r:id="rId3"/>
    <p:sldId id="286" r:id="rId4"/>
    <p:sldId id="285" r:id="rId5"/>
    <p:sldId id="259" r:id="rId6"/>
    <p:sldId id="258" r:id="rId7"/>
    <p:sldId id="260" r:id="rId8"/>
    <p:sldId id="27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08.02.2024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190FA1EA-2397-4EDE-B3DE-AC0AF5A9619B}" type="slidenum">
              <a:rPr lang="uk-UA" smtClean="0"/>
              <a:t>‹#›</a:t>
            </a:fld>
            <a:endParaRPr lang="uk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4269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08.02.2024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‹#›</a:t>
            </a:fld>
            <a:endParaRPr lang="uk-UA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7481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08.02.2024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‹#›</a:t>
            </a:fld>
            <a:endParaRPr lang="uk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4961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08.02.2024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‹#›</a:t>
            </a:fld>
            <a:endParaRPr lang="uk-UA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6781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08.02.2024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‹#›</a:t>
            </a:fld>
            <a:endParaRPr lang="uk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8594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08.02.2024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‹#›</a:t>
            </a:fld>
            <a:endParaRPr lang="uk-UA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0822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08.02.2024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‹#›</a:t>
            </a:fld>
            <a:endParaRPr lang="uk-UA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8881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08.02.2024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‹#›</a:t>
            </a:fld>
            <a:endParaRPr lang="uk-UA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695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08.02.2024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143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08.02.2024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‹#›</a:t>
            </a:fld>
            <a:endParaRPr lang="uk-UA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7093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0424DF3-35BE-47C4-98C5-DFC47DF2657C}" type="datetimeFigureOut">
              <a:rPr lang="uk-UA" smtClean="0"/>
              <a:t>08.02.2024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‹#›</a:t>
            </a:fld>
            <a:endParaRPr lang="uk-UA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6370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24DF3-35BE-47C4-98C5-DFC47DF2657C}" type="datetimeFigureOut">
              <a:rPr lang="uk-UA" smtClean="0"/>
              <a:t>08.02.2024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190FA1EA-2397-4EDE-B3DE-AC0AF5A9619B}" type="slidenum">
              <a:rPr lang="uk-UA" smtClean="0"/>
              <a:t>‹#›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0415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#ex2"/><Relationship Id="rId2" Type="http://schemas.openxmlformats.org/officeDocument/2006/relationships/hyperlink" Target="#ex1"/><Relationship Id="rId1" Type="http://schemas.openxmlformats.org/officeDocument/2006/relationships/slideLayout" Target="../slideLayouts/slideLayout1.xml"/><Relationship Id="rId5" Type="http://schemas.openxmlformats.org/officeDocument/2006/relationships/hyperlink" Target="#ex4"/><Relationship Id="rId4" Type="http://schemas.openxmlformats.org/officeDocument/2006/relationships/hyperlink" Target="#ex3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0241E7-41BA-4706-85C8-2C2D33A26A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2869" y="540327"/>
            <a:ext cx="8984513" cy="1140856"/>
          </a:xfrm>
        </p:spPr>
        <p:txBody>
          <a:bodyPr/>
          <a:lstStyle/>
          <a:p>
            <a:pPr algn="ctr"/>
            <a:r>
              <a:rPr lang="uk-UA" sz="2800" b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Політологія як система знань про політику</a:t>
            </a:r>
            <a:r>
              <a:rPr lang="uk-UA" sz="1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b="1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785489CE-22E6-48C8-85C5-17DCEA76C7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2298" y="1845425"/>
            <a:ext cx="9473738" cy="3474719"/>
          </a:xfrm>
        </p:spPr>
        <p:txBody>
          <a:bodyPr/>
          <a:lstStyle/>
          <a:p>
            <a:pPr marL="342900" lvl="0" indent="-342900" algn="just"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uk-UA" sz="1800" b="0" u="none" strike="noStrike" dirty="0" smtClean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2"/>
              </a:rPr>
              <a:t>Політологія та інші науки про суспільство. Об'єкт і предмет політології</a:t>
            </a:r>
            <a:endParaRPr lang="uk-UA" sz="1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uk-UA" sz="1800" b="0" u="none" strike="noStrike" dirty="0" smtClean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3"/>
              </a:rPr>
              <a:t>Закономірності політології</a:t>
            </a:r>
            <a:endParaRPr lang="uk-UA" sz="1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uk-UA" sz="1800" b="0" u="none" strike="noStrike" dirty="0" smtClean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4"/>
              </a:rPr>
              <a:t>Структура політології</a:t>
            </a:r>
            <a:endParaRPr lang="uk-UA" sz="1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uk-UA" sz="1800" b="0" u="none" strike="noStrike" dirty="0" smtClean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5"/>
              </a:rPr>
              <a:t>Основні категорії, методи і функції політології</a:t>
            </a:r>
            <a:endParaRPr lang="uk-UA" sz="1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03582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i="0" dirty="0">
                <a:effectLst/>
                <a:latin typeface="Arial" panose="020B0604020202020204" pitchFamily="34" charset="0"/>
              </a:rPr>
              <a:t>Закономірності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Політико-економічні</a:t>
            </a:r>
          </a:p>
          <a:p>
            <a:r>
              <a:rPr lang="uk-UA" dirty="0"/>
              <a:t>Політико-соціальні</a:t>
            </a:r>
          </a:p>
          <a:p>
            <a:r>
              <a:rPr lang="uk-UA" dirty="0"/>
              <a:t>Політико-психологічні</a:t>
            </a:r>
          </a:p>
        </p:txBody>
      </p:sp>
    </p:spTree>
    <p:extLst>
      <p:ext uri="{BB962C8B-B14F-4D97-AF65-F5344CB8AC3E}">
        <p14:creationId xmlns:p14="http://schemas.microsoft.com/office/powerpoint/2010/main" val="3396889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Закони політичного життя суспільства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98859"/>
            <a:ext cx="9603275" cy="345061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 історичного прогресу 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розширення сфери політичного життя та підвищення її ролі у суспільстві, закон посилення ваги мас в історичному процесі, результатом дії якого, зокрема, є розвиток демократії та самоврядування.</a:t>
            </a:r>
          </a:p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закони структури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які визначають сутність форм і методів організації політичних систем, їх внутрішню спрямованість та взаємозумовленість (наприклад, закон організації структурування політичних інститутів та ін.)</a:t>
            </a:r>
          </a:p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закони функціонування 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політики визначають її життєдіяльність як особливого організму. Дія цих законів відтворює динаміку політичного життя на досягнутому ступені розвитку, використовує фактор часу, розкриває характер явищ політичного життя.</a:t>
            </a:r>
          </a:p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закони розвитку політичного життя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політичних відносин – це закони якісних перетворень на основі зіткнення антагоністичних сил і тенденцій у межах певної сутності.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15238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effectLst/>
                <a:latin typeface="Times New Roman" panose="02020603050405020304" pitchFamily="18" charset="0"/>
              </a:rPr>
              <a:t>Структура </a:t>
            </a:r>
            <a:r>
              <a:rPr lang="ru-RU" b="1" dirty="0" err="1">
                <a:effectLst/>
                <a:latin typeface="Times New Roman" panose="02020603050405020304" pitchFamily="18" charset="0"/>
              </a:rPr>
              <a:t>політології</a:t>
            </a:r>
            <a:r>
              <a:rPr lang="uk-UA" sz="1800" b="1" dirty="0">
                <a:solidFill>
                  <a:srgbClr val="233EA8"/>
                </a:solidFill>
                <a:effectLst/>
                <a:latin typeface="Verdana" panose="020B0604030504040204" pitchFamily="34" charset="0"/>
              </a:rPr>
              <a:t/>
            </a:r>
            <a:br>
              <a:rPr lang="uk-UA" sz="1800" b="1" dirty="0">
                <a:solidFill>
                  <a:srgbClr val="233EA8"/>
                </a:solidFill>
                <a:effectLst/>
                <a:latin typeface="Verdana" panose="020B0604030504040204" pitchFamily="34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>
              <a:effectLst/>
            </a:endParaRPr>
          </a:p>
          <a:p>
            <a:pPr marL="742950" lvl="1" indent="-285750" algn="just">
              <a:buFont typeface="+mj-lt"/>
              <a:buAutoNum type="arabicPeriod"/>
              <a:tabLst>
                <a:tab pos="914400" algn="l"/>
              </a:tabLst>
            </a:pPr>
            <a:r>
              <a:rPr lang="uk-UA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історія політичних учень</a:t>
            </a:r>
            <a:endParaRPr lang="uk-UA" sz="3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Font typeface="+mj-lt"/>
              <a:buAutoNum type="arabicPeriod"/>
              <a:tabLst>
                <a:tab pos="914400" algn="l"/>
              </a:tabLst>
            </a:pPr>
            <a:r>
              <a:rPr lang="uk-UA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теорія політики</a:t>
            </a:r>
            <a:endParaRPr lang="uk-UA" sz="3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Font typeface="+mj-lt"/>
              <a:buAutoNum type="arabicPeriod"/>
              <a:tabLst>
                <a:tab pos="914400" algn="l"/>
              </a:tabLst>
            </a:pPr>
            <a:r>
              <a:rPr lang="uk-UA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прикладна політологія</a:t>
            </a:r>
            <a:endParaRPr lang="uk-UA" sz="3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45355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Історія політичних учень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досліджує зародження, становлення і розвиток політичних поглядів, ідей, теорій тощо протягом усього періоду існування державне організованого суспільства. Основними етапами цієї історії є Стародавній світ, Середньовіччя, Відродження, Новий і Новітній час.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691980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Теорія політики </a:t>
            </a:r>
            <a:endParaRPr lang="uk-UA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5250" algn="just">
              <a:spcBef>
                <a:spcPts val="1125"/>
              </a:spcBef>
              <a:spcAft>
                <a:spcPts val="1125"/>
              </a:spcAft>
            </a:pPr>
            <a:r>
              <a:rPr lang="uk-UA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вивчає політику як цілісний предмет і має свої внутрішні структурні елементи: </a:t>
            </a:r>
            <a:endParaRPr lang="uk-UA" sz="1800" dirty="0" smtClean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концепції політики і влади;</a:t>
            </a: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теорії політичної системи і процесів;</a:t>
            </a: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моделі політичної участі й лідерства;</a:t>
            </a: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теорії формальних і неформальних інститутів політики — державознавство, </a:t>
            </a:r>
            <a:r>
              <a:rPr lang="uk-UA" sz="1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партологія</a:t>
            </a: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концепції груп інтересів, бюрократії та еліт;</a:t>
            </a: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теорії міжнародних відносин і зовнішньої політики.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387552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Прикладна (практична) політологія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95250" algn="just">
              <a:spcBef>
                <a:spcPts val="0"/>
              </a:spcBef>
            </a:pPr>
            <a:r>
              <a:rPr lang="uk-UA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безпосередньо стосується процесів здійснення політики: </a:t>
            </a:r>
            <a:endParaRPr lang="uk-UA" sz="2800" dirty="0" smtClean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0"/>
              </a:spcBef>
              <a:buFont typeface="+mj-lt"/>
              <a:buAutoNum type="arabicPeriod"/>
              <a:tabLst>
                <a:tab pos="1143000" algn="l"/>
              </a:tabLst>
            </a:pPr>
            <a:r>
              <a:rPr lang="uk-UA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розробка політичних технологій;</a:t>
            </a:r>
          </a:p>
          <a:p>
            <a:pPr marL="342900" lvl="0" indent="-342900" algn="just">
              <a:spcBef>
                <a:spcPts val="0"/>
              </a:spcBef>
              <a:buFont typeface="+mj-lt"/>
              <a:buAutoNum type="arabicPeriod"/>
              <a:tabLst>
                <a:tab pos="1143000" algn="l"/>
              </a:tabLst>
            </a:pPr>
            <a:r>
              <a:rPr lang="uk-UA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прийняття політичних рішень; </a:t>
            </a:r>
          </a:p>
          <a:p>
            <a:pPr marL="342900" lvl="0" indent="-342900" algn="just">
              <a:spcBef>
                <a:spcPts val="0"/>
              </a:spcBef>
              <a:buFont typeface="+mj-lt"/>
              <a:buAutoNum type="arabicPeriod"/>
              <a:tabLst>
                <a:tab pos="1143000" algn="l"/>
              </a:tabLst>
            </a:pPr>
            <a:r>
              <a:rPr lang="uk-UA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проведення виборчих кампаній, політичної реклами; </a:t>
            </a:r>
          </a:p>
          <a:p>
            <a:pPr marL="342900" lvl="0" indent="-342900" algn="just">
              <a:spcBef>
                <a:spcPts val="0"/>
              </a:spcBef>
              <a:buFont typeface="+mj-lt"/>
              <a:buAutoNum type="arabicPeriod"/>
              <a:tabLst>
                <a:tab pos="1143000" algn="l"/>
              </a:tabLst>
            </a:pPr>
            <a:r>
              <a:rPr lang="uk-UA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врегулювання політичних конфліктів; </a:t>
            </a:r>
          </a:p>
          <a:p>
            <a:pPr marL="342900" lvl="0" indent="-342900" algn="just">
              <a:spcBef>
                <a:spcPts val="0"/>
              </a:spcBef>
              <a:buFont typeface="+mj-lt"/>
              <a:buAutoNum type="arabicPeriod"/>
              <a:tabLst>
                <a:tab pos="1143000" algn="l"/>
              </a:tabLst>
            </a:pPr>
            <a:r>
              <a:rPr lang="uk-UA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проведення політичних переговорів; </a:t>
            </a:r>
          </a:p>
          <a:p>
            <a:pPr marL="342900" lvl="0" indent="-342900" algn="just">
              <a:spcBef>
                <a:spcPts val="0"/>
              </a:spcBef>
              <a:buFont typeface="+mj-lt"/>
              <a:buAutoNum type="arabicPeriod"/>
              <a:tabLst>
                <a:tab pos="1143000" algn="l"/>
              </a:tabLst>
            </a:pPr>
            <a:r>
              <a:rPr lang="uk-UA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лобіювання; </a:t>
            </a:r>
          </a:p>
          <a:p>
            <a:pPr marL="342900" lvl="0" indent="-342900" algn="just">
              <a:spcBef>
                <a:spcPts val="0"/>
              </a:spcBef>
              <a:buFont typeface="+mj-lt"/>
              <a:buAutoNum type="arabicPeriod"/>
              <a:tabLst>
                <a:tab pos="1143000" algn="l"/>
              </a:tabLst>
            </a:pPr>
            <a:r>
              <a:rPr lang="uk-UA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політичні прогнозування, планування й консультування; </a:t>
            </a:r>
          </a:p>
          <a:p>
            <a:pPr marL="342900" lvl="0" indent="-342900" algn="just">
              <a:spcBef>
                <a:spcPts val="0"/>
              </a:spcBef>
              <a:buFont typeface="+mj-lt"/>
              <a:buAutoNum type="arabicPeriod"/>
              <a:tabLst>
                <a:tab pos="1143000" algn="l"/>
              </a:tabLst>
            </a:pPr>
            <a:r>
              <a:rPr lang="uk-UA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методику розробки експертно-аналітичних матеріалів і політичних документів та ін.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33781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Категорії політології</a:t>
            </a:r>
            <a:endParaRPr lang="uk-UA" sz="40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uk-UA" dirty="0">
              <a:effectLst/>
            </a:endParaRP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tabLst>
                <a:tab pos="914400" algn="l"/>
              </a:tabLst>
            </a:pPr>
            <a:r>
              <a:rPr lang="uk-UA" b="0" u="none" strike="noStrike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політична влада;</a:t>
            </a:r>
            <a:endParaRPr lang="uk-UA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tabLst>
                <a:tab pos="914400" algn="l"/>
              </a:tabLst>
            </a:pPr>
            <a:r>
              <a:rPr lang="uk-UA" dirty="0" smtClean="0">
                <a:latin typeface="Verdana" panose="020B0604030504040204" pitchFamily="34" charset="0"/>
              </a:rPr>
              <a:t>політична система суспільства (поєднує в собі решту категорій - політичні інститути -державу та її структурні елементи, політичні партії, групи інтересів, органи місцевого самоврядування);</a:t>
            </a: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tabLst>
                <a:tab pos="914400" algn="l"/>
              </a:tabLst>
            </a:pPr>
            <a:r>
              <a:rPr lang="uk-UA" dirty="0" smtClean="0">
                <a:latin typeface="Verdana" panose="020B0604030504040204" pitchFamily="34" charset="0"/>
              </a:rPr>
              <a:t>політична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 smtClean="0">
                <a:latin typeface="Verdana" panose="020B0604030504040204" pitchFamily="34" charset="0"/>
              </a:rPr>
              <a:t>культур і її складові (політична свідомість, політична поведінка, політичні цінності, політичні норми, політична соціалізація);</a:t>
            </a: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tabLst>
                <a:tab pos="914400" algn="l"/>
              </a:tabLst>
            </a:pPr>
            <a:r>
              <a:rPr lang="uk-UA" dirty="0" smtClean="0">
                <a:latin typeface="Verdana" panose="020B0604030504040204" pitchFamily="34" charset="0"/>
              </a:rPr>
              <a:t>політичний процес (відносно однорідні серії політичних явиш, пов'язаних між собою </a:t>
            </a:r>
            <a:r>
              <a:rPr lang="uk-UA" dirty="0" err="1" smtClean="0">
                <a:latin typeface="Verdana" panose="020B0604030504040204" pitchFamily="34" charset="0"/>
              </a:rPr>
              <a:t>причиновими</a:t>
            </a:r>
            <a:r>
              <a:rPr lang="uk-UA" dirty="0" smtClean="0">
                <a:latin typeface="Verdana" panose="020B0604030504040204" pitchFamily="34" charset="0"/>
              </a:rPr>
              <a:t> або структурно-функціональними </a:t>
            </a:r>
            <a:r>
              <a:rPr lang="uk-UA" dirty="0" err="1" smtClean="0">
                <a:latin typeface="Verdana" panose="020B0604030504040204" pitchFamily="34" charset="0"/>
              </a:rPr>
              <a:t>залежностями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  <a:endParaRPr lang="uk-UA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tabLst>
                <a:tab pos="914400" algn="l"/>
              </a:tabLst>
            </a:pPr>
            <a:r>
              <a:rPr lang="uk-UA" dirty="0" smtClean="0">
                <a:latin typeface="Verdana" panose="020B0604030504040204" pitchFamily="34" charset="0"/>
              </a:rPr>
              <a:t>політичне явище (сукупність усіх чинників і явищ, пов'язаних із здійсненням політики).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056039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1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Методи політологічних досліджень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Нормативно-ціннісний метод </a:t>
            </a:r>
            <a:r>
              <a:rPr lang="uk-UA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оцінювання </a:t>
            </a: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політичних процесів з погляду оптимального варіанту, ідеалу. При цьому завданням є не дослідження механізму реально існуючих політичних процесів, їх причин та наслідків, а конструювання абстрактної моделі «того, як має бути».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4869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B31F9A8-6AA1-464F-AF42-D7A762C78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Порівняльний (компаративний) метод —зіставлення об’єктів, які мають риси схожості (політичних систем, політичних партій, електоральних систем тощо), з метою виявити їхні загальні риси та особливості. Використання порівняльного методу дає змогу з’ясувати ідентичне і специфічне в політичному житті, сприяє засвоєнню досвіду інших країн і народів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3241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39554D7-01A4-4653-9DB3-E093B6E5E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4851" y="1188721"/>
            <a:ext cx="9650003" cy="427762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Біхевіористський</a:t>
            </a: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 (метод психологічного аналізу поведінки)—вивчення політики за допомогою конкретного дослідження поведінки окремих особистостей і груп. Даний метод виходить з того, що люди завжди прагнуть влади, саме це і є їхньою домінуючою рисою психіки і свідомості, вирішальним чинником політичної активності. Виходячи з цього, розглядають процеси політичної соціалізації особи, електоральну поведінку і деякі інші актуальні проблеми політології. </a:t>
            </a:r>
            <a:r>
              <a:rPr lang="uk-UA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основі </a:t>
            </a:r>
            <a:r>
              <a:rPr lang="uk-UA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біхевіористського</a:t>
            </a: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покладено такі парадигми: </a:t>
            </a:r>
            <a:endParaRPr lang="uk-UA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політика має особистісний вимір; </a:t>
            </a:r>
            <a:endParaRPr lang="uk-UA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домінуючими мотивами політичної поведінки є психологічні мотиви; </a:t>
            </a:r>
            <a:endParaRPr lang="uk-UA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політичні явища вимірюються кількісно, отже, у політології можна широко використовувати математичні методи дослідження, статистичні дані, комп’ютерну техніку тощо.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94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D3A75F8-2659-4841-822F-46995829A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716" y="191193"/>
            <a:ext cx="10291157" cy="527515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Політика як соціальне явище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Своїм походженням слово «політика» зобов'язано видатному грецькому мислителю </a:t>
            </a:r>
            <a:r>
              <a:rPr lang="uk-UA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Аристотелю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IV </a:t>
            </a:r>
            <a:r>
              <a:rPr lang="uk-UA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ст.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н.е.). В своїй роботі «Політика» він розглядав різні варіанти державного устрою, форми організації державної влади і основи державного управління. В античні часи в грецьких містах-державах (полісах) поняття «політика» інтерпретувалася як «державні і суспільні справи».</a:t>
            </a:r>
          </a:p>
          <a:p>
            <a:pPr algn="just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це «соціальна діяльність в політичній сфері суспільства, скерована головним чином на досягнення, утримання і реалізацію влади».</a:t>
            </a:r>
          </a:p>
          <a:p>
            <a:pPr algn="just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індивіди, соціальні прошарки і групи, організації - вступають у політичні відносини - взаємодію з приводу управління суспільством, розподіл і використовування державної влади на основі політичних інтересів, мети, установок і ціннісних орієнтацій.</a:t>
            </a:r>
          </a:p>
        </p:txBody>
      </p:sp>
    </p:spTree>
    <p:extLst>
      <p:ext uri="{BB962C8B-B14F-4D97-AF65-F5344CB8AC3E}">
        <p14:creationId xmlns:p14="http://schemas.microsoft.com/office/powerpoint/2010/main" val="42256396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4B08277-A96D-4D3A-A0EE-731116449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Системний </a:t>
            </a:r>
            <a:r>
              <a:rPr lang="uk-UA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 – розгляд </a:t>
            </a: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 як цілісного, складно організованого організму, як саморегулюючого механізму, що перебуває в безупинній взаємодії </a:t>
            </a:r>
            <a:r>
              <a:rPr lang="uk-UA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 навколишнім </a:t>
            </a: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середовищем через "вхід" і "вихід" системи. Політичній системі належить верховна влада в суспільстві. Вона прагне до самозбереження і виконує в суспільстві дві найважливіші функції</a:t>
            </a:r>
            <a:r>
              <a:rPr lang="uk-UA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uk-UA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розподіл цінностей і ресурсів; </a:t>
            </a:r>
            <a:endParaRPr lang="uk-UA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забезпечення сприйняття громадянами прийнятих рішень як обов'язкових. За порівняно короткий час системний підхід до політики засвідчив свою конструктивність, зараз він достатньо представлений у різноманітних теоріях політичних систем.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3202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B31F9A8-6AA1-464F-AF42-D7A762C78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 rtl="0"/>
            <a:r>
              <a:rPr lang="uk-UA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Інституційний</a:t>
            </a:r>
            <a:r>
              <a:rPr lang="uk-UA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 — вивчення </a:t>
            </a:r>
            <a:r>
              <a:rPr lang="uk-UA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інститутів, за допомогою яких здійснюється політична діяльність (держави, партій, інших організацій і об'єднань, права, урядових програм та інших регуляторів політичної діяльності).На сучасному етапі розвитку політичної науки більш актуальним є </a:t>
            </a:r>
            <a:r>
              <a:rPr lang="uk-UA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неоінституціоналізм</a:t>
            </a:r>
            <a:r>
              <a:rPr lang="uk-UA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який трактує </a:t>
            </a: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інституту не як установи, а як базової моделі </a:t>
            </a:r>
            <a:r>
              <a:rPr lang="uk-UA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суспільних відносин</a:t>
            </a: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еволюціонує відповідно до динаміки суспільного розвитку. На становлення </a:t>
            </a:r>
            <a:r>
              <a:rPr lang="uk-UA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неоінституціоналізму</a:t>
            </a: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так само як і системного методу, великий вплив здійснив марксистський метод аналізу</a:t>
            </a:r>
            <a:endParaRPr lang="uk-UA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/>
            </a:r>
            <a:br>
              <a:rPr lang="uk-UA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851154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39554D7-01A4-4653-9DB3-E093B6E5E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Діяльнісний</a:t>
            </a: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 (метод аналізу прийняття рішень</a:t>
            </a:r>
            <a:r>
              <a:rPr lang="uk-UA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— розгляд </a:t>
            </a: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 циклічного процесу, що має певні стадії (етапи). Це визначення цілей діяльності, прийняття рішень; організація мас і мобілізація ресурсів на їх здійснення, регулювання діяльності; облік і контроль за реалізацією цілей; аналіз результатів і постановка нових цілей і завдань. </a:t>
            </a:r>
            <a:endParaRPr lang="uk-UA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Розглянута </a:t>
            </a: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 цим кутом зору політика виступає як процес підготовки, прийняття і реалізації рішень, обов'язкових для всього суспільства.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1554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4B08277-A96D-4D3A-A0EE-731116449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uk-UA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Критично-діалектичний</a:t>
            </a:r>
            <a:r>
              <a:rPr lang="uk-UA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конфліктологічний</a:t>
            </a:r>
            <a:r>
              <a:rPr lang="uk-UA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метод — виявлення </a:t>
            </a: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суперечностей як джерел динамічного розвитку політики. Критично-діалектичний метод широко використовується в марксистському аналізі політики, у </a:t>
            </a:r>
            <a:r>
              <a:rPr lang="uk-UA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неомарксизмі</a:t>
            </a: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(Юрген </a:t>
            </a:r>
            <a:r>
              <a:rPr lang="uk-UA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Габермас</a:t>
            </a: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Теодор Адорно та ін.), </a:t>
            </a:r>
            <a:r>
              <a:rPr lang="uk-UA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ліволіберальній </a:t>
            </a: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 соціал-демократичній думці, у цілому ряді інших ідейно-політичних течій. Плідність цього методу визначається, по суті, всіма прихильниками плюралістичної організації суспільства, тому що плюралістична теорія ґрунтується на принципі протиріч, конкурентного суперництва різноманітних ідей, ціннісних орієнтацій, політичних, економічних </a:t>
            </a:r>
            <a:r>
              <a:rPr lang="uk-UA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 культурних </a:t>
            </a: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інститутів, індивідів і соціальних груп. Критично-діалектичний метод </a:t>
            </a:r>
            <a:r>
              <a:rPr lang="uk-UA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 провідним </a:t>
            </a: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такій важливій політологічній і соціологічній дисципліні, як конфліктологія.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4156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B31F9A8-6AA1-464F-AF42-D7A762C78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Структурно-функціональний </a:t>
            </a:r>
            <a:r>
              <a:rPr lang="uk-UA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 – полягає </a:t>
            </a: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розчленуванні складного об’єкта на складові, вивченні зв’язків між ними й визначенні місця і ролі всіх складових у функціонуванні об'єкта як цілого, за умови збереження ним своєї цілісності у взаємодії із зовнішнім середовищем. Застосування структурно-функціонального методу в дослідженні політичної системи суспільства передбачає виокремлення елементів її структури, основними з яких є політичні інститути, з’ясування особливостей їхнього функціонування та зв’язку між ними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3559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97C5D4B-3B1D-493D-B614-C6C8A40339DC}"/>
              </a:ext>
            </a:extLst>
          </p:cNvPr>
          <p:cNvSpPr txBox="1"/>
          <p:nvPr/>
        </p:nvSpPr>
        <p:spPr>
          <a:xfrm>
            <a:off x="1438101" y="1945178"/>
            <a:ext cx="963445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методи </a:t>
            </a:r>
            <a:r>
              <a:rPr lang="uk-UA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– група </a:t>
            </a:r>
            <a:r>
              <a:rPr lang="uk-UA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методів, що ґрунтуються на різних варіантах дослідження структури, функцій політичних процесів та інститутів </a:t>
            </a:r>
            <a:r>
              <a:rPr lang="uk-UA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методи</a:t>
            </a:r>
            <a:r>
              <a:rPr lang="uk-UA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запозичені політологією з інших наук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8808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B2095B-B6B3-46D6-9EA2-B14E86704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95250" algn="ctr">
              <a:spcBef>
                <a:spcPts val="1125"/>
              </a:spcBef>
              <a:spcAft>
                <a:spcPts val="1125"/>
              </a:spcAft>
            </a:pPr>
            <a:r>
              <a:rPr lang="uk-UA" sz="1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Функції політології</a:t>
            </a:r>
            <a:r>
              <a:rPr lang="uk-UA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4B08277-A96D-4D3A-A0EE-731116449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18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Теоретична функція</a:t>
            </a:r>
            <a:r>
              <a:rPr lang="uk-UA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полягає у розробленні нею різних теорій, концепцій, гіпотез, ідей, категорій, понять, формулюванні закономірностей, які описують і пояснюють багатоманітні явища і процеси політичного життя суспільства.</a:t>
            </a:r>
            <a:endParaRPr lang="uk-UA" sz="1800" dirty="0" smtClean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8832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39554D7-01A4-4653-9DB3-E093B6E5E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5250" algn="just">
              <a:lnSpc>
                <a:spcPct val="100000"/>
              </a:lnSpc>
              <a:spcBef>
                <a:spcPts val="1125"/>
              </a:spcBef>
              <a:spcAft>
                <a:spcPts val="1125"/>
              </a:spcAft>
            </a:pPr>
            <a:r>
              <a:rPr lang="uk-UA" sz="18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Методологічна функція</a:t>
            </a:r>
            <a:r>
              <a:rPr lang="uk-UA" sz="1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полягає в тому, що категорії й поняття цієї науки, а також формульовані нею закономірності використовуються іншими науками як теоретичний інструментарій у дослідженні політичних явищ і процесів, наприклад такі як </a:t>
            </a:r>
            <a:endParaRPr lang="uk-UA" sz="12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 algn="just">
              <a:lnSpc>
                <a:spcPct val="100000"/>
              </a:lnSpc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політика;</a:t>
            </a:r>
            <a:endParaRPr lang="uk-UA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 algn="just">
              <a:lnSpc>
                <a:spcPct val="100000"/>
              </a:lnSpc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політична влада; </a:t>
            </a:r>
            <a:endParaRPr lang="uk-UA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 algn="just">
              <a:lnSpc>
                <a:spcPct val="100000"/>
              </a:lnSpc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політична система суспільства; </a:t>
            </a:r>
            <a:endParaRPr lang="uk-UA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 algn="just">
              <a:lnSpc>
                <a:spcPct val="100000"/>
              </a:lnSpc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політичний процес; </a:t>
            </a:r>
            <a:endParaRPr lang="uk-UA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 algn="just">
              <a:lnSpc>
                <a:spcPct val="100000"/>
              </a:lnSpc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політичний режим;</a:t>
            </a:r>
            <a:endParaRPr lang="uk-UA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 algn="just">
              <a:lnSpc>
                <a:spcPct val="100000"/>
              </a:lnSpc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політична партія;</a:t>
            </a:r>
            <a:endParaRPr lang="uk-UA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516956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4B08277-A96D-4D3A-A0EE-731116449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18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Практична функція</a:t>
            </a:r>
            <a:r>
              <a:rPr lang="uk-UA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полягає у її зорієнтованості на вирішення конкретних практичних політичних завдань і проблем. На основі розроблюваних нею теоретичних положень політологія формулює рекомендації щодо здійснення політики, проведення тих чи інших заходів і компаній (найповніше проявляється у прикладній політології, основний зміст якої складає розроблення різних політичних технологій).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414537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B31F9A8-6AA1-464F-AF42-D7A762C78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18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Виховна функція</a:t>
            </a: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політології полягає у формуванні світогляду особи, її політичній соціалізації, даючи </a:t>
            </a:r>
            <a:r>
              <a:rPr lang="uk-UA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ї</a:t>
            </a: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й знання про політичну сферу суспільного життя, про політичні інститути, права, свободи та обов'язки громадянина, політичну культуру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67794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D3A75F8-2659-4841-822F-46995829A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7157" y="332510"/>
            <a:ext cx="9907698" cy="51338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 рівні політики. </a:t>
            </a:r>
          </a:p>
          <a:p>
            <a:pPr algn="just"/>
            <a:r>
              <a:rPr lang="uk-UA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Перший - </a:t>
            </a:r>
            <a:r>
              <a:rPr lang="uk-UA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мікрорівень</a:t>
            </a:r>
            <a:r>
              <a:rPr lang="uk-UA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охоплює окремі організації: партії, профспілки, корпорації, фірми і т. п. </a:t>
            </a:r>
          </a:p>
          <a:p>
            <a:pPr algn="just"/>
            <a:r>
              <a:rPr lang="uk-UA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Другий - </a:t>
            </a:r>
            <a:r>
              <a:rPr lang="uk-UA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макрорівень</a:t>
            </a:r>
            <a:r>
              <a:rPr lang="uk-UA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характеризує державу як ціле, державну владу, її структуру. </a:t>
            </a:r>
          </a:p>
          <a:p>
            <a:pPr algn="just"/>
            <a:r>
              <a:rPr lang="uk-UA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Третій - </a:t>
            </a:r>
            <a:r>
              <a:rPr lang="uk-UA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мегарівень</a:t>
            </a:r>
            <a:r>
              <a:rPr lang="uk-UA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політики - відноситься до діяльності міжнародних організацій: ООН, НАТО, ЄС і т. п.</a:t>
            </a: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18978503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39554D7-01A4-4653-9DB3-E093B6E5E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18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Прогностична функція</a:t>
            </a:r>
            <a:r>
              <a:rPr lang="uk-UA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полягає у її здатності передбачати, прогнозувати перспективи розвитку політичних процесів, найближчі й віддалені наслідки прийняття і виконання політичних рішень. Реалізація цієї функції передбачає моделювання політичних процесів і відносин, завчасне проведення наукових експертиз найвагоміших політичних рішень на предмет реальності очікуваного від них ефекту.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37018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D3A75F8-2659-4841-822F-46995829A8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2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Політологія</a:t>
            </a:r>
            <a:r>
              <a:rPr lang="uk-UA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sz="28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 </a:t>
            </a:r>
            <a:r>
              <a:rPr lang="uk-UA" sz="2800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грецьк</a:t>
            </a:r>
            <a:r>
              <a:rPr lang="uk-UA" sz="28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800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politika</a:t>
            </a:r>
            <a:r>
              <a:rPr lang="uk-UA" sz="28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державні й суспільні справи і </a:t>
            </a:r>
            <a:r>
              <a:rPr lang="uk-UA" sz="2800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logos</a:t>
            </a:r>
            <a:r>
              <a:rPr lang="uk-UA" sz="28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слово, поняття, вчення</a:t>
            </a:r>
            <a:r>
              <a:rPr lang="uk-UA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— це наука про політику.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71796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2013F2D-F293-4A65-98AD-960C7CBB3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uk-UA" sz="2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Політологія</a:t>
            </a:r>
            <a:r>
              <a:rPr lang="uk-UA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система наукових знань про закономірності виникнення, функціонування та розвитку політики як цілісної сфери суспільних відносин.</a:t>
            </a:r>
            <a:endParaRPr lang="uk-UA" sz="2800" dirty="0" smtClean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17705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1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 три підходи до визначення політології:</a:t>
            </a:r>
            <a:r>
              <a:rPr lang="uk-UA" sz="18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8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just">
              <a:buFont typeface="+mj-lt"/>
              <a:buAutoNum type="arabicPeriod"/>
              <a:tabLst>
                <a:tab pos="1143000" algn="l"/>
              </a:tabLs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 міждисциплінарна наука, що охоплює подібні галузі наукового знання про політику;</a:t>
            </a:r>
          </a:p>
          <a:p>
            <a:pPr marL="342900" lvl="0" indent="-342900" algn="just">
              <a:buFont typeface="+mj-lt"/>
              <a:buAutoNum type="arabicPeriod"/>
              <a:tabLst>
                <a:tab pos="1143000" algn="l"/>
              </a:tabLs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 вся сукупність наукових знань про політику;</a:t>
            </a:r>
          </a:p>
          <a:p>
            <a:pPr marL="342900" lvl="0" indent="-342900" algn="just">
              <a:buFont typeface="+mj-lt"/>
              <a:buAutoNum type="arabicPeriod"/>
              <a:tabLst>
                <a:tab pos="1143000" algn="l"/>
              </a:tabLst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я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 наука про політичну систему суспільства та її різноманітні підсистеми.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080141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Об’єктом політології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є політичне життя суспільства в різних його виявах (діяльність держави та її органів, політичних партій, політичних і громадських організацій, зовнішня політика, ідеологія і політичні рухи, поведінка і позиція людей, їх участь у політиці, дослідження і прогнозування політичних явищ і процесів, політичні відносини та політична культура).</a:t>
            </a:r>
          </a:p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Предметом політології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є сутність, форми та закономірності явищ політичного життя суспільства, зміст, функціонування й розвиток політики та політичних систем, їхнє місце й роль у життєдіяльності людини, соціальних груп, націй і держави.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02865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6A3242-C34F-4373-BC42-FD9502DAE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Політика є об'єктом дослідження багатьох наук про суспільство</a:t>
            </a:r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589CFC8-151C-439F-94E3-8B760DB2D2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47191" y="2230583"/>
            <a:ext cx="4645152" cy="3238144"/>
          </a:xfrm>
        </p:spPr>
        <p:txBody>
          <a:bodyPr>
            <a:normAutofit/>
          </a:bodyPr>
          <a:lstStyle/>
          <a:p>
            <a:endParaRPr lang="uk-UA" dirty="0">
              <a:effectLst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uk-UA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філософія</a:t>
            </a:r>
            <a:endParaRPr lang="uk-UA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uk-UA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історія</a:t>
            </a:r>
            <a:endParaRPr lang="uk-UA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uk-UA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соціологія</a:t>
            </a:r>
            <a:endParaRPr lang="uk-UA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uk-UA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економія</a:t>
            </a:r>
            <a:endParaRPr lang="uk-UA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uk-UA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психологія</a:t>
            </a:r>
            <a:endParaRPr lang="uk-UA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uk-UA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правознавство</a:t>
            </a:r>
            <a:endParaRPr lang="uk-UA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uk-UA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культурологія</a:t>
            </a:r>
            <a:endParaRPr lang="uk-UA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70408752-CB47-4273-863E-4046616D55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2362" y="2230583"/>
            <a:ext cx="4645152" cy="3228279"/>
          </a:xfrm>
        </p:spPr>
        <p:txBody>
          <a:bodyPr>
            <a:normAutofit/>
          </a:bodyPr>
          <a:lstStyle/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uk-UA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етика</a:t>
            </a:r>
            <a:endParaRPr lang="uk-UA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uk-UA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антропологія</a:t>
            </a:r>
            <a:endParaRPr lang="uk-UA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uk-UA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етнографія</a:t>
            </a:r>
            <a:endParaRPr lang="uk-UA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uk-UA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демографія</a:t>
            </a:r>
            <a:endParaRPr lang="uk-UA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uk-UA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статистика</a:t>
            </a:r>
            <a:endParaRPr lang="uk-UA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uk-UA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географія</a:t>
            </a:r>
            <a:endParaRPr lang="uk-UA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uk-UA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екологія</a:t>
            </a:r>
            <a:endParaRPr lang="uk-UA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uk-UA" sz="16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біополітологія</a:t>
            </a:r>
            <a:endParaRPr lang="uk-UA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54197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Основні фактори, які сприяли виникненню політології як науки: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настійна об’єктивна потреба суспільства в науковому пізнанні політики, її раціональній організації, ефективному управлінні державою.</a:t>
            </a:r>
          </a:p>
          <a:p>
            <a:pPr algn="just"/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ІІ 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розвиток самого політичного життя в процесі руйнування початкового синтезу філософського, наукового та емпіричного знання про політику, поділ політичного знання на філософський і науковий рівні на функціональній основі.</a:t>
            </a:r>
          </a:p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ІІІ 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ускладнення структури політичної системи суспільства, поява різного роду недержавних інститутів влади, явищ та процесів соціально-політичного життя.</a:t>
            </a:r>
          </a:p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</a:t>
            </a:r>
            <a:r>
              <a:rPr lang="en-US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</a:t>
            </a:r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загальний процес становлення наукового знання світу й суспільства, коли диференціація єдиного філософського знання про природу людини та устрій суспільного життя спричинила необхідність наукового висвітлення суті політики і влади, їхньої ролі та функцій.</a:t>
            </a:r>
          </a:p>
          <a:p>
            <a:pPr algn="just"/>
            <a:r>
              <a:rPr lang="en-US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 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постійний пошук пізнання політичних подій неполітичними й ненауковими засобами. Тому виникнення науки про політику – не суто наукове, але і ширше – соціокультурне явище.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42640374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392</TotalTime>
  <Words>1631</Words>
  <Application>Microsoft Office PowerPoint</Application>
  <PresentationFormat>Широкоэкранный</PresentationFormat>
  <Paragraphs>113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8" baseType="lpstr">
      <vt:lpstr>Arial</vt:lpstr>
      <vt:lpstr>Calibri</vt:lpstr>
      <vt:lpstr>Cambria</vt:lpstr>
      <vt:lpstr>Symbol</vt:lpstr>
      <vt:lpstr>Times New Roman</vt:lpstr>
      <vt:lpstr>Verdana</vt:lpstr>
      <vt:lpstr>Wingdings</vt:lpstr>
      <vt:lpstr>Галерея</vt:lpstr>
      <vt:lpstr>Політологія як система знань про політику.</vt:lpstr>
      <vt:lpstr>Презентация PowerPoint</vt:lpstr>
      <vt:lpstr>Презентация PowerPoint</vt:lpstr>
      <vt:lpstr>Презентация PowerPoint</vt:lpstr>
      <vt:lpstr>Презентация PowerPoint</vt:lpstr>
      <vt:lpstr>Є три підходи до визначення політології: </vt:lpstr>
      <vt:lpstr>Презентация PowerPoint</vt:lpstr>
      <vt:lpstr>Політика є об'єктом дослідження багатьох наук про суспільство</vt:lpstr>
      <vt:lpstr>Основні фактори, які сприяли виникненню політології як науки:</vt:lpstr>
      <vt:lpstr>Закономірності</vt:lpstr>
      <vt:lpstr>Закони політичного життя суспільства</vt:lpstr>
      <vt:lpstr>Структура політології </vt:lpstr>
      <vt:lpstr>Історія політичних учень </vt:lpstr>
      <vt:lpstr>Теорія політики </vt:lpstr>
      <vt:lpstr>Прикладна (практична) політологія </vt:lpstr>
      <vt:lpstr>Категорії політології</vt:lpstr>
      <vt:lpstr>Методи політологічних досліджень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  Функції політології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Політологія як система знань про політику.</dc:title>
  <dc:creator>Admin</dc:creator>
  <cp:lastModifiedBy>Пользователь</cp:lastModifiedBy>
  <cp:revision>8</cp:revision>
  <dcterms:created xsi:type="dcterms:W3CDTF">2022-02-09T22:21:55Z</dcterms:created>
  <dcterms:modified xsi:type="dcterms:W3CDTF">2024-02-08T17:22:34Z</dcterms:modified>
</cp:coreProperties>
</file>