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92" r:id="rId15"/>
    <p:sldId id="283" r:id="rId16"/>
    <p:sldId id="280" r:id="rId17"/>
    <p:sldId id="293" r:id="rId18"/>
    <p:sldId id="294" r:id="rId19"/>
    <p:sldId id="295" r:id="rId20"/>
    <p:sldId id="284" r:id="rId21"/>
    <p:sldId id="285" r:id="rId22"/>
    <p:sldId id="287" r:id="rId23"/>
    <p:sldId id="286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88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53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39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04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04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747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93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31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32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45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8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8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6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39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0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61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17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36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910D-E24B-42CC-9331-23BD6067091B}" type="datetimeFigureOut">
              <a:rPr lang="uk-UA" smtClean="0"/>
              <a:t>21.09.2022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D96D-1FF6-477D-B5B2-4601DA15EA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4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B7C3E-FAA7-4233-B769-E09AE8F3B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643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обґрунтування</a:t>
            </a:r>
            <a:r>
              <a:rPr lang="ru-RU" dirty="0"/>
              <a:t> Ч.2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9DCF08-81E2-4040-8712-54D99CA2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89401"/>
            <a:ext cx="9694506" cy="685800"/>
          </a:xfrm>
        </p:spPr>
        <p:txBody>
          <a:bodyPr/>
          <a:lstStyle/>
          <a:p>
            <a:r>
              <a:rPr lang="uk-UA" dirty="0"/>
              <a:t>Лекція з навчальної дисципліни «Економіка та управління в сфері торгівлі»</a:t>
            </a:r>
          </a:p>
        </p:txBody>
      </p:sp>
    </p:spTree>
    <p:extLst>
      <p:ext uri="{BB962C8B-B14F-4D97-AF65-F5344CB8AC3E}">
        <p14:creationId xmlns:p14="http://schemas.microsoft.com/office/powerpoint/2010/main" val="424737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4CD6A0-B660-4193-AB73-3824912A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484708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	Підприємства, що визначаються конкурентами торговельного підприємства, мають відповідати наступним ознакам:</a:t>
            </a:r>
          </a:p>
          <a:p>
            <a:pPr marL="0" indent="0">
              <a:buNone/>
            </a:pPr>
            <a:r>
              <a:rPr lang="uk-UA" dirty="0"/>
              <a:t>	1. Єдиний регіональний ринок діяльності або його певний сегмент – район діяльності, визначений в межах міста, району або області.</a:t>
            </a:r>
          </a:p>
          <a:p>
            <a:pPr marL="0" indent="0">
              <a:buNone/>
            </a:pPr>
            <a:r>
              <a:rPr lang="uk-UA" dirty="0"/>
              <a:t>	2. Відповідність асортиментної структури товарообороту, широти та глибини асортименту товарів, та торговельних послуг, що пропонуються.</a:t>
            </a:r>
          </a:p>
          <a:p>
            <a:pPr marL="0" indent="0">
              <a:buNone/>
            </a:pPr>
            <a:r>
              <a:rPr lang="uk-UA" dirty="0"/>
              <a:t>	3. </a:t>
            </a:r>
            <a:r>
              <a:rPr lang="uk-UA" dirty="0" err="1"/>
              <a:t>Співставлюваність</a:t>
            </a:r>
            <a:r>
              <a:rPr lang="uk-UA" dirty="0"/>
              <a:t> фаз життєвого циклу підприємства та основних стратегічних цілей розвитку.</a:t>
            </a:r>
          </a:p>
          <a:p>
            <a:pPr marL="0" indent="0">
              <a:buNone/>
            </a:pPr>
            <a:r>
              <a:rPr lang="uk-UA" dirty="0"/>
              <a:t>	4. Застосування однакових каналів розповсюдження товарів.</a:t>
            </a:r>
          </a:p>
          <a:p>
            <a:pPr marL="0" indent="0">
              <a:buNone/>
            </a:pPr>
            <a:r>
              <a:rPr lang="uk-UA" dirty="0"/>
              <a:t>	5. Наявність доступу та рівність можливостей щодо формування ресурсного потенціалу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79290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D92AB-BAC3-43AB-94BE-4F7F8FEF5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65" y="1304544"/>
            <a:ext cx="835196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79F53-83ED-4987-B640-34C50995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4" y="1609344"/>
            <a:ext cx="1106236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E76E04-E0B0-4B51-99A2-DE3649A82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64" y="1148194"/>
            <a:ext cx="9002324" cy="57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29743-ADB1-4BBA-86F7-9913B49F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99" y="2179675"/>
            <a:ext cx="10198893" cy="24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2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FA7EDD-8A91-4B30-ADCA-E6CAA5BB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4514"/>
            <a:ext cx="10820400" cy="493417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Методи оцінки конкурентоспроможності</a:t>
            </a:r>
          </a:p>
          <a:p>
            <a:pPr marL="457200" indent="-457200" algn="just">
              <a:buAutoNum type="arabicPeriod"/>
            </a:pPr>
            <a:r>
              <a:rPr lang="uk-UA" dirty="0"/>
              <a:t>Метод різниць.</a:t>
            </a:r>
          </a:p>
          <a:p>
            <a:pPr marL="457200" indent="-457200" algn="just">
              <a:buAutoNum type="arabicPeriod"/>
            </a:pPr>
            <a:r>
              <a:rPr lang="uk-UA" dirty="0"/>
              <a:t>Метод рангів.</a:t>
            </a:r>
          </a:p>
          <a:p>
            <a:pPr marL="457200" indent="-457200" algn="just">
              <a:buAutoNum type="arabicPeriod"/>
            </a:pPr>
            <a:r>
              <a:rPr lang="uk-UA" dirty="0"/>
              <a:t>Метод балів.</a:t>
            </a:r>
          </a:p>
          <a:p>
            <a:pPr marL="457200" indent="-457200" algn="just">
              <a:buAutoNum type="arabicPeriod"/>
            </a:pPr>
            <a:r>
              <a:rPr lang="uk-UA" dirty="0"/>
              <a:t>Метод еталону (графічний метод)</a:t>
            </a:r>
          </a:p>
          <a:p>
            <a:pPr marL="457200" indent="-457200" algn="just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266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B015D-0F9B-46CC-90D0-5FBD1AB45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8" y="2109216"/>
            <a:ext cx="10820823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5AD3FF-7BC5-4D7E-89E2-2E2E4716C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69" y="1402080"/>
            <a:ext cx="10286570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1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6B5D79-2A36-4C87-A54A-F61AFBE13B3D}"/>
              </a:ext>
            </a:extLst>
          </p:cNvPr>
          <p:cNvSpPr/>
          <p:nvPr/>
        </p:nvSpPr>
        <p:spPr>
          <a:xfrm>
            <a:off x="1146048" y="1772055"/>
            <a:ext cx="10168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0000"/>
                </a:solidFill>
                <a:latin typeface="CenturySchoolbook-Italic"/>
              </a:rPr>
              <a:t>Метод балів. </a:t>
            </a:r>
            <a:r>
              <a:rPr lang="uk-UA" dirty="0">
                <a:solidFill>
                  <a:srgbClr val="000000"/>
                </a:solidFill>
                <a:latin typeface="CenturySchoolbook"/>
              </a:rPr>
              <a:t>Його застосування дозволяє визначити узагальнюючу кількісну оцінку становища підприємства в конкурентній боротьбі при наявності кількох конкурентів.</a:t>
            </a:r>
            <a:br>
              <a:rPr lang="uk-UA" dirty="0">
                <a:solidFill>
                  <a:srgbClr val="000000"/>
                </a:solidFill>
                <a:latin typeface="CenturySchoolbook"/>
              </a:rPr>
            </a:br>
            <a:r>
              <a:rPr lang="uk-UA" dirty="0">
                <a:solidFill>
                  <a:srgbClr val="000000"/>
                </a:solidFill>
                <a:latin typeface="CenturySchoolbook"/>
              </a:rPr>
              <a:t>Застосування даного методу передбачає:</a:t>
            </a:r>
            <a:br>
              <a:rPr lang="uk-UA" dirty="0">
                <a:solidFill>
                  <a:srgbClr val="000000"/>
                </a:solidFill>
                <a:latin typeface="CenturySchoolbook"/>
              </a:rPr>
            </a:br>
            <a:r>
              <a:rPr lang="uk-UA" dirty="0">
                <a:solidFill>
                  <a:srgbClr val="000000"/>
                </a:solidFill>
                <a:latin typeface="CenturySchoolbook"/>
              </a:rPr>
              <a:t>1. Складання матриці оціночних показників для порівняння підприємства з його конкурентами.</a:t>
            </a:r>
            <a:br>
              <a:rPr lang="uk-UA" dirty="0">
                <a:solidFill>
                  <a:srgbClr val="000000"/>
                </a:solidFill>
                <a:latin typeface="CenturySchoolbook"/>
              </a:rPr>
            </a:br>
            <a:r>
              <a:rPr lang="uk-UA" dirty="0">
                <a:solidFill>
                  <a:srgbClr val="000000"/>
                </a:solidFill>
                <a:latin typeface="CenturySchoolbook"/>
              </a:rPr>
              <a:t>2. Виділення найкращого значення окремого оціночного показника з даної сукупності підприємств та присвоєння йому визначеного бального значення (за самостійно встановленою шкалою оцінювання)</a:t>
            </a:r>
            <a:br>
              <a:rPr lang="uk-UA" dirty="0">
                <a:solidFill>
                  <a:srgbClr val="000000"/>
                </a:solidFill>
                <a:latin typeface="CenturySchoolbook"/>
              </a:rPr>
            </a:br>
            <a:r>
              <a:rPr lang="uk-UA" dirty="0">
                <a:solidFill>
                  <a:srgbClr val="000000"/>
                </a:solidFill>
                <a:latin typeface="CenturySchoolbook"/>
              </a:rPr>
              <a:t>3. Розрахунок балів, отриманих іншими підприємствами за даним оціночним показником шляхом порівняння їх фактичних значень з найкращими в даній сукупності</a:t>
            </a:r>
            <a:r>
              <a:rPr lang="uk-UA" dirty="0"/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CenturySchoolbook"/>
              </a:rPr>
              <a:t>4.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значущості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(вкладу) конкретного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показника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оцінки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загальну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оцінку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підприємства</a:t>
            </a:r>
            <a:br>
              <a:rPr lang="ru-RU" dirty="0">
                <a:solidFill>
                  <a:srgbClr val="000000"/>
                </a:solidFill>
                <a:latin typeface="CenturySchoolbook"/>
              </a:rPr>
            </a:br>
            <a:r>
              <a:rPr lang="ru-RU" dirty="0" err="1">
                <a:solidFill>
                  <a:srgbClr val="000000"/>
                </a:solidFill>
                <a:latin typeface="CenturySchoolbook"/>
              </a:rPr>
              <a:t>Рівень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значущості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окремих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оціночних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показників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задається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експертно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уявлення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про роль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даного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показника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формуванні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висновку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ступінь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.</a:t>
            </a:r>
            <a:br>
              <a:rPr lang="ru-RU" dirty="0">
                <a:solidFill>
                  <a:srgbClr val="000000"/>
                </a:solidFill>
                <a:latin typeface="CenturySchoolbook"/>
              </a:rPr>
            </a:br>
            <a:r>
              <a:rPr lang="ru-RU" dirty="0">
                <a:solidFill>
                  <a:srgbClr val="000000"/>
                </a:solidFill>
                <a:latin typeface="CenturySchoolbook"/>
              </a:rPr>
              <a:t>5.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Отримання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узагальненої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бальної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оцінки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enturySchoolbook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latin typeface="CenturySchoolbook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419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ED2A8E-447C-4BA0-B504-67B89C758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64" y="1234845"/>
            <a:ext cx="6980472" cy="50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69D75C-90CE-4BD2-92B3-FD7FCFE8E6B5}"/>
              </a:ext>
            </a:extLst>
          </p:cNvPr>
          <p:cNvSpPr txBox="1"/>
          <p:nvPr/>
        </p:nvSpPr>
        <p:spPr>
          <a:xfrm>
            <a:off x="1057469" y="1603921"/>
            <a:ext cx="100770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Стратегія діяльності торговельного підприємства та її обґрунтування</a:t>
            </a:r>
          </a:p>
          <a:p>
            <a:r>
              <a:rPr lang="uk-UA" dirty="0"/>
              <a:t>1. Система стратегічних цілей діяльності торговельного підприємства та фактори, що її обумовлюють</a:t>
            </a:r>
          </a:p>
          <a:p>
            <a:r>
              <a:rPr lang="uk-UA" dirty="0"/>
              <a:t>2. Стратегія діяльності торговельного підприємства: її вміст та порядок розробки</a:t>
            </a:r>
          </a:p>
          <a:p>
            <a:r>
              <a:rPr lang="uk-UA" b="1" dirty="0"/>
              <a:t>3. Моніторинг та прогноз стану зовнішнього середовища торговельного підприємства</a:t>
            </a:r>
          </a:p>
          <a:p>
            <a:r>
              <a:rPr lang="uk-UA" b="1" dirty="0"/>
              <a:t>4. Конкурентоспроможність торговельного підприємства та методи її оцінки</a:t>
            </a:r>
          </a:p>
          <a:p>
            <a:r>
              <a:rPr lang="uk-UA" b="1" dirty="0"/>
              <a:t>5. Стратегічний потенціал торговельного підприємства та його конкурентний статус</a:t>
            </a:r>
          </a:p>
          <a:p>
            <a:r>
              <a:rPr lang="uk-UA" b="1" dirty="0"/>
              <a:t>6. Організація планування господарсько-фінансової діяльності торговельного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267592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E0D034-833D-4334-A1A0-EC61CD32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32114"/>
            <a:ext cx="10820400" cy="50865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/>
              <a:t>5. Стратегічний потенціал торговельного підприємства та його конкурентний статус</a:t>
            </a:r>
          </a:p>
          <a:p>
            <a:pPr marL="0" indent="0" algn="just">
              <a:buNone/>
            </a:pPr>
            <a:r>
              <a:rPr lang="uk-UA" dirty="0"/>
              <a:t> 	Визначення стратегічного потенціалу підприємства ґрунтується на використанні системного підходу до розгляду умов та результатів функціонування підприємства, його цілей. Згідно з цим підходом підприємство розглядається як система ресурсів, які вступають у взаємодію та обумовлюють досягнуті результати.</a:t>
            </a:r>
          </a:p>
          <a:p>
            <a:pPr marL="0" indent="0" algn="ctr">
              <a:buNone/>
            </a:pPr>
            <a:r>
              <a:rPr lang="uk-UA" b="1" dirty="0"/>
              <a:t>Основні види ресурсів</a:t>
            </a:r>
          </a:p>
          <a:p>
            <a:pPr marL="0" indent="0" algn="just">
              <a:buNone/>
            </a:pPr>
            <a:r>
              <a:rPr lang="uk-UA" dirty="0"/>
              <a:t>1. Технічні ресурси</a:t>
            </a:r>
          </a:p>
          <a:p>
            <a:pPr marL="0" indent="0" algn="just">
              <a:buNone/>
            </a:pPr>
            <a:r>
              <a:rPr lang="uk-UA" dirty="0"/>
              <a:t>2. Технологічні ресурси</a:t>
            </a:r>
          </a:p>
          <a:p>
            <a:pPr marL="0" indent="0" algn="just">
              <a:buNone/>
            </a:pPr>
            <a:r>
              <a:rPr lang="uk-UA" dirty="0"/>
              <a:t>3. Кадрові ресурси</a:t>
            </a:r>
          </a:p>
          <a:p>
            <a:pPr marL="0" indent="0" algn="just">
              <a:buNone/>
            </a:pPr>
            <a:r>
              <a:rPr lang="uk-UA" dirty="0"/>
              <a:t>4. Просторові ресурси</a:t>
            </a:r>
          </a:p>
          <a:p>
            <a:pPr marL="0" indent="0" algn="just">
              <a:buNone/>
            </a:pPr>
            <a:r>
              <a:rPr lang="uk-UA" dirty="0"/>
              <a:t>5. Ресурси організаційної структури системи управління</a:t>
            </a:r>
          </a:p>
          <a:p>
            <a:pPr marL="0" indent="0" algn="just">
              <a:buNone/>
            </a:pPr>
            <a:r>
              <a:rPr lang="uk-UA" dirty="0"/>
              <a:t>6. Інформаційні ресурси</a:t>
            </a:r>
          </a:p>
          <a:p>
            <a:pPr marL="0" indent="0" algn="just">
              <a:buNone/>
            </a:pPr>
            <a:r>
              <a:rPr lang="uk-UA" dirty="0"/>
              <a:t>7. Фінансові ресурси</a:t>
            </a:r>
          </a:p>
          <a:p>
            <a:pPr marL="0" indent="0" algn="just">
              <a:buNone/>
            </a:pPr>
            <a:r>
              <a:rPr lang="uk-UA" dirty="0"/>
              <a:t>8. Товарні ресурси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7A7E6C-8F9D-4EB6-BCD9-72BA680D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0"/>
            <a:ext cx="10820400" cy="5018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	Для торговельних підприємств специфічною складовою ресурсного потенціалу є </a:t>
            </a:r>
            <a:r>
              <a:rPr lang="uk-UA" b="1" dirty="0"/>
              <a:t>товарні ресурси </a:t>
            </a:r>
            <a:r>
              <a:rPr lang="uk-UA" dirty="0"/>
              <a:t>– можливі обсяги та умови закупівлі товарів, встановлені господарські зв’язки з постачальниками, асортимент товарної пропозиції, його широта, глибина, оновлювання та відповідність, попиту тощо.</a:t>
            </a:r>
          </a:p>
          <a:p>
            <a:pPr marL="0" indent="0" algn="just">
              <a:buNone/>
            </a:pPr>
            <a:r>
              <a:rPr lang="uk-UA" dirty="0"/>
              <a:t>	Потенційні можливості підприємства при найбільш ефективному використанні ресурсів характеризують стратегічний потенціал підприємства.</a:t>
            </a:r>
          </a:p>
          <a:p>
            <a:pPr marL="0" indent="0">
              <a:buNone/>
            </a:pPr>
            <a:r>
              <a:rPr lang="uk-UA" dirty="0"/>
              <a:t>	Рівень стратегічного потенціалу підприємства визначається:</a:t>
            </a:r>
          </a:p>
          <a:p>
            <a:pPr marL="0" indent="0">
              <a:buNone/>
            </a:pPr>
            <a:r>
              <a:rPr lang="uk-UA" dirty="0"/>
              <a:t>- по-перше, складом та сучасним станом системи наявних ресурсів;</a:t>
            </a:r>
          </a:p>
          <a:p>
            <a:pPr marL="0" indent="0">
              <a:buNone/>
            </a:pPr>
            <a:r>
              <a:rPr lang="uk-UA" dirty="0"/>
              <a:t>- по-друге, ступенем відповідності ресурсного потенціалу стратегічним цілям та завданням підприємства;</a:t>
            </a:r>
          </a:p>
          <a:p>
            <a:pPr marL="0" indent="0">
              <a:buNone/>
            </a:pPr>
            <a:r>
              <a:rPr lang="uk-UA" dirty="0"/>
              <a:t>- по-третє, спроможністю ресурсного потенціалу забезпечити</a:t>
            </a:r>
          </a:p>
          <a:p>
            <a:pPr marL="0" indent="0">
              <a:buNone/>
            </a:pPr>
            <a:r>
              <a:rPr lang="uk-UA" dirty="0"/>
              <a:t>стійкість господарської системи до впливу зовнішнього середовища та</a:t>
            </a:r>
          </a:p>
          <a:p>
            <a:pPr marL="0" indent="0">
              <a:buNone/>
            </a:pPr>
            <a:r>
              <a:rPr lang="uk-UA" dirty="0"/>
              <a:t>внутрішня гнучкість (адаптованість).</a:t>
            </a:r>
          </a:p>
        </p:txBody>
      </p:sp>
    </p:spTree>
    <p:extLst>
      <p:ext uri="{BB962C8B-B14F-4D97-AF65-F5344CB8AC3E}">
        <p14:creationId xmlns:p14="http://schemas.microsoft.com/office/powerpoint/2010/main" val="248674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F1FBAA-527A-4AB2-80FE-1FC0FA4BB8AC}"/>
              </a:ext>
            </a:extLst>
          </p:cNvPr>
          <p:cNvSpPr txBox="1"/>
          <p:nvPr/>
        </p:nvSpPr>
        <p:spPr>
          <a:xfrm>
            <a:off x="1062990" y="1765310"/>
            <a:ext cx="102184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Основними складовими стратегічного потенціалу торговельного підприємства, які визначають його потенційні можливості, є:</a:t>
            </a:r>
          </a:p>
          <a:p>
            <a:pPr algn="just"/>
            <a:r>
              <a:rPr lang="uk-UA" dirty="0"/>
              <a:t>1. Спроможність до проведення макроекономічного аналізу ситуації в країні та регіоні діяльності.</a:t>
            </a:r>
          </a:p>
          <a:p>
            <a:pPr algn="just"/>
            <a:r>
              <a:rPr lang="uk-UA" dirty="0"/>
              <a:t>2. Спроможність до прогнозування змін в обсязі та структурі споживчого попиту (за товарними групами та окремими видами, різновидами товарів).</a:t>
            </a:r>
          </a:p>
          <a:p>
            <a:pPr algn="just"/>
            <a:r>
              <a:rPr lang="uk-UA" dirty="0"/>
              <a:t>3. Спроможність до аналізу та прогнозування кон'юнктури ринків ресурсів та капіталу, розробки та реалізації ефективних стратегій взаємодії з ринками для залучення необхідних ресурсів.</a:t>
            </a:r>
          </a:p>
          <a:p>
            <a:pPr algn="just"/>
            <a:r>
              <a:rPr lang="uk-UA" dirty="0"/>
              <a:t>4. Спроможність до висування та реалізації конкурентоспроможних ідей відносно технології та організації торговельного процесу, здійснення закупівлі товарних ресурсів та формування товарної пропозиції.</a:t>
            </a:r>
          </a:p>
          <a:p>
            <a:pPr algn="just"/>
            <a:r>
              <a:rPr lang="uk-UA" dirty="0"/>
              <a:t>5. Спроможність до забезпечення стійкості підприємства до негативних змін у зовнішньому середовищі функціонування за рахунок розробки та реалізації ефективних захисних стратегій.</a:t>
            </a:r>
          </a:p>
        </p:txBody>
      </p:sp>
    </p:spTree>
    <p:extLst>
      <p:ext uri="{BB962C8B-B14F-4D97-AF65-F5344CB8AC3E}">
        <p14:creationId xmlns:p14="http://schemas.microsoft.com/office/powerpoint/2010/main" val="291688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14571-C779-4ED5-8BA8-8B1C9C0CBFA3}"/>
              </a:ext>
            </a:extLst>
          </p:cNvPr>
          <p:cNvSpPr txBox="1"/>
          <p:nvPr/>
        </p:nvSpPr>
        <p:spPr>
          <a:xfrm>
            <a:off x="868680" y="1754505"/>
            <a:ext cx="102687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6. Спроможність до забезпечення внутрішньої гнучкості підприємства за рахунок використання технологічних новацій, зміни спрямованості мотивацій та стимулювання праці персоналу, товарної та регіональної диверсифікації діяльності, оснащення новими основними фондами та інше.</a:t>
            </a:r>
          </a:p>
          <a:p>
            <a:pPr algn="just"/>
            <a:r>
              <a:rPr lang="uk-UA" dirty="0"/>
              <a:t>7. Здатність до забезпечення конкурентоспроможності асортименту реалізованих товарів, що потрібно для розширення ринку збуту та збільшення ніші господарювання.</a:t>
            </a:r>
          </a:p>
          <a:p>
            <a:pPr algn="just"/>
            <a:r>
              <a:rPr lang="uk-UA" dirty="0"/>
              <a:t>8. Спроможність до підтримки конкурентного статусу підприємства та використання конкурентних переваг в боротьбі за споживача.</a:t>
            </a:r>
          </a:p>
          <a:p>
            <a:pPr algn="just"/>
            <a:r>
              <a:rPr lang="uk-UA" dirty="0"/>
              <a:t>9. Спроможність до ефективного використання інвестиційних можливостей щодо розвитку ресурсного потенціалу.</a:t>
            </a:r>
          </a:p>
          <a:p>
            <a:pPr algn="just"/>
            <a:r>
              <a:rPr lang="uk-UA" dirty="0"/>
              <a:t>10.Спроможність до забезпечення високої ефективності господарювання за рахунок пошуку та мобілізації невикористаних резервів, підтримки необхідних темпів розвитку.</a:t>
            </a:r>
          </a:p>
          <a:p>
            <a:pPr algn="just"/>
            <a:r>
              <a:rPr lang="uk-UA" dirty="0"/>
              <a:t>11. Спроможність адаптації стратегії та тактики діяльності підприємства до умов господарювання, що змінюються.</a:t>
            </a:r>
          </a:p>
        </p:txBody>
      </p:sp>
    </p:spTree>
    <p:extLst>
      <p:ext uri="{BB962C8B-B14F-4D97-AF65-F5344CB8AC3E}">
        <p14:creationId xmlns:p14="http://schemas.microsoft.com/office/powerpoint/2010/main" val="2864775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32537-0097-429C-B3F0-FA178831E085}"/>
              </a:ext>
            </a:extLst>
          </p:cNvPr>
          <p:cNvSpPr txBox="1"/>
          <p:nvPr/>
        </p:nvSpPr>
        <p:spPr>
          <a:xfrm>
            <a:off x="1313688" y="1286179"/>
            <a:ext cx="101254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6. </a:t>
            </a:r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b="1" dirty="0" err="1"/>
              <a:t>господарсько-фінансової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торговельного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  <a:p>
            <a:pPr algn="ctr"/>
            <a:endParaRPr lang="ru-RU" b="1" dirty="0"/>
          </a:p>
          <a:p>
            <a:pPr algn="just"/>
            <a:r>
              <a:rPr lang="uk-UA" dirty="0"/>
              <a:t>	Під </a:t>
            </a:r>
            <a:r>
              <a:rPr lang="uk-UA" b="1" dirty="0"/>
              <a:t>тактичним (оперативним) плануванням господарсько-фінансової діяльності </a:t>
            </a:r>
            <a:r>
              <a:rPr lang="uk-UA" dirty="0"/>
              <a:t>підприємства розуміють процес, що дозволяє керівництву підприємства здійснювати ув'язку та конкретизацію заходів, з реалізації обраної стратегії розвитку за рівнями управління підприємством, часом здійснення, конкретними виконавцями, дозволяє задавати чіткі кількісні параметри досягнення стратегічних цілей розвитку.</a:t>
            </a:r>
          </a:p>
          <a:p>
            <a:pPr algn="just"/>
            <a:r>
              <a:rPr lang="uk-UA" dirty="0"/>
              <a:t>	</a:t>
            </a:r>
            <a:r>
              <a:rPr lang="uk-UA" b="1" dirty="0"/>
              <a:t>Основними завданнями тактичного планування є:</a:t>
            </a:r>
          </a:p>
          <a:p>
            <a:pPr algn="just"/>
            <a:r>
              <a:rPr lang="uk-UA" dirty="0"/>
              <a:t>1. Узгодження системи цілей підприємства за окремими напрямками його діяльності з головною (стратегічною) ціллю, та їх кількісне визначення.</a:t>
            </a:r>
          </a:p>
          <a:p>
            <a:pPr algn="just"/>
            <a:r>
              <a:rPr lang="uk-UA" dirty="0"/>
              <a:t>2. Своєчасне виявлення засобів, альтернатив, шансів та ризику досягнення поставлених цілей.</a:t>
            </a:r>
          </a:p>
          <a:p>
            <a:pPr algn="just"/>
            <a:r>
              <a:rPr lang="uk-UA" dirty="0"/>
              <a:t>3. Рання діагностика проблемних ситуацій та розробка системи заходів з їх профілактики та попередження.</a:t>
            </a:r>
          </a:p>
          <a:p>
            <a:pPr algn="just"/>
            <a:r>
              <a:rPr lang="uk-UA" dirty="0"/>
              <a:t>4. Координація діяльності окремих організаційних структур підприємства.</a:t>
            </a:r>
          </a:p>
          <a:p>
            <a:pPr algn="just"/>
            <a:r>
              <a:rPr lang="uk-UA" dirty="0"/>
              <a:t>5. Інформування та мотивація персоналу стосовно діяльності підприємства з кожного напрямку робіт.</a:t>
            </a:r>
          </a:p>
          <a:p>
            <a:pPr algn="just"/>
            <a:r>
              <a:rPr lang="uk-UA" dirty="0"/>
              <a:t>6. Визначення параметрів контролю за діяльністю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220569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74C6F-E4C9-45FB-91F6-03BE7AB2FDAE}"/>
              </a:ext>
            </a:extLst>
          </p:cNvPr>
          <p:cNvSpPr txBox="1"/>
          <p:nvPr/>
        </p:nvSpPr>
        <p:spPr>
          <a:xfrm>
            <a:off x="978408" y="1309592"/>
            <a:ext cx="100218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err="1"/>
              <a:t>Комплексний</a:t>
            </a:r>
            <a:r>
              <a:rPr lang="ru-RU" dirty="0"/>
              <a:t> план </a:t>
            </a:r>
            <a:r>
              <a:rPr lang="ru-RU" dirty="0" err="1"/>
              <a:t>економічного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взаємопов'язаних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:</a:t>
            </a:r>
          </a:p>
          <a:p>
            <a:pPr algn="just"/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План товарообороту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ru-RU" dirty="0"/>
              <a:t>2. План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.</a:t>
            </a:r>
          </a:p>
          <a:p>
            <a:r>
              <a:rPr lang="ru-RU" dirty="0"/>
              <a:t>3. План товарного </a:t>
            </a:r>
            <a:r>
              <a:rPr lang="ru-RU" dirty="0" err="1"/>
              <a:t>забезпечення</a:t>
            </a:r>
            <a:r>
              <a:rPr lang="ru-RU" dirty="0"/>
              <a:t> обороту (</a:t>
            </a:r>
            <a:r>
              <a:rPr lang="ru-RU" dirty="0" err="1"/>
              <a:t>закупівлі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).</a:t>
            </a:r>
          </a:p>
          <a:p>
            <a:r>
              <a:rPr lang="uk-UA" dirty="0"/>
              <a:t>4. План з праці.</a:t>
            </a:r>
          </a:p>
          <a:p>
            <a:r>
              <a:rPr lang="ru-RU" dirty="0"/>
              <a:t>5. План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матеріально-технічної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6. План (</a:t>
            </a:r>
            <a:r>
              <a:rPr lang="ru-RU" dirty="0" err="1"/>
              <a:t>кошторис</a:t>
            </a:r>
            <a:r>
              <a:rPr lang="ru-RU" dirty="0"/>
              <a:t>)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uk-UA" dirty="0"/>
              <a:t>7. План доходів підприємства.</a:t>
            </a:r>
          </a:p>
          <a:p>
            <a:r>
              <a:rPr lang="ru-RU" dirty="0"/>
              <a:t>8. План </a:t>
            </a:r>
            <a:r>
              <a:rPr lang="ru-RU" dirty="0" err="1"/>
              <a:t>отримання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r>
              <a:rPr lang="uk-UA" dirty="0"/>
              <a:t>9. Фінансовий план підприємства.</a:t>
            </a:r>
          </a:p>
          <a:p>
            <a:r>
              <a:rPr lang="ru-RU" dirty="0"/>
              <a:t>10. План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56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0DFA07-ABF6-4B4F-BCA7-DD299FFA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8058"/>
            <a:ext cx="10820400" cy="489062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</a:t>
            </a:r>
          </a:p>
          <a:p>
            <a:pPr marL="0" indent="0">
              <a:buNone/>
            </a:pPr>
            <a:r>
              <a:rPr lang="uk-UA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7C75A3-4263-469B-BE59-18CAAB6C6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1103248"/>
            <a:ext cx="8302751" cy="57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8A8EA4-E335-4045-BEE2-BA9DB78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274406"/>
            <a:ext cx="9180575" cy="534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2E5D85-ACB8-4BD2-8783-E670FD3A6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746056"/>
            <a:ext cx="8363712" cy="61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12B997-4DE9-4CD8-9F77-C3C4BAD53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43" y="1322832"/>
            <a:ext cx="9938838" cy="55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1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728C41D-A272-497D-AA93-7B8A7D0B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64772"/>
            <a:ext cx="10820400" cy="50539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/>
              <a:t>4. Конкурентоспроможність торговельного підприємства та методи її оцінки</a:t>
            </a:r>
          </a:p>
          <a:p>
            <a:pPr marL="0" indent="0" algn="just">
              <a:buNone/>
            </a:pPr>
            <a:r>
              <a:rPr lang="uk-UA" dirty="0"/>
              <a:t>	Можливість виживання підприємства в умовах постійної конкурентної боротьби залежить від його конкурентоспроможності.</a:t>
            </a:r>
          </a:p>
          <a:p>
            <a:pPr marL="0" indent="0" algn="ctr">
              <a:buNone/>
            </a:pPr>
            <a:r>
              <a:rPr lang="uk-UA" dirty="0"/>
              <a:t>Риси конкурентоспроможності</a:t>
            </a:r>
          </a:p>
          <a:p>
            <a:pPr marL="457200" indent="-457200" algn="just">
              <a:buAutoNum type="arabicPeriod"/>
            </a:pPr>
            <a:r>
              <a:rPr lang="uk-UA" dirty="0"/>
              <a:t>Порівняльний характер.</a:t>
            </a:r>
          </a:p>
          <a:p>
            <a:pPr marL="457200" indent="-457200" algn="just">
              <a:buAutoNum type="arabicPeriod"/>
            </a:pPr>
            <a:r>
              <a:rPr lang="uk-UA" dirty="0"/>
              <a:t>Часовий характер (динамічність).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dirty="0"/>
              <a:t>Конкурентоспроможність </a:t>
            </a:r>
            <a:r>
              <a:rPr lang="uk-UA" dirty="0"/>
              <a:t>окремого торговельного підприємства на певному сегменті товарного чи регіонального ринку виступає як узагальнююча оцінка його конкурентних переваг в питаннях формування ресурсного потенціалу, якості задоволення споживчого попиту та досягнутої завдяки цьому ефективності функціонування підприємства, які мають місце на момент чи протягом оцінювання.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59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86A321-BCA3-47A1-B795-353D50902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3" y="569897"/>
            <a:ext cx="8773339" cy="62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97007-4D19-44EA-8C24-AFD1AFDE5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5499972" cy="4801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7A87E-6957-454E-962B-7963E015D606}"/>
              </a:ext>
            </a:extLst>
          </p:cNvPr>
          <p:cNvSpPr txBox="1"/>
          <p:nvPr/>
        </p:nvSpPr>
        <p:spPr>
          <a:xfrm>
            <a:off x="2561010" y="6108192"/>
            <a:ext cx="769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ПОСЛІДОВНІСТЬ ОЦІНКИ КОНКУРЕНТОСПРОМОЖНОСТІ ТОРГОВЕЛЬНОГО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291313270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Туман</Template>
  <TotalTime>602</TotalTime>
  <Words>1111</Words>
  <Application>Microsoft Office PowerPoint</Application>
  <PresentationFormat>Широкоэкранный</PresentationFormat>
  <Paragraphs>86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CenturySchoolbook</vt:lpstr>
      <vt:lpstr>CenturySchoolbook-Italic</vt:lpstr>
      <vt:lpstr>Туман</vt:lpstr>
      <vt:lpstr>Стратегія діяльності торговельного підприємства та її обґрунтування Ч.2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діяльності торговельного підприємства та її обґрунтування</dc:title>
  <dc:creator>Катерина Бужимська</dc:creator>
  <cp:lastModifiedBy>Катерина Бужимська</cp:lastModifiedBy>
  <cp:revision>47</cp:revision>
  <dcterms:created xsi:type="dcterms:W3CDTF">2020-11-25T06:41:32Z</dcterms:created>
  <dcterms:modified xsi:type="dcterms:W3CDTF">2022-09-21T10:53:48Z</dcterms:modified>
</cp:coreProperties>
</file>