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0" r:id="rId1"/>
  </p:sldMasterIdLst>
  <p:sldIdLst>
    <p:sldId id="256" r:id="rId2"/>
    <p:sldId id="257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1" r:id="rId13"/>
    <p:sldId id="282" r:id="rId14"/>
    <p:sldId id="292" r:id="rId15"/>
    <p:sldId id="283" r:id="rId16"/>
    <p:sldId id="280" r:id="rId17"/>
    <p:sldId id="293" r:id="rId18"/>
    <p:sldId id="294" r:id="rId19"/>
    <p:sldId id="295" r:id="rId20"/>
    <p:sldId id="284" r:id="rId21"/>
    <p:sldId id="285" r:id="rId22"/>
    <p:sldId id="287" r:id="rId23"/>
    <p:sldId id="286" r:id="rId24"/>
    <p:sldId id="290" r:id="rId25"/>
    <p:sldId id="29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48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2889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6533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3392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0046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8046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74794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7936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63126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53291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845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8815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7859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9673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5398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9065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6175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5176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7369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9439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  <p:sldLayoutId id="2147483803" r:id="rId13"/>
    <p:sldLayoutId id="2147483804" r:id="rId14"/>
    <p:sldLayoutId id="2147483805" r:id="rId15"/>
    <p:sldLayoutId id="2147483806" r:id="rId16"/>
    <p:sldLayoutId id="2147483807" r:id="rId17"/>
    <p:sldLayoutId id="2147483808" r:id="rId18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5B7C3E-FAA7-4233-B769-E09AE8F3BB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2264305"/>
            <a:ext cx="9448800" cy="1825096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Стратегія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торговельного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обґрунтування</a:t>
            </a:r>
            <a:r>
              <a:rPr lang="ru-RU" dirty="0"/>
              <a:t> Ч.2</a:t>
            </a: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A9DCF08-81E2-4040-8712-54D99CA292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089401"/>
            <a:ext cx="9694506" cy="685800"/>
          </a:xfrm>
        </p:spPr>
        <p:txBody>
          <a:bodyPr/>
          <a:lstStyle/>
          <a:p>
            <a:r>
              <a:rPr lang="uk-UA" dirty="0"/>
              <a:t>Лекція з навчальної дисципліни «Економіка та управління в сфері торгівлі»</a:t>
            </a:r>
          </a:p>
        </p:txBody>
      </p:sp>
    </p:spTree>
    <p:extLst>
      <p:ext uri="{BB962C8B-B14F-4D97-AF65-F5344CB8AC3E}">
        <p14:creationId xmlns:p14="http://schemas.microsoft.com/office/powerpoint/2010/main" val="4247374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F4CD6A0-B660-4193-AB73-3824912A3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371600"/>
            <a:ext cx="10820400" cy="4847086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	Підприємства, що визначаються конкурентами торговельного підприємства, мають відповідати наступним ознакам:</a:t>
            </a:r>
          </a:p>
          <a:p>
            <a:pPr marL="0" indent="0">
              <a:buNone/>
            </a:pPr>
            <a:r>
              <a:rPr lang="uk-UA" dirty="0"/>
              <a:t>	1. Єдиний регіональний ринок діяльності або його певний сегмент – район діяльності, визначений в межах міста, району або області.</a:t>
            </a:r>
          </a:p>
          <a:p>
            <a:pPr marL="0" indent="0">
              <a:buNone/>
            </a:pPr>
            <a:r>
              <a:rPr lang="uk-UA" dirty="0"/>
              <a:t>	2. Відповідність асортиментної структури товарообороту, широти та глибини асортименту товарів, та торговельних послуг, що пропонуються.</a:t>
            </a:r>
          </a:p>
          <a:p>
            <a:pPr marL="0" indent="0">
              <a:buNone/>
            </a:pPr>
            <a:r>
              <a:rPr lang="uk-UA" dirty="0"/>
              <a:t>	3. </a:t>
            </a:r>
            <a:r>
              <a:rPr lang="uk-UA" dirty="0" err="1"/>
              <a:t>Співставлюваність</a:t>
            </a:r>
            <a:r>
              <a:rPr lang="uk-UA" dirty="0"/>
              <a:t> фаз життєвого циклу підприємства та основних стратегічних цілей розвитку.</a:t>
            </a:r>
          </a:p>
          <a:p>
            <a:pPr marL="0" indent="0">
              <a:buNone/>
            </a:pPr>
            <a:r>
              <a:rPr lang="uk-UA" dirty="0"/>
              <a:t>	4. Застосування однакових каналів розповсюдження товарів.</a:t>
            </a:r>
          </a:p>
          <a:p>
            <a:pPr marL="0" indent="0">
              <a:buNone/>
            </a:pPr>
            <a:r>
              <a:rPr lang="uk-UA" dirty="0"/>
              <a:t>	5. Наявність доступу та рівність можливостей щодо формування ресурсного потенціалу підприємства.</a:t>
            </a:r>
          </a:p>
        </p:txBody>
      </p:sp>
    </p:spTree>
    <p:extLst>
      <p:ext uri="{BB962C8B-B14F-4D97-AF65-F5344CB8AC3E}">
        <p14:creationId xmlns:p14="http://schemas.microsoft.com/office/powerpoint/2010/main" val="792901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BD92AB-BAC3-43AB-94BE-4F7F8FEF54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065" y="1304544"/>
            <a:ext cx="8351964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149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CA79F53-83ED-4987-B640-34C5099599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4" y="1609344"/>
            <a:ext cx="11062362" cy="446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376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E76E04-E0B0-4B51-99A2-DE3649A824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364" y="1148194"/>
            <a:ext cx="9002324" cy="570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470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229743-ADB1-4BBA-86F7-9913B49FE2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999" y="2179675"/>
            <a:ext cx="10198893" cy="249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025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6FA7EDD-8A91-4B30-ADCA-E6CAA5BBF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84514"/>
            <a:ext cx="10820400" cy="4934171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/>
              <a:t>Методи оцінки конкурентоспроможності</a:t>
            </a:r>
          </a:p>
          <a:p>
            <a:pPr marL="457200" indent="-457200" algn="just">
              <a:buAutoNum type="arabicPeriod"/>
            </a:pPr>
            <a:r>
              <a:rPr lang="uk-UA" dirty="0"/>
              <a:t>Метод різниць.</a:t>
            </a:r>
          </a:p>
          <a:p>
            <a:pPr marL="457200" indent="-457200" algn="just">
              <a:buAutoNum type="arabicPeriod"/>
            </a:pPr>
            <a:r>
              <a:rPr lang="uk-UA" dirty="0"/>
              <a:t>Метод рангів.</a:t>
            </a:r>
          </a:p>
          <a:p>
            <a:pPr marL="457200" indent="-457200" algn="just">
              <a:buAutoNum type="arabicPeriod"/>
            </a:pPr>
            <a:r>
              <a:rPr lang="uk-UA" dirty="0"/>
              <a:t>Метод балів.</a:t>
            </a:r>
          </a:p>
          <a:p>
            <a:pPr marL="457200" indent="-457200" algn="just">
              <a:buAutoNum type="arabicPeriod"/>
            </a:pPr>
            <a:r>
              <a:rPr lang="uk-UA" dirty="0"/>
              <a:t>Метод еталону (графічний метод)</a:t>
            </a:r>
          </a:p>
          <a:p>
            <a:pPr marL="457200" indent="-457200" algn="just">
              <a:buAutoNum type="arabicPeriod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32668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AB015D-0F9B-46CC-90D0-5FBD1AB45C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88" y="2109216"/>
            <a:ext cx="10820823" cy="282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268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5AD3FF-7BC5-4D7E-89E2-2E2E4716C3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969" y="1402080"/>
            <a:ext cx="10286570" cy="437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2814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B6B5D79-2A36-4C87-A54A-F61AFBE13B3D}"/>
              </a:ext>
            </a:extLst>
          </p:cNvPr>
          <p:cNvSpPr/>
          <p:nvPr/>
        </p:nvSpPr>
        <p:spPr>
          <a:xfrm>
            <a:off x="1146048" y="1772055"/>
            <a:ext cx="101681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>
                <a:solidFill>
                  <a:srgbClr val="000000"/>
                </a:solidFill>
                <a:latin typeface="CenturySchoolbook-Italic"/>
              </a:rPr>
              <a:t>Метод балів. </a:t>
            </a:r>
            <a:r>
              <a:rPr lang="uk-UA" dirty="0">
                <a:solidFill>
                  <a:srgbClr val="000000"/>
                </a:solidFill>
                <a:latin typeface="CenturySchoolbook"/>
              </a:rPr>
              <a:t>Його застосування дозволяє визначити узагальнюючу кількісну оцінку становища підприємства в конкурентній боротьбі при наявності кількох конкурентів.</a:t>
            </a:r>
            <a:br>
              <a:rPr lang="uk-UA" dirty="0">
                <a:solidFill>
                  <a:srgbClr val="000000"/>
                </a:solidFill>
                <a:latin typeface="CenturySchoolbook"/>
              </a:rPr>
            </a:br>
            <a:r>
              <a:rPr lang="uk-UA" dirty="0">
                <a:solidFill>
                  <a:srgbClr val="000000"/>
                </a:solidFill>
                <a:latin typeface="CenturySchoolbook"/>
              </a:rPr>
              <a:t>Застосування даного методу передбачає:</a:t>
            </a:r>
            <a:br>
              <a:rPr lang="uk-UA" dirty="0">
                <a:solidFill>
                  <a:srgbClr val="000000"/>
                </a:solidFill>
                <a:latin typeface="CenturySchoolbook"/>
              </a:rPr>
            </a:br>
            <a:r>
              <a:rPr lang="uk-UA" dirty="0">
                <a:solidFill>
                  <a:srgbClr val="000000"/>
                </a:solidFill>
                <a:latin typeface="CenturySchoolbook"/>
              </a:rPr>
              <a:t>1. Складання матриці оціночних показників для порівняння підприємства з його конкурентами.</a:t>
            </a:r>
            <a:br>
              <a:rPr lang="uk-UA" dirty="0">
                <a:solidFill>
                  <a:srgbClr val="000000"/>
                </a:solidFill>
                <a:latin typeface="CenturySchoolbook"/>
              </a:rPr>
            </a:br>
            <a:r>
              <a:rPr lang="uk-UA" dirty="0">
                <a:solidFill>
                  <a:srgbClr val="000000"/>
                </a:solidFill>
                <a:latin typeface="CenturySchoolbook"/>
              </a:rPr>
              <a:t>2. Виділення найкращого значення окремого оціночного показника з даної сукупності підприємств та присвоєння йому визначеного бального значення (за самостійно встановленою шкалою оцінювання)</a:t>
            </a:r>
            <a:br>
              <a:rPr lang="uk-UA" dirty="0">
                <a:solidFill>
                  <a:srgbClr val="000000"/>
                </a:solidFill>
                <a:latin typeface="CenturySchoolbook"/>
              </a:rPr>
            </a:br>
            <a:r>
              <a:rPr lang="uk-UA" dirty="0">
                <a:solidFill>
                  <a:srgbClr val="000000"/>
                </a:solidFill>
                <a:latin typeface="CenturySchoolbook"/>
              </a:rPr>
              <a:t>3. Розрахунок балів, отриманих іншими підприємствами за даним оціночним показником шляхом порівняння їх фактичних значень з найкращими в даній сукупності</a:t>
            </a:r>
            <a:r>
              <a:rPr lang="uk-UA" dirty="0"/>
              <a:t> </a:t>
            </a:r>
          </a:p>
          <a:p>
            <a:r>
              <a:rPr lang="ru-RU" dirty="0">
                <a:solidFill>
                  <a:srgbClr val="000000"/>
                </a:solidFill>
                <a:latin typeface="CenturySchoolbook"/>
              </a:rPr>
              <a:t>4.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Встановлення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значущості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(вкладу) конкретного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показника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оцінки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загальну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оцінку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конкурентоспроможності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підприємства</a:t>
            </a:r>
            <a:br>
              <a:rPr lang="ru-RU" dirty="0">
                <a:solidFill>
                  <a:srgbClr val="000000"/>
                </a:solidFill>
                <a:latin typeface="CenturySchoolbook"/>
              </a:rPr>
            </a:br>
            <a:r>
              <a:rPr lang="ru-RU" dirty="0" err="1">
                <a:solidFill>
                  <a:srgbClr val="000000"/>
                </a:solidFill>
                <a:latin typeface="CenturySchoolbook"/>
              </a:rPr>
              <a:t>Рівень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значущості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окремих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оціночних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показників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задається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експертно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уявлення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про роль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даного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показника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формуванні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загального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висновку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про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ступінь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конкурентоспроможності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.</a:t>
            </a:r>
            <a:br>
              <a:rPr lang="ru-RU" dirty="0">
                <a:solidFill>
                  <a:srgbClr val="000000"/>
                </a:solidFill>
                <a:latin typeface="CenturySchoolbook"/>
              </a:rPr>
            </a:br>
            <a:r>
              <a:rPr lang="ru-RU" dirty="0">
                <a:solidFill>
                  <a:srgbClr val="000000"/>
                </a:solidFill>
                <a:latin typeface="CenturySchoolbook"/>
              </a:rPr>
              <a:t>5.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Отримання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узагальненої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бальної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оцінки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CenturySchoolbook"/>
              </a:rPr>
              <a:t>конкурентоспроможності</a:t>
            </a:r>
            <a:r>
              <a:rPr lang="ru-RU" dirty="0">
                <a:solidFill>
                  <a:srgbClr val="000000"/>
                </a:solidFill>
                <a:latin typeface="CenturySchoolbook"/>
              </a:rPr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741957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ED2A8E-447C-4BA0-B504-67B89C758E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764" y="1234845"/>
            <a:ext cx="6980472" cy="5007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43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069D75C-90CE-4BD2-92B3-FD7FCFE8E6B5}"/>
              </a:ext>
            </a:extLst>
          </p:cNvPr>
          <p:cNvSpPr txBox="1"/>
          <p:nvPr/>
        </p:nvSpPr>
        <p:spPr>
          <a:xfrm>
            <a:off x="1057469" y="1603921"/>
            <a:ext cx="10077061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Стратегія діяльності торговельного підприємства та її обґрунтування</a:t>
            </a:r>
          </a:p>
          <a:p>
            <a:r>
              <a:rPr lang="uk-UA" dirty="0"/>
              <a:t>1. Система стратегічних цілей діяльності торговельного підприємства та фактори, що її обумовлюють</a:t>
            </a:r>
          </a:p>
          <a:p>
            <a:r>
              <a:rPr lang="uk-UA" dirty="0"/>
              <a:t>2. Стратегія діяльності торговельного підприємства: її вміст та порядок розробки</a:t>
            </a:r>
          </a:p>
          <a:p>
            <a:r>
              <a:rPr lang="uk-UA" b="1" dirty="0"/>
              <a:t>3. Моніторинг та прогноз стану зовнішнього середовища торговельного підприємства</a:t>
            </a:r>
          </a:p>
          <a:p>
            <a:r>
              <a:rPr lang="uk-UA" b="1" dirty="0"/>
              <a:t>4. Конкурентоспроможність торговельного підприємства та методи її оцінки</a:t>
            </a:r>
          </a:p>
          <a:p>
            <a:r>
              <a:rPr lang="uk-UA" b="1" dirty="0"/>
              <a:t>5. Стратегічний потенціал торговельного підприємства та його конкурентний статус</a:t>
            </a:r>
          </a:p>
          <a:p>
            <a:r>
              <a:rPr lang="uk-UA" b="1" dirty="0"/>
              <a:t>6. Організація планування господарсько-фінансової діяльності торговельного підприємства</a:t>
            </a:r>
          </a:p>
        </p:txBody>
      </p:sp>
    </p:spTree>
    <p:extLst>
      <p:ext uri="{BB962C8B-B14F-4D97-AF65-F5344CB8AC3E}">
        <p14:creationId xmlns:p14="http://schemas.microsoft.com/office/powerpoint/2010/main" val="26759208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EE0D034-833D-4334-A1A0-EC61CD327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132114"/>
            <a:ext cx="10820400" cy="508657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uk-UA" b="1" dirty="0"/>
              <a:t>5. Стратегічний потенціал торговельного підприємства та його конкурентний статус</a:t>
            </a:r>
          </a:p>
          <a:p>
            <a:pPr marL="0" indent="0" algn="just">
              <a:buNone/>
            </a:pPr>
            <a:r>
              <a:rPr lang="uk-UA" dirty="0"/>
              <a:t> 	Визначення стратегічного потенціалу підприємства ґрунтується на використанні системного підходу до розгляду умов та результатів функціонування підприємства, його цілей. Згідно з цим підходом підприємство розглядається як система ресурсів, які вступають у взаємодію та обумовлюють досягнуті результати.</a:t>
            </a:r>
          </a:p>
          <a:p>
            <a:pPr marL="0" indent="0" algn="ctr">
              <a:buNone/>
            </a:pPr>
            <a:r>
              <a:rPr lang="uk-UA" b="1" dirty="0"/>
              <a:t>Основні види ресурсів</a:t>
            </a:r>
          </a:p>
          <a:p>
            <a:pPr marL="0" indent="0" algn="just">
              <a:buNone/>
            </a:pPr>
            <a:r>
              <a:rPr lang="uk-UA" dirty="0"/>
              <a:t>1. Технічні ресурси</a:t>
            </a:r>
          </a:p>
          <a:p>
            <a:pPr marL="0" indent="0" algn="just">
              <a:buNone/>
            </a:pPr>
            <a:r>
              <a:rPr lang="uk-UA" dirty="0"/>
              <a:t>2. Технологічні ресурси</a:t>
            </a:r>
          </a:p>
          <a:p>
            <a:pPr marL="0" indent="0" algn="just">
              <a:buNone/>
            </a:pPr>
            <a:r>
              <a:rPr lang="uk-UA" dirty="0"/>
              <a:t>3. Кадрові ресурси</a:t>
            </a:r>
          </a:p>
          <a:p>
            <a:pPr marL="0" indent="0" algn="just">
              <a:buNone/>
            </a:pPr>
            <a:r>
              <a:rPr lang="uk-UA" dirty="0"/>
              <a:t>4. Просторові ресурси</a:t>
            </a:r>
          </a:p>
          <a:p>
            <a:pPr marL="0" indent="0" algn="just">
              <a:buNone/>
            </a:pPr>
            <a:r>
              <a:rPr lang="uk-UA" dirty="0"/>
              <a:t>5. Ресурси організаційної структури системи управління</a:t>
            </a:r>
          </a:p>
          <a:p>
            <a:pPr marL="0" indent="0" algn="just">
              <a:buNone/>
            </a:pPr>
            <a:r>
              <a:rPr lang="uk-UA" dirty="0"/>
              <a:t>6. Інформаційні ресурси</a:t>
            </a:r>
          </a:p>
          <a:p>
            <a:pPr marL="0" indent="0" algn="just">
              <a:buNone/>
            </a:pPr>
            <a:r>
              <a:rPr lang="uk-UA" dirty="0"/>
              <a:t>7. Фінансові ресурси</a:t>
            </a:r>
          </a:p>
          <a:p>
            <a:pPr marL="0" indent="0" algn="just">
              <a:buNone/>
            </a:pPr>
            <a:r>
              <a:rPr lang="uk-UA" dirty="0"/>
              <a:t>8. Товарні ресурси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734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97A7E6C-8F9D-4EB6-BCD9-72BA680D6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00150"/>
            <a:ext cx="10820400" cy="50185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/>
              <a:t>	Для торговельних підприємств специфічною складовою ресурсного потенціалу є </a:t>
            </a:r>
            <a:r>
              <a:rPr lang="uk-UA" b="1" dirty="0"/>
              <a:t>товарні ресурси </a:t>
            </a:r>
            <a:r>
              <a:rPr lang="uk-UA" dirty="0"/>
              <a:t>– можливі обсяги та умови закупівлі товарів, встановлені господарські зв’язки з постачальниками, асортимент товарної пропозиції, його широта, глибина, оновлювання та відповідність, попиту тощо.</a:t>
            </a:r>
          </a:p>
          <a:p>
            <a:pPr marL="0" indent="0" algn="just">
              <a:buNone/>
            </a:pPr>
            <a:r>
              <a:rPr lang="uk-UA" dirty="0"/>
              <a:t>	Потенційні можливості підприємства при найбільш ефективному використанні ресурсів характеризують стратегічний потенціал підприємства.</a:t>
            </a:r>
          </a:p>
          <a:p>
            <a:pPr marL="0" indent="0">
              <a:buNone/>
            </a:pPr>
            <a:r>
              <a:rPr lang="uk-UA" dirty="0"/>
              <a:t>	Рівень стратегічного потенціалу підприємства визначається:</a:t>
            </a:r>
          </a:p>
          <a:p>
            <a:pPr marL="0" indent="0">
              <a:buNone/>
            </a:pPr>
            <a:r>
              <a:rPr lang="uk-UA" dirty="0"/>
              <a:t>- по-перше, складом та сучасним станом системи наявних ресурсів;</a:t>
            </a:r>
          </a:p>
          <a:p>
            <a:pPr marL="0" indent="0">
              <a:buNone/>
            </a:pPr>
            <a:r>
              <a:rPr lang="uk-UA" dirty="0"/>
              <a:t>- по-друге, ступенем відповідності ресурсного потенціалу стратегічним цілям та завданням підприємства;</a:t>
            </a:r>
          </a:p>
          <a:p>
            <a:pPr marL="0" indent="0">
              <a:buNone/>
            </a:pPr>
            <a:r>
              <a:rPr lang="uk-UA" dirty="0"/>
              <a:t>- по-третє, спроможністю ресурсного потенціалу забезпечити</a:t>
            </a:r>
          </a:p>
          <a:p>
            <a:pPr marL="0" indent="0">
              <a:buNone/>
            </a:pPr>
            <a:r>
              <a:rPr lang="uk-UA" dirty="0"/>
              <a:t>стійкість господарської системи до впливу зовнішнього середовища та</a:t>
            </a:r>
          </a:p>
          <a:p>
            <a:pPr marL="0" indent="0">
              <a:buNone/>
            </a:pPr>
            <a:r>
              <a:rPr lang="uk-UA" dirty="0"/>
              <a:t>внутрішня гнучкість (адаптованість).</a:t>
            </a:r>
          </a:p>
        </p:txBody>
      </p:sp>
    </p:spTree>
    <p:extLst>
      <p:ext uri="{BB962C8B-B14F-4D97-AF65-F5344CB8AC3E}">
        <p14:creationId xmlns:p14="http://schemas.microsoft.com/office/powerpoint/2010/main" val="24867493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5F1FBAA-527A-4AB2-80FE-1FC0FA4BB8AC}"/>
              </a:ext>
            </a:extLst>
          </p:cNvPr>
          <p:cNvSpPr txBox="1"/>
          <p:nvPr/>
        </p:nvSpPr>
        <p:spPr>
          <a:xfrm>
            <a:off x="1062990" y="1765310"/>
            <a:ext cx="1021842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Основними складовими стратегічного потенціалу торговельного підприємства, які визначають його потенційні можливості, є:</a:t>
            </a:r>
          </a:p>
          <a:p>
            <a:pPr algn="just"/>
            <a:r>
              <a:rPr lang="uk-UA" dirty="0"/>
              <a:t>1. Спроможність до проведення макроекономічного аналізу ситуації в країні та регіоні діяльності.</a:t>
            </a:r>
          </a:p>
          <a:p>
            <a:pPr algn="just"/>
            <a:r>
              <a:rPr lang="uk-UA" dirty="0"/>
              <a:t>2. Спроможність до прогнозування змін в обсязі та структурі споживчого попиту (за товарними групами та окремими видами, різновидами товарів).</a:t>
            </a:r>
          </a:p>
          <a:p>
            <a:pPr algn="just"/>
            <a:r>
              <a:rPr lang="uk-UA" dirty="0"/>
              <a:t>3. Спроможність до аналізу та прогнозування кон'юнктури ринків ресурсів та капіталу, розробки та реалізації ефективних стратегій взаємодії з ринками для залучення необхідних ресурсів.</a:t>
            </a:r>
          </a:p>
          <a:p>
            <a:pPr algn="just"/>
            <a:r>
              <a:rPr lang="uk-UA" dirty="0"/>
              <a:t>4. Спроможність до висування та реалізації конкурентоспроможних ідей відносно технології та організації торговельного процесу, здійснення закупівлі товарних ресурсів та формування товарної пропозиції.</a:t>
            </a:r>
          </a:p>
          <a:p>
            <a:pPr algn="just"/>
            <a:r>
              <a:rPr lang="uk-UA" dirty="0"/>
              <a:t>5. Спроможність до забезпечення стійкості підприємства до негативних змін у зовнішньому середовищі функціонування за рахунок розробки та реалізації ефективних захисних стратегій.</a:t>
            </a:r>
          </a:p>
        </p:txBody>
      </p:sp>
    </p:spTree>
    <p:extLst>
      <p:ext uri="{BB962C8B-B14F-4D97-AF65-F5344CB8AC3E}">
        <p14:creationId xmlns:p14="http://schemas.microsoft.com/office/powerpoint/2010/main" val="29168822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DC14571-C779-4ED5-8BA8-8B1C9C0CBFA3}"/>
              </a:ext>
            </a:extLst>
          </p:cNvPr>
          <p:cNvSpPr txBox="1"/>
          <p:nvPr/>
        </p:nvSpPr>
        <p:spPr>
          <a:xfrm>
            <a:off x="868680" y="1754505"/>
            <a:ext cx="1026871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6. Спроможність до забезпечення внутрішньої гнучкості підприємства за рахунок використання технологічних новацій, зміни спрямованості мотивацій та стимулювання праці персоналу, товарної та регіональної диверсифікації діяльності, оснащення новими основними фондами та інше.</a:t>
            </a:r>
          </a:p>
          <a:p>
            <a:pPr algn="just"/>
            <a:r>
              <a:rPr lang="uk-UA" dirty="0"/>
              <a:t>7. Здатність до забезпечення конкурентоспроможності асортименту реалізованих товарів, що потрібно для розширення ринку збуту та збільшення ніші господарювання.</a:t>
            </a:r>
          </a:p>
          <a:p>
            <a:pPr algn="just"/>
            <a:r>
              <a:rPr lang="uk-UA" dirty="0"/>
              <a:t>8. Спроможність до підтримки конкурентного статусу підприємства та використання конкурентних переваг в боротьбі за споживача.</a:t>
            </a:r>
          </a:p>
          <a:p>
            <a:pPr algn="just"/>
            <a:r>
              <a:rPr lang="uk-UA" dirty="0"/>
              <a:t>9. Спроможність до ефективного використання інвестиційних можливостей щодо розвитку ресурсного потенціалу.</a:t>
            </a:r>
          </a:p>
          <a:p>
            <a:pPr algn="just"/>
            <a:r>
              <a:rPr lang="uk-UA" dirty="0"/>
              <a:t>10.Спроможність до забезпечення високої ефективності господарювання за рахунок пошуку та мобілізації невикористаних резервів, підтримки необхідних темпів розвитку.</a:t>
            </a:r>
          </a:p>
          <a:p>
            <a:pPr algn="just"/>
            <a:r>
              <a:rPr lang="uk-UA" dirty="0"/>
              <a:t>11. Спроможність адаптації стратегії та тактики діяльності підприємства до умов господарювання, що змінюються.</a:t>
            </a:r>
          </a:p>
        </p:txBody>
      </p:sp>
    </p:spTree>
    <p:extLst>
      <p:ext uri="{BB962C8B-B14F-4D97-AF65-F5344CB8AC3E}">
        <p14:creationId xmlns:p14="http://schemas.microsoft.com/office/powerpoint/2010/main" val="2864775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D632537-0097-429C-B3F0-FA178831E085}"/>
              </a:ext>
            </a:extLst>
          </p:cNvPr>
          <p:cNvSpPr txBox="1"/>
          <p:nvPr/>
        </p:nvSpPr>
        <p:spPr>
          <a:xfrm>
            <a:off x="1313688" y="1286179"/>
            <a:ext cx="1012545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6. </a:t>
            </a:r>
            <a:r>
              <a:rPr lang="ru-RU" b="1" dirty="0" err="1"/>
              <a:t>Організація</a:t>
            </a:r>
            <a:r>
              <a:rPr lang="ru-RU" b="1" dirty="0"/>
              <a:t> </a:t>
            </a:r>
            <a:r>
              <a:rPr lang="ru-RU" b="1" dirty="0" err="1"/>
              <a:t>планування</a:t>
            </a:r>
            <a:r>
              <a:rPr lang="ru-RU" b="1" dirty="0"/>
              <a:t> </a:t>
            </a:r>
            <a:r>
              <a:rPr lang="ru-RU" b="1" dirty="0" err="1"/>
              <a:t>господарсько-фінансової</a:t>
            </a:r>
            <a:r>
              <a:rPr lang="ru-RU" b="1" dirty="0"/>
              <a:t> </a:t>
            </a:r>
            <a:r>
              <a:rPr lang="ru-RU" b="1" dirty="0" err="1"/>
              <a:t>діяльності</a:t>
            </a:r>
            <a:r>
              <a:rPr lang="ru-RU" b="1" dirty="0"/>
              <a:t> </a:t>
            </a:r>
            <a:r>
              <a:rPr lang="ru-RU" b="1" dirty="0" err="1"/>
              <a:t>торговельного</a:t>
            </a:r>
            <a:r>
              <a:rPr lang="ru-RU" b="1" dirty="0"/>
              <a:t> </a:t>
            </a:r>
            <a:r>
              <a:rPr lang="ru-RU" b="1" dirty="0" err="1"/>
              <a:t>підприємства</a:t>
            </a:r>
            <a:endParaRPr lang="ru-RU" b="1" dirty="0"/>
          </a:p>
          <a:p>
            <a:pPr algn="ctr"/>
            <a:endParaRPr lang="ru-RU" b="1" dirty="0"/>
          </a:p>
          <a:p>
            <a:pPr algn="just"/>
            <a:r>
              <a:rPr lang="uk-UA" dirty="0"/>
              <a:t>	Під </a:t>
            </a:r>
            <a:r>
              <a:rPr lang="uk-UA" b="1" dirty="0"/>
              <a:t>тактичним (оперативним) плануванням господарсько-фінансової діяльності </a:t>
            </a:r>
            <a:r>
              <a:rPr lang="uk-UA" dirty="0"/>
              <a:t>підприємства розуміють процес, що дозволяє керівництву підприємства здійснювати ув'язку та конкретизацію заходів, з реалізації обраної стратегії розвитку за рівнями управління підприємством, часом здійснення, конкретними виконавцями, дозволяє задавати чіткі кількісні параметри досягнення стратегічних цілей розвитку.</a:t>
            </a:r>
          </a:p>
          <a:p>
            <a:pPr algn="just"/>
            <a:r>
              <a:rPr lang="uk-UA" dirty="0"/>
              <a:t>	</a:t>
            </a:r>
            <a:r>
              <a:rPr lang="uk-UA" b="1" dirty="0"/>
              <a:t>Основними завданнями тактичного планування є:</a:t>
            </a:r>
          </a:p>
          <a:p>
            <a:pPr algn="just"/>
            <a:r>
              <a:rPr lang="uk-UA" dirty="0"/>
              <a:t>1. Узгодження системи цілей підприємства за окремими напрямками його діяльності з головною (стратегічною) ціллю, та їх кількісне визначення.</a:t>
            </a:r>
          </a:p>
          <a:p>
            <a:pPr algn="just"/>
            <a:r>
              <a:rPr lang="uk-UA" dirty="0"/>
              <a:t>2. Своєчасне виявлення засобів, альтернатив, шансів та ризику досягнення поставлених цілей.</a:t>
            </a:r>
          </a:p>
          <a:p>
            <a:pPr algn="just"/>
            <a:r>
              <a:rPr lang="uk-UA" dirty="0"/>
              <a:t>3. Рання діагностика проблемних ситуацій та розробка системи заходів з їх профілактики та попередження.</a:t>
            </a:r>
          </a:p>
          <a:p>
            <a:pPr algn="just"/>
            <a:r>
              <a:rPr lang="uk-UA" dirty="0"/>
              <a:t>4. Координація діяльності окремих організаційних структур підприємства.</a:t>
            </a:r>
          </a:p>
          <a:p>
            <a:pPr algn="just"/>
            <a:r>
              <a:rPr lang="uk-UA" dirty="0"/>
              <a:t>5. Інформування та мотивація персоналу стосовно діяльності підприємства з кожного напрямку робіт.</a:t>
            </a:r>
          </a:p>
          <a:p>
            <a:pPr algn="just"/>
            <a:r>
              <a:rPr lang="uk-UA" dirty="0"/>
              <a:t>6. Визначення параметрів контролю за діяльністю підприємства.</a:t>
            </a:r>
          </a:p>
        </p:txBody>
      </p:sp>
    </p:spTree>
    <p:extLst>
      <p:ext uri="{BB962C8B-B14F-4D97-AF65-F5344CB8AC3E}">
        <p14:creationId xmlns:p14="http://schemas.microsoft.com/office/powerpoint/2010/main" val="22056918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E74C6F-E4C9-45FB-91F6-03BE7AB2FDAE}"/>
              </a:ext>
            </a:extLst>
          </p:cNvPr>
          <p:cNvSpPr txBox="1"/>
          <p:nvPr/>
        </p:nvSpPr>
        <p:spPr>
          <a:xfrm>
            <a:off x="978408" y="1309592"/>
            <a:ext cx="1002182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	</a:t>
            </a:r>
            <a:r>
              <a:rPr lang="ru-RU" dirty="0" err="1"/>
              <a:t>Комплексний</a:t>
            </a:r>
            <a:r>
              <a:rPr lang="ru-RU" dirty="0"/>
              <a:t> план </a:t>
            </a:r>
            <a:r>
              <a:rPr lang="ru-RU" dirty="0" err="1"/>
              <a:t>економічного</a:t>
            </a:r>
            <a:r>
              <a:rPr lang="ru-RU" dirty="0"/>
              <a:t> та </a:t>
            </a:r>
            <a:r>
              <a:rPr lang="ru-RU" dirty="0" err="1"/>
              <a:t>соціального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торговельного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з </a:t>
            </a:r>
            <a:r>
              <a:rPr lang="ru-RU" dirty="0" err="1"/>
              <a:t>наступних</a:t>
            </a:r>
            <a:r>
              <a:rPr lang="ru-RU" dirty="0"/>
              <a:t> </a:t>
            </a:r>
            <a:r>
              <a:rPr lang="ru-RU" dirty="0" err="1"/>
              <a:t>взаємопов'язаних</a:t>
            </a:r>
            <a:r>
              <a:rPr lang="ru-RU" dirty="0"/>
              <a:t> </a:t>
            </a:r>
            <a:r>
              <a:rPr lang="ru-RU" dirty="0" err="1"/>
              <a:t>розділів</a:t>
            </a:r>
            <a:r>
              <a:rPr lang="ru-RU" dirty="0"/>
              <a:t>:</a:t>
            </a:r>
          </a:p>
          <a:p>
            <a:pPr algn="just"/>
            <a:endParaRPr lang="ru-RU" dirty="0"/>
          </a:p>
          <a:p>
            <a:pPr marL="342900" indent="-342900">
              <a:buAutoNum type="arabicPeriod"/>
            </a:pPr>
            <a:r>
              <a:rPr lang="ru-RU" dirty="0"/>
              <a:t>План товарообороту </a:t>
            </a:r>
            <a:r>
              <a:rPr lang="ru-RU" dirty="0" err="1"/>
              <a:t>підприємства</a:t>
            </a:r>
            <a:r>
              <a:rPr lang="ru-RU" dirty="0"/>
              <a:t>.</a:t>
            </a:r>
          </a:p>
          <a:p>
            <a:r>
              <a:rPr lang="ru-RU" dirty="0"/>
              <a:t>2. План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товарних</a:t>
            </a:r>
            <a:r>
              <a:rPr lang="ru-RU" dirty="0"/>
              <a:t> </a:t>
            </a:r>
            <a:r>
              <a:rPr lang="ru-RU" dirty="0" err="1"/>
              <a:t>запасів</a:t>
            </a:r>
            <a:r>
              <a:rPr lang="ru-RU" dirty="0"/>
              <a:t>.</a:t>
            </a:r>
          </a:p>
          <a:p>
            <a:r>
              <a:rPr lang="ru-RU" dirty="0"/>
              <a:t>3. План товарного </a:t>
            </a:r>
            <a:r>
              <a:rPr lang="ru-RU" dirty="0" err="1"/>
              <a:t>забезпечення</a:t>
            </a:r>
            <a:r>
              <a:rPr lang="ru-RU" dirty="0"/>
              <a:t> обороту (</a:t>
            </a:r>
            <a:r>
              <a:rPr lang="ru-RU" dirty="0" err="1"/>
              <a:t>закупівлі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).</a:t>
            </a:r>
          </a:p>
          <a:p>
            <a:r>
              <a:rPr lang="uk-UA" dirty="0"/>
              <a:t>4. План з праці.</a:t>
            </a:r>
          </a:p>
          <a:p>
            <a:r>
              <a:rPr lang="ru-RU" dirty="0"/>
              <a:t>5. План </a:t>
            </a:r>
            <a:r>
              <a:rPr lang="ru-RU" dirty="0" err="1"/>
              <a:t>формування</a:t>
            </a:r>
            <a:r>
              <a:rPr lang="ru-RU" dirty="0"/>
              <a:t> та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матеріально-технічної</a:t>
            </a:r>
            <a:r>
              <a:rPr lang="ru-RU" dirty="0"/>
              <a:t> </a:t>
            </a:r>
            <a:r>
              <a:rPr lang="ru-RU" dirty="0" err="1"/>
              <a:t>бази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.</a:t>
            </a:r>
            <a:endParaRPr lang="uk-UA" dirty="0"/>
          </a:p>
          <a:p>
            <a:r>
              <a:rPr lang="ru-RU" dirty="0"/>
              <a:t>6. План (</a:t>
            </a:r>
            <a:r>
              <a:rPr lang="ru-RU" dirty="0" err="1"/>
              <a:t>кошторис</a:t>
            </a:r>
            <a:r>
              <a:rPr lang="ru-RU" dirty="0"/>
              <a:t>) </a:t>
            </a:r>
            <a:r>
              <a:rPr lang="ru-RU" dirty="0" err="1"/>
              <a:t>поточних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.</a:t>
            </a:r>
          </a:p>
          <a:p>
            <a:r>
              <a:rPr lang="uk-UA" dirty="0"/>
              <a:t>7. План доходів підприємства.</a:t>
            </a:r>
          </a:p>
          <a:p>
            <a:r>
              <a:rPr lang="ru-RU" dirty="0"/>
              <a:t>8. План </a:t>
            </a:r>
            <a:r>
              <a:rPr lang="ru-RU" dirty="0" err="1"/>
              <a:t>отримання</a:t>
            </a:r>
            <a:r>
              <a:rPr lang="ru-RU" dirty="0"/>
              <a:t> та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прибутку</a:t>
            </a:r>
            <a:r>
              <a:rPr lang="ru-RU" dirty="0"/>
              <a:t>.</a:t>
            </a:r>
          </a:p>
          <a:p>
            <a:r>
              <a:rPr lang="uk-UA" dirty="0"/>
              <a:t>9. Фінансовий план підприємства.</a:t>
            </a:r>
          </a:p>
          <a:p>
            <a:r>
              <a:rPr lang="ru-RU" dirty="0"/>
              <a:t>10. План </a:t>
            </a:r>
            <a:r>
              <a:rPr lang="ru-RU" dirty="0" err="1"/>
              <a:t>соціального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колективу</a:t>
            </a:r>
            <a:r>
              <a:rPr lang="ru-RU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18564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F0DFA07-ABF6-4B4F-BCA7-DD299FFAC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328058"/>
            <a:ext cx="10820400" cy="4890628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	</a:t>
            </a:r>
          </a:p>
          <a:p>
            <a:pPr marL="0" indent="0">
              <a:buNone/>
            </a:pPr>
            <a:r>
              <a:rPr lang="uk-UA" dirty="0"/>
              <a:t>	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7C75A3-4263-469B-BE59-18CAAB6C6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160" y="1103248"/>
            <a:ext cx="8302751" cy="575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966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8A8EA4-E335-4045-BEE2-BA9DB782B8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224" y="1274406"/>
            <a:ext cx="9180575" cy="534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925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22E5D85-ACB8-4BD2-8783-E670FD3A6E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1" y="746056"/>
            <a:ext cx="8363712" cy="611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721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12B997-4DE9-4CD8-9F77-C3C4BAD53D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243" y="1322832"/>
            <a:ext cx="9938838" cy="553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717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A728C41D-A272-497D-AA93-7B8A7D0B05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164772"/>
            <a:ext cx="10820400" cy="505391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b="1" dirty="0"/>
              <a:t>4. Конкурентоспроможність торговельного підприємства та методи її оцінки</a:t>
            </a:r>
          </a:p>
          <a:p>
            <a:pPr marL="0" indent="0" algn="just">
              <a:buNone/>
            </a:pPr>
            <a:r>
              <a:rPr lang="uk-UA" dirty="0"/>
              <a:t>	Можливість виживання підприємства в умовах постійної конкурентної боротьби залежить від його конкурентоспроможності.</a:t>
            </a:r>
          </a:p>
          <a:p>
            <a:pPr marL="0" indent="0" algn="ctr">
              <a:buNone/>
            </a:pPr>
            <a:r>
              <a:rPr lang="uk-UA" dirty="0"/>
              <a:t>Риси конкурентоспроможності</a:t>
            </a:r>
          </a:p>
          <a:p>
            <a:pPr marL="457200" indent="-457200" algn="just">
              <a:buAutoNum type="arabicPeriod"/>
            </a:pPr>
            <a:r>
              <a:rPr lang="uk-UA" dirty="0"/>
              <a:t>Порівняльний характер.</a:t>
            </a:r>
          </a:p>
          <a:p>
            <a:pPr marL="457200" indent="-457200" algn="just">
              <a:buAutoNum type="arabicPeriod"/>
            </a:pPr>
            <a:r>
              <a:rPr lang="uk-UA" dirty="0"/>
              <a:t>Часовий характер (динамічність).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uk-UA" dirty="0"/>
              <a:t>	</a:t>
            </a:r>
            <a:r>
              <a:rPr lang="uk-UA" b="1" dirty="0"/>
              <a:t>Конкурентоспроможність </a:t>
            </a:r>
            <a:r>
              <a:rPr lang="uk-UA" dirty="0"/>
              <a:t>окремого торговельного підприємства на певному сегменті товарного чи регіонального ринку виступає як узагальнююча оцінка його конкурентних переваг в питаннях формування ресурсного потенціалу, якості задоволення споживчого попиту та досягнутої завдяки цьому ефективності функціонування підприємства, які мають місце на момент чи протягом оцінювання.</a:t>
            </a:r>
          </a:p>
          <a:p>
            <a:pPr marL="0" indent="0" algn="just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51593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86A321-BCA3-47A1-B795-353D509022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883" y="569897"/>
            <a:ext cx="8773339" cy="628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963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B97007-4D19-44EA-8C24-AFD1AFDE55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914400"/>
            <a:ext cx="5499972" cy="48013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17A87E-6957-454E-962B-7963E015D606}"/>
              </a:ext>
            </a:extLst>
          </p:cNvPr>
          <p:cNvSpPr txBox="1"/>
          <p:nvPr/>
        </p:nvSpPr>
        <p:spPr>
          <a:xfrm>
            <a:off x="2561010" y="6108192"/>
            <a:ext cx="7693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ПОСЛІДОВНІСТЬ ОЦІНКИ КОНКУРЕНТОСПРОМОЖНОСТІ ТОРГОВЕЛЬНОГО ПІДПРИЄМСТВА</a:t>
            </a:r>
          </a:p>
        </p:txBody>
      </p:sp>
    </p:spTree>
    <p:extLst>
      <p:ext uri="{BB962C8B-B14F-4D97-AF65-F5344CB8AC3E}">
        <p14:creationId xmlns:p14="http://schemas.microsoft.com/office/powerpoint/2010/main" val="291313270"/>
      </p:ext>
    </p:extLst>
  </p:cSld>
  <p:clrMapOvr>
    <a:masterClrMapping/>
  </p:clrMapOvr>
</p:sld>
</file>

<file path=ppt/theme/theme1.xml><?xml version="1.0" encoding="utf-8"?>
<a:theme xmlns:a="http://schemas.openxmlformats.org/drawingml/2006/main" name="Туман">
  <a:themeElements>
    <a:clrScheme name="Туман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Туман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уман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Туман</Template>
  <TotalTime>602</TotalTime>
  <Words>1111</Words>
  <Application>Microsoft Office PowerPoint</Application>
  <PresentationFormat>Широкоэкранный</PresentationFormat>
  <Paragraphs>86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Century Gothic</vt:lpstr>
      <vt:lpstr>CenturySchoolbook</vt:lpstr>
      <vt:lpstr>CenturySchoolbook-Italic</vt:lpstr>
      <vt:lpstr>Туман</vt:lpstr>
      <vt:lpstr>Стратегія діяльності торговельного підприємства та її обґрунтування Ч.2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Стратегія діяльності торговельного підприємства та її обґрунтування</dc:title>
  <dc:creator>Катерина Бужимська</dc:creator>
  <cp:lastModifiedBy>Катерина Бужимська</cp:lastModifiedBy>
  <cp:revision>47</cp:revision>
  <dcterms:created xsi:type="dcterms:W3CDTF">2020-11-25T06:41:32Z</dcterms:created>
  <dcterms:modified xsi:type="dcterms:W3CDTF">2022-09-21T10:53:48Z</dcterms:modified>
</cp:coreProperties>
</file>