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4EEE42"/>
    <a:srgbClr val="F905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0" d="100"/>
          <a:sy n="70" d="100"/>
        </p:scale>
        <p:origin x="264" y="4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2D85E89-30C3-43F4-8C55-59331160ABE8}" type="datetimeFigureOut">
              <a:rPr lang="uk-UA" smtClean="0"/>
              <a:t>08.02.2025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C19B18-E328-4759-8C25-D72D8C1E22DF}" type="slidenum">
              <a:rPr lang="uk-UA" smtClean="0"/>
              <a:t>‹#›</a:t>
            </a:fld>
            <a:endParaRPr lang="uk-UA"/>
          </a:p>
        </p:txBody>
      </p:sp>
    </p:spTree>
    <p:extLst>
      <p:ext uri="{BB962C8B-B14F-4D97-AF65-F5344CB8AC3E}">
        <p14:creationId xmlns:p14="http://schemas.microsoft.com/office/powerpoint/2010/main" val="2497830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2D85E89-30C3-43F4-8C55-59331160ABE8}" type="datetimeFigureOut">
              <a:rPr lang="uk-UA" smtClean="0"/>
              <a:t>08.02.2025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C19B18-E328-4759-8C25-D72D8C1E22DF}" type="slidenum">
              <a:rPr lang="uk-UA" smtClean="0"/>
              <a:t>‹#›</a:t>
            </a:fld>
            <a:endParaRPr lang="uk-UA"/>
          </a:p>
        </p:txBody>
      </p:sp>
    </p:spTree>
    <p:extLst>
      <p:ext uri="{BB962C8B-B14F-4D97-AF65-F5344CB8AC3E}">
        <p14:creationId xmlns:p14="http://schemas.microsoft.com/office/powerpoint/2010/main" val="117235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2D85E89-30C3-43F4-8C55-59331160ABE8}" type="datetimeFigureOut">
              <a:rPr lang="uk-UA" smtClean="0"/>
              <a:t>08.02.2025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C19B18-E328-4759-8C25-D72D8C1E22DF}" type="slidenum">
              <a:rPr lang="uk-UA" smtClean="0"/>
              <a:t>‹#›</a:t>
            </a:fld>
            <a:endParaRPr lang="uk-UA"/>
          </a:p>
        </p:txBody>
      </p:sp>
    </p:spTree>
    <p:extLst>
      <p:ext uri="{BB962C8B-B14F-4D97-AF65-F5344CB8AC3E}">
        <p14:creationId xmlns:p14="http://schemas.microsoft.com/office/powerpoint/2010/main" val="4103890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2D85E89-30C3-43F4-8C55-59331160ABE8}" type="datetimeFigureOut">
              <a:rPr lang="uk-UA" smtClean="0"/>
              <a:t>08.02.2025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C19B18-E328-4759-8C25-D72D8C1E22DF}" type="slidenum">
              <a:rPr lang="uk-UA" smtClean="0"/>
              <a:t>‹#›</a:t>
            </a:fld>
            <a:endParaRPr lang="uk-UA"/>
          </a:p>
        </p:txBody>
      </p:sp>
    </p:spTree>
    <p:extLst>
      <p:ext uri="{BB962C8B-B14F-4D97-AF65-F5344CB8AC3E}">
        <p14:creationId xmlns:p14="http://schemas.microsoft.com/office/powerpoint/2010/main" val="2447472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2D85E89-30C3-43F4-8C55-59331160ABE8}" type="datetimeFigureOut">
              <a:rPr lang="uk-UA" smtClean="0"/>
              <a:t>08.02.2025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C19B18-E328-4759-8C25-D72D8C1E22DF}" type="slidenum">
              <a:rPr lang="uk-UA" smtClean="0"/>
              <a:t>‹#›</a:t>
            </a:fld>
            <a:endParaRPr lang="uk-UA"/>
          </a:p>
        </p:txBody>
      </p:sp>
    </p:spTree>
    <p:extLst>
      <p:ext uri="{BB962C8B-B14F-4D97-AF65-F5344CB8AC3E}">
        <p14:creationId xmlns:p14="http://schemas.microsoft.com/office/powerpoint/2010/main" val="884479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2D85E89-30C3-43F4-8C55-59331160ABE8}" type="datetimeFigureOut">
              <a:rPr lang="uk-UA" smtClean="0"/>
              <a:t>08.02.2025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3C19B18-E328-4759-8C25-D72D8C1E22DF}" type="slidenum">
              <a:rPr lang="uk-UA" smtClean="0"/>
              <a:t>‹#›</a:t>
            </a:fld>
            <a:endParaRPr lang="uk-UA"/>
          </a:p>
        </p:txBody>
      </p:sp>
    </p:spTree>
    <p:extLst>
      <p:ext uri="{BB962C8B-B14F-4D97-AF65-F5344CB8AC3E}">
        <p14:creationId xmlns:p14="http://schemas.microsoft.com/office/powerpoint/2010/main" val="2966061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2D85E89-30C3-43F4-8C55-59331160ABE8}" type="datetimeFigureOut">
              <a:rPr lang="uk-UA" smtClean="0"/>
              <a:t>08.02.2025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3C19B18-E328-4759-8C25-D72D8C1E22DF}" type="slidenum">
              <a:rPr lang="uk-UA" smtClean="0"/>
              <a:t>‹#›</a:t>
            </a:fld>
            <a:endParaRPr lang="uk-UA"/>
          </a:p>
        </p:txBody>
      </p:sp>
    </p:spTree>
    <p:extLst>
      <p:ext uri="{BB962C8B-B14F-4D97-AF65-F5344CB8AC3E}">
        <p14:creationId xmlns:p14="http://schemas.microsoft.com/office/powerpoint/2010/main" val="1335903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2D85E89-30C3-43F4-8C55-59331160ABE8}" type="datetimeFigureOut">
              <a:rPr lang="uk-UA" smtClean="0"/>
              <a:t>08.02.2025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3C19B18-E328-4759-8C25-D72D8C1E22DF}" type="slidenum">
              <a:rPr lang="uk-UA" smtClean="0"/>
              <a:t>‹#›</a:t>
            </a:fld>
            <a:endParaRPr lang="uk-UA"/>
          </a:p>
        </p:txBody>
      </p:sp>
    </p:spTree>
    <p:extLst>
      <p:ext uri="{BB962C8B-B14F-4D97-AF65-F5344CB8AC3E}">
        <p14:creationId xmlns:p14="http://schemas.microsoft.com/office/powerpoint/2010/main" val="2606017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D85E89-30C3-43F4-8C55-59331160ABE8}" type="datetimeFigureOut">
              <a:rPr lang="uk-UA" smtClean="0"/>
              <a:t>08.02.2025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3C19B18-E328-4759-8C25-D72D8C1E22DF}" type="slidenum">
              <a:rPr lang="uk-UA" smtClean="0"/>
              <a:t>‹#›</a:t>
            </a:fld>
            <a:endParaRPr lang="uk-UA"/>
          </a:p>
        </p:txBody>
      </p:sp>
    </p:spTree>
    <p:extLst>
      <p:ext uri="{BB962C8B-B14F-4D97-AF65-F5344CB8AC3E}">
        <p14:creationId xmlns:p14="http://schemas.microsoft.com/office/powerpoint/2010/main" val="1030124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2D85E89-30C3-43F4-8C55-59331160ABE8}" type="datetimeFigureOut">
              <a:rPr lang="uk-UA" smtClean="0"/>
              <a:t>08.02.2025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3C19B18-E328-4759-8C25-D72D8C1E22DF}" type="slidenum">
              <a:rPr lang="uk-UA" smtClean="0"/>
              <a:t>‹#›</a:t>
            </a:fld>
            <a:endParaRPr lang="uk-UA"/>
          </a:p>
        </p:txBody>
      </p:sp>
    </p:spTree>
    <p:extLst>
      <p:ext uri="{BB962C8B-B14F-4D97-AF65-F5344CB8AC3E}">
        <p14:creationId xmlns:p14="http://schemas.microsoft.com/office/powerpoint/2010/main" val="2547433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2D85E89-30C3-43F4-8C55-59331160ABE8}" type="datetimeFigureOut">
              <a:rPr lang="uk-UA" smtClean="0"/>
              <a:t>08.02.2025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3C19B18-E328-4759-8C25-D72D8C1E22DF}" type="slidenum">
              <a:rPr lang="uk-UA" smtClean="0"/>
              <a:t>‹#›</a:t>
            </a:fld>
            <a:endParaRPr lang="uk-UA"/>
          </a:p>
        </p:txBody>
      </p:sp>
    </p:spTree>
    <p:extLst>
      <p:ext uri="{BB962C8B-B14F-4D97-AF65-F5344CB8AC3E}">
        <p14:creationId xmlns:p14="http://schemas.microsoft.com/office/powerpoint/2010/main" val="367109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D85E89-30C3-43F4-8C55-59331160ABE8}" type="datetimeFigureOut">
              <a:rPr lang="uk-UA" smtClean="0"/>
              <a:t>08.02.2025</a:t>
            </a:fld>
            <a:endParaRPr lang="uk-U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C19B18-E328-4759-8C25-D72D8C1E22DF}" type="slidenum">
              <a:rPr lang="uk-UA" smtClean="0"/>
              <a:t>‹#›</a:t>
            </a:fld>
            <a:endParaRPr lang="uk-UA"/>
          </a:p>
        </p:txBody>
      </p:sp>
    </p:spTree>
    <p:extLst>
      <p:ext uri="{BB962C8B-B14F-4D97-AF65-F5344CB8AC3E}">
        <p14:creationId xmlns:p14="http://schemas.microsoft.com/office/powerpoint/2010/main" val="26487233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psyhologer.com.ua/tryvoha/" TargetMode="External"/><Relationship Id="rId2" Type="http://schemas.openxmlformats.org/officeDocument/2006/relationships/hyperlink" Target="https://psyhologer.com.ua/kvadratne-dykhanni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0">
          <a:fgClr>
            <a:srgbClr val="4EEE42"/>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2560320" y="179755"/>
            <a:ext cx="7213600" cy="830997"/>
          </a:xfrm>
          <a:prstGeom prst="rect">
            <a:avLst/>
          </a:prstGeom>
        </p:spPr>
        <p:txBody>
          <a:bodyPr wrap="square">
            <a:spAutoFit/>
          </a:bodyPr>
          <a:lstStyle/>
          <a:p>
            <a:pPr algn="ctr"/>
            <a:r>
              <a:rPr lang="uk-UA" sz="2400" b="1" dirty="0" smtClean="0">
                <a:solidFill>
                  <a:srgbClr val="0000FF"/>
                </a:solidFill>
                <a:effectLst/>
                <a:latin typeface="Times New Roman" panose="02020603050405020304" pitchFamily="18" charset="0"/>
                <a:ea typeface="Calibri" panose="020F0502020204030204" pitchFamily="34" charset="0"/>
              </a:rPr>
              <a:t>ТЕМА 2. ЗАСОБИ ДІЛОВОГО СПІЛКУВАННЯ. </a:t>
            </a:r>
          </a:p>
          <a:p>
            <a:pPr algn="ctr"/>
            <a:r>
              <a:rPr lang="uk-UA" sz="2400" b="1" dirty="0" smtClean="0">
                <a:solidFill>
                  <a:srgbClr val="0000FF"/>
                </a:solidFill>
                <a:effectLst/>
                <a:latin typeface="Times New Roman" panose="02020603050405020304" pitchFamily="18" charset="0"/>
                <a:ea typeface="Calibri" panose="020F0502020204030204" pitchFamily="34" charset="0"/>
              </a:rPr>
              <a:t>ТРУДНОЩІ ТА БАР’ЄРИ СПІЛКУВАННЯ</a:t>
            </a:r>
            <a:endParaRPr lang="uk-UA" sz="2400" dirty="0">
              <a:solidFill>
                <a:srgbClr val="0000FF"/>
              </a:solidFill>
            </a:endParaRPr>
          </a:p>
        </p:txBody>
      </p:sp>
      <p:sp>
        <p:nvSpPr>
          <p:cNvPr id="5" name="Прямоугольник 4"/>
          <p:cNvSpPr/>
          <p:nvPr/>
        </p:nvSpPr>
        <p:spPr>
          <a:xfrm>
            <a:off x="782320" y="1366656"/>
            <a:ext cx="10850880" cy="3416320"/>
          </a:xfrm>
          <a:prstGeom prst="rect">
            <a:avLst/>
          </a:prstGeom>
        </p:spPr>
        <p:txBody>
          <a:bodyPr wrap="square">
            <a:spAutoFit/>
          </a:bodyPr>
          <a:lstStyle/>
          <a:p>
            <a:pPr marL="457200" indent="360000" algn="just">
              <a:spcAft>
                <a:spcPts val="0"/>
              </a:spcAft>
              <a:tabLst>
                <a:tab pos="540385" algn="l"/>
              </a:tabLst>
            </a:pPr>
            <a:r>
              <a:rPr lang="uk-UA" sz="2400" dirty="0" smtClean="0">
                <a:effectLst/>
                <a:latin typeface="Times New Roman" panose="02020603050405020304" pitchFamily="18" charset="0"/>
                <a:ea typeface="Calibri" panose="020F0502020204030204" pitchFamily="34" charset="0"/>
                <a:cs typeface="Times New Roman" panose="02020603050405020304" pitchFamily="18" charset="0"/>
              </a:rPr>
              <a:t>	1. Поняття та ознаки вербального спілкування (мова, мовлення, стилі мовлення, сприймання інформації, правила слухання). </a:t>
            </a:r>
          </a:p>
          <a:p>
            <a:pPr indent="360000" algn="just">
              <a:spcAft>
                <a:spcPts val="0"/>
              </a:spcAft>
            </a:pPr>
            <a:r>
              <a:rPr lang="uk-UA" sz="2400" dirty="0" smtClean="0">
                <a:effectLst/>
                <a:latin typeface="Times New Roman" panose="02020603050405020304" pitchFamily="18" charset="0"/>
                <a:ea typeface="Calibri" panose="020F0502020204030204" pitchFamily="34" charset="0"/>
                <a:cs typeface="Times New Roman" panose="02020603050405020304" pitchFamily="18" charset="0"/>
              </a:rPr>
              <a:t>	2. Значення невербальних засобів для досягнення ефективності спілкування. Їх класифікація.</a:t>
            </a:r>
          </a:p>
          <a:p>
            <a:pPr indent="360000" algn="just">
              <a:spcAft>
                <a:spcPts val="0"/>
              </a:spcAft>
            </a:pPr>
            <a:r>
              <a:rPr lang="uk-UA" sz="2400" dirty="0" smtClean="0">
                <a:effectLst/>
                <a:latin typeface="Times New Roman" panose="02020603050405020304" pitchFamily="18" charset="0"/>
                <a:ea typeface="Calibri" panose="020F0502020204030204" pitchFamily="34" charset="0"/>
                <a:cs typeface="Times New Roman" panose="02020603050405020304" pitchFamily="18" charset="0"/>
              </a:rPr>
              <a:t>	3. Поняття комунікативних бар’єрів та їх характеристика</a:t>
            </a:r>
          </a:p>
          <a:p>
            <a:pPr marL="457200" indent="360000" algn="just">
              <a:spcAft>
                <a:spcPts val="0"/>
              </a:spcAft>
              <a:tabLst>
                <a:tab pos="540385" algn="l"/>
              </a:tabLst>
            </a:pPr>
            <a:r>
              <a:rPr lang="uk-UA" sz="2400" dirty="0" smtClean="0">
                <a:effectLst/>
                <a:latin typeface="Times New Roman" panose="02020603050405020304" pitchFamily="18" charset="0"/>
                <a:ea typeface="Calibri" panose="020F0502020204030204" pitchFamily="34" charset="0"/>
                <a:cs typeface="Times New Roman" panose="02020603050405020304" pitchFamily="18" charset="0"/>
              </a:rPr>
              <a:t>	4. Суб'єктивні канали сприймання й передачі інформації. Репрезентативні системи (типи модальності), пов'язані з певним каналом сприймання: </a:t>
            </a:r>
            <a:r>
              <a:rPr lang="uk-UA" sz="2400" dirty="0" err="1" smtClean="0">
                <a:effectLst/>
                <a:latin typeface="Times New Roman" panose="02020603050405020304" pitchFamily="18" charset="0"/>
                <a:ea typeface="Calibri" panose="020F0502020204030204" pitchFamily="34" charset="0"/>
                <a:cs typeface="Times New Roman" panose="02020603050405020304" pitchFamily="18" charset="0"/>
              </a:rPr>
              <a:t>аудиальна</a:t>
            </a:r>
            <a:r>
              <a:rPr lang="uk-UA" sz="2400" dirty="0" smtClean="0">
                <a:effectLst/>
                <a:latin typeface="Times New Roman" panose="02020603050405020304" pitchFamily="18" charset="0"/>
                <a:ea typeface="Calibri" panose="020F0502020204030204" pitchFamily="34" charset="0"/>
                <a:cs typeface="Times New Roman" panose="02020603050405020304" pitchFamily="18" charset="0"/>
              </a:rPr>
              <a:t>, візуальна, </a:t>
            </a:r>
            <a:r>
              <a:rPr lang="uk-UA" sz="2400" dirty="0" err="1" smtClean="0">
                <a:effectLst/>
                <a:latin typeface="Times New Roman" panose="02020603050405020304" pitchFamily="18" charset="0"/>
                <a:ea typeface="Calibri" panose="020F0502020204030204" pitchFamily="34" charset="0"/>
                <a:cs typeface="Times New Roman" panose="02020603050405020304" pitchFamily="18" charset="0"/>
              </a:rPr>
              <a:t>кінестетична</a:t>
            </a:r>
            <a:r>
              <a:rPr lang="uk-UA" sz="2400" dirty="0" smtClean="0">
                <a:effectLst/>
                <a:latin typeface="Times New Roman" panose="02020603050405020304" pitchFamily="18" charset="0"/>
                <a:ea typeface="Calibri" panose="020F0502020204030204" pitchFamily="34" charset="0"/>
                <a:cs typeface="Times New Roman" panose="02020603050405020304" pitchFamily="18" charset="0"/>
              </a:rPr>
              <a:t>, нюхова й смакова системи. – САМОСТІЙНЕ опрацювання</a:t>
            </a:r>
            <a:endParaRPr lang="uk-UA"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77234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pct60">
          <a:fgClr>
            <a:srgbClr val="4EEE42"/>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413656" y="2014037"/>
            <a:ext cx="11156202" cy="3250121"/>
          </a:xfrm>
          <a:prstGeom prst="rect">
            <a:avLst/>
          </a:prstGeom>
        </p:spPr>
        <p:txBody>
          <a:bodyPr wrap="square">
            <a:spAutoFit/>
          </a:bodyPr>
          <a:lstStyle/>
          <a:p>
            <a:pPr marL="342900" lvl="0" indent="-342900" algn="just">
              <a:lnSpc>
                <a:spcPct val="130000"/>
              </a:lnSpc>
              <a:spcAft>
                <a:spcPts val="0"/>
              </a:spcAft>
              <a:buClr>
                <a:srgbClr val="000000"/>
              </a:buClr>
              <a:buSzPts val="1650"/>
              <a:buFont typeface="Arial" panose="020B0604020202020204" pitchFamily="34" charset="0"/>
              <a:buChar char="•"/>
              <a:tabLst>
                <a:tab pos="240030" algn="l"/>
              </a:tabLst>
            </a:pPr>
            <a:r>
              <a:rPr lang="uk-UA"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вміти демонструвати співрозмовнику свою повагу до нього;</a:t>
            </a:r>
            <a:endParaRPr lang="uk-UA" sz="1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30000"/>
              </a:lnSpc>
              <a:spcAft>
                <a:spcPts val="0"/>
              </a:spcAft>
              <a:buClr>
                <a:srgbClr val="000000"/>
              </a:buClr>
              <a:buSzPts val="1650"/>
              <a:buFont typeface="Arial" panose="020B0604020202020204" pitchFamily="34" charset="0"/>
              <a:buChar char="•"/>
              <a:tabLst>
                <a:tab pos="240030" algn="l"/>
              </a:tabLst>
            </a:pPr>
            <a:r>
              <a:rPr lang="uk-UA"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уміти підкреслювати щирий інтерес до співрозмовника;</a:t>
            </a:r>
            <a:endParaRPr lang="uk-UA" sz="1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30000"/>
              </a:lnSpc>
              <a:spcAft>
                <a:spcPts val="0"/>
              </a:spcAft>
              <a:buClr>
                <a:srgbClr val="000000"/>
              </a:buClr>
              <a:buSzPts val="1650"/>
              <a:buFont typeface="Arial" panose="020B0604020202020204" pitchFamily="34" charset="0"/>
              <a:buChar char="•"/>
              <a:tabLst>
                <a:tab pos="240030" algn="l"/>
              </a:tabLst>
            </a:pPr>
            <a:r>
              <a:rPr lang="uk-UA"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запам’ятовувати імена, це надає спілкуванню більш довірливого характеру;</a:t>
            </a:r>
            <a:endParaRPr lang="uk-UA" sz="1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30000"/>
              </a:lnSpc>
              <a:spcAft>
                <a:spcPts val="0"/>
              </a:spcAft>
              <a:buClr>
                <a:srgbClr val="000000"/>
              </a:buClr>
              <a:buSzPts val="1650"/>
              <a:buFont typeface="Arial" panose="020B0604020202020204" pitchFamily="34" charset="0"/>
              <a:buChar char="•"/>
              <a:tabLst>
                <a:tab pos="240030" algn="l"/>
              </a:tabLst>
            </a:pPr>
            <a:r>
              <a:rPr lang="uk-UA"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уникати непотрібних суперечок;</a:t>
            </a:r>
            <a:endParaRPr lang="uk-UA" sz="1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30000"/>
              </a:lnSpc>
              <a:spcAft>
                <a:spcPts val="0"/>
              </a:spcAft>
              <a:buClr>
                <a:srgbClr val="000000"/>
              </a:buClr>
              <a:buSzPts val="1650"/>
              <a:buFont typeface="Arial" panose="020B0604020202020204" pitchFamily="34" charset="0"/>
              <a:buChar char="•"/>
              <a:tabLst>
                <a:tab pos="240030" algn="l"/>
              </a:tabLst>
            </a:pPr>
            <a:r>
              <a:rPr lang="uk-UA"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уникати зловживання критикою й засудження інших;</a:t>
            </a:r>
            <a:endParaRPr lang="uk-UA" sz="1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30000"/>
              </a:lnSpc>
              <a:spcAft>
                <a:spcPts val="0"/>
              </a:spcAft>
              <a:buClr>
                <a:srgbClr val="000000"/>
              </a:buClr>
              <a:buSzPts val="1650"/>
              <a:buFont typeface="Arial" panose="020B0604020202020204" pitchFamily="34" charset="0"/>
              <a:buChar char="•"/>
              <a:tabLst>
                <a:tab pos="240030" algn="l"/>
              </a:tabLst>
            </a:pPr>
            <a:r>
              <a:rPr lang="uk-UA"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уміти бути вдячним слухачем і вислуховувати співрозмовника до кінця;</a:t>
            </a:r>
            <a:endParaRPr lang="uk-UA" sz="1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30000"/>
              </a:lnSpc>
              <a:spcAft>
                <a:spcPts val="0"/>
              </a:spcAft>
              <a:buClr>
                <a:srgbClr val="000000"/>
              </a:buClr>
              <a:buSzPts val="1650"/>
              <a:buFont typeface="Arial" panose="020B0604020202020204" pitchFamily="34" charset="0"/>
              <a:buChar char="•"/>
              <a:tabLst>
                <a:tab pos="240030" algn="l"/>
              </a:tabLst>
            </a:pPr>
            <a:r>
              <a:rPr lang="uk-UA"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поважати думку інших людей;</a:t>
            </a:r>
            <a:endParaRPr lang="uk-UA" sz="1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30000"/>
              </a:lnSpc>
              <a:spcAft>
                <a:spcPts val="0"/>
              </a:spcAft>
              <a:buClr>
                <a:srgbClr val="000000"/>
              </a:buClr>
              <a:buSzPts val="1650"/>
              <a:buFont typeface="Arial" panose="020B0604020202020204" pitchFamily="34" charset="0"/>
              <a:buChar char="•"/>
              <a:tabLst>
                <a:tab pos="240030" algn="l"/>
              </a:tabLst>
            </a:pPr>
            <a:r>
              <a:rPr lang="uk-UA"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застосовувати метод переконання, уникати наказового тону та вказівок;</a:t>
            </a:r>
            <a:endParaRPr lang="uk-UA" sz="1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uk-UA" dirty="0" smtClean="0">
                <a:effectLst/>
                <a:latin typeface="Times New Roman" panose="02020603050405020304" pitchFamily="18" charset="0"/>
                <a:ea typeface="Calibri" panose="020F0502020204030204" pitchFamily="34" charset="0"/>
              </a:rPr>
              <a:t>частіше посміхатися.</a:t>
            </a:r>
            <a:endParaRPr lang="uk-UA" dirty="0"/>
          </a:p>
        </p:txBody>
      </p:sp>
      <p:sp>
        <p:nvSpPr>
          <p:cNvPr id="5" name="Прямоугольник 4"/>
          <p:cNvSpPr/>
          <p:nvPr/>
        </p:nvSpPr>
        <p:spPr>
          <a:xfrm>
            <a:off x="8485146" y="756063"/>
            <a:ext cx="3102965" cy="458459"/>
          </a:xfrm>
          <a:prstGeom prst="rect">
            <a:avLst/>
          </a:prstGeom>
        </p:spPr>
        <p:txBody>
          <a:bodyPr wrap="none">
            <a:spAutoFit/>
          </a:bodyPr>
          <a:lstStyle/>
          <a:p>
            <a:pPr algn="just">
              <a:lnSpc>
                <a:spcPct val="130000"/>
              </a:lnSpc>
              <a:spcAft>
                <a:spcPts val="0"/>
              </a:spcAft>
            </a:pPr>
            <a:r>
              <a:rPr lang="uk-UA" sz="2000"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ПРАВИЛА СЛУХАННЯ:</a:t>
            </a:r>
            <a:endParaRPr lang="uk-UA" sz="2000" dirty="0" smtClean="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4753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pattFill prst="pct60">
          <a:fgClr>
            <a:srgbClr val="4EEE42"/>
          </a:fgClr>
          <a:bgClr>
            <a:schemeClr val="bg1"/>
          </a:bgClr>
        </a:pattFill>
        <a:effectLst/>
      </p:bgPr>
    </p:bg>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3146666014"/>
              </p:ext>
            </p:extLst>
          </p:nvPr>
        </p:nvGraphicFramePr>
        <p:xfrm>
          <a:off x="195943" y="636732"/>
          <a:ext cx="11789228" cy="6177865"/>
        </p:xfrm>
        <a:graphic>
          <a:graphicData uri="http://schemas.openxmlformats.org/drawingml/2006/table">
            <a:tbl>
              <a:tblPr firstRow="1" firstCol="1" bandRow="1">
                <a:tableStyleId>{5C22544A-7EE6-4342-B048-85BDC9FD1C3A}</a:tableStyleId>
              </a:tblPr>
              <a:tblGrid>
                <a:gridCol w="11789228"/>
              </a:tblGrid>
              <a:tr h="6177865">
                <a:tc>
                  <a:txBody>
                    <a:bodyPr/>
                    <a:lstStyle/>
                    <a:p>
                      <a:pPr algn="just" fontAlgn="base">
                        <a:lnSpc>
                          <a:spcPct val="100000"/>
                        </a:lnSpc>
                        <a:spcAft>
                          <a:spcPts val="0"/>
                        </a:spcAft>
                      </a:pPr>
                      <a:r>
                        <a:rPr lang="uk-UA" sz="1800" b="0" dirty="0" smtClean="0">
                          <a:solidFill>
                            <a:srgbClr val="002060"/>
                          </a:solidFill>
                          <a:effectLst/>
                          <a:latin typeface="Times New Roman" panose="02020603050405020304" pitchFamily="18" charset="0"/>
                          <a:cs typeface="Times New Roman" panose="02020603050405020304" pitchFamily="18" charset="0"/>
                        </a:rPr>
                        <a:t>Покращення </a:t>
                      </a:r>
                      <a:r>
                        <a:rPr lang="uk-UA" sz="1800" b="0" dirty="0">
                          <a:solidFill>
                            <a:srgbClr val="002060"/>
                          </a:solidFill>
                          <a:effectLst/>
                          <a:latin typeface="Times New Roman" panose="02020603050405020304" pitchFamily="18" charset="0"/>
                          <a:cs typeface="Times New Roman" panose="02020603050405020304" pitchFamily="18" charset="0"/>
                        </a:rPr>
                        <a:t>навичок вербальної комунікації може суттєво вплинути на ваше особисте та професійне життя. Ось п’ять ефективних стратегій, які допоможуть покращити ваше спілкування:</a:t>
                      </a:r>
                    </a:p>
                    <a:p>
                      <a:pPr marL="342900" lvl="0" indent="-342900" algn="just" fontAlgn="base">
                        <a:lnSpc>
                          <a:spcPct val="100000"/>
                        </a:lnSpc>
                        <a:spcAft>
                          <a:spcPts val="0"/>
                        </a:spcAft>
                        <a:tabLst>
                          <a:tab pos="540385" algn="l"/>
                        </a:tabLst>
                      </a:pPr>
                      <a:r>
                        <a:rPr lang="uk-UA" sz="1800" b="1" u="sng" dirty="0">
                          <a:solidFill>
                            <a:srgbClr val="002060"/>
                          </a:solidFill>
                          <a:effectLst/>
                          <a:latin typeface="Times New Roman" panose="02020603050405020304" pitchFamily="18" charset="0"/>
                          <a:cs typeface="Times New Roman" panose="02020603050405020304" pitchFamily="18" charset="0"/>
                        </a:rPr>
                        <a:t>Чітко визначте, що ви хочете сказати</a:t>
                      </a:r>
                      <a:r>
                        <a:rPr lang="uk-UA" sz="1800" b="0" dirty="0">
                          <a:solidFill>
                            <a:srgbClr val="002060"/>
                          </a:solidFill>
                          <a:effectLst/>
                          <a:latin typeface="Times New Roman" panose="02020603050405020304" pitchFamily="18" charset="0"/>
                          <a:cs typeface="Times New Roman" panose="02020603050405020304" pitchFamily="18" charset="0"/>
                        </a:rPr>
                        <a:t>. Перед будь-якою важливою розмовою, наприклад, зустріччю чи співбесідою, сплануйте, що ви хочете сказати. Запис ключових моментів або ідей допоможе впорядкувати ваші думки. Якщо ви не впевнені у своєму тоні або в тому, як ваше повідомлення може бути сприйняте, зворотній зв’язок від друга чи колеги може бути дуже корисним.</a:t>
                      </a:r>
                    </a:p>
                    <a:p>
                      <a:pPr marL="342900" lvl="0" indent="-342900" algn="just" fontAlgn="base">
                        <a:lnSpc>
                          <a:spcPct val="100000"/>
                        </a:lnSpc>
                        <a:spcAft>
                          <a:spcPts val="0"/>
                        </a:spcAft>
                        <a:tabLst>
                          <a:tab pos="540385" algn="l"/>
                        </a:tabLst>
                      </a:pPr>
                      <a:r>
                        <a:rPr lang="uk-UA" sz="1800" b="1" u="sng" dirty="0">
                          <a:solidFill>
                            <a:srgbClr val="002060"/>
                          </a:solidFill>
                          <a:effectLst/>
                          <a:latin typeface="Times New Roman" panose="02020603050405020304" pitchFamily="18" charset="0"/>
                          <a:cs typeface="Times New Roman" panose="02020603050405020304" pitchFamily="18" charset="0"/>
                        </a:rPr>
                        <a:t>Враховуйте свою аудиторію</a:t>
                      </a:r>
                      <a:r>
                        <a:rPr lang="uk-UA" sz="1800" b="0" dirty="0">
                          <a:solidFill>
                            <a:srgbClr val="002060"/>
                          </a:solidFill>
                          <a:effectLst/>
                          <a:latin typeface="Times New Roman" panose="02020603050405020304" pitchFamily="18" charset="0"/>
                          <a:cs typeface="Times New Roman" panose="02020603050405020304" pitchFamily="18" charset="0"/>
                        </a:rPr>
                        <a:t>. Адаптація стилю спілкування залежно від того, з ким ви розмовляєте, є дуже важливою. Незалежно від того, чи це колега, керівник, молодша чи старша людина, адаптація вашого підходу може зробити ваше повідомлення більш ефективним. Обміркуйте відповідний тон, офіційність і обстановку для вашої розмови, щоб найкращим чином встановити зв’язок з аудиторією.</a:t>
                      </a:r>
                    </a:p>
                    <a:p>
                      <a:pPr marL="342900" lvl="0" indent="-342900" algn="just" fontAlgn="base">
                        <a:lnSpc>
                          <a:spcPct val="100000"/>
                        </a:lnSpc>
                        <a:spcAft>
                          <a:spcPts val="0"/>
                        </a:spcAft>
                        <a:tabLst>
                          <a:tab pos="540385" algn="l"/>
                        </a:tabLst>
                      </a:pPr>
                      <a:r>
                        <a:rPr lang="uk-UA" sz="1800" b="1" u="sng" dirty="0">
                          <a:solidFill>
                            <a:srgbClr val="002060"/>
                          </a:solidFill>
                          <a:effectLst/>
                          <a:latin typeface="Times New Roman" panose="02020603050405020304" pitchFamily="18" charset="0"/>
                          <a:cs typeface="Times New Roman" panose="02020603050405020304" pitchFamily="18" charset="0"/>
                        </a:rPr>
                        <a:t>Не забувайте про невербальне спілкування</a:t>
                      </a:r>
                      <a:r>
                        <a:rPr lang="uk-UA" sz="1800" b="0" dirty="0">
                          <a:solidFill>
                            <a:srgbClr val="002060"/>
                          </a:solidFill>
                          <a:effectLst/>
                          <a:latin typeface="Times New Roman" panose="02020603050405020304" pitchFamily="18" charset="0"/>
                          <a:cs typeface="Times New Roman" panose="02020603050405020304" pitchFamily="18" charset="0"/>
                        </a:rPr>
                        <a:t>. Мова вашого тіла говорить багато про що. Невідповідність між тим, що ви говорите, і тим, що передає ваше тіло, може підірвати ваше повідомлення. Щоб зміцнити довіру та впевненість, підтримуйте зоровий контакт, тримайте відкриту позу та слідкуйте за виразом обличчя.</a:t>
                      </a:r>
                    </a:p>
                    <a:p>
                      <a:pPr marL="342900" lvl="0" indent="-342900" algn="just" fontAlgn="base">
                        <a:lnSpc>
                          <a:spcPct val="100000"/>
                        </a:lnSpc>
                        <a:spcAft>
                          <a:spcPts val="0"/>
                        </a:spcAft>
                        <a:tabLst>
                          <a:tab pos="540385" algn="l"/>
                        </a:tabLst>
                      </a:pPr>
                      <a:r>
                        <a:rPr lang="uk-UA" sz="1800" b="1" u="sng" dirty="0">
                          <a:solidFill>
                            <a:srgbClr val="002060"/>
                          </a:solidFill>
                          <a:effectLst/>
                          <a:latin typeface="Times New Roman" panose="02020603050405020304" pitchFamily="18" charset="0"/>
                          <a:cs typeface="Times New Roman" panose="02020603050405020304" pitchFamily="18" charset="0"/>
                        </a:rPr>
                        <a:t>Дихайте</a:t>
                      </a:r>
                      <a:r>
                        <a:rPr lang="uk-UA" sz="1800" b="0" dirty="0">
                          <a:solidFill>
                            <a:srgbClr val="002060"/>
                          </a:solidFill>
                          <a:effectLst/>
                          <a:latin typeface="Times New Roman" panose="02020603050405020304" pitchFamily="18" charset="0"/>
                          <a:cs typeface="Times New Roman" panose="02020603050405020304" pitchFamily="18" charset="0"/>
                        </a:rPr>
                        <a:t>. Почуття тривоги перед виступом, особливо перед публікою, є поширеним явищем. Практика дихальних вправ, наприклад, </a:t>
                      </a:r>
                      <a:r>
                        <a:rPr lang="uk-UA" sz="1800" b="0" u="none" strike="noStrike" dirty="0">
                          <a:solidFill>
                            <a:srgbClr val="002060"/>
                          </a:solidFill>
                          <a:effectLst/>
                          <a:latin typeface="Times New Roman" panose="02020603050405020304" pitchFamily="18" charset="0"/>
                          <a:cs typeface="Times New Roman" panose="02020603050405020304" pitchFamily="18" charset="0"/>
                          <a:hlinkClick r:id="rId2"/>
                        </a:rPr>
                        <a:t>квадратне дихання,</a:t>
                      </a:r>
                      <a:r>
                        <a:rPr lang="uk-UA" sz="1800" b="0" dirty="0">
                          <a:solidFill>
                            <a:srgbClr val="002060"/>
                          </a:solidFill>
                          <a:effectLst/>
                          <a:latin typeface="Times New Roman" panose="02020603050405020304" pitchFamily="18" charset="0"/>
                          <a:cs typeface="Times New Roman" panose="02020603050405020304" pitchFamily="18" charset="0"/>
                        </a:rPr>
                        <a:t> може допомогти заспокоїти нерви, зменшити </a:t>
                      </a:r>
                      <a:r>
                        <a:rPr lang="uk-UA" sz="1800" b="0" u="none" strike="noStrike" dirty="0">
                          <a:solidFill>
                            <a:srgbClr val="002060"/>
                          </a:solidFill>
                          <a:effectLst/>
                          <a:latin typeface="Times New Roman" panose="02020603050405020304" pitchFamily="18" charset="0"/>
                          <a:cs typeface="Times New Roman" panose="02020603050405020304" pitchFamily="18" charset="0"/>
                          <a:hlinkClick r:id="rId3"/>
                        </a:rPr>
                        <a:t>тривожність</a:t>
                      </a:r>
                      <a:r>
                        <a:rPr lang="uk-UA" sz="1800" b="0" dirty="0">
                          <a:solidFill>
                            <a:srgbClr val="002060"/>
                          </a:solidFill>
                          <a:effectLst/>
                          <a:latin typeface="Times New Roman" panose="02020603050405020304" pitchFamily="18" charset="0"/>
                          <a:cs typeface="Times New Roman" panose="02020603050405020304" pitchFamily="18" charset="0"/>
                        </a:rPr>
                        <a:t>, покращити концентрацію уваги та чіткість мовлення. Ця підготовка може суттєво вплинути на рівень вашого комфорту та ефективність усного спілкування.</a:t>
                      </a:r>
                    </a:p>
                    <a:p>
                      <a:pPr marL="342900" lvl="0" indent="-342900" algn="just" fontAlgn="base">
                        <a:lnSpc>
                          <a:spcPct val="100000"/>
                        </a:lnSpc>
                        <a:spcAft>
                          <a:spcPts val="0"/>
                        </a:spcAft>
                        <a:tabLst>
                          <a:tab pos="540385" algn="l"/>
                        </a:tabLst>
                      </a:pPr>
                      <a:r>
                        <a:rPr lang="uk-UA" sz="1800" b="1" u="sng" dirty="0">
                          <a:solidFill>
                            <a:srgbClr val="002060"/>
                          </a:solidFill>
                          <a:effectLst/>
                          <a:latin typeface="Times New Roman" panose="02020603050405020304" pitchFamily="18" charset="0"/>
                          <a:cs typeface="Times New Roman" panose="02020603050405020304" pitchFamily="18" charset="0"/>
                        </a:rPr>
                        <a:t>Вправляйтеся в активному слуханні</a:t>
                      </a:r>
                      <a:r>
                        <a:rPr lang="uk-UA" sz="1800" b="0" dirty="0">
                          <a:solidFill>
                            <a:srgbClr val="002060"/>
                          </a:solidFill>
                          <a:effectLst/>
                          <a:latin typeface="Times New Roman" panose="02020603050405020304" pitchFamily="18" charset="0"/>
                          <a:cs typeface="Times New Roman" panose="02020603050405020304" pitchFamily="18" charset="0"/>
                        </a:rPr>
                        <a:t>. Бути хорошим слухачем так само важливо, як і бути хорошим оратором. Активне слухання передбачає повну концентрацію на тому, що говорять, а не пасивне сприйняття повідомлення оратора. Це означає обробляти інформацію, вдумливо реагувати й ставити запитання, якщо вам потрібні роз’яснення. Такий підхід не лише допоможе вам краще зрозуміти, але й продемонструє повагу до думок і почуттів співрозмовника.</a:t>
                      </a:r>
                      <a:endParaRPr lang="uk-UA" sz="18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9369" marR="39369" marT="0" marB="0">
                    <a:solidFill>
                      <a:schemeClr val="accent1">
                        <a:lumMod val="40000"/>
                        <a:lumOff val="60000"/>
                      </a:schemeClr>
                    </a:solidFill>
                  </a:tcPr>
                </a:tc>
              </a:tr>
            </a:tbl>
          </a:graphicData>
        </a:graphic>
      </p:graphicFrame>
      <p:sp>
        <p:nvSpPr>
          <p:cNvPr id="5" name="Прямоугольник 4"/>
          <p:cNvSpPr/>
          <p:nvPr/>
        </p:nvSpPr>
        <p:spPr>
          <a:xfrm>
            <a:off x="1230087" y="190456"/>
            <a:ext cx="10210800" cy="446276"/>
          </a:xfrm>
          <a:prstGeom prst="rect">
            <a:avLst/>
          </a:prstGeom>
        </p:spPr>
        <p:txBody>
          <a:bodyPr wrap="square">
            <a:spAutoFit/>
          </a:bodyPr>
          <a:lstStyle/>
          <a:p>
            <a:pPr algn="ctr" fontAlgn="base">
              <a:lnSpc>
                <a:spcPct val="115000"/>
              </a:lnSpc>
              <a:spcAft>
                <a:spcPts val="0"/>
              </a:spcAft>
            </a:pPr>
            <a:r>
              <a:rPr lang="uk-UA" sz="2000" b="1" dirty="0" smtClean="0">
                <a:solidFill>
                  <a:srgbClr val="0000FF"/>
                </a:solidFill>
                <a:effectLst/>
                <a:latin typeface="Times New Roman" panose="02020603050405020304" pitchFamily="18" charset="0"/>
                <a:cs typeface="Times New Roman" panose="02020603050405020304" pitchFamily="18" charset="0"/>
              </a:rPr>
              <a:t>П’ЯТЬ СПОСОБІВ ПОКРАЩИТИ СВОЇ НАВИЧКИ ВЕРБАЛЬНОЇ КОМУНІКАЦІЇ</a:t>
            </a:r>
            <a:endParaRPr lang="uk-UA" sz="2000" b="1" dirty="0">
              <a:solidFill>
                <a:srgbClr val="0000FF"/>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18135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pattFill prst="pct60">
          <a:fgClr>
            <a:srgbClr val="4EEE42"/>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8022770" y="368117"/>
            <a:ext cx="3465815" cy="830997"/>
          </a:xfrm>
          <a:prstGeom prst="rect">
            <a:avLst/>
          </a:prstGeom>
          <a:ln>
            <a:solidFill>
              <a:schemeClr val="accent6">
                <a:lumMod val="75000"/>
              </a:schemeClr>
            </a:solidFill>
          </a:ln>
          <a:effectLst>
            <a:outerShdw blurRad="50800" dist="38100" dir="5400000" algn="t" rotWithShape="0">
              <a:prstClr val="black">
                <a:alpha val="40000"/>
              </a:prstClr>
            </a:outerShdw>
          </a:effectLst>
        </p:spPr>
        <p:txBody>
          <a:bodyPr wrap="square">
            <a:spAutoFit/>
          </a:bodyPr>
          <a:lstStyle/>
          <a:p>
            <a:pPr algn="ctr">
              <a:spcBef>
                <a:spcPts val="200"/>
              </a:spcBef>
              <a:spcAft>
                <a:spcPts val="200"/>
              </a:spcAft>
            </a:pPr>
            <a:r>
              <a:rPr lang="uk-UA" sz="2400" b="1"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Мовленнєві прийоми створення атракції</a:t>
            </a:r>
            <a:endParaRPr lang="uk-UA" sz="24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410341" y="474500"/>
            <a:ext cx="6400800" cy="1225977"/>
          </a:xfrm>
          <a:prstGeom prst="rect">
            <a:avLst/>
          </a:prstGeom>
        </p:spPr>
        <p:txBody>
          <a:bodyPr wrap="square">
            <a:spAutoFit/>
          </a:bodyPr>
          <a:lstStyle/>
          <a:p>
            <a:pPr indent="360000"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Мовлення є механізмом створення </a:t>
            </a:r>
            <a:r>
              <a:rPr lang="uk-UA" b="1" i="1" dirty="0" smtClean="0">
                <a:effectLst/>
                <a:latin typeface="Times New Roman" panose="02020603050405020304" pitchFamily="18" charset="0"/>
                <a:ea typeface="Calibri" panose="020F0502020204030204" pitchFamily="34" charset="0"/>
                <a:cs typeface="Times New Roman" panose="02020603050405020304" pitchFamily="18" charset="0"/>
              </a:rPr>
              <a:t>атракції </a:t>
            </a: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(вияв прихильності людей одне до одного у процесі спілкування). Вона є результатом емоційного співпереживання. </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r>
              <a:rPr lang="uk-UA" dirty="0" smtClean="0">
                <a:effectLst/>
                <a:latin typeface="Times New Roman" panose="02020603050405020304" pitchFamily="18" charset="0"/>
                <a:ea typeface="Calibri" panose="020F0502020204030204" pitchFamily="34" charset="0"/>
              </a:rPr>
              <a:t>Проаналізуємо основні </a:t>
            </a:r>
            <a:r>
              <a:rPr lang="uk-UA" b="1" i="1" u="sng" dirty="0" smtClean="0">
                <a:effectLst/>
                <a:latin typeface="Times New Roman" panose="02020603050405020304" pitchFamily="18" charset="0"/>
                <a:ea typeface="Calibri" panose="020F0502020204030204" pitchFamily="34" charset="0"/>
              </a:rPr>
              <a:t>прийоми створення атракції</a:t>
            </a:r>
            <a:r>
              <a:rPr lang="uk-UA" i="1" dirty="0" smtClean="0">
                <a:effectLst/>
                <a:latin typeface="Times New Roman" panose="02020603050405020304" pitchFamily="18" charset="0"/>
                <a:ea typeface="Calibri" panose="020F0502020204030204" pitchFamily="34" charset="0"/>
              </a:rPr>
              <a:t>.</a:t>
            </a:r>
            <a:endParaRPr lang="uk-UA" dirty="0"/>
          </a:p>
        </p:txBody>
      </p:sp>
      <p:sp>
        <p:nvSpPr>
          <p:cNvPr id="6" name="Прямоугольник 5"/>
          <p:cNvSpPr/>
          <p:nvPr/>
        </p:nvSpPr>
        <p:spPr>
          <a:xfrm>
            <a:off x="2090057" y="3467053"/>
            <a:ext cx="9612085" cy="646331"/>
          </a:xfrm>
          <a:prstGeom prst="rect">
            <a:avLst/>
          </a:prstGeom>
        </p:spPr>
        <p:txBody>
          <a:bodyPr wrap="square">
            <a:spAutoFit/>
          </a:bodyPr>
          <a:lstStyle/>
          <a:p>
            <a:r>
              <a:rPr lang="uk-UA" dirty="0" smtClean="0">
                <a:effectLst/>
                <a:latin typeface="Times New Roman" panose="02020603050405020304" pitchFamily="18" charset="0"/>
                <a:ea typeface="Calibri" panose="020F0502020204030204" pitchFamily="34" charset="0"/>
              </a:rPr>
              <a:t>аналіз виразу обличчя співрозмовника (обличчя – це динамічна система сигналів і джерело інформації).</a:t>
            </a:r>
            <a:endParaRPr lang="uk-UA" dirty="0"/>
          </a:p>
        </p:txBody>
      </p:sp>
      <p:sp>
        <p:nvSpPr>
          <p:cNvPr id="7" name="Прямоугольник 6"/>
          <p:cNvSpPr/>
          <p:nvPr/>
        </p:nvSpPr>
        <p:spPr>
          <a:xfrm>
            <a:off x="410341" y="2294173"/>
            <a:ext cx="1396729" cy="36933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cmpd="thickThin">
            <a:solidFill>
              <a:schemeClr val="accent6"/>
            </a:solidFill>
          </a:ln>
        </p:spPr>
        <p:txBody>
          <a:bodyPr wrap="none">
            <a:spAutoFit/>
          </a:bodyPr>
          <a:lstStyle/>
          <a:p>
            <a:r>
              <a:rPr lang="uk-UA" b="1" dirty="0" smtClean="0">
                <a:effectLst/>
                <a:latin typeface="Times New Roman" panose="02020603050405020304" pitchFamily="18" charset="0"/>
                <a:ea typeface="Calibri" panose="020F0502020204030204" pitchFamily="34" charset="0"/>
                <a:cs typeface="Times New Roman" panose="02020603050405020304" pitchFamily="18" charset="0"/>
              </a:rPr>
              <a:t>Ім’я власне</a:t>
            </a:r>
            <a:endParaRPr lang="uk-UA" dirty="0"/>
          </a:p>
        </p:txBody>
      </p:sp>
      <p:sp>
        <p:nvSpPr>
          <p:cNvPr id="8" name="Прямоугольник 7"/>
          <p:cNvSpPr/>
          <p:nvPr/>
        </p:nvSpPr>
        <p:spPr>
          <a:xfrm>
            <a:off x="2090057" y="2201840"/>
            <a:ext cx="9753600" cy="923330"/>
          </a:xfrm>
          <a:prstGeom prst="rect">
            <a:avLst/>
          </a:prstGeom>
        </p:spPr>
        <p:txBody>
          <a:bodyPr wrap="square">
            <a:spAutoFit/>
          </a:bodyPr>
          <a:lstStyle/>
          <a:p>
            <a:pPr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вголос вимовляють ім’я, по батькові співрозмовника. </a:t>
            </a:r>
            <a:r>
              <a:rPr lang="uk-UA" b="1" i="1" dirty="0" smtClean="0">
                <a:effectLst/>
                <a:latin typeface="Times New Roman" panose="02020603050405020304" pitchFamily="18" charset="0"/>
                <a:ea typeface="Calibri" panose="020F0502020204030204" pitchFamily="34" charset="0"/>
                <a:cs typeface="Times New Roman" panose="02020603050405020304" pitchFamily="18" charset="0"/>
              </a:rPr>
              <a:t>Наслідком</a:t>
            </a:r>
            <a:r>
              <a:rPr lang="uk-UA" i="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використання цього прийому є вияв уваги, поваги до особистості; почуття задоволення, позитивні емоції співрозмовника, що сприяє привабленню до себе.</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Прямоугольник 9"/>
          <p:cNvSpPr/>
          <p:nvPr/>
        </p:nvSpPr>
        <p:spPr>
          <a:xfrm>
            <a:off x="410341" y="3513341"/>
            <a:ext cx="1396730" cy="64633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cmpd="thickThin">
            <a:solidFill>
              <a:schemeClr val="accent6"/>
            </a:solidFill>
          </a:ln>
        </p:spPr>
        <p:txBody>
          <a:bodyPr wrap="square">
            <a:spAutoFit/>
          </a:bodyPr>
          <a:lstStyle/>
          <a:p>
            <a:pPr algn="ctr"/>
            <a:r>
              <a:rPr lang="uk-UA" b="1" dirty="0" smtClean="0">
                <a:effectLst/>
                <a:latin typeface="Times New Roman" panose="02020603050405020304" pitchFamily="18" charset="0"/>
                <a:ea typeface="Calibri" panose="020F0502020204030204" pitchFamily="34" charset="0"/>
              </a:rPr>
              <a:t>Дзеркало ставлення</a:t>
            </a:r>
            <a:endParaRPr lang="uk-UA" dirty="0"/>
          </a:p>
        </p:txBody>
      </p:sp>
      <p:sp>
        <p:nvSpPr>
          <p:cNvPr id="11" name="Прямоугольник 10"/>
          <p:cNvSpPr/>
          <p:nvPr/>
        </p:nvSpPr>
        <p:spPr>
          <a:xfrm>
            <a:off x="410341" y="5114497"/>
            <a:ext cx="1396730" cy="36933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cmpd="thickThin">
            <a:solidFill>
              <a:schemeClr val="accent6"/>
            </a:solidFill>
          </a:ln>
        </p:spPr>
        <p:txBody>
          <a:bodyPr wrap="square">
            <a:spAutoFit/>
          </a:bodyPr>
          <a:lstStyle/>
          <a:p>
            <a:pPr algn="ctr"/>
            <a:r>
              <a:rPr lang="uk-UA" b="1" dirty="0" smtClean="0">
                <a:effectLst/>
                <a:latin typeface="Times New Roman" panose="02020603050405020304" pitchFamily="18" charset="0"/>
                <a:ea typeface="Calibri" panose="020F0502020204030204" pitchFamily="34" charset="0"/>
              </a:rPr>
              <a:t>Посмішка</a:t>
            </a:r>
            <a:endParaRPr lang="uk-UA" dirty="0"/>
          </a:p>
        </p:txBody>
      </p:sp>
      <p:sp>
        <p:nvSpPr>
          <p:cNvPr id="12" name="Прямоугольник 11"/>
          <p:cNvSpPr/>
          <p:nvPr/>
        </p:nvSpPr>
        <p:spPr>
          <a:xfrm>
            <a:off x="2090057" y="4455267"/>
            <a:ext cx="9862457" cy="1882567"/>
          </a:xfrm>
          <a:prstGeom prst="rect">
            <a:avLst/>
          </a:prstGeom>
        </p:spPr>
        <p:txBody>
          <a:bodyPr wrap="square">
            <a:spAutoFit/>
          </a:bodyPr>
          <a:lstStyle/>
          <a:p>
            <a:pPr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1. Щира посмішка – ознака дружнього ставлення.</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2. Приємно усміхнене обличчя сигналізує: Я Вас поважаю, Я Ваш друг.</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3. Я Вас поважаю, отже – довіряю. Приємна посмішка означає Я – захищений. Посмішка, яка несе позитивну інформацію, задовольняє найпершу потребу людини. Людина, як правило, прагне задоволення своїх потреб і позитивних емоцій.</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uk-UA" dirty="0" smtClean="0">
                <a:effectLst/>
                <a:latin typeface="Times New Roman" panose="02020603050405020304" pitchFamily="18" charset="0"/>
                <a:ea typeface="Calibri" panose="020F0502020204030204" pitchFamily="34" charset="0"/>
              </a:rPr>
              <a:t>4. Якщо людина так чи інакше викликає позитивні емоції, цим вона формує атракцію.</a:t>
            </a:r>
            <a:endParaRPr lang="uk-UA" dirty="0"/>
          </a:p>
        </p:txBody>
      </p:sp>
    </p:spTree>
    <p:extLst>
      <p:ext uri="{BB962C8B-B14F-4D97-AF65-F5344CB8AC3E}">
        <p14:creationId xmlns:p14="http://schemas.microsoft.com/office/powerpoint/2010/main" val="41077632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pattFill prst="pct60">
          <a:fgClr>
            <a:srgbClr val="4EEE42"/>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225284" y="1598411"/>
            <a:ext cx="1396730" cy="64633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cmpd="thickThin">
            <a:solidFill>
              <a:schemeClr val="accent6"/>
            </a:solidFill>
          </a:ln>
        </p:spPr>
        <p:txBody>
          <a:bodyPr wrap="square">
            <a:spAutoFit/>
          </a:bodyPr>
          <a:lstStyle/>
          <a:p>
            <a:pPr algn="ctr"/>
            <a:r>
              <a:rPr lang="uk-UA" b="1" dirty="0" smtClean="0">
                <a:effectLst/>
                <a:latin typeface="Times New Roman" panose="02020603050405020304" pitchFamily="18" charset="0"/>
                <a:ea typeface="Calibri" panose="020F0502020204030204" pitchFamily="34" charset="0"/>
              </a:rPr>
              <a:t>«Золоте слівце»</a:t>
            </a:r>
            <a:endParaRPr lang="uk-UA" dirty="0"/>
          </a:p>
        </p:txBody>
      </p:sp>
      <p:sp>
        <p:nvSpPr>
          <p:cNvPr id="6" name="Прямоугольник 5"/>
          <p:cNvSpPr/>
          <p:nvPr/>
        </p:nvSpPr>
        <p:spPr>
          <a:xfrm>
            <a:off x="1736292" y="1444803"/>
            <a:ext cx="9895071" cy="4303742"/>
          </a:xfrm>
          <a:prstGeom prst="rect">
            <a:avLst/>
          </a:prstGeom>
        </p:spPr>
        <p:txBody>
          <a:bodyPr wrap="square">
            <a:spAutoFit/>
          </a:bodyPr>
          <a:lstStyle/>
          <a:p>
            <a:pPr indent="360000"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Це комплімент – динамічна система </a:t>
            </a:r>
            <a:r>
              <a:rPr lang="uk-UA" dirty="0" err="1" smtClean="0">
                <a:effectLst/>
                <a:latin typeface="Times New Roman" panose="02020603050405020304" pitchFamily="18" charset="0"/>
                <a:ea typeface="Calibri" panose="020F0502020204030204" pitchFamily="34" charset="0"/>
                <a:cs typeface="Times New Roman" panose="02020603050405020304" pitchFamily="18" charset="0"/>
              </a:rPr>
              <a:t>логічно</a:t>
            </a: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 впорядкованих вербальних знаків, які наголошують позитивну </a:t>
            </a:r>
            <a:r>
              <a:rPr lang="uk-UA" dirty="0" err="1" smtClean="0">
                <a:effectLst/>
                <a:latin typeface="Times New Roman" panose="02020603050405020304" pitchFamily="18" charset="0"/>
                <a:ea typeface="Calibri" panose="020F0502020204030204" pitchFamily="34" charset="0"/>
                <a:cs typeface="Times New Roman" panose="02020603050405020304" pitchFamily="18" charset="0"/>
              </a:rPr>
              <a:t>увиразнювальну</a:t>
            </a: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 значущість особистості. Комплімент впливає на внутрішню, підсвідому складову психіки через певне переконання. У результаті виникає </a:t>
            </a:r>
            <a:r>
              <a:rPr lang="uk-UA" dirty="0" err="1" smtClean="0">
                <a:effectLst/>
                <a:latin typeface="Times New Roman" panose="02020603050405020304" pitchFamily="18" charset="0"/>
                <a:ea typeface="Calibri" panose="020F0502020204030204" pitchFamily="34" charset="0"/>
                <a:cs typeface="Times New Roman" panose="02020603050405020304" pitchFamily="18" charset="0"/>
              </a:rPr>
              <a:t>емоційно</a:t>
            </a: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 забарвлене ставлення співрозмовників одне до одного.</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Опишемо </a:t>
            </a:r>
            <a:r>
              <a:rPr lang="uk-UA" b="1" i="1" dirty="0" smtClean="0">
                <a:effectLst/>
                <a:latin typeface="Times New Roman" panose="02020603050405020304" pitchFamily="18" charset="0"/>
                <a:ea typeface="Calibri" panose="020F0502020204030204" pitchFamily="34" charset="0"/>
                <a:cs typeface="Times New Roman" panose="02020603050405020304" pitchFamily="18" charset="0"/>
              </a:rPr>
              <a:t>механізм впливу компліменту</a:t>
            </a: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1) комплімент – певна завищена оцінка особистості або її особистісних якостей; </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2) під впливом компліментів вмикається механізм переконування; </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3) під впливом переконування задовольняється потреба здаватися кращим, </a:t>
            </a:r>
            <a:r>
              <a:rPr lang="uk-UA" dirty="0" err="1" smtClean="0">
                <a:effectLst/>
                <a:latin typeface="Times New Roman" panose="02020603050405020304" pitchFamily="18" charset="0"/>
                <a:ea typeface="Calibri" panose="020F0502020204030204" pitchFamily="34" charset="0"/>
                <a:cs typeface="Times New Roman" panose="02020603050405020304" pitchFamily="18" charset="0"/>
              </a:rPr>
              <a:t>гарнішим</a:t>
            </a: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 розумнішим; </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4) у співрозмовників утворюються спільні позитивні емоції; </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Bef>
                <a:spcPts val="200"/>
              </a:spcBef>
              <a:spcAft>
                <a:spcPts val="200"/>
              </a:spcAft>
            </a:pP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5) спілкування є ефективним.</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r>
              <a:rPr lang="uk-UA" dirty="0" smtClean="0">
                <a:effectLst/>
                <a:latin typeface="Times New Roman" panose="02020603050405020304" pitchFamily="18" charset="0"/>
                <a:ea typeface="Calibri" panose="020F0502020204030204" pitchFamily="34" charset="0"/>
              </a:rPr>
              <a:t>Однак комплімент не має занадто виділяти окремі позитивні якості, тобто має бути помірним. Не можна перетворювати комплімент на обов’язок, бо тоді він втрачає свій зміст. Комплімент повинен містити частку об’єктивності.</a:t>
            </a:r>
            <a:endParaRPr lang="uk-UA" dirty="0"/>
          </a:p>
        </p:txBody>
      </p:sp>
      <p:sp>
        <p:nvSpPr>
          <p:cNvPr id="7" name="Прямоугольник 6"/>
          <p:cNvSpPr/>
          <p:nvPr/>
        </p:nvSpPr>
        <p:spPr>
          <a:xfrm>
            <a:off x="8403770" y="248374"/>
            <a:ext cx="3465815" cy="830997"/>
          </a:xfrm>
          <a:prstGeom prst="rect">
            <a:avLst/>
          </a:prstGeom>
          <a:ln>
            <a:solidFill>
              <a:schemeClr val="accent6">
                <a:lumMod val="75000"/>
              </a:schemeClr>
            </a:solidFill>
          </a:ln>
          <a:effectLst>
            <a:outerShdw blurRad="50800" dist="38100" dir="5400000" algn="t" rotWithShape="0">
              <a:prstClr val="black">
                <a:alpha val="40000"/>
              </a:prstClr>
            </a:outerShdw>
          </a:effectLst>
        </p:spPr>
        <p:txBody>
          <a:bodyPr wrap="square">
            <a:spAutoFit/>
          </a:bodyPr>
          <a:lstStyle/>
          <a:p>
            <a:pPr algn="ctr">
              <a:spcBef>
                <a:spcPts val="200"/>
              </a:spcBef>
              <a:spcAft>
                <a:spcPts val="200"/>
              </a:spcAft>
            </a:pPr>
            <a:r>
              <a:rPr lang="uk-UA" sz="2400" b="1"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Мовленнєві прийоми створення атракції</a:t>
            </a:r>
            <a:endParaRPr lang="uk-UA" sz="24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0219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50">
          <a:fgClr>
            <a:srgbClr val="4EEE42"/>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5821680" y="271195"/>
            <a:ext cx="6004560" cy="646331"/>
          </a:xfrm>
          <a:prstGeom prst="rect">
            <a:avLst/>
          </a:prstGeom>
        </p:spPr>
        <p:txBody>
          <a:bodyPr wrap="square">
            <a:spAutoFit/>
          </a:bodyPr>
          <a:lstStyle/>
          <a:p>
            <a:pPr algn="ctr"/>
            <a:r>
              <a:rPr lang="ru-RU" b="1"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uk-UA" b="1" dirty="0" smtClean="0">
                <a:effectLst/>
                <a:latin typeface="Times New Roman" panose="02020603050405020304" pitchFamily="18" charset="0"/>
                <a:ea typeface="Calibri" panose="020F0502020204030204" pitchFamily="34" charset="0"/>
                <a:cs typeface="Times New Roman" panose="02020603050405020304" pitchFamily="18" charset="0"/>
              </a:rPr>
              <a:t>ПОНЯТТЯ ТА ОСНОВНІ ОЗНАКИ ВЕРБАЛЬНОГО СПІЛКУВАННЯ</a:t>
            </a:r>
            <a:endParaRPr lang="uk-UA"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08000" y="1225174"/>
            <a:ext cx="11318240" cy="1962076"/>
          </a:xfrm>
          <a:prstGeom prst="rect">
            <a:avLst/>
          </a:prstGeom>
        </p:spPr>
        <p:txBody>
          <a:bodyPr wrap="square">
            <a:spAutoFit/>
          </a:bodyPr>
          <a:lstStyle/>
          <a:p>
            <a:pPr algn="just">
              <a:lnSpc>
                <a:spcPct val="115000"/>
              </a:lnSpc>
              <a:spcAft>
                <a:spcPts val="0"/>
              </a:spcAft>
            </a:pPr>
            <a:r>
              <a:rPr lang="uk-UA" b="1" dirty="0" smtClean="0">
                <a:effectLst/>
                <a:latin typeface="Times New Roman" panose="02020603050405020304" pitchFamily="18" charset="0"/>
                <a:ea typeface="Times New Roman" panose="02020603050405020304" pitchFamily="18" charset="0"/>
                <a:cs typeface="Times New Roman" panose="02020603050405020304" pitchFamily="18" charset="0"/>
              </a:rPr>
              <a:t>Спілкування</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 це передача інформації від однієї людини до іншої. </a:t>
            </a:r>
            <a:endParaRPr lang="uk-UA"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Дослідження показують, що </a:t>
            </a:r>
            <a:r>
              <a:rPr lang="uk-UA" b="1" dirty="0" smtClean="0">
                <a:effectLst/>
                <a:latin typeface="Times New Roman" panose="02020603050405020304" pitchFamily="18" charset="0"/>
                <a:ea typeface="Times New Roman" panose="02020603050405020304" pitchFamily="18" charset="0"/>
                <a:cs typeface="Times New Roman" panose="02020603050405020304" pitchFamily="18" charset="0"/>
              </a:rPr>
              <a:t>щоденне спілкування людини</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формується приблизно таким чином: </a:t>
            </a:r>
            <a:endParaRPr lang="uk-UA"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9% письма, </a:t>
            </a:r>
            <a:endParaRPr lang="uk-UA"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16% читання, </a:t>
            </a:r>
            <a:endParaRPr lang="uk-UA"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30% говоріння та </a:t>
            </a:r>
            <a:endParaRPr lang="uk-UA"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45% слухання</a:t>
            </a:r>
            <a:r>
              <a:rPr lang="uk-UA" b="1"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uk-UA" i="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1034142" y="3352473"/>
            <a:ext cx="10792097" cy="1200329"/>
          </a:xfrm>
          <a:prstGeom prst="rect">
            <a:avLst/>
          </a:prstGeom>
        </p:spPr>
        <p:txBody>
          <a:bodyPr wrap="square">
            <a:spAutoFit/>
          </a:bodyPr>
          <a:lstStyle/>
          <a:p>
            <a:pPr indent="360000" algn="just">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При вербальному спілкуванні має значення, </a:t>
            </a:r>
            <a:r>
              <a:rPr lang="uk-UA"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що ви говорите</a:t>
            </a:r>
            <a:r>
              <a:rPr lang="uk-UA"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(і що ви не говорите), </a:t>
            </a:r>
            <a:r>
              <a:rPr lang="uk-UA"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якими словами виражаєте свою думку</a:t>
            </a:r>
            <a:r>
              <a:rPr lang="uk-UA"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в якій послідовності подаєте інформацію співрозмовнику</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(з чого починаєте, чим продовжуєте, чим закінчуєте), </a:t>
            </a:r>
            <a:r>
              <a:rPr lang="uk-UA"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які аргументи наводите</a:t>
            </a:r>
            <a:r>
              <a:rPr lang="uk-UA"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ст</a:t>
            </a:r>
            <a:r>
              <a:rPr lang="uk-UA"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исло чи розгорнуто висловлюєте свою думку</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тощо.</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508000" y="5091326"/>
            <a:ext cx="11318238" cy="1366528"/>
          </a:xfrm>
          <a:prstGeom prst="rect">
            <a:avLst/>
          </a:prstGeom>
        </p:spPr>
        <p:txBody>
          <a:bodyPr wrap="square">
            <a:spAutoFit/>
          </a:bodyPr>
          <a:lstStyle/>
          <a:p>
            <a:pPr indent="360000" algn="just">
              <a:lnSpc>
                <a:spcPct val="115000"/>
              </a:lnSpc>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Іноді нам здається, що не так важливо, як сказати: головне – зміст промови. Зміст, звичайно, дуже важливий, але один і той же зміст, оформлений словесно різними людьми й у різній </a:t>
            </a:r>
            <a:r>
              <a:rPr lang="uk-UA" dirty="0" err="1" smtClean="0">
                <a:effectLst/>
                <a:latin typeface="Times New Roman" panose="02020603050405020304" pitchFamily="18" charset="0"/>
                <a:ea typeface="Times New Roman" panose="02020603050405020304" pitchFamily="18" charset="0"/>
                <a:cs typeface="Times New Roman" panose="02020603050405020304" pitchFamily="18" charset="0"/>
              </a:rPr>
              <a:t>мовній</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формі, часто призводить абсолютно різне враження – одному повірять, а іншому – ні, прохання однієї людини виконають, а те ж прохання іншої людини – ні. Саме тому потрібно приділяти особливу увагу </a:t>
            </a:r>
            <a:r>
              <a:rPr lang="uk-UA" dirty="0" err="1" smtClean="0">
                <a:effectLst/>
                <a:latin typeface="Times New Roman" panose="02020603050405020304" pitchFamily="18" charset="0"/>
                <a:ea typeface="Times New Roman" panose="02020603050405020304" pitchFamily="18" charset="0"/>
                <a:cs typeface="Times New Roman" panose="02020603050405020304" pitchFamily="18" charset="0"/>
              </a:rPr>
              <a:t>мовній</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стороні вираження думки.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06671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60">
          <a:fgClr>
            <a:srgbClr val="4EEE42"/>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348341" y="294950"/>
            <a:ext cx="11517087" cy="1292662"/>
          </a:xfrm>
          <a:prstGeom prst="rect">
            <a:avLst/>
          </a:prstGeom>
        </p:spPr>
        <p:txBody>
          <a:bodyPr wrap="square">
            <a:spAutoFit/>
          </a:bodyPr>
          <a:lstStyle/>
          <a:p>
            <a:pPr indent="360000" algn="just">
              <a:lnSpc>
                <a:spcPts val="1775"/>
              </a:lnSpc>
              <a:spcAft>
                <a:spcPts val="0"/>
              </a:spcAft>
            </a:pPr>
            <a:r>
              <a:rPr lang="uk-UA" b="1"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Вербальна комунікація</a:t>
            </a:r>
            <a:r>
              <a:rPr lang="uk-UA"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здійснюється за </a:t>
            </a:r>
            <a:r>
              <a:rPr lang="uk-UA" u="sng"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допомогою мови</a:t>
            </a:r>
            <a:r>
              <a:rPr lang="uk-UA"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(мовлення). Провідна роль належить саме усному мовленню, за допомогою якого відбувається передача інформації іншим людям. </a:t>
            </a:r>
            <a:endParaRPr lang="uk-UA" dirty="0" smtClean="0">
              <a:effectLst/>
              <a:latin typeface="Times New Roman" panose="02020603050405020304" pitchFamily="18" charset="0"/>
              <a:ea typeface="Times New Roman" panose="02020603050405020304" pitchFamily="18" charset="0"/>
            </a:endParaRPr>
          </a:p>
          <a:p>
            <a:pPr indent="360000" algn="just">
              <a:lnSpc>
                <a:spcPts val="1775"/>
              </a:lnSpc>
              <a:spcAft>
                <a:spcPts val="0"/>
              </a:spcAft>
            </a:pPr>
            <a:r>
              <a:rPr lang="uk-UA" b="1"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Правильність мови</a:t>
            </a:r>
            <a:r>
              <a:rPr lang="uk-UA"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свідчить про рівень культури та освіти особистості, </a:t>
            </a:r>
            <a:endParaRPr lang="uk-UA" dirty="0" smtClean="0">
              <a:effectLst/>
              <a:latin typeface="Times New Roman" panose="02020603050405020304" pitchFamily="18" charset="0"/>
              <a:ea typeface="Times New Roman" panose="02020603050405020304" pitchFamily="18" charset="0"/>
            </a:endParaRPr>
          </a:p>
          <a:p>
            <a:pPr indent="360000" algn="just">
              <a:lnSpc>
                <a:spcPts val="1775"/>
              </a:lnSpc>
              <a:spcAft>
                <a:spcPts val="0"/>
              </a:spcAft>
            </a:pPr>
            <a:r>
              <a:rPr lang="uk-UA" b="1"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зміст</a:t>
            </a:r>
            <a:r>
              <a:rPr lang="uk-UA"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про розум та моральні якості, </a:t>
            </a:r>
            <a:endParaRPr lang="uk-UA" dirty="0" smtClean="0">
              <a:effectLst/>
              <a:latin typeface="Times New Roman" panose="02020603050405020304" pitchFamily="18" charset="0"/>
              <a:ea typeface="Times New Roman" panose="02020603050405020304" pitchFamily="18" charset="0"/>
            </a:endParaRPr>
          </a:p>
          <a:p>
            <a:pPr indent="360000"/>
            <a:r>
              <a:rPr lang="uk-UA" spc="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а </a:t>
            </a:r>
            <a:r>
              <a:rPr lang="uk-UA" b="1" spc="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характер інтонацій</a:t>
            </a:r>
            <a:r>
              <a:rPr lang="uk-UA" spc="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гово­рить нам про емоційність та настрій людини.</a:t>
            </a:r>
            <a:endParaRPr lang="uk-UA" dirty="0"/>
          </a:p>
        </p:txBody>
      </p:sp>
      <p:sp>
        <p:nvSpPr>
          <p:cNvPr id="5" name="Прямоугольник 4"/>
          <p:cNvSpPr/>
          <p:nvPr/>
        </p:nvSpPr>
        <p:spPr>
          <a:xfrm>
            <a:off x="1159328" y="1773036"/>
            <a:ext cx="10853057" cy="553998"/>
          </a:xfrm>
          <a:prstGeom prst="rect">
            <a:avLst/>
          </a:prstGeom>
        </p:spPr>
        <p:txBody>
          <a:bodyPr wrap="square">
            <a:spAutoFit/>
          </a:bodyPr>
          <a:lstStyle/>
          <a:p>
            <a:pPr algn="just">
              <a:lnSpc>
                <a:spcPts val="1775"/>
              </a:lnSpc>
              <a:spcAft>
                <a:spcPts val="0"/>
              </a:spcAft>
            </a:pPr>
            <a:r>
              <a:rPr lang="uk-UA" b="1"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До психологічних особливостей вербального спілкування відносять:</a:t>
            </a:r>
            <a:endParaRPr lang="uk-UA" dirty="0" smtClean="0">
              <a:effectLst/>
              <a:latin typeface="Times New Roman" panose="02020603050405020304" pitchFamily="18" charset="0"/>
              <a:ea typeface="Times New Roman" panose="02020603050405020304" pitchFamily="18" charset="0"/>
            </a:endParaRPr>
          </a:p>
          <a:p>
            <a:pPr algn="just">
              <a:lnSpc>
                <a:spcPts val="1775"/>
              </a:lnSpc>
              <a:spcAft>
                <a:spcPts val="0"/>
              </a:spcAft>
            </a:pPr>
            <a:r>
              <a:rPr lang="uk-UA" b="1" spc="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ГОВОРІННЯ І СЛУХАННЯ</a:t>
            </a:r>
            <a:r>
              <a:rPr lang="uk-UA"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які відбуваються в процесі комунікативної діяльності.</a:t>
            </a:r>
            <a:endParaRPr lang="uk-UA" dirty="0">
              <a:effectLst/>
              <a:latin typeface="Times New Roman" panose="02020603050405020304" pitchFamily="18" charset="0"/>
              <a:ea typeface="Times New Roman" panose="02020603050405020304" pitchFamily="18" charset="0"/>
            </a:endParaRPr>
          </a:p>
        </p:txBody>
      </p:sp>
      <p:sp>
        <p:nvSpPr>
          <p:cNvPr id="6" name="Прямоугольник 5"/>
          <p:cNvSpPr/>
          <p:nvPr/>
        </p:nvSpPr>
        <p:spPr>
          <a:xfrm>
            <a:off x="1159328" y="3066456"/>
            <a:ext cx="10559140" cy="3462486"/>
          </a:xfrm>
          <a:prstGeom prst="rect">
            <a:avLst/>
          </a:prstGeom>
        </p:spPr>
        <p:txBody>
          <a:bodyPr wrap="square">
            <a:spAutoFit/>
          </a:bodyPr>
          <a:lstStyle/>
          <a:p>
            <a:pPr indent="360000" algn="just">
              <a:lnSpc>
                <a:spcPts val="1775"/>
              </a:lnSpc>
              <a:spcAft>
                <a:spcPts val="0"/>
              </a:spcAft>
            </a:pPr>
            <a:r>
              <a:rPr lang="uk-UA" b="1" i="1"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Мова</a:t>
            </a:r>
            <a:r>
              <a:rPr lang="uk-UA"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це засіб для спілкування, мислення, передання і засвоєння життєвого досвіду особистості. Вона складається зі слів, правил їх вимови і написання.</a:t>
            </a:r>
            <a:endParaRPr lang="uk-UA" dirty="0" smtClean="0">
              <a:effectLst/>
              <a:latin typeface="Times New Roman" panose="02020603050405020304" pitchFamily="18" charset="0"/>
              <a:ea typeface="Times New Roman" panose="02020603050405020304" pitchFamily="18" charset="0"/>
            </a:endParaRPr>
          </a:p>
          <a:p>
            <a:pPr indent="360000" algn="just">
              <a:lnSpc>
                <a:spcPts val="1775"/>
              </a:lnSpc>
              <a:spcAft>
                <a:spcPts val="0"/>
              </a:spcAft>
            </a:pPr>
            <a:r>
              <a:rPr lang="uk-UA"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Мова, як засіб спілкування, пов’язує людину з різними поколіннями, народами. Доки існує мова, доти живе народ. У кожного народу своя мова, яка супроводжується певними правилами і культурою її використання та застосування в процесі комунікативних </a:t>
            </a:r>
            <a:r>
              <a:rPr lang="uk-UA" spc="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зв’язків</a:t>
            </a:r>
            <a:r>
              <a:rPr lang="uk-UA"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dirty="0" smtClean="0">
              <a:effectLst/>
              <a:latin typeface="Times New Roman" panose="02020603050405020304" pitchFamily="18" charset="0"/>
              <a:ea typeface="Times New Roman" panose="02020603050405020304" pitchFamily="18" charset="0"/>
            </a:endParaRPr>
          </a:p>
          <a:p>
            <a:pPr indent="360000" algn="just">
              <a:lnSpc>
                <a:spcPts val="1775"/>
              </a:lnSpc>
              <a:spcAft>
                <a:spcPts val="0"/>
              </a:spcAft>
            </a:pPr>
            <a:r>
              <a:rPr lang="uk-UA"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Мова — засіб обміну інформацією у всіх суспільно важливих сферах комунікації: політиці, науці, фармації, виробництві і діло­вій сфері тощо. </a:t>
            </a:r>
            <a:endParaRPr lang="uk-UA" dirty="0" smtClean="0">
              <a:effectLst/>
              <a:latin typeface="Times New Roman" panose="02020603050405020304" pitchFamily="18" charset="0"/>
              <a:ea typeface="Times New Roman" panose="02020603050405020304" pitchFamily="18" charset="0"/>
            </a:endParaRPr>
          </a:p>
          <a:p>
            <a:pPr indent="360000" algn="just">
              <a:lnSpc>
                <a:spcPts val="1775"/>
              </a:lnSpc>
              <a:spcAft>
                <a:spcPts val="0"/>
              </a:spcAft>
            </a:pPr>
            <a:r>
              <a:rPr lang="uk-UA"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Мовлення є інструментом спілкування, воно може визначати і змінювати характер взаємодії.</a:t>
            </a:r>
            <a:endParaRPr lang="uk-UA" dirty="0" smtClean="0">
              <a:effectLst/>
              <a:latin typeface="Times New Roman" panose="02020603050405020304" pitchFamily="18" charset="0"/>
              <a:ea typeface="Times New Roman" panose="02020603050405020304" pitchFamily="18" charset="0"/>
            </a:endParaRPr>
          </a:p>
          <a:p>
            <a:pPr indent="360000" algn="just">
              <a:lnSpc>
                <a:spcPts val="1775"/>
              </a:lnSpc>
              <a:spcAft>
                <a:spcPts val="0"/>
              </a:spcAft>
            </a:pPr>
            <a:r>
              <a:rPr lang="uk-UA"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Мова в діяльності фахівців різних галузей виступає як носій інформації і як засіб впливу на інших людей. Саме тому мова повинна бути виразною, логічною, грамотною, оскільки всі ці її якості безпосередньо впливають на особистість іншої людини, її думки, настрій, поведінку тощо.</a:t>
            </a:r>
            <a:endParaRPr lang="uk-UA" dirty="0" smtClean="0">
              <a:effectLst/>
              <a:latin typeface="Times New Roman" panose="02020603050405020304" pitchFamily="18" charset="0"/>
              <a:ea typeface="Times New Roman" panose="02020603050405020304" pitchFamily="18" charset="0"/>
            </a:endParaRPr>
          </a:p>
          <a:p>
            <a:pPr indent="360000"/>
            <a:r>
              <a:rPr lang="uk-UA" spc="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Мовлення кожної людини відрізняється вимовою, структурою речень, виразністю та іншими характеристиками. У спілкуванні людина використовує незначну частину </a:t>
            </a:r>
            <a:r>
              <a:rPr lang="uk-UA" spc="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мовного</a:t>
            </a:r>
            <a:r>
              <a:rPr lang="uk-UA" spc="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багатства (приблизно 10-20 тисяч слів). </a:t>
            </a:r>
            <a:endParaRPr lang="uk-UA" dirty="0"/>
          </a:p>
        </p:txBody>
      </p:sp>
    </p:spTree>
    <p:extLst>
      <p:ext uri="{BB962C8B-B14F-4D97-AF65-F5344CB8AC3E}">
        <p14:creationId xmlns:p14="http://schemas.microsoft.com/office/powerpoint/2010/main" val="7957558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pct60">
          <a:fgClr>
            <a:srgbClr val="4EEE42"/>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380999" y="177578"/>
            <a:ext cx="7413171" cy="369332"/>
          </a:xfrm>
          <a:prstGeom prst="rect">
            <a:avLst/>
          </a:prstGeom>
        </p:spPr>
        <p:txBody>
          <a:bodyPr wrap="square">
            <a:spAutoFit/>
          </a:bodyPr>
          <a:lstStyle/>
          <a:p>
            <a:r>
              <a:rPr lang="uk-UA" b="1" spc="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За стилем виділяють мовлення: побутове; художнє; ділове; наукове.</a:t>
            </a:r>
            <a:endParaRPr lang="uk-UA" dirty="0"/>
          </a:p>
        </p:txBody>
      </p:sp>
      <p:sp>
        <p:nvSpPr>
          <p:cNvPr id="5" name="Прямоугольник 4"/>
          <p:cNvSpPr/>
          <p:nvPr/>
        </p:nvSpPr>
        <p:spPr>
          <a:xfrm>
            <a:off x="5985714" y="596864"/>
            <a:ext cx="2474588" cy="369332"/>
          </a:xfrm>
          <a:prstGeom prst="rect">
            <a:avLst/>
          </a:prstGeom>
        </p:spPr>
        <p:txBody>
          <a:bodyPr wrap="none">
            <a:spAutoFit/>
          </a:bodyPr>
          <a:lstStyle/>
          <a:p>
            <a:r>
              <a:rPr lang="uk-UA" b="1" dirty="0" smtClean="0">
                <a:solidFill>
                  <a:srgbClr val="0000FF"/>
                </a:solidFill>
                <a:effectLst/>
                <a:latin typeface="Times New Roman" panose="02020603050405020304" pitchFamily="18" charset="0"/>
                <a:ea typeface="Times New Roman" panose="02020603050405020304" pitchFamily="18" charset="0"/>
              </a:rPr>
              <a:t>СТИЛІ МОВЛЕННЯ</a:t>
            </a:r>
            <a:r>
              <a:rPr lang="uk-UA" b="1" i="1" dirty="0" smtClean="0">
                <a:solidFill>
                  <a:srgbClr val="0000FF"/>
                </a:solidFill>
                <a:effectLst/>
                <a:latin typeface="Times New Roman" panose="02020603050405020304" pitchFamily="18" charset="0"/>
                <a:ea typeface="Times New Roman" panose="02020603050405020304" pitchFamily="18" charset="0"/>
              </a:rPr>
              <a:t>:</a:t>
            </a:r>
            <a:endParaRPr lang="uk-UA" dirty="0">
              <a:solidFill>
                <a:srgbClr val="0000FF"/>
              </a:solidFill>
            </a:endParaRPr>
          </a:p>
        </p:txBody>
      </p:sp>
      <p:sp>
        <p:nvSpPr>
          <p:cNvPr id="6" name="Прямоугольник 5"/>
          <p:cNvSpPr/>
          <p:nvPr/>
        </p:nvSpPr>
        <p:spPr>
          <a:xfrm>
            <a:off x="1119798" y="997840"/>
            <a:ext cx="10597245" cy="1324978"/>
          </a:xfrm>
          <a:prstGeom prst="rect">
            <a:avLst/>
          </a:prstGeom>
        </p:spPr>
        <p:txBody>
          <a:bodyPr wrap="square">
            <a:spAutoFit/>
          </a:bodyPr>
          <a:lstStyle/>
          <a:p>
            <a:pPr lvl="0" algn="just">
              <a:lnSpc>
                <a:spcPct val="115000"/>
              </a:lnSpc>
              <a:spcAft>
                <a:spcPts val="0"/>
              </a:spcAft>
              <a:buClr>
                <a:srgbClr val="000000"/>
              </a:buClr>
              <a:buSzPts val="1650"/>
              <a:tabLst>
                <a:tab pos="540385" algn="l"/>
              </a:tabLst>
            </a:pPr>
            <a:r>
              <a:rPr lang="uk-UA" b="1"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побутовий стиль мовлення</a:t>
            </a:r>
            <a:r>
              <a:rPr lang="uk-UA" b="1" u="none" strike="noStrike" spc="0" dirty="0" smtClean="0">
                <a:effectLst/>
                <a:latin typeface="Times New Roman" panose="02020603050405020304" pitchFamily="18" charset="0"/>
                <a:ea typeface="Arial" panose="020B0604020202020204" pitchFamily="34" charset="0"/>
                <a:cs typeface="Times New Roman" panose="02020603050405020304" pitchFamily="18" charset="0"/>
              </a:rPr>
              <a:t> </a:t>
            </a:r>
            <a:r>
              <a:rPr lang="uk-UA"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притаманний повсякденному спілкуванню;</a:t>
            </a:r>
            <a:endParaRPr lang="uk-UA" sz="1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5000"/>
              </a:lnSpc>
              <a:spcAft>
                <a:spcPts val="0"/>
              </a:spcAft>
              <a:buClr>
                <a:srgbClr val="000000"/>
              </a:buClr>
              <a:buSzPts val="1650"/>
              <a:tabLst>
                <a:tab pos="540385" algn="l"/>
              </a:tabLst>
            </a:pPr>
            <a:r>
              <a:rPr lang="uk-UA" b="1"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художній стиль мовлення</a:t>
            </a:r>
            <a:r>
              <a:rPr lang="uk-UA" b="1" u="none" strike="noStrike" spc="0" dirty="0" smtClean="0">
                <a:effectLst/>
                <a:latin typeface="Times New Roman" panose="02020603050405020304" pitchFamily="18" charset="0"/>
                <a:ea typeface="Arial" panose="020B0604020202020204" pitchFamily="34" charset="0"/>
                <a:cs typeface="Times New Roman" panose="02020603050405020304" pitchFamily="18" charset="0"/>
              </a:rPr>
              <a:t> </a:t>
            </a:r>
            <a:r>
              <a:rPr lang="uk-UA"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застосовується в літературних творах (проза, поезія тощо);</a:t>
            </a:r>
            <a:endParaRPr lang="uk-UA" sz="1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5000"/>
              </a:lnSpc>
              <a:spcAft>
                <a:spcPts val="0"/>
              </a:spcAft>
              <a:buClr>
                <a:srgbClr val="000000"/>
              </a:buClr>
              <a:buSzPts val="1650"/>
              <a:tabLst>
                <a:tab pos="540385" algn="l"/>
              </a:tabLst>
            </a:pPr>
            <a:r>
              <a:rPr lang="uk-UA" b="1"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діловий стиль мовлення</a:t>
            </a:r>
            <a:r>
              <a:rPr lang="uk-UA" b="1" u="none" strike="noStrike" spc="0" dirty="0" smtClean="0">
                <a:effectLst/>
                <a:latin typeface="Times New Roman" panose="02020603050405020304" pitchFamily="18" charset="0"/>
                <a:ea typeface="Arial" panose="020B0604020202020204" pitchFamily="34" charset="0"/>
                <a:cs typeface="Times New Roman" panose="02020603050405020304" pitchFamily="18" charset="0"/>
              </a:rPr>
              <a:t> </a:t>
            </a:r>
            <a:r>
              <a:rPr lang="uk-UA"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використовують в офіційному спіл­куванні (доповіді, документи тощо);</a:t>
            </a:r>
            <a:endParaRPr lang="uk-UA" sz="1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uk-UA" b="1" dirty="0" smtClean="0">
                <a:effectLst/>
                <a:latin typeface="Times New Roman" panose="02020603050405020304" pitchFamily="18" charset="0"/>
                <a:ea typeface="Calibri" panose="020F0502020204030204" pitchFamily="34" charset="0"/>
              </a:rPr>
              <a:t>науковий стиль мовлення</a:t>
            </a:r>
            <a:r>
              <a:rPr lang="uk-UA" b="1" dirty="0" smtClean="0">
                <a:effectLst/>
                <a:latin typeface="Times New Roman" panose="02020603050405020304" pitchFamily="18" charset="0"/>
                <a:ea typeface="Arial" panose="020B0604020202020204" pitchFamily="34" charset="0"/>
              </a:rPr>
              <a:t> </a:t>
            </a:r>
            <a:r>
              <a:rPr lang="uk-UA" dirty="0" smtClean="0">
                <a:effectLst/>
                <a:latin typeface="Times New Roman" panose="02020603050405020304" pitchFamily="18" charset="0"/>
                <a:ea typeface="Calibri" panose="020F0502020204030204" pitchFamily="34" charset="0"/>
              </a:rPr>
              <a:t>характерний для наукової діяль­ності</a:t>
            </a:r>
            <a:endParaRPr lang="uk-UA" dirty="0"/>
          </a:p>
        </p:txBody>
      </p:sp>
      <p:cxnSp>
        <p:nvCxnSpPr>
          <p:cNvPr id="8" name="Прямая со стрелкой 7"/>
          <p:cNvCxnSpPr/>
          <p:nvPr/>
        </p:nvCxnSpPr>
        <p:spPr>
          <a:xfrm>
            <a:off x="380999" y="1480457"/>
            <a:ext cx="658584" cy="10886"/>
          </a:xfrm>
          <a:prstGeom prst="straightConnector1">
            <a:avLst/>
          </a:prstGeom>
          <a:ln w="25400">
            <a:solidFill>
              <a:srgbClr val="F9051C"/>
            </a:solidFill>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380999" y="1796142"/>
            <a:ext cx="658584" cy="10886"/>
          </a:xfrm>
          <a:prstGeom prst="straightConnector1">
            <a:avLst/>
          </a:prstGeom>
          <a:ln w="25400">
            <a:solidFill>
              <a:srgbClr val="F9051C"/>
            </a:solidFill>
            <a:tailEnd type="triangle"/>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380999" y="2074379"/>
            <a:ext cx="658584" cy="10886"/>
          </a:xfrm>
          <a:prstGeom prst="straightConnector1">
            <a:avLst/>
          </a:prstGeom>
          <a:ln w="25400">
            <a:solidFill>
              <a:srgbClr val="F9051C"/>
            </a:solidFill>
            <a:tailEnd type="triangle"/>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a:off x="380999" y="1187845"/>
            <a:ext cx="658584" cy="10886"/>
          </a:xfrm>
          <a:prstGeom prst="straightConnector1">
            <a:avLst/>
          </a:prstGeom>
          <a:ln w="25400">
            <a:solidFill>
              <a:srgbClr val="F9051C"/>
            </a:solidFill>
            <a:tailEnd type="triangle"/>
          </a:ln>
        </p:spPr>
        <p:style>
          <a:lnRef idx="1">
            <a:schemeClr val="accent1"/>
          </a:lnRef>
          <a:fillRef idx="0">
            <a:schemeClr val="accent1"/>
          </a:fillRef>
          <a:effectRef idx="0">
            <a:schemeClr val="accent1"/>
          </a:effectRef>
          <a:fontRef idx="minor">
            <a:schemeClr val="tx1"/>
          </a:fontRef>
        </p:style>
      </p:cxnSp>
      <p:sp>
        <p:nvSpPr>
          <p:cNvPr id="12" name="Прямоугольник 11"/>
          <p:cNvSpPr/>
          <p:nvPr/>
        </p:nvSpPr>
        <p:spPr>
          <a:xfrm>
            <a:off x="254386" y="2352616"/>
            <a:ext cx="11828757" cy="4524315"/>
          </a:xfrm>
          <a:prstGeom prst="rect">
            <a:avLst/>
          </a:prstGeom>
        </p:spPr>
        <p:txBody>
          <a:bodyPr wrap="square">
            <a:spAutoFit/>
          </a:bodyPr>
          <a:lstStyle/>
          <a:p>
            <a:pPr indent="360000" algn="ctr">
              <a:spcAft>
                <a:spcPts val="0"/>
              </a:spcAft>
            </a:pPr>
            <a:r>
              <a:rPr lang="uk-UA" b="1" i="1" dirty="0" smtClean="0">
                <a:effectLst/>
                <a:latin typeface="Times New Roman" panose="02020603050405020304" pitchFamily="18" charset="0"/>
                <a:ea typeface="Times New Roman" panose="02020603050405020304" pitchFamily="18" charset="0"/>
                <a:cs typeface="Times New Roman" panose="02020603050405020304" pitchFamily="18" charset="0"/>
              </a:rPr>
              <a:t>Види мови</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Aft>
                <a:spcPts val="0"/>
              </a:spcAft>
            </a:pP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Розмовна мова</a:t>
            </a:r>
            <a:r>
              <a:rPr lang="uk-UA"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мова, яку ми використовуємо в повсякденно­му спілкуванні. Вона не завжди відповідає загальноприйнятим нормам, може містити діалектні та жаргонні вирази, що викорис­товуються в певній місцевості або представниками певної професії чи виду діяльності.</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Aft>
                <a:spcPts val="0"/>
              </a:spcAft>
            </a:pP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Літературна мова</a:t>
            </a:r>
            <a:r>
              <a:rPr lang="uk-UA"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i="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це мова, яка відповідає певним нормам і є свідченням </a:t>
            </a:r>
            <a:r>
              <a:rPr lang="uk-UA" dirty="0" err="1" smtClean="0">
                <a:effectLst/>
                <a:latin typeface="Times New Roman" panose="02020603050405020304" pitchFamily="18" charset="0"/>
                <a:ea typeface="Times New Roman" panose="02020603050405020304" pitchFamily="18" charset="0"/>
                <a:cs typeface="Times New Roman" panose="02020603050405020304" pitchFamily="18" charset="0"/>
              </a:rPr>
              <a:t>мовної</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культури.</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Aft>
                <a:spcPts val="0"/>
              </a:spcAft>
            </a:pP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Штучна мова</a:t>
            </a:r>
            <a:r>
              <a:rPr lang="uk-UA"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i="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це мова глухонімих, азбука Морзе, шифри та ін. До штучних мов належать також комп’ютерні мови, завдяки яким здійснюється спілкування людини з комп’ютером та у мере­жі І </a:t>
            </a:r>
            <a:r>
              <a:rPr lang="uk-UA" dirty="0" err="1" smtClean="0">
                <a:effectLst/>
                <a:latin typeface="Times New Roman" panose="02020603050405020304" pitchFamily="18" charset="0"/>
                <a:ea typeface="Times New Roman" panose="02020603050405020304" pitchFamily="18" charset="0"/>
                <a:cs typeface="Times New Roman" panose="02020603050405020304" pitchFamily="18" charset="0"/>
              </a:rPr>
              <a:t>піегпеі</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Aft>
                <a:spcPts val="0"/>
              </a:spcAft>
            </a:pP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Усна мова</a:t>
            </a:r>
            <a:r>
              <a:rPr lang="uk-UA"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це різновид мовлення, що сприймається іншими співрозмовниками на слух. Ця форма реалізації мови здійснюється за допомогою звуків, являє собою процес говоріння і є первинною формою існування мови. На противагу письмовій, усна мова економніша. Вона впливає на взаємовідносини, на формування суспільної думки і порівняно вільна у виборі слів, інтонацій. Правильне усне мовлення може забезпечити швидкість взаєморозуміння між співрозмовниками.</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Aft>
                <a:spcPts val="0"/>
              </a:spcAft>
              <a:tabLst>
                <a:tab pos="2823210" algn="l"/>
              </a:tabLst>
            </a:pP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Письмова мова</a:t>
            </a:r>
            <a:r>
              <a:rPr lang="uk-UA"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i="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це мова, зафіксована на папері за допомогою спеціальних графічних знаків. Письмова мова розрахована на зорове сприйняття, вона здійснюється у формі писання й читання написаного. Письмова мова в порівнянні з усною має певні психологічні особливості: вона звернута до відсутнього співрозмовника і здійснюється без контакту з ним.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82368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pct60">
          <a:fgClr>
            <a:srgbClr val="4EEE42"/>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3248528" y="5554077"/>
            <a:ext cx="8758414" cy="1200329"/>
          </a:xfrm>
          <a:prstGeom prst="rect">
            <a:avLst/>
          </a:prstGeom>
        </p:spPr>
        <p:txBody>
          <a:bodyPr wrap="square">
            <a:spAutoFit/>
          </a:bodyPr>
          <a:lstStyle/>
          <a:p>
            <a:pPr algn="just" fontAlgn="base">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охоплює велику аудиторію за допомогою таких засобів, як телевізійні шоу, подкасти або онлайн відео. Зазвичай у них беруть участь кілька спікерів, які звертаються до тисяч, а то й мільйонів людей. Спікери діляться своїми думками, маючи на меті навчити, розважити або переконати широку аудиторію.</a:t>
            </a:r>
            <a:endParaRPr lang="uk-UA" dirty="0"/>
          </a:p>
        </p:txBody>
      </p:sp>
      <p:sp>
        <p:nvSpPr>
          <p:cNvPr id="5" name="Прямоугольник 4"/>
          <p:cNvSpPr/>
          <p:nvPr/>
        </p:nvSpPr>
        <p:spPr>
          <a:xfrm>
            <a:off x="6536017" y="87477"/>
            <a:ext cx="5586081" cy="369332"/>
          </a:xfrm>
          <a:prstGeom prst="rect">
            <a:avLst/>
          </a:prstGeom>
        </p:spPr>
        <p:txBody>
          <a:bodyPr wrap="none">
            <a:spAutoFit/>
          </a:bodyPr>
          <a:lstStyle/>
          <a:p>
            <a:pPr algn="ctr" fontAlgn="base">
              <a:spcAft>
                <a:spcPts val="0"/>
              </a:spcAft>
            </a:pPr>
            <a:r>
              <a:rPr lang="uk-UA" b="1" spc="45"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П’ЯТЬ ТИПІВ ВЕРБАЛЬНОГО СПІЛКУВАННЯ</a:t>
            </a:r>
            <a:endParaRPr lang="uk-UA" sz="1400" dirty="0" smtClean="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440017" y="362635"/>
            <a:ext cx="9106754" cy="369332"/>
          </a:xfrm>
          <a:prstGeom prst="rect">
            <a:avLst/>
          </a:prstGeom>
        </p:spPr>
        <p:txBody>
          <a:bodyPr wrap="square">
            <a:spAutoFit/>
          </a:bodyPr>
          <a:lstStyle/>
          <a:p>
            <a:pPr algn="just" fontAlgn="base">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Вербальне спілкування залежить </a:t>
            </a:r>
            <a:r>
              <a:rPr lang="uk-UA" b="1" dirty="0" smtClean="0">
                <a:effectLst/>
                <a:latin typeface="Times New Roman" panose="02020603050405020304" pitchFamily="18" charset="0"/>
                <a:ea typeface="Times New Roman" panose="02020603050405020304" pitchFamily="18" charset="0"/>
                <a:cs typeface="Times New Roman" panose="02020603050405020304" pitchFamily="18" charset="0"/>
              </a:rPr>
              <a:t>від контексту та аудиторії</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Ось п’ять основних типів:</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440013" y="1022236"/>
            <a:ext cx="2695069" cy="646331"/>
          </a:xfrm>
          <a:prstGeom prst="rect">
            <a:avLst/>
          </a:prstGeom>
          <a:scene3d>
            <a:camera prst="orthographicFront"/>
            <a:lightRig rig="threePt" dir="t"/>
          </a:scene3d>
          <a:sp3d contourW="12700">
            <a:bevelT prst="relaxedInset"/>
            <a:contourClr>
              <a:srgbClr val="00B050"/>
            </a:contourClr>
          </a:sp3d>
        </p:spPr>
        <p:txBody>
          <a:bodyPr wrap="square">
            <a:spAutoFit/>
          </a:bodyPr>
          <a:lstStyle/>
          <a:p>
            <a:pPr algn="ctr"/>
            <a:r>
              <a:rPr lang="uk-UA" b="1" dirty="0" err="1"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Внутрішньоособистісне</a:t>
            </a: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вербальне спілкування</a:t>
            </a:r>
            <a:endParaRPr lang="uk-UA" dirty="0">
              <a:solidFill>
                <a:srgbClr val="0000FF"/>
              </a:solidFill>
            </a:endParaRPr>
          </a:p>
        </p:txBody>
      </p:sp>
      <p:sp>
        <p:nvSpPr>
          <p:cNvPr id="8" name="Прямоугольник 7"/>
          <p:cNvSpPr/>
          <p:nvPr/>
        </p:nvSpPr>
        <p:spPr>
          <a:xfrm>
            <a:off x="3233056" y="738404"/>
            <a:ext cx="8773886" cy="1200329"/>
          </a:xfrm>
          <a:prstGeom prst="rect">
            <a:avLst/>
          </a:prstGeom>
        </p:spPr>
        <p:txBody>
          <a:bodyPr wrap="square">
            <a:spAutoFit/>
          </a:bodyPr>
          <a:lstStyle/>
          <a:p>
            <a:pPr algn="just" fontAlgn="base">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це розмова, яку ми ведемо з самими собою, також відома як внутрішнє мовлення або </a:t>
            </a:r>
            <a:r>
              <a:rPr lang="uk-UA" dirty="0" err="1" smtClean="0">
                <a:effectLst/>
                <a:latin typeface="Times New Roman" panose="02020603050405020304" pitchFamily="18" charset="0"/>
                <a:ea typeface="Times New Roman" panose="02020603050405020304" pitchFamily="18" charset="0"/>
                <a:cs typeface="Times New Roman" panose="02020603050405020304" pitchFamily="18" charset="0"/>
              </a:rPr>
              <a:t>саморозмова</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Це наш внутрішній діалог, який часто відбувається підсвідомо, незалежно від того, чи ми обмірковуємо рішення, репетируємо, що сказати далі, чи просто розмірковуємо про свій день.</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p:cNvSpPr/>
          <p:nvPr/>
        </p:nvSpPr>
        <p:spPr>
          <a:xfrm>
            <a:off x="440013" y="2084741"/>
            <a:ext cx="2695069" cy="646331"/>
          </a:xfrm>
          <a:prstGeom prst="rect">
            <a:avLst/>
          </a:prstGeom>
          <a:scene3d>
            <a:camera prst="orthographicFront"/>
            <a:lightRig rig="threePt" dir="t"/>
          </a:scene3d>
          <a:sp3d contourW="12700">
            <a:bevelT prst="relaxedInset"/>
            <a:contourClr>
              <a:srgbClr val="00B050"/>
            </a:contourClr>
          </a:sp3d>
        </p:spPr>
        <p:txBody>
          <a:bodyPr wrap="square">
            <a:spAutoFit/>
          </a:bodyPr>
          <a:lstStyle/>
          <a:p>
            <a:pPr algn="ct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Міжособистісне вербальне спілкування</a:t>
            </a:r>
            <a:endParaRPr lang="uk-UA" dirty="0">
              <a:solidFill>
                <a:srgbClr val="0000FF"/>
              </a:solidFill>
            </a:endParaRPr>
          </a:p>
        </p:txBody>
      </p:sp>
      <p:sp>
        <p:nvSpPr>
          <p:cNvPr id="10" name="Прямоугольник 9"/>
          <p:cNvSpPr/>
          <p:nvPr/>
        </p:nvSpPr>
        <p:spPr>
          <a:xfrm>
            <a:off x="3233054" y="1932456"/>
            <a:ext cx="8773886" cy="923330"/>
          </a:xfrm>
          <a:prstGeom prst="rect">
            <a:avLst/>
          </a:prstGeom>
        </p:spPr>
        <p:txBody>
          <a:bodyPr wrap="square">
            <a:spAutoFit/>
          </a:bodyPr>
          <a:lstStyle/>
          <a:p>
            <a:pPr algn="just" fontAlgn="base">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передбачає безпосередню розмову віч-на-віч між двома людьми. Це може бути розмова з другом або обговорення </a:t>
            </a:r>
            <a:r>
              <a:rPr lang="uk-UA" dirty="0" err="1" smtClean="0">
                <a:effectLst/>
                <a:latin typeface="Times New Roman" panose="02020603050405020304" pitchFamily="18" charset="0"/>
                <a:ea typeface="Times New Roman" panose="02020603050405020304" pitchFamily="18" charset="0"/>
                <a:cs typeface="Times New Roman" panose="02020603050405020304" pitchFamily="18" charset="0"/>
              </a:rPr>
              <a:t>проєкту</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з колегою. Ефективна міжособистісна комунікація вимагає не лише говорити, але й слухати, розуміти та реагувати належним чином.</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ямоугольник 10"/>
          <p:cNvSpPr/>
          <p:nvPr/>
        </p:nvSpPr>
        <p:spPr>
          <a:xfrm>
            <a:off x="440013" y="3184538"/>
            <a:ext cx="2695069" cy="646331"/>
          </a:xfrm>
          <a:prstGeom prst="rect">
            <a:avLst/>
          </a:prstGeom>
          <a:scene3d>
            <a:camera prst="orthographicFront"/>
            <a:lightRig rig="threePt" dir="t"/>
          </a:scene3d>
          <a:sp3d contourW="12700">
            <a:bevelT prst="relaxedInset"/>
            <a:contourClr>
              <a:srgbClr val="00B050"/>
            </a:contourClr>
          </a:sp3d>
        </p:spPr>
        <p:txBody>
          <a:bodyPr wrap="square">
            <a:spAutoFit/>
          </a:bodyPr>
          <a:lstStyle/>
          <a:p>
            <a:pPr algn="ct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Групове вербальне спілкування</a:t>
            </a:r>
            <a:endParaRPr lang="uk-UA" dirty="0">
              <a:solidFill>
                <a:srgbClr val="0000FF"/>
              </a:solidFill>
            </a:endParaRPr>
          </a:p>
        </p:txBody>
      </p:sp>
      <p:sp>
        <p:nvSpPr>
          <p:cNvPr id="12" name="Прямоугольник 11"/>
          <p:cNvSpPr/>
          <p:nvPr/>
        </p:nvSpPr>
        <p:spPr>
          <a:xfrm>
            <a:off x="3233057" y="2896776"/>
            <a:ext cx="8773883" cy="1200329"/>
          </a:xfrm>
          <a:prstGeom prst="rect">
            <a:avLst/>
          </a:prstGeom>
        </p:spPr>
        <p:txBody>
          <a:bodyPr wrap="square">
            <a:spAutoFit/>
          </a:bodyPr>
          <a:lstStyle/>
          <a:p>
            <a:pPr algn="just"/>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це коли в розмові беруть участь більше двох людей. Це можуть бути збори команди, дискусійна група або будь-яка ситуація, коли кілька людей беруть участь у діалозі. Тут діють ті самі принципи ефективної комунікації, але за більшої кількості учасників забезпечити, щоб кожен був почутий, стає складніше.</a:t>
            </a:r>
            <a:endParaRPr lang="uk-UA" dirty="0"/>
          </a:p>
        </p:txBody>
      </p:sp>
      <p:sp>
        <p:nvSpPr>
          <p:cNvPr id="13" name="Прямоугольник 12"/>
          <p:cNvSpPr/>
          <p:nvPr/>
        </p:nvSpPr>
        <p:spPr>
          <a:xfrm>
            <a:off x="440013" y="4390030"/>
            <a:ext cx="2695069" cy="646331"/>
          </a:xfrm>
          <a:prstGeom prst="rect">
            <a:avLst/>
          </a:prstGeom>
          <a:scene3d>
            <a:camera prst="orthographicFront"/>
            <a:lightRig rig="threePt" dir="t"/>
          </a:scene3d>
          <a:sp3d contourW="12700">
            <a:bevelT prst="relaxedInset"/>
            <a:contourClr>
              <a:srgbClr val="00B050"/>
            </a:contourClr>
          </a:sp3d>
        </p:spPr>
        <p:txBody>
          <a:bodyPr wrap="square">
            <a:spAutoFit/>
          </a:bodyPr>
          <a:lstStyle/>
          <a:p>
            <a:pPr algn="ctr"/>
            <a:r>
              <a:rPr lang="uk-UA"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Публічне вербальне спілкування</a:t>
            </a:r>
            <a:endParaRPr lang="uk-UA" dirty="0">
              <a:solidFill>
                <a:srgbClr val="0000FF"/>
              </a:solidFill>
            </a:endParaRPr>
          </a:p>
        </p:txBody>
      </p:sp>
      <p:sp>
        <p:nvSpPr>
          <p:cNvPr id="14" name="Прямоугольник 13"/>
          <p:cNvSpPr/>
          <p:nvPr/>
        </p:nvSpPr>
        <p:spPr>
          <a:xfrm>
            <a:off x="3248528" y="4097105"/>
            <a:ext cx="8758413" cy="1477328"/>
          </a:xfrm>
          <a:prstGeom prst="rect">
            <a:avLst/>
          </a:prstGeom>
        </p:spPr>
        <p:txBody>
          <a:bodyPr wrap="square">
            <a:spAutoFit/>
          </a:bodyPr>
          <a:lstStyle/>
          <a:p>
            <a:pPr algn="just" fontAlgn="base">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Цей тип комунікації відбувається, коли людина виступає перед великою аудиторією, наприклад, під час презентації, лекції чи публічного виступу. Для тих, хто не звик виступати публічно, це може бути складним завданням, але опановування цією навичкою може відкрити значні можливості та здатність впливати на ширшу аудиторію.</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Прямоугольник 14"/>
          <p:cNvSpPr/>
          <p:nvPr/>
        </p:nvSpPr>
        <p:spPr>
          <a:xfrm>
            <a:off x="440013" y="5692576"/>
            <a:ext cx="2695069" cy="646331"/>
          </a:xfrm>
          <a:prstGeom prst="rect">
            <a:avLst/>
          </a:prstGeom>
          <a:scene3d>
            <a:camera prst="orthographicFront"/>
            <a:lightRig rig="threePt" dir="t"/>
          </a:scene3d>
          <a:sp3d contourW="12700">
            <a:bevelT prst="relaxedInset"/>
            <a:contourClr>
              <a:srgbClr val="00B050"/>
            </a:contourClr>
          </a:sp3d>
        </p:spPr>
        <p:txBody>
          <a:bodyPr wrap="square">
            <a:spAutoFit/>
          </a:bodyPr>
          <a:lstStyle/>
          <a:p>
            <a:pPr algn="ctr"/>
            <a:r>
              <a:rPr lang="uk-UA" b="1" dirty="0" smtClean="0">
                <a:solidFill>
                  <a:srgbClr val="0000FF"/>
                </a:solidFill>
                <a:effectLst/>
                <a:latin typeface="Times New Roman" panose="02020603050405020304" pitchFamily="18" charset="0"/>
                <a:ea typeface="Times New Roman" panose="02020603050405020304" pitchFamily="18" charset="0"/>
              </a:rPr>
              <a:t>Масове</a:t>
            </a:r>
            <a:r>
              <a:rPr lang="uk-UA" dirty="0" smtClean="0">
                <a:solidFill>
                  <a:srgbClr val="0000FF"/>
                </a:solidFill>
                <a:effectLst/>
                <a:latin typeface="Times New Roman" panose="02020603050405020304" pitchFamily="18" charset="0"/>
                <a:ea typeface="Times New Roman" panose="02020603050405020304" pitchFamily="18" charset="0"/>
              </a:rPr>
              <a:t> </a:t>
            </a:r>
            <a:r>
              <a:rPr lang="uk-UA" b="1" dirty="0" smtClean="0">
                <a:solidFill>
                  <a:srgbClr val="0000FF"/>
                </a:solidFill>
                <a:effectLst/>
                <a:latin typeface="Times New Roman" panose="02020603050405020304" pitchFamily="18" charset="0"/>
                <a:ea typeface="Times New Roman" panose="02020603050405020304" pitchFamily="18" charset="0"/>
              </a:rPr>
              <a:t>вербальне спілкування</a:t>
            </a:r>
            <a:endParaRPr lang="uk-UA" dirty="0">
              <a:solidFill>
                <a:srgbClr val="0000FF"/>
              </a:solidFill>
            </a:endParaRPr>
          </a:p>
        </p:txBody>
      </p:sp>
    </p:spTree>
    <p:extLst>
      <p:ext uri="{BB962C8B-B14F-4D97-AF65-F5344CB8AC3E}">
        <p14:creationId xmlns:p14="http://schemas.microsoft.com/office/powerpoint/2010/main" val="36560763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pct60">
          <a:fgClr>
            <a:srgbClr val="4EEE42"/>
          </a:fgClr>
          <a:bgClr>
            <a:schemeClr val="bg1"/>
          </a:bgClr>
        </a:pattFill>
        <a:effectLst/>
      </p:bgPr>
    </p:bg>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1330548263"/>
              </p:ext>
            </p:extLst>
          </p:nvPr>
        </p:nvGraphicFramePr>
        <p:xfrm>
          <a:off x="1272857" y="918895"/>
          <a:ext cx="10015629" cy="4589276"/>
        </p:xfrm>
        <a:graphic>
          <a:graphicData uri="http://schemas.openxmlformats.org/drawingml/2006/table">
            <a:tbl>
              <a:tblPr firstRow="1" firstCol="1" bandRow="1">
                <a:tableStyleId>{5C22544A-7EE6-4342-B048-85BDC9FD1C3A}</a:tableStyleId>
              </a:tblPr>
              <a:tblGrid>
                <a:gridCol w="10015629"/>
              </a:tblGrid>
              <a:tr h="4589276">
                <a:tc>
                  <a:txBody>
                    <a:bodyPr/>
                    <a:lstStyle/>
                    <a:p>
                      <a:pPr indent="360000" algn="ctr" fontAlgn="base">
                        <a:lnSpc>
                          <a:spcPct val="115000"/>
                        </a:lnSpc>
                        <a:spcAft>
                          <a:spcPts val="0"/>
                        </a:spcAft>
                      </a:pPr>
                      <a:r>
                        <a:rPr lang="uk-UA" sz="2400" spc="45" dirty="0">
                          <a:solidFill>
                            <a:schemeClr val="tx1"/>
                          </a:solidFill>
                          <a:effectLst/>
                          <a:latin typeface="Times New Roman" panose="02020603050405020304" pitchFamily="18" charset="0"/>
                          <a:cs typeface="Times New Roman" panose="02020603050405020304" pitchFamily="18" charset="0"/>
                        </a:rPr>
                        <a:t>Чому навички вербального спілкування важливі на робочому місці?</a:t>
                      </a:r>
                      <a:endParaRPr lang="uk-UA" sz="2400" dirty="0">
                        <a:solidFill>
                          <a:schemeClr val="tx1"/>
                        </a:solidFill>
                        <a:effectLst/>
                        <a:latin typeface="Times New Roman" panose="02020603050405020304" pitchFamily="18" charset="0"/>
                        <a:cs typeface="Times New Roman" panose="02020603050405020304" pitchFamily="18" charset="0"/>
                      </a:endParaRPr>
                    </a:p>
                    <a:p>
                      <a:pPr indent="360000" algn="just" fontAlgn="base">
                        <a:lnSpc>
                          <a:spcPct val="115000"/>
                        </a:lnSpc>
                        <a:spcAft>
                          <a:spcPts val="0"/>
                        </a:spcAft>
                      </a:pPr>
                      <a:r>
                        <a:rPr lang="uk-UA" sz="2400" spc="45" dirty="0">
                          <a:solidFill>
                            <a:schemeClr val="tx1"/>
                          </a:solidFill>
                          <a:effectLst/>
                          <a:latin typeface="Times New Roman" panose="02020603050405020304" pitchFamily="18" charset="0"/>
                          <a:cs typeface="Times New Roman" panose="02020603050405020304" pitchFamily="18" charset="0"/>
                        </a:rPr>
                        <a:t> </a:t>
                      </a:r>
                      <a:endParaRPr lang="uk-UA" sz="2400" dirty="0">
                        <a:solidFill>
                          <a:schemeClr val="tx1"/>
                        </a:solidFill>
                        <a:effectLst/>
                        <a:latin typeface="Times New Roman" panose="02020603050405020304" pitchFamily="18" charset="0"/>
                        <a:cs typeface="Times New Roman" panose="02020603050405020304" pitchFamily="18" charset="0"/>
                      </a:endParaRPr>
                    </a:p>
                    <a:p>
                      <a:pPr indent="360000" algn="just" fontAlgn="base">
                        <a:lnSpc>
                          <a:spcPct val="115000"/>
                        </a:lnSpc>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Відсутність навичок вербального спілкування може призвести до менш продуктивної та змістовної взаємодії на роботі. Коли ми добре спілкуємося вербально, це гарантує, що всі розуміють, що відбувається. Така ясність зменшує плутанину та непорозуміння.</a:t>
                      </a:r>
                    </a:p>
                    <a:p>
                      <a:pPr indent="360000" algn="just" fontAlgn="base">
                        <a:lnSpc>
                          <a:spcPct val="115000"/>
                        </a:lnSpc>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Пам’ятайте, що спілкування — це вулиця з двостороннім рухом. Дуже важливо, щоб і той, хто говорить, і той, хто слухає, чітко розуміли один одного.</a:t>
                      </a:r>
                      <a:endParaRPr lang="uk-UA"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r>
            </a:tbl>
          </a:graphicData>
        </a:graphic>
      </p:graphicFrame>
    </p:spTree>
    <p:extLst>
      <p:ext uri="{BB962C8B-B14F-4D97-AF65-F5344CB8AC3E}">
        <p14:creationId xmlns:p14="http://schemas.microsoft.com/office/powerpoint/2010/main" val="8809967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pct60">
          <a:fgClr>
            <a:srgbClr val="4EEE42"/>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9719650" y="198326"/>
            <a:ext cx="1678985" cy="531749"/>
          </a:xfrm>
          <a:prstGeom prst="rect">
            <a:avLst/>
          </a:prstGeom>
        </p:spPr>
        <p:txBody>
          <a:bodyPr wrap="none">
            <a:spAutoFit/>
          </a:bodyPr>
          <a:lstStyle/>
          <a:p>
            <a:pPr algn="ctr">
              <a:lnSpc>
                <a:spcPct val="130000"/>
              </a:lnSpc>
              <a:spcAft>
                <a:spcPts val="0"/>
              </a:spcAft>
              <a:tabLst>
                <a:tab pos="2677160" algn="l"/>
              </a:tabLst>
            </a:pPr>
            <a:r>
              <a:rPr lang="uk-UA" sz="2400" b="1" cap="small"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Слухання</a:t>
            </a:r>
            <a:endParaRPr lang="uk-UA" sz="24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304799" y="877858"/>
            <a:ext cx="11702143" cy="2031325"/>
          </a:xfrm>
          <a:prstGeom prst="rect">
            <a:avLst/>
          </a:prstGeom>
        </p:spPr>
        <p:txBody>
          <a:bodyPr wrap="square">
            <a:spAutoFit/>
          </a:bodyPr>
          <a:lstStyle/>
          <a:p>
            <a:pPr indent="360000" algn="just">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Ефективність вербальної комунікації фахівця залежить від </a:t>
            </a:r>
            <a:r>
              <a:rPr lang="uk-UA" b="1" dirty="0" smtClean="0">
                <a:effectLst/>
                <a:latin typeface="Times New Roman" panose="02020603050405020304" pitchFamily="18" charset="0"/>
                <a:ea typeface="Times New Roman" panose="02020603050405020304" pitchFamily="18" charset="0"/>
                <a:cs typeface="Times New Roman" panose="02020603050405020304" pitchFamily="18" charset="0"/>
              </a:rPr>
              <a:t>уміння слухати</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що є необхідною умовою правильного розуміння співрозмовника.</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Aft>
                <a:spcPts val="0"/>
              </a:spcAft>
            </a:pPr>
            <a:r>
              <a:rPr lang="uk-UA" i="1" dirty="0" smtClean="0">
                <a:effectLst/>
                <a:latin typeface="Times New Roman" panose="02020603050405020304" pitchFamily="18" charset="0"/>
                <a:ea typeface="Times New Roman" panose="02020603050405020304" pitchFamily="18" charset="0"/>
                <a:cs typeface="Times New Roman" panose="02020603050405020304" pitchFamily="18" charset="0"/>
              </a:rPr>
              <a:t>Слухання</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 це компонент вербальної комунікації, під час якого здійснюється сприймання і особисте ставлення до отриманої інформації.</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Слухання, як особистісна якість, притаманне не всім людям. Ефективне слухання передбачає правильне розуміння слів і по­чуттів мовця, зосередження на обговорюваній проблемі.</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r>
              <a:rPr lang="uk-UA" dirty="0" smtClean="0">
                <a:effectLst/>
                <a:latin typeface="Times New Roman" panose="02020603050405020304" pitchFamily="18" charset="0"/>
                <a:ea typeface="Times New Roman" panose="02020603050405020304" pitchFamily="18" charset="0"/>
              </a:rPr>
              <a:t>Слухання є важливою складовою професійного спілкування працівників будь-якої галузі.</a:t>
            </a:r>
            <a:endParaRPr lang="uk-UA" dirty="0"/>
          </a:p>
        </p:txBody>
      </p:sp>
      <p:sp>
        <p:nvSpPr>
          <p:cNvPr id="6" name="Прямоугольник 5"/>
          <p:cNvSpPr/>
          <p:nvPr/>
        </p:nvSpPr>
        <p:spPr>
          <a:xfrm>
            <a:off x="195941" y="3545907"/>
            <a:ext cx="11702143" cy="2031325"/>
          </a:xfrm>
          <a:prstGeom prst="rect">
            <a:avLst/>
          </a:prstGeom>
        </p:spPr>
        <p:txBody>
          <a:bodyPr wrap="square">
            <a:spAutoFit/>
          </a:bodyPr>
          <a:lstStyle/>
          <a:p>
            <a:pPr indent="360000" algn="just">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Слухання, як особистісна якість, притаманне </a:t>
            </a:r>
            <a:r>
              <a:rPr lang="uk-UA" u="sng" dirty="0" smtClean="0">
                <a:effectLst/>
                <a:latin typeface="Times New Roman" panose="02020603050405020304" pitchFamily="18" charset="0"/>
                <a:ea typeface="Times New Roman" panose="02020603050405020304" pitchFamily="18" charset="0"/>
                <a:cs typeface="Times New Roman" panose="02020603050405020304" pitchFamily="18" charset="0"/>
              </a:rPr>
              <a:t>не всім людям</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воно вимагає від співрозмовника уваги. </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Слухати означає напружувати орган слуху, а чути – напружувати мозок, концентруючи увагу на словах партнера. Саме тому, слухаючи, можна не чути, оскільки свідомість у цей час зайнята іншими проблемами, дум­ками, інформацією. </a:t>
            </a:r>
            <a:r>
              <a:rPr lang="uk-UA" u="sng" dirty="0" smtClean="0">
                <a:effectLst/>
                <a:latin typeface="Times New Roman" panose="02020603050405020304" pitchFamily="18" charset="0"/>
                <a:ea typeface="Times New Roman" panose="02020603050405020304" pitchFamily="18" charset="0"/>
                <a:cs typeface="Times New Roman" panose="02020603050405020304" pitchFamily="18" charset="0"/>
              </a:rPr>
              <a:t>Багато людей чують лише те, що хочуть почу­ти</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Не слухають співрозмовника з різних причин: через брак часу, різний емоційний стан співрозмовників та ін.</a:t>
            </a:r>
            <a:endParaRPr lang="uk-UA"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360000" algn="just">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Ефективне слухання передбачає правильне розуміння слів і почуттів мовця, зосередження на обговоренні проблеми. Воно забезпечує налагодження відвертих стосунків, взаєморозуміння між співрозмовниками.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36133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pct60">
          <a:fgClr>
            <a:srgbClr val="4EEE42"/>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283028" y="202363"/>
            <a:ext cx="6096000" cy="923330"/>
          </a:xfrm>
          <a:prstGeom prst="rect">
            <a:avLst/>
          </a:prstGeom>
        </p:spPr>
        <p:txBody>
          <a:bodyPr>
            <a:spAutoFit/>
          </a:bodyPr>
          <a:lstStyle/>
          <a:p>
            <a:pPr algn="just"/>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Зважаючи на поведінку учасників комунікативного процесу, розрізняють </a:t>
            </a:r>
            <a:r>
              <a:rPr lang="uk-UA" b="1" dirty="0" smtClean="0">
                <a:effectLst/>
                <a:latin typeface="Times New Roman" panose="02020603050405020304" pitchFamily="18" charset="0"/>
                <a:ea typeface="Calibri" panose="020F0502020204030204" pitchFamily="34" charset="0"/>
                <a:cs typeface="Times New Roman" panose="02020603050405020304" pitchFamily="18" charset="0"/>
              </a:rPr>
              <a:t>нерефлексивне, рефлексивне, критичне та </a:t>
            </a:r>
            <a:r>
              <a:rPr lang="uk-UA" b="1" dirty="0" err="1" smtClean="0">
                <a:effectLst/>
                <a:latin typeface="Times New Roman" panose="02020603050405020304" pitchFamily="18" charset="0"/>
                <a:ea typeface="Calibri" panose="020F0502020204030204" pitchFamily="34" charset="0"/>
                <a:cs typeface="Times New Roman" panose="02020603050405020304" pitchFamily="18" charset="0"/>
              </a:rPr>
              <a:t>емпатійне</a:t>
            </a:r>
            <a:r>
              <a:rPr lang="uk-UA" b="1" dirty="0" smtClean="0">
                <a:effectLst/>
                <a:latin typeface="Times New Roman" panose="02020603050405020304" pitchFamily="18" charset="0"/>
                <a:ea typeface="Calibri" panose="020F0502020204030204" pitchFamily="34" charset="0"/>
                <a:cs typeface="Times New Roman" panose="02020603050405020304" pitchFamily="18" charset="0"/>
              </a:rPr>
              <a:t> слухання</a:t>
            </a: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736770" y="1507188"/>
            <a:ext cx="6096000" cy="923330"/>
          </a:xfrm>
          <a:prstGeom prst="rect">
            <a:avLst/>
          </a:prstGeom>
        </p:spPr>
        <p:txBody>
          <a:bodyPr>
            <a:spAutoFit/>
          </a:bodyPr>
          <a:lstStyle/>
          <a:p>
            <a:pPr algn="just"/>
            <a:r>
              <a:rPr lang="uk-UA" b="1"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Нерефлексивне слухання</a:t>
            </a:r>
            <a:r>
              <a:rPr lang="uk-UA"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полягає </a:t>
            </a:r>
            <a:r>
              <a:rPr lang="uk-UA" b="1" dirty="0" smtClean="0">
                <a:effectLst/>
                <a:latin typeface="Times New Roman" panose="02020603050405020304" pitchFamily="18" charset="0"/>
                <a:ea typeface="Calibri" panose="020F0502020204030204" pitchFamily="34" charset="0"/>
                <a:cs typeface="Times New Roman" panose="02020603050405020304" pitchFamily="18" charset="0"/>
              </a:rPr>
              <a:t>у мінімальному втручанні в мову співрозмовника (умовно-пасивне слухання).</a:t>
            </a:r>
            <a:r>
              <a:rPr lang="uk-UA"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83028" y="2812013"/>
            <a:ext cx="11549742" cy="2862322"/>
          </a:xfrm>
          <a:prstGeom prst="rect">
            <a:avLst/>
          </a:prstGeom>
        </p:spPr>
        <p:txBody>
          <a:bodyPr wrap="square">
            <a:spAutoFit/>
          </a:bodyPr>
          <a:lstStyle/>
          <a:p>
            <a:pPr indent="360000" algn="just">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Залежно від ситуації під час нерефлексивного слухання можуть виявлятися підтримка, схвалення, розуміння за допомогою лаконічних відповідей, що допомагають продовжити бесіду (репліки "так", "розумію" тощо). </a:t>
            </a:r>
          </a:p>
          <a:p>
            <a:pPr indent="360000" algn="just">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Ефективне воно в ситуаціях, коли співрозмовник висловлює своє ставлення до події, прагне обговорити актуальні питання, відчуває себе скривдженим або вирішує важливу проблему. Таке слухання ефективне, коли співрозмовнику важко викласти свої проблеми, необхідно тримати під контролем емоції у спілкуванні з особою, яка обіймає високу посаду. </a:t>
            </a:r>
          </a:p>
          <a:p>
            <a:pPr indent="360000" algn="just">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Недоцільне воно в ситуаціях, коли співрозмовник не зацікавлений у розмові або коли його намагання слухати і зрозуміти сприймається як згода, співучасть.</a:t>
            </a:r>
          </a:p>
          <a:p>
            <a:pPr indent="360000" algn="just">
              <a:spcAft>
                <a:spcPts val="0"/>
              </a:spcAft>
            </a:pP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Рефлексивне слухання передбачає регулярне використання зворотного зв'язку для досягнення більшої точності в розумінні партнера</a:t>
            </a:r>
            <a:endParaRPr lang="uk-UA"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3094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pct60">
          <a:fgClr>
            <a:srgbClr val="4EEE42"/>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5562601" y="636226"/>
            <a:ext cx="6096000" cy="646331"/>
          </a:xfrm>
          <a:prstGeom prst="rect">
            <a:avLst/>
          </a:prstGeom>
        </p:spPr>
        <p:txBody>
          <a:bodyPr>
            <a:spAutoFit/>
          </a:bodyPr>
          <a:lstStyle/>
          <a:p>
            <a:pPr algn="just">
              <a:spcAft>
                <a:spcPts val="0"/>
              </a:spcAft>
            </a:pPr>
            <a:r>
              <a:rPr lang="uk-UA" b="1" dirty="0" smtClean="0">
                <a:solidFill>
                  <a:srgbClr val="0000FF"/>
                </a:solidFill>
                <a:effectLst/>
                <a:latin typeface="Times New Roman" panose="02020603050405020304" pitchFamily="18" charset="0"/>
                <a:ea typeface="Times New Roman" panose="02020603050405020304" pitchFamily="18" charset="0"/>
              </a:rPr>
              <a:t>Критичне слухання</a:t>
            </a:r>
            <a:r>
              <a:rPr lang="uk-UA" dirty="0" smtClean="0">
                <a:solidFill>
                  <a:srgbClr val="0000FF"/>
                </a:solidFill>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вимагає від учасника спілкування спочатку аналізу повідомлення, потім його розуміння. </a:t>
            </a:r>
            <a:endParaRPr lang="uk-UA" sz="1600" dirty="0">
              <a:effectLst/>
              <a:latin typeface="Times New Roman" panose="02020603050405020304" pitchFamily="18" charset="0"/>
              <a:ea typeface="Times New Roman" panose="02020603050405020304" pitchFamily="18" charset="0"/>
            </a:endParaRPr>
          </a:p>
        </p:txBody>
      </p:sp>
      <p:sp>
        <p:nvSpPr>
          <p:cNvPr id="5" name="Прямоугольник 4"/>
          <p:cNvSpPr/>
          <p:nvPr/>
        </p:nvSpPr>
        <p:spPr>
          <a:xfrm>
            <a:off x="163286" y="1795613"/>
            <a:ext cx="11702143" cy="1200329"/>
          </a:xfrm>
          <a:prstGeom prst="rect">
            <a:avLst/>
          </a:prstGeom>
        </p:spPr>
        <p:txBody>
          <a:bodyPr wrap="square">
            <a:spAutoFit/>
          </a:bodyPr>
          <a:lstStyle/>
          <a:p>
            <a:pPr indent="360000" algn="just">
              <a:spcAft>
                <a:spcPts val="0"/>
              </a:spcAft>
            </a:pPr>
            <a:r>
              <a:rPr lang="uk-UA" dirty="0" smtClean="0">
                <a:effectLst/>
                <a:latin typeface="Times New Roman" panose="02020603050405020304" pitchFamily="18" charset="0"/>
                <a:ea typeface="Times New Roman" panose="02020603050405020304" pitchFamily="18" charset="0"/>
              </a:rPr>
              <a:t>Таке слухання прийнятне під час ділової наради, конференції, дискусії, на яких обговорюються проблеми, думки, ідеї, що стосуються нових проектів, досвіду та ін. </a:t>
            </a:r>
            <a:endParaRPr lang="uk-UA" sz="1600" dirty="0" smtClean="0">
              <a:effectLst/>
              <a:latin typeface="Times New Roman" panose="02020603050405020304" pitchFamily="18" charset="0"/>
              <a:ea typeface="Times New Roman" panose="02020603050405020304" pitchFamily="18" charset="0"/>
            </a:endParaRPr>
          </a:p>
          <a:p>
            <a:pPr indent="360000" algn="just">
              <a:spcAft>
                <a:spcPts val="0"/>
              </a:spcAft>
            </a:pPr>
            <a:r>
              <a:rPr lang="uk-UA" dirty="0" smtClean="0">
                <a:effectLst/>
                <a:latin typeface="Times New Roman" panose="02020603050405020304" pitchFamily="18" charset="0"/>
                <a:ea typeface="Times New Roman" panose="02020603050405020304" pitchFamily="18" charset="0"/>
              </a:rPr>
              <a:t>Однак у процесі повідомлення нової інформації, наприклад на лекції, критичне слухання є непродуктивним, оскільки відторгнення інформації не дає змоги почерпнути з неї цінне.</a:t>
            </a:r>
            <a:endParaRPr lang="uk-UA" sz="1600" dirty="0">
              <a:effectLst/>
              <a:latin typeface="Times New Roman" panose="02020603050405020304" pitchFamily="18" charset="0"/>
              <a:ea typeface="Times New Roman" panose="02020603050405020304" pitchFamily="18" charset="0"/>
            </a:endParaRPr>
          </a:p>
        </p:txBody>
      </p:sp>
      <p:sp>
        <p:nvSpPr>
          <p:cNvPr id="6" name="Прямоугольник 5"/>
          <p:cNvSpPr/>
          <p:nvPr/>
        </p:nvSpPr>
        <p:spPr>
          <a:xfrm>
            <a:off x="1589314" y="4673608"/>
            <a:ext cx="9960428" cy="1200329"/>
          </a:xfrm>
          <a:prstGeom prst="rect">
            <a:avLst/>
          </a:prstGeom>
        </p:spPr>
        <p:txBody>
          <a:bodyPr wrap="square">
            <a:spAutoFit/>
          </a:bodyPr>
          <a:lstStyle/>
          <a:p>
            <a:pPr indent="360000" algn="just">
              <a:spcAft>
                <a:spcPts val="0"/>
              </a:spcAft>
            </a:pPr>
            <a:r>
              <a:rPr lang="uk-UA" b="1" dirty="0" err="1" smtClean="0">
                <a:effectLst/>
                <a:latin typeface="Times New Roman" panose="02020603050405020304" pitchFamily="18" charset="0"/>
                <a:ea typeface="Times New Roman" panose="02020603050405020304" pitchFamily="18" charset="0"/>
              </a:rPr>
              <a:t>Емпатійне</a:t>
            </a:r>
            <a:r>
              <a:rPr lang="uk-UA" b="1" dirty="0" smtClean="0">
                <a:effectLst/>
                <a:latin typeface="Times New Roman" panose="02020603050405020304" pitchFamily="18" charset="0"/>
                <a:ea typeface="Times New Roman" panose="02020603050405020304" pitchFamily="18" charset="0"/>
              </a:rPr>
              <a:t> слухання</a:t>
            </a:r>
            <a:r>
              <a:rPr lang="uk-UA" dirty="0" smtClean="0">
                <a:effectLst/>
                <a:latin typeface="Times New Roman" panose="02020603050405020304" pitchFamily="18" charset="0"/>
                <a:ea typeface="Times New Roman" panose="02020603050405020304" pitchFamily="18" charset="0"/>
              </a:rPr>
              <a:t> передбачає, що учасник спілкування приділяє більше уваги "зчитуванню" почуттів, а не слів. Воно буває ефективним, якщо комунікатор викликає у співрозмовника (реципієнта) позитивні емоції (радість, сподівання на краще, упевненість у собі та ін.) та неефективним, якщо провокує негативні емоції (страх, тривогу, розчарування тощо).</a:t>
            </a:r>
            <a:endParaRPr lang="uk-UA" sz="1600" dirty="0">
              <a:effectLst/>
              <a:latin typeface="Times New Roman" panose="02020603050405020304" pitchFamily="18" charset="0"/>
              <a:ea typeface="Times New Roman" panose="02020603050405020304" pitchFamily="18" charset="0"/>
            </a:endParaRPr>
          </a:p>
        </p:txBody>
      </p:sp>
      <p:sp>
        <p:nvSpPr>
          <p:cNvPr id="7" name="Прямоугольник 6"/>
          <p:cNvSpPr/>
          <p:nvPr/>
        </p:nvSpPr>
        <p:spPr>
          <a:xfrm>
            <a:off x="8817429" y="3832163"/>
            <a:ext cx="2366995" cy="369332"/>
          </a:xfrm>
          <a:prstGeom prst="rect">
            <a:avLst/>
          </a:prstGeom>
        </p:spPr>
        <p:txBody>
          <a:bodyPr wrap="none">
            <a:spAutoFit/>
          </a:bodyPr>
          <a:lstStyle/>
          <a:p>
            <a:r>
              <a:rPr lang="uk-UA" b="1" dirty="0" err="1" smtClean="0">
                <a:solidFill>
                  <a:srgbClr val="0000FF"/>
                </a:solidFill>
                <a:effectLst/>
                <a:latin typeface="Times New Roman" panose="02020603050405020304" pitchFamily="18" charset="0"/>
                <a:ea typeface="Times New Roman" panose="02020603050405020304" pitchFamily="18" charset="0"/>
              </a:rPr>
              <a:t>Емпатійне</a:t>
            </a:r>
            <a:r>
              <a:rPr lang="uk-UA" b="1" dirty="0" smtClean="0">
                <a:solidFill>
                  <a:srgbClr val="0000FF"/>
                </a:solidFill>
                <a:effectLst/>
                <a:latin typeface="Times New Roman" panose="02020603050405020304" pitchFamily="18" charset="0"/>
                <a:ea typeface="Times New Roman" panose="02020603050405020304" pitchFamily="18" charset="0"/>
              </a:rPr>
              <a:t> слухання</a:t>
            </a:r>
            <a:r>
              <a:rPr lang="uk-UA" dirty="0" smtClean="0">
                <a:solidFill>
                  <a:srgbClr val="0000FF"/>
                </a:solidFill>
                <a:effectLst/>
                <a:latin typeface="Times New Roman" panose="02020603050405020304" pitchFamily="18" charset="0"/>
                <a:ea typeface="Times New Roman" panose="02020603050405020304" pitchFamily="18" charset="0"/>
              </a:rPr>
              <a:t> </a:t>
            </a:r>
            <a:endParaRPr lang="uk-UA" dirty="0">
              <a:solidFill>
                <a:srgbClr val="0000FF"/>
              </a:solidFill>
            </a:endParaRPr>
          </a:p>
        </p:txBody>
      </p:sp>
    </p:spTree>
    <p:extLst>
      <p:ext uri="{BB962C8B-B14F-4D97-AF65-F5344CB8AC3E}">
        <p14:creationId xmlns:p14="http://schemas.microsoft.com/office/powerpoint/2010/main" val="3046635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TotalTime>
  <Words>1891</Words>
  <Application>Microsoft Office PowerPoint</Application>
  <PresentationFormat>Широкоэкранный</PresentationFormat>
  <Paragraphs>113</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Times New Roman</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Ira</dc:creator>
  <cp:lastModifiedBy>Ira</cp:lastModifiedBy>
  <cp:revision>42</cp:revision>
  <dcterms:created xsi:type="dcterms:W3CDTF">2025-02-08T13:50:18Z</dcterms:created>
  <dcterms:modified xsi:type="dcterms:W3CDTF">2025-02-08T15:03:25Z</dcterms:modified>
</cp:coreProperties>
</file>