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72" r:id="rId3"/>
    <p:sldId id="274" r:id="rId4"/>
    <p:sldId id="275" r:id="rId5"/>
    <p:sldId id="276" r:id="rId6"/>
    <p:sldId id="277" r:id="rId7"/>
    <p:sldId id="278" r:id="rId8"/>
    <p:sldId id="279" r:id="rId9"/>
    <p:sldId id="280" r:id="rId10"/>
    <p:sldId id="281" r:id="rId11"/>
    <p:sldId id="273" r:id="rId12"/>
    <p:sldId id="271" r:id="rId13"/>
    <p:sldId id="263" r:id="rId14"/>
    <p:sldId id="266" r:id="rId15"/>
    <p:sldId id="265" r:id="rId16"/>
    <p:sldId id="257" r:id="rId17"/>
    <p:sldId id="258" r:id="rId18"/>
    <p:sldId id="259" r:id="rId19"/>
    <p:sldId id="260" r:id="rId20"/>
    <p:sldId id="261" r:id="rId21"/>
    <p:sldId id="262" r:id="rId22"/>
    <p:sldId id="267" r:id="rId23"/>
    <p:sldId id="268" r:id="rId24"/>
    <p:sldId id="269" r:id="rId25"/>
    <p:sldId id="282" r:id="rId2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47F782-97AA-414E-A785-4850BEF5E9A9}" type="datetimeFigureOut">
              <a:rPr lang="uk-UA" smtClean="0"/>
              <a:t>21.11.2024</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8DA0A3-0C75-4E84-89EA-A4DB8FFB95BD}" type="slidenum">
              <a:rPr lang="uk-UA" smtClean="0"/>
              <a:t>‹#›</a:t>
            </a:fld>
            <a:endParaRPr lang="uk-UA"/>
          </a:p>
        </p:txBody>
      </p:sp>
    </p:spTree>
    <p:extLst>
      <p:ext uri="{BB962C8B-B14F-4D97-AF65-F5344CB8AC3E}">
        <p14:creationId xmlns:p14="http://schemas.microsoft.com/office/powerpoint/2010/main" val="3753766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AF8DA0A3-0C75-4E84-89EA-A4DB8FFB95BD}" type="slidenum">
              <a:rPr lang="uk-UA" smtClean="0"/>
              <a:t>15</a:t>
            </a:fld>
            <a:endParaRPr lang="uk-UA"/>
          </a:p>
        </p:txBody>
      </p:sp>
    </p:spTree>
    <p:extLst>
      <p:ext uri="{BB962C8B-B14F-4D97-AF65-F5344CB8AC3E}">
        <p14:creationId xmlns:p14="http://schemas.microsoft.com/office/powerpoint/2010/main" val="2507995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915F9621-CD0A-4D11-95AF-4AB61AF174D1}" type="datetimeFigureOut">
              <a:rPr lang="uk-UA" smtClean="0"/>
              <a:t>21.11.2024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75D27B7-C582-4339-A008-FA3ED025EA00}" type="slidenum">
              <a:rPr lang="uk-UA" smtClean="0"/>
              <a:t>‹#›</a:t>
            </a:fld>
            <a:endParaRPr lang="uk-UA"/>
          </a:p>
        </p:txBody>
      </p:sp>
    </p:spTree>
    <p:extLst>
      <p:ext uri="{BB962C8B-B14F-4D97-AF65-F5344CB8AC3E}">
        <p14:creationId xmlns:p14="http://schemas.microsoft.com/office/powerpoint/2010/main" val="506057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915F9621-CD0A-4D11-95AF-4AB61AF174D1}" type="datetimeFigureOut">
              <a:rPr lang="uk-UA" smtClean="0"/>
              <a:t>21.11.2024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75D27B7-C582-4339-A008-FA3ED025EA00}" type="slidenum">
              <a:rPr lang="uk-UA" smtClean="0"/>
              <a:t>‹#›</a:t>
            </a:fld>
            <a:endParaRPr lang="uk-UA"/>
          </a:p>
        </p:txBody>
      </p:sp>
    </p:spTree>
    <p:extLst>
      <p:ext uri="{BB962C8B-B14F-4D97-AF65-F5344CB8AC3E}">
        <p14:creationId xmlns:p14="http://schemas.microsoft.com/office/powerpoint/2010/main" val="661889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915F9621-CD0A-4D11-95AF-4AB61AF174D1}" type="datetimeFigureOut">
              <a:rPr lang="uk-UA" smtClean="0"/>
              <a:t>21.11.2024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75D27B7-C582-4339-A008-FA3ED025EA00}" type="slidenum">
              <a:rPr lang="uk-UA" smtClean="0"/>
              <a:t>‹#›</a:t>
            </a:fld>
            <a:endParaRPr lang="uk-UA"/>
          </a:p>
        </p:txBody>
      </p:sp>
    </p:spTree>
    <p:extLst>
      <p:ext uri="{BB962C8B-B14F-4D97-AF65-F5344CB8AC3E}">
        <p14:creationId xmlns:p14="http://schemas.microsoft.com/office/powerpoint/2010/main" val="3577310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915F9621-CD0A-4D11-95AF-4AB61AF174D1}" type="datetimeFigureOut">
              <a:rPr lang="uk-UA" smtClean="0"/>
              <a:t>21.11.2024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75D27B7-C582-4339-A008-FA3ED025EA00}" type="slidenum">
              <a:rPr lang="uk-UA" smtClean="0"/>
              <a:t>‹#›</a:t>
            </a:fld>
            <a:endParaRPr lang="uk-UA"/>
          </a:p>
        </p:txBody>
      </p:sp>
    </p:spTree>
    <p:extLst>
      <p:ext uri="{BB962C8B-B14F-4D97-AF65-F5344CB8AC3E}">
        <p14:creationId xmlns:p14="http://schemas.microsoft.com/office/powerpoint/2010/main" val="2670015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15F9621-CD0A-4D11-95AF-4AB61AF174D1}" type="datetimeFigureOut">
              <a:rPr lang="uk-UA" smtClean="0"/>
              <a:t>21.11.2024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75D27B7-C582-4339-A008-FA3ED025EA00}" type="slidenum">
              <a:rPr lang="uk-UA" smtClean="0"/>
              <a:t>‹#›</a:t>
            </a:fld>
            <a:endParaRPr lang="uk-UA"/>
          </a:p>
        </p:txBody>
      </p:sp>
    </p:spTree>
    <p:extLst>
      <p:ext uri="{BB962C8B-B14F-4D97-AF65-F5344CB8AC3E}">
        <p14:creationId xmlns:p14="http://schemas.microsoft.com/office/powerpoint/2010/main" val="4132733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915F9621-CD0A-4D11-95AF-4AB61AF174D1}" type="datetimeFigureOut">
              <a:rPr lang="uk-UA" smtClean="0"/>
              <a:t>21.11.2024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A75D27B7-C582-4339-A008-FA3ED025EA00}" type="slidenum">
              <a:rPr lang="uk-UA" smtClean="0"/>
              <a:t>‹#›</a:t>
            </a:fld>
            <a:endParaRPr lang="uk-UA"/>
          </a:p>
        </p:txBody>
      </p:sp>
    </p:spTree>
    <p:extLst>
      <p:ext uri="{BB962C8B-B14F-4D97-AF65-F5344CB8AC3E}">
        <p14:creationId xmlns:p14="http://schemas.microsoft.com/office/powerpoint/2010/main" val="1145126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915F9621-CD0A-4D11-95AF-4AB61AF174D1}" type="datetimeFigureOut">
              <a:rPr lang="uk-UA" smtClean="0"/>
              <a:t>21.11.2024</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A75D27B7-C582-4339-A008-FA3ED025EA00}" type="slidenum">
              <a:rPr lang="uk-UA" smtClean="0"/>
              <a:t>‹#›</a:t>
            </a:fld>
            <a:endParaRPr lang="uk-UA"/>
          </a:p>
        </p:txBody>
      </p:sp>
    </p:spTree>
    <p:extLst>
      <p:ext uri="{BB962C8B-B14F-4D97-AF65-F5344CB8AC3E}">
        <p14:creationId xmlns:p14="http://schemas.microsoft.com/office/powerpoint/2010/main" val="1152387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915F9621-CD0A-4D11-95AF-4AB61AF174D1}" type="datetimeFigureOut">
              <a:rPr lang="uk-UA" smtClean="0"/>
              <a:t>21.11.2024</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A75D27B7-C582-4339-A008-FA3ED025EA00}" type="slidenum">
              <a:rPr lang="uk-UA" smtClean="0"/>
              <a:t>‹#›</a:t>
            </a:fld>
            <a:endParaRPr lang="uk-UA"/>
          </a:p>
        </p:txBody>
      </p:sp>
    </p:spTree>
    <p:extLst>
      <p:ext uri="{BB962C8B-B14F-4D97-AF65-F5344CB8AC3E}">
        <p14:creationId xmlns:p14="http://schemas.microsoft.com/office/powerpoint/2010/main" val="1082593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15F9621-CD0A-4D11-95AF-4AB61AF174D1}" type="datetimeFigureOut">
              <a:rPr lang="uk-UA" smtClean="0"/>
              <a:t>21.11.2024</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A75D27B7-C582-4339-A008-FA3ED025EA00}" type="slidenum">
              <a:rPr lang="uk-UA" smtClean="0"/>
              <a:t>‹#›</a:t>
            </a:fld>
            <a:endParaRPr lang="uk-UA"/>
          </a:p>
        </p:txBody>
      </p:sp>
    </p:spTree>
    <p:extLst>
      <p:ext uri="{BB962C8B-B14F-4D97-AF65-F5344CB8AC3E}">
        <p14:creationId xmlns:p14="http://schemas.microsoft.com/office/powerpoint/2010/main" val="3967705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15F9621-CD0A-4D11-95AF-4AB61AF174D1}" type="datetimeFigureOut">
              <a:rPr lang="uk-UA" smtClean="0"/>
              <a:t>21.11.2024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A75D27B7-C582-4339-A008-FA3ED025EA00}" type="slidenum">
              <a:rPr lang="uk-UA" smtClean="0"/>
              <a:t>‹#›</a:t>
            </a:fld>
            <a:endParaRPr lang="uk-UA"/>
          </a:p>
        </p:txBody>
      </p:sp>
    </p:spTree>
    <p:extLst>
      <p:ext uri="{BB962C8B-B14F-4D97-AF65-F5344CB8AC3E}">
        <p14:creationId xmlns:p14="http://schemas.microsoft.com/office/powerpoint/2010/main" val="2359852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15F9621-CD0A-4D11-95AF-4AB61AF174D1}" type="datetimeFigureOut">
              <a:rPr lang="uk-UA" smtClean="0"/>
              <a:t>21.11.2024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A75D27B7-C582-4339-A008-FA3ED025EA00}" type="slidenum">
              <a:rPr lang="uk-UA" smtClean="0"/>
              <a:t>‹#›</a:t>
            </a:fld>
            <a:endParaRPr lang="uk-UA"/>
          </a:p>
        </p:txBody>
      </p:sp>
    </p:spTree>
    <p:extLst>
      <p:ext uri="{BB962C8B-B14F-4D97-AF65-F5344CB8AC3E}">
        <p14:creationId xmlns:p14="http://schemas.microsoft.com/office/powerpoint/2010/main" val="1623346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5F9621-CD0A-4D11-95AF-4AB61AF174D1}" type="datetimeFigureOut">
              <a:rPr lang="uk-UA" smtClean="0"/>
              <a:t>21.11.2024</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5D27B7-C582-4339-A008-FA3ED025EA00}" type="slidenum">
              <a:rPr lang="uk-UA" smtClean="0"/>
              <a:t>‹#›</a:t>
            </a:fld>
            <a:endParaRPr lang="uk-UA"/>
          </a:p>
        </p:txBody>
      </p:sp>
    </p:spTree>
    <p:extLst>
      <p:ext uri="{BB962C8B-B14F-4D97-AF65-F5344CB8AC3E}">
        <p14:creationId xmlns:p14="http://schemas.microsoft.com/office/powerpoint/2010/main" val="2135041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mydutyfree.net/uploads/a/99/a99db271bd072b75de9a89d7f1c1025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1" y="0"/>
            <a:ext cx="913746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9071" y="2852936"/>
            <a:ext cx="7772400" cy="1470025"/>
          </a:xfrm>
        </p:spPr>
        <p:txBody>
          <a:bodyPr>
            <a:noAutofit/>
          </a:bodyPr>
          <a:lstStyle/>
          <a:p>
            <a:r>
              <a:rPr lang="uk-UA" sz="6600" b="1" dirty="0" smtClean="0">
                <a:solidFill>
                  <a:srgbClr val="FFFF00"/>
                </a:solidFill>
                <a:latin typeface="Times New Roman" panose="02020603050405020304" pitchFamily="18" charset="0"/>
                <a:cs typeface="Times New Roman" panose="02020603050405020304" pitchFamily="18" charset="0"/>
              </a:rPr>
              <a:t>БЕЗМИТНА ТОРГІВЛЯ</a:t>
            </a:r>
            <a:endParaRPr lang="uk-UA" sz="66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2816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640960" cy="1754326"/>
          </a:xfrm>
          <a:prstGeom prst="rect">
            <a:avLst/>
          </a:prstGeom>
        </p:spPr>
        <p:txBody>
          <a:bodyPr wrap="square">
            <a:spAutoFit/>
          </a:bodyPr>
          <a:lstStyle/>
          <a:p>
            <a:pPr algn="ctr"/>
            <a:r>
              <a:rPr lang="uk-UA" b="1" i="0" dirty="0" smtClean="0">
                <a:solidFill>
                  <a:srgbClr val="212529"/>
                </a:solidFill>
                <a:effectLst/>
                <a:latin typeface="Times New Roman" panose="02020603050405020304" pitchFamily="18" charset="0"/>
                <a:cs typeface="Times New Roman" panose="02020603050405020304" pitchFamily="18" charset="0"/>
              </a:rPr>
              <a:t>ПЕРЕМІЩЕННЯ ТОВАРІВ МІЖ МАГАЗИНАМИ БЕЗМИТНОЇ ТОРГІВЛІ</a:t>
            </a:r>
          </a:p>
          <a:p>
            <a:pPr algn="ctr"/>
            <a:endParaRPr lang="uk-UA" b="1" i="0" dirty="0" smtClean="0">
              <a:solidFill>
                <a:srgbClr val="212529"/>
              </a:solidFill>
              <a:effectLst/>
              <a:latin typeface="Times New Roman" panose="02020603050405020304" pitchFamily="18" charset="0"/>
              <a:cs typeface="Times New Roman" panose="02020603050405020304" pitchFamily="18" charset="0"/>
            </a:endParaRPr>
          </a:p>
          <a:p>
            <a:r>
              <a:rPr lang="uk-UA" dirty="0">
                <a:solidFill>
                  <a:srgbClr val="212529"/>
                </a:solidFill>
                <a:latin typeface="Times New Roman" panose="02020603050405020304" pitchFamily="18" charset="0"/>
                <a:cs typeface="Times New Roman" panose="02020603050405020304" pitchFamily="18" charset="0"/>
              </a:rPr>
              <a:t> </a:t>
            </a:r>
            <a:r>
              <a:rPr lang="uk-UA" dirty="0" smtClean="0">
                <a:solidFill>
                  <a:srgbClr val="212529"/>
                </a:solidFill>
                <a:latin typeface="Times New Roman" panose="02020603050405020304" pitchFamily="18" charset="0"/>
                <a:cs typeface="Times New Roman" panose="02020603050405020304" pitchFamily="18" charset="0"/>
              </a:rPr>
              <a:t>    </a:t>
            </a:r>
            <a:r>
              <a:rPr lang="uk-UA" b="0" i="0" dirty="0" smtClean="0">
                <a:solidFill>
                  <a:srgbClr val="212529"/>
                </a:solidFill>
                <a:effectLst/>
                <a:latin typeface="Times New Roman" panose="02020603050405020304" pitchFamily="18" charset="0"/>
                <a:cs typeface="Times New Roman" panose="02020603050405020304" pitchFamily="18" charset="0"/>
              </a:rPr>
              <a:t>Товари, поміщені у митний режим безмитної торгівлі, можуть бути вивезені повністю або частково в інший магазин безмитної торгівлі за умови виконання митних формальностей, передбачених цим розділом для митних режимів транзиту та безмитної торгівлі.</a:t>
            </a:r>
          </a:p>
        </p:txBody>
      </p:sp>
      <p:sp>
        <p:nvSpPr>
          <p:cNvPr id="5" name="Прямоугольник 4"/>
          <p:cNvSpPr/>
          <p:nvPr/>
        </p:nvSpPr>
        <p:spPr>
          <a:xfrm>
            <a:off x="251520" y="2014974"/>
            <a:ext cx="8784976" cy="4247317"/>
          </a:xfrm>
          <a:prstGeom prst="rect">
            <a:avLst/>
          </a:prstGeom>
        </p:spPr>
        <p:txBody>
          <a:bodyPr wrap="square">
            <a:spAutoFit/>
          </a:bodyPr>
          <a:lstStyle/>
          <a:p>
            <a:pPr algn="ctr"/>
            <a:r>
              <a:rPr lang="uk-UA" b="1" i="0" dirty="0" smtClean="0">
                <a:solidFill>
                  <a:srgbClr val="212529"/>
                </a:solidFill>
                <a:effectLst/>
                <a:latin typeface="Times New Roman" panose="02020603050405020304" pitchFamily="18" charset="0"/>
                <a:cs typeface="Times New Roman" panose="02020603050405020304" pitchFamily="18" charset="0"/>
              </a:rPr>
              <a:t>МИТНИЙ СТАТУС ТОВАРІВ, ЩО ПОМІЩУЮТЬСЯ У МИТНИЙ РЕЖИМ БЕЗМИТНОЇ ТОРГІВЛІ</a:t>
            </a:r>
          </a:p>
          <a:p>
            <a:endParaRPr lang="uk-UA" b="0" i="0" dirty="0" smtClean="0">
              <a:solidFill>
                <a:srgbClr val="212529"/>
              </a:solidFill>
              <a:effectLst/>
              <a:latin typeface="Times New Roman" panose="02020603050405020304" pitchFamily="18" charset="0"/>
              <a:cs typeface="Times New Roman" panose="02020603050405020304" pitchFamily="18" charset="0"/>
            </a:endParaRPr>
          </a:p>
          <a:p>
            <a:r>
              <a:rPr lang="uk-UA" b="0" i="0" dirty="0" smtClean="0">
                <a:solidFill>
                  <a:srgbClr val="212529"/>
                </a:solidFill>
                <a:effectLst/>
                <a:latin typeface="Times New Roman" panose="02020603050405020304" pitchFamily="18" charset="0"/>
                <a:cs typeface="Times New Roman" panose="02020603050405020304" pitchFamily="18" charset="0"/>
              </a:rPr>
              <a:t>1. Іноземні товари, поміщені у митний режим безмитної торгівлі, зберігають статус іноземних товарів.</a:t>
            </a:r>
          </a:p>
          <a:p>
            <a:r>
              <a:rPr lang="uk-UA" b="0" i="0" dirty="0" smtClean="0">
                <a:solidFill>
                  <a:srgbClr val="212529"/>
                </a:solidFill>
                <a:effectLst/>
                <a:latin typeface="Times New Roman" panose="02020603050405020304" pitchFamily="18" charset="0"/>
                <a:cs typeface="Times New Roman" panose="02020603050405020304" pitchFamily="18" charset="0"/>
              </a:rPr>
              <a:t>2. Українські товари, поміщені у митний режим безмитної торгівлі, отримують статус іноземних товарів.</a:t>
            </a:r>
          </a:p>
          <a:p>
            <a:r>
              <a:rPr lang="uk-UA" b="0" i="0" dirty="0" smtClean="0">
                <a:solidFill>
                  <a:srgbClr val="212529"/>
                </a:solidFill>
                <a:effectLst/>
                <a:latin typeface="Times New Roman" panose="02020603050405020304" pitchFamily="18" charset="0"/>
                <a:cs typeface="Times New Roman" panose="02020603050405020304" pitchFamily="18" charset="0"/>
              </a:rPr>
              <a:t>3. Українські товари, що не призначені для реалізації в магазині безмитної торгівлі та необхідні для забезпечення його функціонування, допускаються у приміщення такого магазину (випускаються з нього) з письмовим інформуванням митного органу без зміни їх митного статусу та поміщення у митні режими.</a:t>
            </a:r>
          </a:p>
          <a:p>
            <a:r>
              <a:rPr lang="uk-UA" b="0" i="0" dirty="0" smtClean="0">
                <a:solidFill>
                  <a:srgbClr val="212529"/>
                </a:solidFill>
                <a:effectLst/>
                <a:latin typeface="Times New Roman" panose="02020603050405020304" pitchFamily="18" charset="0"/>
                <a:cs typeface="Times New Roman" panose="02020603050405020304" pitchFamily="18" charset="0"/>
              </a:rPr>
              <a:t>4. Українські та іноземні товари, які використовуються магазином безмитної торгівлі в рекламних та/або презентаційних цілях і не призначені для реалізації зазначеним магазином, розміщуються у магазині безмитної торгівлі у тому ж порядку та на тих же умовах, що й товари, призначені для реалізації.</a:t>
            </a:r>
          </a:p>
        </p:txBody>
      </p:sp>
    </p:spTree>
    <p:extLst>
      <p:ext uri="{BB962C8B-B14F-4D97-AF65-F5344CB8AC3E}">
        <p14:creationId xmlns:p14="http://schemas.microsoft.com/office/powerpoint/2010/main" val="1112381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149898"/>
            <a:ext cx="8712968" cy="6186309"/>
          </a:xfrm>
          <a:prstGeom prst="rect">
            <a:avLst/>
          </a:prstGeom>
        </p:spPr>
        <p:txBody>
          <a:bodyPr wrap="square">
            <a:spAutoFit/>
          </a:bodyPr>
          <a:lstStyle/>
          <a:p>
            <a:pPr algn="ctr"/>
            <a:r>
              <a:rPr lang="uk-UA" b="1" i="0" dirty="0" smtClean="0">
                <a:solidFill>
                  <a:srgbClr val="212529"/>
                </a:solidFill>
                <a:effectLst/>
                <a:latin typeface="Times New Roman" panose="02020603050405020304" pitchFamily="18" charset="0"/>
                <a:cs typeface="Times New Roman" panose="02020603050405020304" pitchFamily="18" charset="0"/>
              </a:rPr>
              <a:t>ПОМІЩЕННЯ ТОВАРІВ У МИТНИЙ РЕЖИМ БЕЗМИТНОЇ ТОРГІВЛІ:</a:t>
            </a:r>
          </a:p>
          <a:p>
            <a:pPr algn="ctr"/>
            <a:endParaRPr lang="uk-UA" b="1" i="0" dirty="0" smtClean="0">
              <a:solidFill>
                <a:srgbClr val="212529"/>
              </a:solidFill>
              <a:effectLst/>
              <a:latin typeface="Times New Roman" panose="02020603050405020304" pitchFamily="18" charset="0"/>
              <a:cs typeface="Times New Roman" panose="02020603050405020304" pitchFamily="18" charset="0"/>
            </a:endParaRPr>
          </a:p>
          <a:p>
            <a:r>
              <a:rPr lang="uk-UA" b="0" i="0" dirty="0" smtClean="0">
                <a:solidFill>
                  <a:srgbClr val="212529"/>
                </a:solidFill>
                <a:effectLst/>
                <a:latin typeface="Times New Roman" panose="02020603050405020304" pitchFamily="18" charset="0"/>
                <a:cs typeface="Times New Roman" panose="02020603050405020304" pitchFamily="18" charset="0"/>
              </a:rPr>
              <a:t>1. У митний режим безмитної торгівлі поміщуються іноземні та українські товари, які ввозяться з-за меж митної території України або вивозяться з митної території України.</a:t>
            </a:r>
          </a:p>
          <a:p>
            <a:r>
              <a:rPr lang="uk-UA" b="0" i="0" dirty="0" smtClean="0">
                <a:solidFill>
                  <a:srgbClr val="212529"/>
                </a:solidFill>
                <a:effectLst/>
                <a:latin typeface="Times New Roman" panose="02020603050405020304" pitchFamily="18" charset="0"/>
                <a:cs typeface="Times New Roman" panose="02020603050405020304" pitchFamily="18" charset="0"/>
              </a:rPr>
              <a:t>2. У митний режим безмитної торгівлі поміщуються будь-які товари, крім товарів, заборонених до ввезення в Україну, вивезення з України і транзиту через територію України, товарів, що надходять в Україну як гуманітарна допомога, живих тварин.</a:t>
            </a:r>
          </a:p>
          <a:p>
            <a:r>
              <a:rPr lang="uk-UA" b="0" i="0" dirty="0" smtClean="0">
                <a:solidFill>
                  <a:srgbClr val="212529"/>
                </a:solidFill>
                <a:effectLst/>
                <a:latin typeface="Times New Roman" panose="02020603050405020304" pitchFamily="18" charset="0"/>
                <a:cs typeface="Times New Roman" panose="02020603050405020304" pitchFamily="18" charset="0"/>
              </a:rPr>
              <a:t>3. Іноземні товари поміщуються у митний режим безмитної торгівлі з умовним звільненням від оподаткування митними </a:t>
            </a:r>
            <a:r>
              <a:rPr lang="uk-UA" b="0" i="0" dirty="0" err="1" smtClean="0">
                <a:solidFill>
                  <a:srgbClr val="212529"/>
                </a:solidFill>
                <a:effectLst/>
                <a:latin typeface="Times New Roman" panose="02020603050405020304" pitchFamily="18" charset="0"/>
                <a:cs typeface="Times New Roman" panose="02020603050405020304" pitchFamily="18" charset="0"/>
              </a:rPr>
              <a:t>платежами</a:t>
            </a:r>
            <a:r>
              <a:rPr lang="uk-UA" b="0" i="0" dirty="0" smtClean="0">
                <a:solidFill>
                  <a:srgbClr val="212529"/>
                </a:solidFill>
                <a:effectLst/>
                <a:latin typeface="Times New Roman" panose="02020603050405020304" pitchFamily="18" charset="0"/>
                <a:cs typeface="Times New Roman" panose="02020603050405020304" pitchFamily="18" charset="0"/>
              </a:rPr>
              <a:t>.</a:t>
            </a:r>
          </a:p>
          <a:p>
            <a:r>
              <a:rPr lang="uk-UA" b="0" i="0" dirty="0" smtClean="0">
                <a:solidFill>
                  <a:srgbClr val="212529"/>
                </a:solidFill>
                <a:effectLst/>
                <a:latin typeface="Times New Roman" panose="02020603050405020304" pitchFamily="18" charset="0"/>
                <a:cs typeface="Times New Roman" panose="02020603050405020304" pitchFamily="18" charset="0"/>
              </a:rPr>
              <a:t>4. Поміщення українських товарів у митний режим безмитної торгівлі для цілей оподаткування вважається експортом цих товарів.</a:t>
            </a:r>
          </a:p>
          <a:p>
            <a:r>
              <a:rPr lang="uk-UA" b="0" i="0" dirty="0" smtClean="0">
                <a:solidFill>
                  <a:srgbClr val="212529"/>
                </a:solidFill>
                <a:effectLst/>
                <a:latin typeface="Times New Roman" panose="02020603050405020304" pitchFamily="18" charset="0"/>
                <a:cs typeface="Times New Roman" panose="02020603050405020304" pitchFamily="18" charset="0"/>
              </a:rPr>
              <a:t>5. Для поміщення товарів у митний режим безмитної торгівлі забезпечення виконання обов’язку із сплати митних платежів відповідно до розділу </a:t>
            </a:r>
            <a:r>
              <a:rPr lang="en-US" b="0" i="0" dirty="0" smtClean="0">
                <a:solidFill>
                  <a:srgbClr val="212529"/>
                </a:solidFill>
                <a:effectLst/>
                <a:latin typeface="Times New Roman" panose="02020603050405020304" pitchFamily="18" charset="0"/>
                <a:cs typeface="Times New Roman" panose="02020603050405020304" pitchFamily="18" charset="0"/>
              </a:rPr>
              <a:t>X </a:t>
            </a:r>
            <a:r>
              <a:rPr lang="uk-UA" b="0" i="0" dirty="0" smtClean="0">
                <a:solidFill>
                  <a:srgbClr val="212529"/>
                </a:solidFill>
                <a:effectLst/>
                <a:latin typeface="Times New Roman" panose="02020603050405020304" pitchFamily="18" charset="0"/>
                <a:cs typeface="Times New Roman" panose="02020603050405020304" pitchFamily="18" charset="0"/>
              </a:rPr>
              <a:t>цього Кодексу не вимагається. Забезпечення виконання обов’язку із сплати митних платежів при переміщенні іноземних товарів між митними органами або між різними пунктами пропуску в межах зони діяльності одного митного органу у зв’язку з необхідністю їх ввезення у приміщення магазину безмитної торгівлі або випуску з такого приміщення здійснюється відповідно до розділу </a:t>
            </a:r>
            <a:r>
              <a:rPr lang="en-US" b="0" i="0" dirty="0" smtClean="0">
                <a:solidFill>
                  <a:srgbClr val="212529"/>
                </a:solidFill>
                <a:effectLst/>
                <a:latin typeface="Times New Roman" panose="02020603050405020304" pitchFamily="18" charset="0"/>
                <a:cs typeface="Times New Roman" panose="02020603050405020304" pitchFamily="18" charset="0"/>
              </a:rPr>
              <a:t>X </a:t>
            </a:r>
            <a:r>
              <a:rPr lang="uk-UA" b="0" i="0" dirty="0" smtClean="0">
                <a:solidFill>
                  <a:srgbClr val="212529"/>
                </a:solidFill>
                <a:effectLst/>
                <a:latin typeface="Times New Roman" panose="02020603050405020304" pitchFamily="18" charset="0"/>
                <a:cs typeface="Times New Roman" panose="02020603050405020304" pitchFamily="18" charset="0"/>
              </a:rPr>
              <a:t>цього Кодексу.</a:t>
            </a:r>
          </a:p>
          <a:p>
            <a:r>
              <a:rPr lang="uk-UA" b="0" i="0" dirty="0" smtClean="0">
                <a:solidFill>
                  <a:srgbClr val="212529"/>
                </a:solidFill>
                <a:effectLst/>
                <a:latin typeface="Times New Roman" panose="02020603050405020304" pitchFamily="18" charset="0"/>
                <a:cs typeface="Times New Roman" panose="02020603050405020304" pitchFamily="18" charset="0"/>
              </a:rPr>
              <a:t>6. Поміщення товарів у митний режим безмитної торгівлі, а також зміна цього митного режиму здійснюється митним органом, у зоні діяльності якого розташований відповідний магазин безмитної торгівлі.</a:t>
            </a:r>
          </a:p>
        </p:txBody>
      </p:sp>
    </p:spTree>
    <p:extLst>
      <p:ext uri="{BB962C8B-B14F-4D97-AF65-F5344CB8AC3E}">
        <p14:creationId xmlns:p14="http://schemas.microsoft.com/office/powerpoint/2010/main" val="325072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88640"/>
            <a:ext cx="8712968" cy="5755422"/>
          </a:xfrm>
          <a:prstGeom prst="rect">
            <a:avLst/>
          </a:prstGeom>
        </p:spPr>
        <p:txBody>
          <a:bodyPr wrap="square">
            <a:spAutoFit/>
          </a:bodyPr>
          <a:lstStyle/>
          <a:p>
            <a:pPr lvl="0" algn="ctr"/>
            <a:r>
              <a:rPr lang="uk-UA" sz="1600" b="1" dirty="0" smtClean="0">
                <a:latin typeface="Times New Roman" panose="02020603050405020304" pitchFamily="18" charset="0"/>
                <a:cs typeface="Times New Roman" panose="02020603050405020304" pitchFamily="18" charset="0"/>
              </a:rPr>
              <a:t>ЗАВЕРШЕННЯ МИТНОГО РЕЖИМУ БЕЗМИТНОЇ ТОРГІВЛІ</a:t>
            </a:r>
          </a:p>
          <a:p>
            <a:pPr lvl="0" algn="just"/>
            <a:endParaRPr lang="uk-UA" sz="1600" dirty="0">
              <a:latin typeface="Times New Roman" panose="02020603050405020304" pitchFamily="18" charset="0"/>
              <a:cs typeface="Times New Roman" panose="02020603050405020304" pitchFamily="18" charset="0"/>
            </a:endParaRPr>
          </a:p>
          <a:p>
            <a:pPr lvl="0" algn="just">
              <a:buFont typeface="+mj-lt"/>
              <a:buAutoNum type="arabicPeriod"/>
            </a:pPr>
            <a:r>
              <a:rPr lang="uk-UA" sz="1600" dirty="0">
                <a:latin typeface="Times New Roman" panose="02020603050405020304" pitchFamily="18" charset="0"/>
                <a:cs typeface="Times New Roman" panose="02020603050405020304" pitchFamily="18" charset="0"/>
              </a:rPr>
              <a:t>Митний режим безмитної торгівлі завершується шляхом реекспорту товарів, поміщених у цей митний режим, або поміщення їх у інший митний режим, що допускається цим Кодексом, а також у випадках, </a:t>
            </a:r>
            <a:endParaRPr lang="uk-UA" sz="1600" dirty="0" smtClean="0">
              <a:latin typeface="Times New Roman" panose="02020603050405020304" pitchFamily="18" charset="0"/>
              <a:cs typeface="Times New Roman" panose="02020603050405020304" pitchFamily="18" charset="0"/>
            </a:endParaRPr>
          </a:p>
          <a:p>
            <a:pPr lvl="0" algn="just">
              <a:buFont typeface="+mj-lt"/>
              <a:buAutoNum type="arabicPeriod"/>
            </a:pPr>
            <a:r>
              <a:rPr lang="uk-UA" sz="1600" dirty="0" smtClean="0">
                <a:latin typeface="Times New Roman" panose="02020603050405020304" pitchFamily="18" charset="0"/>
                <a:cs typeface="Times New Roman" panose="02020603050405020304" pitchFamily="18" charset="0"/>
              </a:rPr>
              <a:t>У </a:t>
            </a:r>
            <a:r>
              <a:rPr lang="uk-UA" sz="1600" dirty="0">
                <a:latin typeface="Times New Roman" panose="02020603050405020304" pitchFamily="18" charset="0"/>
                <a:cs typeface="Times New Roman" panose="02020603050405020304" pitchFamily="18" charset="0"/>
              </a:rPr>
              <a:t>разі псування товарів, поміщених у митний режим безмитної торгівлі, ці товари підлягають поміщенню у митний режим знищення або руйнування утримувачем магазину безмитної торгівлі.</a:t>
            </a:r>
          </a:p>
          <a:p>
            <a:pPr lvl="0" algn="just">
              <a:buFont typeface="+mj-lt"/>
              <a:buAutoNum type="arabicPeriod"/>
            </a:pPr>
            <a:r>
              <a:rPr lang="uk-UA" sz="1600" dirty="0">
                <a:latin typeface="Times New Roman" panose="02020603050405020304" pitchFamily="18" charset="0"/>
                <a:cs typeface="Times New Roman" panose="02020603050405020304" pitchFamily="18" charset="0"/>
              </a:rPr>
              <a:t>Якщо встановлені законом заборони або обмеження щодо імпорту відповідних товарів, які діяли під час перебування цих товарів у режимі безмитної торгівлі, скасовано, дозволяється завершення режиму безмитної торгівлі шляхом випуску зазначених товарів для вільного обігу на митній території України.</a:t>
            </a:r>
          </a:p>
          <a:p>
            <a:pPr lvl="0" algn="just"/>
            <a:r>
              <a:rPr lang="uk-UA" sz="1600" dirty="0" smtClean="0">
                <a:latin typeface="Times New Roman" panose="02020603050405020304" pitchFamily="18" charset="0"/>
                <a:cs typeface="Times New Roman" panose="02020603050405020304" pitchFamily="18" charset="0"/>
              </a:rPr>
              <a:t>   Митний </a:t>
            </a:r>
            <a:r>
              <a:rPr lang="uk-UA" sz="1600" dirty="0">
                <a:latin typeface="Times New Roman" panose="02020603050405020304" pitchFamily="18" charset="0"/>
                <a:cs typeface="Times New Roman" panose="02020603050405020304" pitchFamily="18" charset="0"/>
              </a:rPr>
              <a:t>режим безмитної торгівлі припиняється митним органом у разі:</a:t>
            </a:r>
          </a:p>
          <a:p>
            <a:pPr lvl="0" algn="just"/>
            <a:r>
              <a:rPr lang="uk-UA" sz="1600" dirty="0">
                <a:latin typeface="Times New Roman" panose="02020603050405020304" pitchFamily="18" charset="0"/>
                <a:cs typeface="Times New Roman" panose="02020603050405020304" pitchFamily="18" charset="0"/>
              </a:rPr>
              <a:t>1) конфіскації товарів;</a:t>
            </a:r>
          </a:p>
          <a:p>
            <a:pPr lvl="0" algn="just"/>
            <a:r>
              <a:rPr lang="uk-UA" sz="1600" dirty="0">
                <a:latin typeface="Times New Roman" panose="02020603050405020304" pitchFamily="18" charset="0"/>
                <a:cs typeface="Times New Roman" panose="02020603050405020304" pitchFamily="18" charset="0"/>
              </a:rPr>
              <a:t>2) повної втрати товарів унаслідок аварії або дії обставин непереборної сили, за умови підтвердження факту аварії або дії обставин непереборної сили у порядку, встановленому центральним органом виконавчої влади, що забезпечує формування та реалізує державну фінансову політику;</a:t>
            </a:r>
          </a:p>
          <a:p>
            <a:pPr lvl="0" algn="just"/>
            <a:r>
              <a:rPr lang="uk-UA" sz="1600" dirty="0">
                <a:latin typeface="Times New Roman" panose="02020603050405020304" pitchFamily="18" charset="0"/>
                <a:cs typeface="Times New Roman" panose="02020603050405020304" pitchFamily="18" charset="0"/>
              </a:rPr>
              <a:t>3) списання товарів (крім підакцизних), що використовуються магазином безмитної торгівлі виключно в рекламних та/або презентаційних цілях і не призначені для реалізації, на підставі документів бухгалтерського обліку. Граничні обсяги товарів, щодо яких митний режим безмитної торгівлі може бути припинений митним органом, встановлюються центральним органом виконавчої влади, що забезпечує формування та реалізує державну фінансову політику.</a:t>
            </a:r>
          </a:p>
        </p:txBody>
      </p:sp>
    </p:spTree>
    <p:extLst>
      <p:ext uri="{BB962C8B-B14F-4D97-AF65-F5344CB8AC3E}">
        <p14:creationId xmlns:p14="http://schemas.microsoft.com/office/powerpoint/2010/main" val="3181097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548680"/>
            <a:ext cx="8712968" cy="4524315"/>
          </a:xfrm>
          <a:prstGeom prst="rect">
            <a:avLst/>
          </a:prstGeom>
        </p:spPr>
        <p:txBody>
          <a:bodyPr wrap="square">
            <a:spAutoFit/>
          </a:bodyPr>
          <a:lstStyle/>
          <a:p>
            <a:pPr algn="just" fontAlgn="base"/>
            <a:r>
              <a:rPr lang="uk-UA" b="1" i="0" dirty="0" smtClean="0">
                <a:effectLst/>
                <a:latin typeface="Times New Roman" panose="02020603050405020304" pitchFamily="18" charset="0"/>
                <a:cs typeface="Times New Roman" panose="02020603050405020304" pitchFamily="18" charset="0"/>
              </a:rPr>
              <a:t>            Відповідно до статті 420 Митного кодексу України Магазин безмитної торгівлі </a:t>
            </a:r>
            <a:r>
              <a:rPr lang="uk-UA" b="0" i="0" dirty="0" smtClean="0">
                <a:effectLst/>
                <a:latin typeface="Times New Roman" panose="02020603050405020304" pitchFamily="18" charset="0"/>
                <a:cs typeface="Times New Roman" panose="02020603050405020304" pitchFamily="18" charset="0"/>
              </a:rPr>
              <a:t> Магазин безмитної торгівлі - це спеціалізований торговельний заклад, розташований у пункті пропуску через державний кордон України, відкритому для міжнародного сполучення, а також на повітряному або водному транспортному засобі комерційного призначення, що виконує міжнародні рейси, та призначений для реалізації товарів, поміщених у митний режим безмитної торгівлі.</a:t>
            </a:r>
          </a:p>
          <a:p>
            <a:pPr algn="just" fontAlgn="base"/>
            <a:r>
              <a:rPr lang="uk-UA" b="0" i="0" dirty="0" smtClean="0">
                <a:effectLst/>
                <a:latin typeface="Times New Roman" panose="02020603050405020304" pitchFamily="18" charset="0"/>
                <a:cs typeface="Times New Roman" panose="02020603050405020304" pitchFamily="18" charset="0"/>
              </a:rPr>
              <a:t>             Магазини безмитної торгівлі здійснюють продаж товарів громадянам, які виїжджають за межі митної території України, а також пасажирам міжнародних рейсів, які виконуються повітряними та водними транспортними засобами комерційного призначення, що експлуатуються резидентами. Реалізація магазинами безмитної торгівлі товарів, поміщених у митний режим безмитної торгівлі, підприємствам забороняється.</a:t>
            </a:r>
          </a:p>
          <a:p>
            <a:pPr fontAlgn="base"/>
            <a:r>
              <a:rPr lang="uk-UA" b="0" i="0" dirty="0" smtClean="0">
                <a:effectLst/>
                <a:latin typeface="Times New Roman" panose="02020603050405020304" pitchFamily="18" charset="0"/>
                <a:cs typeface="Times New Roman" panose="02020603050405020304" pitchFamily="18" charset="0"/>
              </a:rPr>
              <a:t>              Магазини безмитної торгівлі в установленому порядку здійснюють торгівлю всіма видами продовольчих і непродовольчих товарів, крім товарів, які відповідно до закону заборонені до ввезення в Україну, вивезення з України та транзиту через територію України, та товарів за товарними позиціями 2701-2716 згідно з УКТ ЗЕД. </a:t>
            </a:r>
            <a:endParaRPr lang="en-US" b="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9405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79512" y="404664"/>
            <a:ext cx="8712968" cy="6247864"/>
          </a:xfrm>
          <a:prstGeom prst="rect">
            <a:avLst/>
          </a:prstGeom>
        </p:spPr>
        <p:txBody>
          <a:bodyPr wrap="square">
            <a:spAutoFit/>
          </a:bodyPr>
          <a:lstStyle/>
          <a:p>
            <a:pPr algn="just"/>
            <a:r>
              <a:rPr lang="uk-UA" sz="1600" dirty="0" smtClean="0">
                <a:latin typeface="Times New Roman" panose="02020603050405020304" pitchFamily="18" charset="0"/>
                <a:cs typeface="Times New Roman" panose="02020603050405020304" pitchFamily="18" charset="0"/>
              </a:rPr>
              <a:t>        Приміщення магазину безмитної торгівлі може включати в себе:</a:t>
            </a:r>
          </a:p>
          <a:p>
            <a:pPr algn="just"/>
            <a:r>
              <a:rPr lang="uk-UA" sz="1600" dirty="0" smtClean="0">
                <a:latin typeface="Times New Roman" panose="02020603050405020304" pitchFamily="18" charset="0"/>
                <a:cs typeface="Times New Roman" panose="02020603050405020304" pitchFamily="18" charset="0"/>
              </a:rPr>
              <a:t>1) торговельний зал (зали), у тому числі бари та пункти громадського харчування;</a:t>
            </a:r>
          </a:p>
          <a:p>
            <a:pPr algn="just"/>
            <a:r>
              <a:rPr lang="uk-UA" sz="1600" dirty="0" smtClean="0">
                <a:latin typeface="Times New Roman" panose="02020603050405020304" pitchFamily="18" charset="0"/>
                <a:cs typeface="Times New Roman" panose="02020603050405020304" pitchFamily="18" charset="0"/>
              </a:rPr>
              <a:t>2) допоміжні приміщення;</a:t>
            </a:r>
          </a:p>
          <a:p>
            <a:pPr algn="just"/>
            <a:r>
              <a:rPr lang="uk-UA" sz="1600" dirty="0" smtClean="0">
                <a:latin typeface="Times New Roman" panose="02020603050405020304" pitchFamily="18" charset="0"/>
                <a:cs typeface="Times New Roman" panose="02020603050405020304" pitchFamily="18" charset="0"/>
              </a:rPr>
              <a:t>3) склади магазину, в тому числі склади для товарів, що реалізуються в торговельних залах, розташованих у різних пунктах пропуску, та переміщуються між ними виключно під митним контролем, та для майна, яке використовується у таких залах для реалізації зазначених товарів.</a:t>
            </a:r>
          </a:p>
          <a:p>
            <a:pPr algn="just"/>
            <a:r>
              <a:rPr lang="uk-UA" sz="1600" dirty="0">
                <a:latin typeface="Times New Roman" panose="02020603050405020304" pitchFamily="18" charset="0"/>
                <a:cs typeface="Times New Roman" panose="02020603050405020304" pitchFamily="18" charset="0"/>
              </a:rPr>
              <a:t> </a:t>
            </a:r>
            <a:r>
              <a:rPr lang="uk-UA" sz="1600" dirty="0" smtClean="0">
                <a:latin typeface="Times New Roman" panose="02020603050405020304" pitchFamily="18" charset="0"/>
                <a:cs typeface="Times New Roman" panose="02020603050405020304" pitchFamily="18" charset="0"/>
              </a:rPr>
              <a:t>        Розташування магазинів безмитної торгівлі та умови реалізації в них товарів повинні виключати можливість безпосереднього ввезення цих товарів для споживання на митній території України.</a:t>
            </a:r>
          </a:p>
          <a:p>
            <a:pPr algn="just"/>
            <a:r>
              <a:rPr lang="uk-UA" sz="1600" dirty="0">
                <a:latin typeface="Times New Roman" panose="02020603050405020304" pitchFamily="18" charset="0"/>
                <a:cs typeface="Times New Roman" panose="02020603050405020304" pitchFamily="18" charset="0"/>
              </a:rPr>
              <a:t> </a:t>
            </a:r>
            <a:r>
              <a:rPr lang="uk-UA" sz="1600" dirty="0" smtClean="0">
                <a:latin typeface="Times New Roman" panose="02020603050405020304" pitchFamily="18" charset="0"/>
                <a:cs typeface="Times New Roman" panose="02020603050405020304" pitchFamily="18" charset="0"/>
              </a:rPr>
              <a:t>        У приміщенні магазину безмитної торгівлі створюється зона митного контролю.</a:t>
            </a:r>
          </a:p>
          <a:p>
            <a:pPr algn="just"/>
            <a:r>
              <a:rPr lang="uk-UA" sz="1600" dirty="0" smtClean="0">
                <a:latin typeface="Times New Roman" panose="02020603050405020304" pitchFamily="18" charset="0"/>
                <a:cs typeface="Times New Roman" panose="02020603050405020304" pitchFamily="18" charset="0"/>
              </a:rPr>
              <a:t>Відповідно до статті 422. </a:t>
            </a:r>
            <a:r>
              <a:rPr lang="uk-UA" sz="1600" b="1" dirty="0" smtClean="0">
                <a:latin typeface="Times New Roman" panose="02020603050405020304" pitchFamily="18" charset="0"/>
                <a:cs typeface="Times New Roman" panose="02020603050405020304" pitchFamily="18" charset="0"/>
              </a:rPr>
              <a:t>Права, обов’язки та відповідальність утримувача магазину безмитної торгівлі </a:t>
            </a:r>
            <a:r>
              <a:rPr lang="uk-UA" sz="1600" dirty="0" smtClean="0">
                <a:latin typeface="Times New Roman" panose="02020603050405020304" pitchFamily="18" charset="0"/>
                <a:cs typeface="Times New Roman" panose="02020603050405020304" pitchFamily="18" charset="0"/>
              </a:rPr>
              <a:t>є наступні. Утримувач магазину безмитної торгівлі зобов’язаний:</a:t>
            </a:r>
          </a:p>
          <a:p>
            <a:pPr algn="just"/>
            <a:r>
              <a:rPr lang="uk-UA" sz="1600" dirty="0" smtClean="0">
                <a:latin typeface="Times New Roman" panose="02020603050405020304" pitchFamily="18" charset="0"/>
                <a:cs typeface="Times New Roman" panose="02020603050405020304" pitchFamily="18" charset="0"/>
              </a:rPr>
              <a:t>1) своєчасно декларувати органу доходів і зборів, в зоні діяльності якого знаходиться магазин, товари, що надходять до магазину чи вибувають з магазину, у тому числі товарні нестачі, що виникли не внаслідок умисних дій утримувача магазину, та подавати всі документи, необхідні для здійснення митного контролю та митного оформлення цих товарів;</a:t>
            </a:r>
          </a:p>
          <a:p>
            <a:pPr algn="just"/>
            <a:r>
              <a:rPr lang="uk-UA" sz="1600" dirty="0" smtClean="0">
                <a:latin typeface="Times New Roman" panose="02020603050405020304" pitchFamily="18" charset="0"/>
                <a:cs typeface="Times New Roman" panose="02020603050405020304" pitchFamily="18" charset="0"/>
              </a:rPr>
              <a:t>2) виключити можливість надходження товарів до магазину та вживати всіх можливих заходів щодо запобігання вилученню товарів з магазину поза митним контролем, у тому числі виникненню товарних нестач;</a:t>
            </a:r>
          </a:p>
          <a:p>
            <a:pPr algn="just"/>
            <a:r>
              <a:rPr lang="uk-UA" sz="1600" dirty="0" smtClean="0">
                <a:latin typeface="Times New Roman" panose="02020603050405020304" pitchFamily="18" charset="0"/>
                <a:cs typeface="Times New Roman" panose="02020603050405020304" pitchFamily="18" charset="0"/>
              </a:rPr>
              <a:t>3) дотримуватися положень цього Кодексу та інших законодавчих актів України щодо умов діяльності магазинів безмитної торгівлі;</a:t>
            </a:r>
          </a:p>
          <a:p>
            <a:pPr algn="just"/>
            <a:r>
              <a:rPr lang="uk-UA" sz="1600" dirty="0" smtClean="0">
                <a:latin typeface="Times New Roman" panose="02020603050405020304" pitchFamily="18" charset="0"/>
                <a:cs typeface="Times New Roman" panose="02020603050405020304" pitchFamily="18" charset="0"/>
              </a:rPr>
              <a:t>4) вести облік товарів, що надходять до магазину безмитної торгівлі та реалізуються ним, і щоквартально подавати органу доходів і зборів, в зоні діяльності якого знаходиться магазин, звіт про рух товарів у магазині за формою, встановленою центральним органом виконавчої влади, що забезпечує формування та реалізує державну податкову і митну політику.</a:t>
            </a:r>
          </a:p>
        </p:txBody>
      </p:sp>
    </p:spTree>
    <p:extLst>
      <p:ext uri="{BB962C8B-B14F-4D97-AF65-F5344CB8AC3E}">
        <p14:creationId xmlns:p14="http://schemas.microsoft.com/office/powerpoint/2010/main" val="1712478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29411"/>
            <a:ext cx="8856984" cy="1754326"/>
          </a:xfrm>
          <a:prstGeom prst="rect">
            <a:avLst/>
          </a:prstGeom>
        </p:spPr>
        <p:txBody>
          <a:bodyPr wrap="square">
            <a:spAutoFit/>
          </a:bodyPr>
          <a:lstStyle/>
          <a:p>
            <a:pPr algn="just"/>
            <a:r>
              <a:rPr lang="uk-UA" dirty="0" smtClean="0">
                <a:latin typeface="Times New Roman" panose="02020603050405020304" pitchFamily="18" charset="0"/>
                <a:cs typeface="Times New Roman" panose="02020603050405020304" pitchFamily="18" charset="0"/>
              </a:rPr>
              <a:t>         Утримувачі магазинів безмитної торгівлі можуть у порядку, передбаченому цим Кодексом, отримати дозвіл на відкриття та експлуатацію митного складу або складу тимчасового зберігання закритого типу для зберігання та наступного постачання в ці магазини всіх видів товарів, у тому числі підакцизних, крім товарів, ввезення яких на митну територію України, вивезення за межі митної території України та/або переміщення митною територією України транзитом заборонено законом.</a:t>
            </a:r>
            <a:endParaRPr lang="uk-UA" dirty="0"/>
          </a:p>
        </p:txBody>
      </p:sp>
      <p:sp>
        <p:nvSpPr>
          <p:cNvPr id="5" name="Прямоугольник 4"/>
          <p:cNvSpPr/>
          <p:nvPr/>
        </p:nvSpPr>
        <p:spPr>
          <a:xfrm>
            <a:off x="107504" y="1783737"/>
            <a:ext cx="8856984" cy="3970318"/>
          </a:xfrm>
          <a:prstGeom prst="rect">
            <a:avLst/>
          </a:prstGeom>
        </p:spPr>
        <p:txBody>
          <a:bodyPr wrap="square">
            <a:spAutoFit/>
          </a:bodyPr>
          <a:lstStyle/>
          <a:p>
            <a:pPr algn="just"/>
            <a:r>
              <a:rPr lang="uk-UA" dirty="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        У разі зупинення дії дозволу на відкриття та експлуатацію магазину безмитної торгівлі продаж (постачання) товарів цим магазином та розміщення у ньому нових партій товарів забороняються. </a:t>
            </a:r>
          </a:p>
          <a:p>
            <a:pPr algn="just"/>
            <a:r>
              <a:rPr lang="uk-UA" dirty="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       Протягом 30 днів з дня анулювання дозволу на відкриття та експлуатацію магазину безмитної торгівлі товари, які знаходяться у цьому магазині та перебувають в митному режимі безмитної торгівлі, підлягають декларуванню утримувачем магазину до іншого митного режиму відповідно до частини першої статті 146 цього Кодексу або розміщенню в порядку, встановленому цим Кодексом, в іншому магазині безмитної торгівлі.</a:t>
            </a:r>
          </a:p>
          <a:p>
            <a:pPr algn="just"/>
            <a:r>
              <a:rPr lang="uk-UA" dirty="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         Передбачену Кодексом адміністративну відповідальність за порушення встановлених частинами першою та другою цієї статті порядку та строків розпорядження товарами, розміщеними у магазині безмитної торгівлі, у разі зупинення дії або анулювання дозволу на його відкриття та експлуатацію несе утримувач цього магазину.</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1532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51520" y="280112"/>
            <a:ext cx="835292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35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6350" algn="ctr" defTabSz="914400" rtl="0" eaLnBrk="1" fontAlgn="base" latinLnBrk="0" hangingPunct="1">
              <a:lnSpc>
                <a:spcPct val="100000"/>
              </a:lnSpc>
              <a:spcBef>
                <a:spcPct val="0"/>
              </a:spcBef>
              <a:spcAft>
                <a:spcPct val="0"/>
              </a:spcAft>
              <a:buClrTx/>
              <a:buSzTx/>
              <a:buFontTx/>
              <a:buNone/>
              <a:tabLst/>
            </a:pPr>
            <a:r>
              <a:rPr lang="uk-UA" altLang="uk-UA" sz="1400" b="1" dirty="0" smtClean="0">
                <a:solidFill>
                  <a:srgbClr val="1D1D1B"/>
                </a:solidFill>
                <a:latin typeface="Times New Roman" panose="02020603050405020304" pitchFamily="18" charset="0"/>
                <a:cs typeface="Times New Roman" panose="02020603050405020304" pitchFamily="18" charset="0"/>
              </a:rPr>
              <a:t>П</a:t>
            </a:r>
            <a:r>
              <a:rPr kumimoji="0" lang="uk-UA" altLang="uk-UA" sz="1400" b="1" i="0" u="none" strike="noStrike" cap="none" normalizeH="0" baseline="0" dirty="0" smtClean="0">
                <a:ln>
                  <a:noFill/>
                </a:ln>
                <a:solidFill>
                  <a:srgbClr val="1D1D1B"/>
                </a:solidFill>
                <a:effectLst/>
                <a:latin typeface="Times New Roman" panose="02020603050405020304" pitchFamily="18" charset="0"/>
                <a:cs typeface="Times New Roman" panose="02020603050405020304" pitchFamily="18" charset="0"/>
              </a:rPr>
              <a:t>останова Кабінету Міністрів Україн</a:t>
            </a:r>
            <a:r>
              <a:rPr lang="uk-UA" altLang="uk-UA" sz="1400" b="1" dirty="0" smtClean="0">
                <a:solidFill>
                  <a:srgbClr val="1D1D1B"/>
                </a:solidFill>
                <a:latin typeface="Times New Roman" panose="02020603050405020304" pitchFamily="18" charset="0"/>
                <a:cs typeface="Times New Roman" panose="02020603050405020304" pitchFamily="18" charset="0"/>
              </a:rPr>
              <a:t>и </a:t>
            </a:r>
            <a:r>
              <a:rPr kumimoji="0" lang="uk-UA" altLang="uk-UA" sz="1400" b="1" i="0" u="none" strike="noStrike" cap="none" normalizeH="0" baseline="0" dirty="0" smtClean="0">
                <a:ln>
                  <a:noFill/>
                </a:ln>
                <a:solidFill>
                  <a:srgbClr val="1D1D1B"/>
                </a:solidFill>
                <a:effectLst/>
                <a:latin typeface="Times New Roman" panose="02020603050405020304" pitchFamily="18" charset="0"/>
                <a:cs typeface="Times New Roman" panose="02020603050405020304" pitchFamily="18" charset="0"/>
              </a:rPr>
              <a:t>від</a:t>
            </a:r>
            <a:r>
              <a:rPr lang="uk-UA" altLang="uk-UA" sz="1400" b="1" dirty="0" smtClean="0">
                <a:solidFill>
                  <a:srgbClr val="1D1D1B"/>
                </a:solidFill>
                <a:latin typeface="Times New Roman" panose="02020603050405020304" pitchFamily="18" charset="0"/>
                <a:cs typeface="Times New Roman" panose="02020603050405020304" pitchFamily="18" charset="0"/>
              </a:rPr>
              <a:t> </a:t>
            </a:r>
            <a:r>
              <a:rPr kumimoji="0" lang="en-US" altLang="uk-UA" sz="1400" b="1" i="0" u="none" strike="noStrike" cap="none" normalizeH="0" baseline="0" dirty="0" smtClean="0">
                <a:ln>
                  <a:noFill/>
                </a:ln>
                <a:solidFill>
                  <a:srgbClr val="1D1D1B"/>
                </a:solidFill>
                <a:effectLst/>
                <a:latin typeface="Times New Roman" panose="02020603050405020304" pitchFamily="18" charset="0"/>
                <a:cs typeface="Times New Roman" panose="02020603050405020304" pitchFamily="18" charset="0"/>
              </a:rPr>
              <a:t>17 </a:t>
            </a:r>
            <a:r>
              <a:rPr kumimoji="0" lang="uk-UA" altLang="uk-UA" sz="1400" b="1" i="0" u="none" strike="noStrike" cap="none" normalizeH="0" baseline="0" dirty="0" smtClean="0">
                <a:ln>
                  <a:noFill/>
                </a:ln>
                <a:solidFill>
                  <a:srgbClr val="1D1D1B"/>
                </a:solidFill>
                <a:effectLst/>
                <a:latin typeface="Times New Roman" panose="02020603050405020304" pitchFamily="18" charset="0"/>
                <a:cs typeface="Times New Roman" panose="02020603050405020304" pitchFamily="18" charset="0"/>
              </a:rPr>
              <a:t>липня 200</a:t>
            </a:r>
            <a:r>
              <a:rPr kumimoji="0" lang="en-US" altLang="uk-UA" sz="1400" b="1" i="0" u="none" strike="noStrike" cap="none" normalizeH="0" baseline="0" dirty="0" smtClean="0">
                <a:ln>
                  <a:noFill/>
                </a:ln>
                <a:solidFill>
                  <a:srgbClr val="1D1D1B"/>
                </a:solidFill>
                <a:effectLst/>
                <a:latin typeface="Times New Roman" panose="02020603050405020304" pitchFamily="18" charset="0"/>
                <a:cs typeface="Times New Roman" panose="02020603050405020304" pitchFamily="18" charset="0"/>
              </a:rPr>
              <a:t>3</a:t>
            </a:r>
            <a:r>
              <a:rPr kumimoji="0" lang="uk-UA" altLang="uk-UA" sz="1400" b="1" i="0" u="none" strike="noStrike" cap="none" normalizeH="0" baseline="0" dirty="0" smtClean="0">
                <a:ln>
                  <a:noFill/>
                </a:ln>
                <a:solidFill>
                  <a:srgbClr val="1D1D1B"/>
                </a:solidFill>
                <a:effectLst/>
                <a:latin typeface="Times New Roman" panose="02020603050405020304" pitchFamily="18" charset="0"/>
                <a:cs typeface="Times New Roman" panose="02020603050405020304" pitchFamily="18" charset="0"/>
              </a:rPr>
              <a:t> р. №1089</a:t>
            </a:r>
            <a:endParaRPr kumimoji="0" lang="uk-UA" altLang="uk-UA"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6350" algn="ctr" defTabSz="914400" rtl="0" eaLnBrk="0" fontAlgn="base" latinLnBrk="0" hangingPunct="0">
              <a:lnSpc>
                <a:spcPct val="100000"/>
              </a:lnSpc>
              <a:spcBef>
                <a:spcPct val="0"/>
              </a:spcBef>
              <a:spcAft>
                <a:spcPct val="0"/>
              </a:spcAft>
              <a:buClrTx/>
              <a:buSzTx/>
              <a:buFontTx/>
              <a:buNone/>
              <a:tabLst/>
            </a:pPr>
            <a:r>
              <a:rPr kumimoji="0" lang="uk-UA" altLang="uk-UA" sz="1400" b="1" i="0" u="none" strike="noStrike" cap="none" normalizeH="0" baseline="0" dirty="0" smtClean="0">
                <a:ln>
                  <a:noFill/>
                </a:ln>
                <a:solidFill>
                  <a:srgbClr val="1D1D1B"/>
                </a:solidFill>
                <a:effectLst/>
                <a:latin typeface="Times New Roman" panose="02020603050405020304" pitchFamily="18" charset="0"/>
                <a:cs typeface="Times New Roman" panose="02020603050405020304" pitchFamily="18" charset="0"/>
              </a:rPr>
              <a:t>ПРАВИЛА</a:t>
            </a:r>
            <a:r>
              <a:rPr lang="uk-UA" altLang="uk-UA" sz="1400" b="1" dirty="0">
                <a:solidFill>
                  <a:srgbClr val="1D1D1B"/>
                </a:solidFill>
                <a:latin typeface="Times New Roman" panose="02020603050405020304" pitchFamily="18" charset="0"/>
                <a:cs typeface="Times New Roman" panose="02020603050405020304" pitchFamily="18" charset="0"/>
              </a:rPr>
              <a:t> </a:t>
            </a:r>
            <a:r>
              <a:rPr kumimoji="0" lang="uk-UA" altLang="uk-UA" sz="1400" b="1" i="0" u="none" strike="noStrike" cap="none" normalizeH="0" baseline="0" dirty="0" smtClean="0">
                <a:ln>
                  <a:noFill/>
                </a:ln>
                <a:solidFill>
                  <a:srgbClr val="1D1D1B"/>
                </a:solidFill>
                <a:effectLst/>
                <a:latin typeface="Times New Roman" panose="02020603050405020304" pitchFamily="18" charset="0"/>
                <a:cs typeface="Times New Roman" panose="02020603050405020304" pitchFamily="18" charset="0"/>
              </a:rPr>
              <a:t>продажу товарів магазинами безмитної торгівлі</a:t>
            </a:r>
            <a:endParaRPr kumimoji="0" lang="uk-UA" altLang="uk-UA"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71500" y="775436"/>
            <a:ext cx="8892988" cy="5755422"/>
          </a:xfrm>
          <a:prstGeom prst="rect">
            <a:avLst/>
          </a:prstGeom>
        </p:spPr>
        <p:txBody>
          <a:bodyPr wrap="square">
            <a:spAutoFit/>
          </a:bodyPr>
          <a:lstStyle/>
          <a:p>
            <a:pPr algn="just"/>
            <a:r>
              <a:rPr lang="uk-UA" sz="1400" dirty="0" smtClean="0">
                <a:latin typeface="Times New Roman" panose="02020603050405020304" pitchFamily="18" charset="0"/>
                <a:cs typeface="Times New Roman" panose="02020603050405020304" pitchFamily="18" charset="0"/>
              </a:rPr>
              <a:t>       </a:t>
            </a:r>
            <a:r>
              <a:rPr lang="uk-UA" sz="1600" dirty="0" smtClean="0">
                <a:latin typeface="Times New Roman" panose="02020603050405020304" pitchFamily="18" charset="0"/>
                <a:cs typeface="Times New Roman" panose="02020603050405020304" pitchFamily="18" charset="0"/>
              </a:rPr>
              <a:t>Робота магазину безмитної торгівлі організовується таким чином, щоб забезпечити надходження, зберігання та продаж товарів відповідно до вимог Митного кодексу України, законодавства з питань оподаткування і митного оформлення, інших нормативно-правових актів та Правил.</a:t>
            </a:r>
          </a:p>
          <a:p>
            <a:endParaRPr lang="uk-UA" sz="1600" dirty="0" smtClean="0">
              <a:latin typeface="Times New Roman" panose="02020603050405020304" pitchFamily="18" charset="0"/>
              <a:cs typeface="Times New Roman" panose="02020603050405020304" pitchFamily="18" charset="0"/>
            </a:endParaRPr>
          </a:p>
          <a:p>
            <a:pPr algn="just"/>
            <a:r>
              <a:rPr lang="uk-UA" sz="1600" dirty="0">
                <a:latin typeface="Times New Roman" panose="02020603050405020304" pitchFamily="18" charset="0"/>
                <a:cs typeface="Times New Roman" panose="02020603050405020304" pitchFamily="18" charset="0"/>
              </a:rPr>
              <a:t> </a:t>
            </a:r>
            <a:r>
              <a:rPr lang="uk-UA" sz="1600" dirty="0" smtClean="0">
                <a:latin typeface="Times New Roman" panose="02020603050405020304" pitchFamily="18" charset="0"/>
                <a:cs typeface="Times New Roman" panose="02020603050405020304" pitchFamily="18" charset="0"/>
              </a:rPr>
              <a:t>      Магазин безмитної торгівлі здійснює реалізацію товарів за готівку в національній або іноземній валюті, кредитними картками та чеками фізичним особам, а також у безготівковій формі — юридичним особам, які обслуговують пасажирів міжнародних рейсів після проходження ними паспортного та митного контролю.</a:t>
            </a:r>
          </a:p>
          <a:p>
            <a:pPr algn="just"/>
            <a:r>
              <a:rPr lang="uk-UA" sz="1600" dirty="0">
                <a:latin typeface="Times New Roman" panose="02020603050405020304" pitchFamily="18" charset="0"/>
                <a:cs typeface="Times New Roman" panose="02020603050405020304" pitchFamily="18" charset="0"/>
              </a:rPr>
              <a:t> </a:t>
            </a:r>
            <a:r>
              <a:rPr lang="uk-UA" sz="1600" dirty="0" smtClean="0">
                <a:latin typeface="Times New Roman" panose="02020603050405020304" pitchFamily="18" charset="0"/>
                <a:cs typeface="Times New Roman" panose="02020603050405020304" pitchFamily="18" charset="0"/>
              </a:rPr>
              <a:t>      Магазини безмитної торгівлі мають право реалізовувати в установленому порядку продовольчі та непродовольчі товари всіх видів вітчизняного та іноземного виробництва, крім товарів, зазначених у пункті 8 цих Правил, та проводити підготовку товарів до продажу, їх пакування, демонстрацію, перепакування.</a:t>
            </a:r>
          </a:p>
          <a:p>
            <a:pPr algn="just"/>
            <a:r>
              <a:rPr lang="uk-UA" sz="1600" dirty="0">
                <a:latin typeface="Times New Roman" panose="02020603050405020304" pitchFamily="18" charset="0"/>
                <a:cs typeface="Times New Roman" panose="02020603050405020304" pitchFamily="18" charset="0"/>
              </a:rPr>
              <a:t> </a:t>
            </a:r>
            <a:r>
              <a:rPr lang="uk-UA" sz="1600" dirty="0" smtClean="0">
                <a:latin typeface="Times New Roman" panose="02020603050405020304" pitchFamily="18" charset="0"/>
                <a:cs typeface="Times New Roman" panose="02020603050405020304" pitchFamily="18" charset="0"/>
              </a:rPr>
              <a:t>      Магазинами безмитної торгівлі реалізуються товари у пунктах пропуску на митному кордоні України або на транспортних засобах, що виконують міжнародні рейси, фізичним особам, які від’їжджають за кордон, за умови пред’явлення ними документа, який посвідчує особу, з відміткою про проходження митного контролю або належного їм проїзного документа на транспортний засіб, який прямує за межі України.</a:t>
            </a:r>
          </a:p>
          <a:p>
            <a:pPr algn="just"/>
            <a:r>
              <a:rPr lang="uk-UA" sz="1600" dirty="0">
                <a:latin typeface="Times New Roman" panose="02020603050405020304" pitchFamily="18" charset="0"/>
                <a:cs typeface="Times New Roman" panose="02020603050405020304" pitchFamily="18" charset="0"/>
              </a:rPr>
              <a:t> </a:t>
            </a:r>
            <a:r>
              <a:rPr lang="uk-UA" sz="1600" dirty="0" smtClean="0">
                <a:latin typeface="Times New Roman" panose="02020603050405020304" pitchFamily="18" charset="0"/>
                <a:cs typeface="Times New Roman" panose="02020603050405020304" pitchFamily="18" charset="0"/>
              </a:rPr>
              <a:t>      Факт продажу товару підтверджується касовим або товарним </a:t>
            </a:r>
            <a:r>
              <a:rPr lang="uk-UA" sz="1600" dirty="0" err="1" smtClean="0">
                <a:latin typeface="Times New Roman" panose="02020603050405020304" pitchFamily="18" charset="0"/>
                <a:cs typeface="Times New Roman" panose="02020603050405020304" pitchFamily="18" charset="0"/>
              </a:rPr>
              <a:t>чеком</a:t>
            </a:r>
            <a:r>
              <a:rPr lang="uk-UA" sz="1600" dirty="0" smtClean="0">
                <a:latin typeface="Times New Roman" panose="02020603050405020304" pitchFamily="18" charset="0"/>
                <a:cs typeface="Times New Roman" panose="02020603050405020304" pitchFamily="18" charset="0"/>
              </a:rPr>
              <a:t> з послідовною нумерацією (у двох примірниках), у якому повинні зазначатися номер рейсу або реквізити документа, який посвідчує особу, з відміткою про проходження митного контролю, ідентифікаційний код товару і його вартість. Оригінал чека видається пасажирові, який придбав товар, а копія зберігається у магазині безмитної торгівлі протягом не менш як трьох років.</a:t>
            </a:r>
            <a:endParaRPr lang="uk-UA"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3219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8640"/>
            <a:ext cx="8856984" cy="5632311"/>
          </a:xfrm>
          <a:prstGeom prst="rect">
            <a:avLst/>
          </a:prstGeom>
        </p:spPr>
        <p:txBody>
          <a:bodyPr wrap="square">
            <a:spAutoFit/>
          </a:bodyPr>
          <a:lstStyle/>
          <a:p>
            <a:r>
              <a:rPr lang="uk-UA" dirty="0"/>
              <a:t> </a:t>
            </a:r>
            <a:r>
              <a:rPr lang="uk-UA" dirty="0" smtClean="0"/>
              <a:t>      </a:t>
            </a:r>
            <a:r>
              <a:rPr lang="uk-UA" dirty="0" smtClean="0">
                <a:latin typeface="Times New Roman" panose="02020603050405020304" pitchFamily="18" charset="0"/>
                <a:cs typeface="Times New Roman" panose="02020603050405020304" pitchFamily="18" charset="0"/>
              </a:rPr>
              <a:t>Заміна та обмін товарів, придбаних фізичною особою у магазині безмитної торгівлі, здійснюється згідно із законодавством.</a:t>
            </a:r>
          </a:p>
          <a:p>
            <a:r>
              <a:rPr lang="uk-UA" dirty="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    Магазинам безмитної торгівлі забороняється реалізовувати:</a:t>
            </a:r>
          </a:p>
          <a:p>
            <a:pPr marL="285750" indent="-285750">
              <a:buFont typeface="Arial" panose="020B0604020202020204" pitchFamily="34" charset="0"/>
              <a:buChar char="•"/>
            </a:pPr>
            <a:r>
              <a:rPr lang="uk-UA" b="1" dirty="0" smtClean="0">
                <a:latin typeface="Times New Roman" panose="02020603050405020304" pitchFamily="18" charset="0"/>
                <a:cs typeface="Times New Roman" panose="02020603050405020304" pitchFamily="18" charset="0"/>
              </a:rPr>
              <a:t>товари, заборонені законодавством до ввезення, вивезення та транзиту через територію України;</a:t>
            </a:r>
          </a:p>
          <a:p>
            <a:pPr marL="285750" indent="-285750">
              <a:buFont typeface="Arial" panose="020B0604020202020204" pitchFamily="34" charset="0"/>
              <a:buChar char="•"/>
            </a:pPr>
            <a:r>
              <a:rPr lang="uk-UA" b="1" dirty="0" smtClean="0">
                <a:latin typeface="Times New Roman" panose="02020603050405020304" pitchFamily="18" charset="0"/>
                <a:cs typeface="Times New Roman" panose="02020603050405020304" pitchFamily="18" charset="0"/>
              </a:rPr>
              <a:t>товари за кодами згідно з УКТЗЕД 27.01—27.16.</a:t>
            </a:r>
          </a:p>
          <a:p>
            <a:r>
              <a:rPr lang="uk-UA" dirty="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      Власник (керівник) магазину безмитної торгівлі завчасно інформує відповідну посадову особу митного органу про запланований час надходження товарів.</a:t>
            </a:r>
          </a:p>
          <a:p>
            <a:r>
              <a:rPr lang="uk-UA" dirty="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     У разі коли між переліком товарів у документах, що подаються митному органу для декларування, і кількістю товарів, що фактично надійшли на склад магазину безмитної торгівлі, виявлено розбіжність, власник (керівник) магазину безмитної торгівлі:</a:t>
            </a:r>
          </a:p>
          <a:p>
            <a:endParaRPr lang="uk-UA" b="1" dirty="0" smtClean="0">
              <a:latin typeface="Times New Roman" panose="02020603050405020304" pitchFamily="18" charset="0"/>
              <a:cs typeface="Times New Roman" panose="02020603050405020304" pitchFamily="18" charset="0"/>
            </a:endParaRPr>
          </a:p>
          <a:p>
            <a:r>
              <a:rPr lang="uk-UA" b="1" dirty="0" smtClean="0">
                <a:latin typeface="Times New Roman" panose="02020603050405020304" pitchFamily="18" charset="0"/>
                <a:cs typeface="Times New Roman" panose="02020603050405020304" pitchFamily="18" charset="0"/>
              </a:rPr>
              <a:t>разом з відповідною посадовою особою митного органу проводить опис товарів, яких не вистачає або кількість яких виявилася більшою ніж зазначено у документах;</a:t>
            </a:r>
          </a:p>
          <a:p>
            <a:endParaRPr lang="uk-UA" b="1" dirty="0" smtClean="0">
              <a:latin typeface="Times New Roman" panose="02020603050405020304" pitchFamily="18" charset="0"/>
              <a:cs typeface="Times New Roman" panose="02020603050405020304" pitchFamily="18" charset="0"/>
            </a:endParaRPr>
          </a:p>
          <a:p>
            <a:r>
              <a:rPr lang="uk-UA" b="1" dirty="0" smtClean="0">
                <a:latin typeface="Times New Roman" panose="02020603050405020304" pitchFamily="18" charset="0"/>
                <a:cs typeface="Times New Roman" panose="02020603050405020304" pitchFamily="18" charset="0"/>
              </a:rPr>
              <a:t>складає відповідний акт (у трьох примірниках), який підписується власником (керівником) магазину та посадовою особою митного органу;</a:t>
            </a:r>
          </a:p>
          <a:p>
            <a:endParaRPr lang="uk-UA" b="1" dirty="0" smtClean="0">
              <a:latin typeface="Times New Roman" panose="02020603050405020304" pitchFamily="18" charset="0"/>
              <a:cs typeface="Times New Roman" panose="02020603050405020304" pitchFamily="18" charset="0"/>
            </a:endParaRPr>
          </a:p>
          <a:p>
            <a:r>
              <a:rPr lang="uk-UA" b="1" dirty="0" smtClean="0">
                <a:latin typeface="Times New Roman" panose="02020603050405020304" pitchFamily="18" charset="0"/>
                <a:cs typeface="Times New Roman" panose="02020603050405020304" pitchFamily="18" charset="0"/>
              </a:rPr>
              <a:t>виконує інші дії, передбачені митним законодавством.</a:t>
            </a:r>
            <a:endParaRPr lang="uk-UA"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28043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1002" y="188640"/>
            <a:ext cx="8856984" cy="4524315"/>
          </a:xfrm>
          <a:prstGeom prst="rect">
            <a:avLst/>
          </a:prstGeom>
        </p:spPr>
        <p:txBody>
          <a:bodyPr wrap="square">
            <a:spAutoFit/>
          </a:bodyPr>
          <a:lstStyle/>
          <a:p>
            <a:r>
              <a:rPr lang="uk-UA" dirty="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       Товари, що реалізуються магазином безмитної торгівлі, повинні мати відповідне маркування, яке дає змогу їх легко ідентифікувати. Вид і метод маркування товарів затверджується керівником митного органу, в зоні діяльності якого відкрито магазин.</a:t>
            </a:r>
          </a:p>
          <a:p>
            <a:endParaRPr lang="uk-UA" dirty="0" smtClean="0">
              <a:latin typeface="Times New Roman" panose="02020603050405020304" pitchFamily="18" charset="0"/>
              <a:cs typeface="Times New Roman" panose="02020603050405020304" pitchFamily="18" charset="0"/>
            </a:endParaRPr>
          </a:p>
          <a:p>
            <a:r>
              <a:rPr lang="uk-UA" dirty="0" smtClean="0">
                <a:latin typeface="Times New Roman" panose="02020603050405020304" pitchFamily="18" charset="0"/>
                <a:cs typeface="Times New Roman" panose="02020603050405020304" pitchFamily="18" charset="0"/>
              </a:rPr>
              <a:t>        Посадові особи митного органу під час виконання службових обов’язків мають право доступу до приміщень магазину безмитної торгівлі у будь-який час.</a:t>
            </a:r>
          </a:p>
          <a:p>
            <a:endParaRPr lang="uk-UA" dirty="0" smtClean="0">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    Маркування товарів проводиться на складі магазину безмитної торгівлі у триденний строк після їх надходження та митного оформлення.</a:t>
            </a:r>
          </a:p>
          <a:p>
            <a:endParaRPr lang="uk-UA" dirty="0" smtClean="0">
              <a:latin typeface="Times New Roman" panose="02020603050405020304" pitchFamily="18" charset="0"/>
              <a:cs typeface="Times New Roman" panose="02020603050405020304" pitchFamily="18" charset="0"/>
            </a:endParaRPr>
          </a:p>
          <a:p>
            <a:r>
              <a:rPr lang="uk-UA" dirty="0" smtClean="0">
                <a:latin typeface="Times New Roman" panose="02020603050405020304" pitchFamily="18" charset="0"/>
                <a:cs typeface="Times New Roman" panose="02020603050405020304" pitchFamily="18" charset="0"/>
              </a:rPr>
              <a:t>      На складі магазину безмитної торгівлі дозволяється здійснювати розпакування, пакування, перепакування та проводити  операції, пов’язані із забезпеченням зберігання товарів і підготовкою їх до продажу.</a:t>
            </a:r>
          </a:p>
          <a:p>
            <a:endParaRPr lang="uk-UA" dirty="0" smtClean="0">
              <a:latin typeface="Times New Roman" panose="02020603050405020304" pitchFamily="18" charset="0"/>
              <a:cs typeface="Times New Roman" panose="02020603050405020304" pitchFamily="18" charset="0"/>
            </a:endParaRPr>
          </a:p>
          <a:p>
            <a:r>
              <a:rPr lang="uk-UA" dirty="0" smtClean="0">
                <a:latin typeface="Times New Roman" panose="02020603050405020304" pitchFamily="18" charset="0"/>
                <a:cs typeface="Times New Roman" panose="02020603050405020304" pitchFamily="18" charset="0"/>
              </a:rPr>
              <a:t>        Товари повинні зберігатися на складі магазину безмитної торгівлі таким чином, щоб посадова особа митного органу могла провести їх перевірку.</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7677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98124" y="476672"/>
            <a:ext cx="8784976" cy="5909310"/>
          </a:xfrm>
          <a:prstGeom prst="rect">
            <a:avLst/>
          </a:prstGeom>
        </p:spPr>
        <p:txBody>
          <a:bodyPr wrap="square">
            <a:spAutoFit/>
          </a:bodyPr>
          <a:lstStyle/>
          <a:p>
            <a:pPr algn="just"/>
            <a:r>
              <a:rPr lang="uk-UA" dirty="0"/>
              <a:t> </a:t>
            </a:r>
            <a:r>
              <a:rPr lang="uk-UA" dirty="0" smtClean="0"/>
              <a:t>       </a:t>
            </a:r>
            <a:r>
              <a:rPr lang="uk-UA" dirty="0" smtClean="0">
                <a:latin typeface="Times New Roman" panose="02020603050405020304" pitchFamily="18" charset="0"/>
                <a:cs typeface="Times New Roman" panose="02020603050405020304" pitchFamily="18" charset="0"/>
              </a:rPr>
              <a:t>Продаж товарів з допоміжних приміщень та із складу, за зразками, попереднім замовленням та в розстрочку, а також використання приміщень магазину безмитної торгівлі для зберігання та реалізації товарів, що не пройшли митного оформлення, не дозволяється.</a:t>
            </a:r>
          </a:p>
          <a:p>
            <a:pPr algn="just"/>
            <a:endParaRPr lang="uk-UA" dirty="0" smtClean="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      Усі надходження товарів із складу до торговельного залу  магазину безмитної торгівлі реєструються за формою, погодженою з митним органом.</a:t>
            </a:r>
          </a:p>
          <a:p>
            <a:pPr algn="just"/>
            <a:endParaRPr lang="uk-UA" dirty="0" smtClean="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      Приміщення магазину безмитної торгівлі повинне відповідати вимогам, установленим статтею 226 Митного кодексу України та іншими нормативно-правовими актами щодо регулювання питання роздрібної торгівлі, а також бути обладнаним засобами, які дають змогу забезпечити:</a:t>
            </a:r>
          </a:p>
          <a:p>
            <a:pPr algn="just"/>
            <a:endParaRPr lang="uk-UA"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uk-UA" dirty="0" smtClean="0">
                <a:latin typeface="Times New Roman" panose="02020603050405020304" pitchFamily="18" charset="0"/>
                <a:cs typeface="Times New Roman" panose="02020603050405020304" pitchFamily="18" charset="0"/>
              </a:rPr>
              <a:t>накладення митного забезпечення на всі місця доступу до приміщення магазину;</a:t>
            </a:r>
          </a:p>
          <a:p>
            <a:pPr marL="285750" indent="-285750" algn="just">
              <a:buFont typeface="Arial" panose="020B0604020202020204" pitchFamily="34" charset="0"/>
              <a:buChar char="•"/>
            </a:pPr>
            <a:endParaRPr lang="uk-UA"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uk-UA" dirty="0" smtClean="0">
                <a:latin typeface="Times New Roman" panose="02020603050405020304" pitchFamily="18" charset="0"/>
                <a:cs typeface="Times New Roman" panose="02020603050405020304" pitchFamily="18" charset="0"/>
              </a:rPr>
              <a:t>неможливість надходження або продаж товарів поза митним контролем;</a:t>
            </a:r>
          </a:p>
          <a:p>
            <a:pPr marL="285750" indent="-285750" algn="just">
              <a:buFont typeface="Arial" panose="020B0604020202020204" pitchFamily="34" charset="0"/>
              <a:buChar char="•"/>
            </a:pPr>
            <a:endParaRPr lang="uk-UA"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uk-UA" dirty="0" smtClean="0">
                <a:latin typeface="Times New Roman" panose="02020603050405020304" pitchFamily="18" charset="0"/>
                <a:cs typeface="Times New Roman" panose="02020603050405020304" pitchFamily="18" charset="0"/>
              </a:rPr>
              <a:t>надійне функціонування охоронної та пожежної сигналізації;</a:t>
            </a:r>
          </a:p>
          <a:p>
            <a:pPr marL="285750" indent="-285750" algn="just">
              <a:buFont typeface="Arial" panose="020B0604020202020204" pitchFamily="34" charset="0"/>
              <a:buChar char="•"/>
            </a:pPr>
            <a:endParaRPr lang="uk-UA"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uk-UA" dirty="0" smtClean="0">
                <a:latin typeface="Times New Roman" panose="02020603050405020304" pitchFamily="18" charset="0"/>
                <a:cs typeface="Times New Roman" panose="02020603050405020304" pitchFamily="18" charset="0"/>
              </a:rPr>
              <a:t>телефонний зв’язок посадової особи митного органу, яка здійснює митний контроль у магазині.</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8389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p:cNvSpPr>
            <a:spLocks noGrp="1"/>
          </p:cNvSpPr>
          <p:nvPr>
            <p:ph type="subTitle" idx="1"/>
          </p:nvPr>
        </p:nvSpPr>
        <p:spPr>
          <a:xfrm>
            <a:off x="179512" y="332656"/>
            <a:ext cx="8784976" cy="3588675"/>
          </a:xfrm>
          <a:prstGeom prst="rect">
            <a:avLst/>
          </a:prstGeom>
        </p:spPr>
        <p:txBody>
          <a:bodyPr wrap="square">
            <a:spAutoFit/>
          </a:bodyPr>
          <a:lstStyle/>
          <a:p>
            <a:pPr algn="just"/>
            <a:r>
              <a:rPr lang="uk-UA" b="1" i="0" dirty="0" smtClean="0">
                <a:solidFill>
                  <a:srgbClr val="333333"/>
                </a:solidFill>
                <a:effectLst/>
                <a:latin typeface="Times New Roman" panose="02020603050405020304" pitchFamily="18" charset="0"/>
                <a:cs typeface="Times New Roman" panose="02020603050405020304" pitchFamily="18" charset="0"/>
              </a:rPr>
              <a:t>Б</a:t>
            </a:r>
            <a:r>
              <a:rPr lang="uk-UA" sz="1600" b="1" i="0" dirty="0" smtClean="0">
                <a:solidFill>
                  <a:srgbClr val="333333"/>
                </a:solidFill>
                <a:effectLst/>
                <a:latin typeface="Times New Roman" panose="02020603050405020304" pitchFamily="18" charset="0"/>
                <a:cs typeface="Times New Roman" panose="02020603050405020304" pitchFamily="18" charset="0"/>
              </a:rPr>
              <a:t>езмитна торгівля</a:t>
            </a:r>
            <a:r>
              <a:rPr lang="uk-UA" sz="1600" i="0" dirty="0" smtClean="0">
                <a:solidFill>
                  <a:srgbClr val="333333"/>
                </a:solidFill>
                <a:effectLst/>
                <a:latin typeface="Times New Roman" panose="02020603050405020304" pitchFamily="18" charset="0"/>
                <a:cs typeface="Times New Roman" panose="02020603050405020304" pitchFamily="18" charset="0"/>
              </a:rPr>
              <a:t> - </a:t>
            </a:r>
            <a:r>
              <a:rPr lang="uk-UA" sz="1600" b="0" i="0" dirty="0" smtClean="0">
                <a:solidFill>
                  <a:srgbClr val="333333"/>
                </a:solidFill>
                <a:effectLst/>
                <a:latin typeface="Times New Roman" panose="02020603050405020304" pitchFamily="18" charset="0"/>
                <a:cs typeface="Times New Roman" panose="02020603050405020304" pitchFamily="18" charset="0"/>
              </a:rPr>
              <a:t>це митний режим, відповідно до якого товари, не призначені для вільного обігу на митній території України, знаходяться та реалізуються для вивезення за межі митної території України під митним контролем у пунктах пропуску (пунктах контролю) через державний кордон України, відкритих для міжнародного сполучення, і на повітряних, водних або залізничних транспортних засобах комерційного призначення, які виконують міжнародні рейси, з умовним звільненням від оподаткування митними </a:t>
            </a:r>
            <a:r>
              <a:rPr lang="uk-UA" sz="1600" b="0" i="0" dirty="0" err="1" smtClean="0">
                <a:solidFill>
                  <a:srgbClr val="333333"/>
                </a:solidFill>
                <a:effectLst/>
                <a:latin typeface="Times New Roman" panose="02020603050405020304" pitchFamily="18" charset="0"/>
                <a:cs typeface="Times New Roman" panose="02020603050405020304" pitchFamily="18" charset="0"/>
              </a:rPr>
              <a:t>платежами</a:t>
            </a:r>
            <a:r>
              <a:rPr lang="uk-UA" sz="1600" b="0" i="0" dirty="0" smtClean="0">
                <a:solidFill>
                  <a:srgbClr val="333333"/>
                </a:solidFill>
                <a:effectLst/>
                <a:latin typeface="Times New Roman" panose="02020603050405020304" pitchFamily="18" charset="0"/>
                <a:cs typeface="Times New Roman" panose="02020603050405020304" pitchFamily="18" charset="0"/>
              </a:rPr>
              <a:t>, установленими на імпорт та експорт таких товарів, та без застосування до них заходів нетарифного регулювання зовнішньоекономічної діяльності.</a:t>
            </a:r>
          </a:p>
          <a:p>
            <a:pPr algn="just"/>
            <a:r>
              <a:rPr lang="uk-UA" sz="1600" b="0" i="0" dirty="0" smtClean="0">
                <a:solidFill>
                  <a:srgbClr val="333333"/>
                </a:solidFill>
                <a:effectLst/>
                <a:latin typeface="Times New Roman" panose="02020603050405020304" pitchFamily="18" charset="0"/>
                <a:cs typeface="Times New Roman" panose="02020603050405020304" pitchFamily="18" charset="0"/>
              </a:rPr>
              <a:t>Забезпечення виконання обов'язку зі сплати митних платежів при переміщенні іноземних товарів між митними органами або між різними пунктами пропуску в межах зони діяльності одного митного органу у зв'язку з необхідністю їх ввезення в приміщення магазину безмитної торгівлі або випуску з такого приміщення здійснюється відповідно до розділу </a:t>
            </a:r>
            <a:r>
              <a:rPr lang="en-US" sz="1600" b="0" i="0" dirty="0" smtClean="0">
                <a:solidFill>
                  <a:srgbClr val="333333"/>
                </a:solidFill>
                <a:effectLst/>
                <a:latin typeface="Times New Roman" panose="02020603050405020304" pitchFamily="18" charset="0"/>
                <a:cs typeface="Times New Roman" panose="02020603050405020304" pitchFamily="18" charset="0"/>
              </a:rPr>
              <a:t>X (</a:t>
            </a:r>
            <a:r>
              <a:rPr lang="uk-UA" sz="1600" b="0" i="0" dirty="0" smtClean="0">
                <a:solidFill>
                  <a:srgbClr val="333333"/>
                </a:solidFill>
                <a:effectLst/>
                <a:latin typeface="Times New Roman" panose="02020603050405020304" pitchFamily="18" charset="0"/>
                <a:cs typeface="Times New Roman" panose="02020603050405020304" pitchFamily="18" charset="0"/>
              </a:rPr>
              <a:t>Гарантії забезпечення виконання зобов’язань перед митними органами) Митного кодексу України.</a:t>
            </a:r>
          </a:p>
        </p:txBody>
      </p:sp>
    </p:spTree>
    <p:extLst>
      <p:ext uri="{BB962C8B-B14F-4D97-AF65-F5344CB8AC3E}">
        <p14:creationId xmlns:p14="http://schemas.microsoft.com/office/powerpoint/2010/main" val="36882854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67261" y="260648"/>
            <a:ext cx="8784976" cy="6247864"/>
          </a:xfrm>
          <a:prstGeom prst="rect">
            <a:avLst/>
          </a:prstGeom>
        </p:spPr>
        <p:txBody>
          <a:bodyPr wrap="square">
            <a:spAutoFit/>
          </a:bodyPr>
          <a:lstStyle/>
          <a:p>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У </a:t>
            </a:r>
            <a:r>
              <a:rPr lang="ru-RU" sz="1600" dirty="0" err="1" smtClean="0">
                <a:latin typeface="Times New Roman" panose="02020603050405020304" pitchFamily="18" charset="0"/>
                <a:cs typeface="Times New Roman" panose="02020603050405020304" pitchFamily="18" charset="0"/>
              </a:rPr>
              <a:t>неробочий</a:t>
            </a:r>
            <a:r>
              <a:rPr lang="ru-RU" sz="1600" dirty="0" smtClean="0">
                <a:latin typeface="Times New Roman" panose="02020603050405020304" pitchFamily="18" charset="0"/>
                <a:cs typeface="Times New Roman" panose="02020603050405020304" pitchFamily="18" charset="0"/>
              </a:rPr>
              <a:t> час магазину </a:t>
            </a:r>
            <a:r>
              <a:rPr lang="ru-RU" sz="1600" dirty="0" err="1" smtClean="0">
                <a:latin typeface="Times New Roman" panose="02020603050405020304" pitchFamily="18" charset="0"/>
                <a:cs typeface="Times New Roman" panose="02020603050405020304" pitchFamily="18" charset="0"/>
              </a:rPr>
              <a:t>безмитної</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торгівлі</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товари</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зберігаються</a:t>
            </a:r>
            <a:r>
              <a:rPr lang="ru-RU" sz="1600" dirty="0" smtClean="0">
                <a:latin typeface="Times New Roman" panose="02020603050405020304" pitchFamily="18" charset="0"/>
                <a:cs typeface="Times New Roman" panose="02020603050405020304" pitchFamily="18" charset="0"/>
              </a:rPr>
              <a:t> в </a:t>
            </a:r>
            <a:r>
              <a:rPr lang="ru-RU" sz="1600" dirty="0" err="1" smtClean="0">
                <a:latin typeface="Times New Roman" panose="02020603050405020304" pitchFamily="18" charset="0"/>
                <a:cs typeface="Times New Roman" panose="02020603050405020304" pitchFamily="18" charset="0"/>
              </a:rPr>
              <a:t>приміщенні</a:t>
            </a:r>
            <a:r>
              <a:rPr lang="ru-RU" sz="1600" dirty="0" smtClean="0">
                <a:latin typeface="Times New Roman" panose="02020603050405020304" pitchFamily="18" charset="0"/>
                <a:cs typeface="Times New Roman" panose="02020603050405020304" pitchFamily="18" charset="0"/>
              </a:rPr>
              <a:t> магазину з </a:t>
            </a:r>
            <a:r>
              <a:rPr lang="ru-RU" sz="1600" dirty="0" err="1" smtClean="0">
                <a:latin typeface="Times New Roman" panose="02020603050405020304" pitchFamily="18" charset="0"/>
                <a:cs typeface="Times New Roman" panose="02020603050405020304" pitchFamily="18" charset="0"/>
              </a:rPr>
              <a:t>обов’язковим</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накладенням</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митного</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забезпечення</a:t>
            </a:r>
            <a:r>
              <a:rPr lang="ru-RU" sz="1600" dirty="0" smtClean="0">
                <a:latin typeface="Times New Roman" panose="02020603050405020304" pitchFamily="18" charset="0"/>
                <a:cs typeface="Times New Roman" panose="02020603050405020304" pitchFamily="18" charset="0"/>
              </a:rPr>
              <a:t> на </a:t>
            </a:r>
            <a:r>
              <a:rPr lang="ru-RU" sz="1600" dirty="0" err="1" smtClean="0">
                <a:latin typeface="Times New Roman" panose="02020603050405020304" pitchFamily="18" charset="0"/>
                <a:cs typeface="Times New Roman" panose="02020603050405020304" pitchFamily="18" charset="0"/>
              </a:rPr>
              <a:t>двері</a:t>
            </a:r>
            <a:r>
              <a:rPr lang="ru-RU" sz="1600" dirty="0" smtClean="0">
                <a:latin typeface="Times New Roman" panose="02020603050405020304" pitchFamily="18" charset="0"/>
                <a:cs typeface="Times New Roman" panose="02020603050405020304" pitchFamily="18" charset="0"/>
              </a:rPr>
              <a:t> та </a:t>
            </a:r>
            <a:r>
              <a:rPr lang="ru-RU" sz="1600" dirty="0" err="1" smtClean="0">
                <a:latin typeface="Times New Roman" panose="02020603050405020304" pitchFamily="18" charset="0"/>
                <a:cs typeface="Times New Roman" panose="02020603050405020304" pitchFamily="18" charset="0"/>
              </a:rPr>
              <a:t>інші</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місця</a:t>
            </a:r>
            <a:r>
              <a:rPr lang="ru-RU" sz="1600" dirty="0" smtClean="0">
                <a:latin typeface="Times New Roman" panose="02020603050405020304" pitchFamily="18" charset="0"/>
                <a:cs typeface="Times New Roman" panose="02020603050405020304" pitchFamily="18" charset="0"/>
              </a:rPr>
              <a:t> доступу. При </a:t>
            </a:r>
            <a:r>
              <a:rPr lang="ru-RU" sz="1600" dirty="0" err="1" smtClean="0">
                <a:latin typeface="Times New Roman" panose="02020603050405020304" pitchFamily="18" charset="0"/>
                <a:cs typeface="Times New Roman" panose="02020603050405020304" pitchFamily="18" charset="0"/>
              </a:rPr>
              <a:t>цьому</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наявність</a:t>
            </a:r>
            <a:r>
              <a:rPr lang="ru-RU" sz="1600" dirty="0" smtClean="0">
                <a:latin typeface="Times New Roman" panose="02020603050405020304" pitchFamily="18" charset="0"/>
                <a:cs typeface="Times New Roman" panose="02020603050405020304" pitchFamily="18" charset="0"/>
              </a:rPr>
              <a:t> пломб, печаток та </a:t>
            </a:r>
            <a:r>
              <a:rPr lang="ru-RU" sz="1600" dirty="0" err="1" smtClean="0">
                <a:latin typeface="Times New Roman" panose="02020603050405020304" pitchFamily="18" charset="0"/>
                <a:cs typeface="Times New Roman" panose="02020603050405020304" pitchFamily="18" charset="0"/>
              </a:rPr>
              <a:t>інших</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видів</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забезпечення</a:t>
            </a:r>
            <a:r>
              <a:rPr lang="ru-RU" sz="1600" dirty="0" smtClean="0">
                <a:latin typeface="Times New Roman" panose="02020603050405020304" pitchFamily="18" charset="0"/>
                <a:cs typeface="Times New Roman" panose="02020603050405020304" pitchFamily="18" charset="0"/>
              </a:rPr>
              <a:t> з </a:t>
            </a:r>
            <a:r>
              <a:rPr lang="ru-RU" sz="1600" dirty="0" err="1" smtClean="0">
                <a:latin typeface="Times New Roman" panose="02020603050405020304" pitchFamily="18" charset="0"/>
                <a:cs typeface="Times New Roman" panose="02020603050405020304" pitchFamily="18" charset="0"/>
              </a:rPr>
              <a:t>реквізитами</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власника</a:t>
            </a:r>
            <a:r>
              <a:rPr lang="ru-RU" sz="1600" dirty="0" smtClean="0">
                <a:latin typeface="Times New Roman" panose="02020603050405020304" pitchFamily="18" charset="0"/>
                <a:cs typeface="Times New Roman" panose="02020603050405020304" pitchFamily="18" charset="0"/>
              </a:rPr>
              <a:t> у </a:t>
            </a:r>
            <a:r>
              <a:rPr lang="ru-RU" sz="1600" dirty="0" err="1" smtClean="0">
                <a:latin typeface="Times New Roman" panose="02020603050405020304" pitchFamily="18" charset="0"/>
                <a:cs typeface="Times New Roman" panose="02020603050405020304" pitchFamily="18" charset="0"/>
              </a:rPr>
              <a:t>місцях</a:t>
            </a:r>
            <a:r>
              <a:rPr lang="ru-RU" sz="1600" dirty="0" smtClean="0">
                <a:latin typeface="Times New Roman" panose="02020603050405020304" pitchFamily="18" charset="0"/>
                <a:cs typeface="Times New Roman" panose="02020603050405020304" pitchFamily="18" charset="0"/>
              </a:rPr>
              <a:t> доступу до магазину є </a:t>
            </a:r>
            <a:r>
              <a:rPr lang="ru-RU" sz="1600" dirty="0" err="1" smtClean="0">
                <a:latin typeface="Times New Roman" panose="02020603050405020304" pitchFamily="18" charset="0"/>
                <a:cs typeface="Times New Roman" panose="02020603050405020304" pitchFamily="18" charset="0"/>
              </a:rPr>
              <a:t>обов’язковою</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поряд</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із</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забезпеченнями</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митного</a:t>
            </a:r>
            <a:r>
              <a:rPr lang="ru-RU" sz="1600" dirty="0" smtClean="0">
                <a:latin typeface="Times New Roman" panose="02020603050405020304" pitchFamily="18" charset="0"/>
                <a:cs typeface="Times New Roman" panose="02020603050405020304" pitchFamily="18" charset="0"/>
              </a:rPr>
              <a:t> органу.</a:t>
            </a:r>
          </a:p>
          <a:p>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Магазин </a:t>
            </a:r>
            <a:r>
              <a:rPr lang="ru-RU" sz="1600" dirty="0" err="1" smtClean="0">
                <a:latin typeface="Times New Roman" panose="02020603050405020304" pitchFamily="18" charset="0"/>
                <a:cs typeface="Times New Roman" panose="02020603050405020304" pitchFamily="18" charset="0"/>
              </a:rPr>
              <a:t>безмитної</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торгівлі</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відчиняється</a:t>
            </a:r>
            <a:r>
              <a:rPr lang="ru-RU" sz="1600" dirty="0" smtClean="0">
                <a:latin typeface="Times New Roman" panose="02020603050405020304" pitchFamily="18" charset="0"/>
                <a:cs typeface="Times New Roman" panose="02020603050405020304" pitchFamily="18" charset="0"/>
              </a:rPr>
              <a:t> та </a:t>
            </a:r>
            <a:r>
              <a:rPr lang="ru-RU" sz="1600" dirty="0" err="1" smtClean="0">
                <a:latin typeface="Times New Roman" panose="02020603050405020304" pitchFamily="18" charset="0"/>
                <a:cs typeface="Times New Roman" panose="02020603050405020304" pitchFamily="18" charset="0"/>
              </a:rPr>
              <a:t>зачиняється</a:t>
            </a:r>
            <a:r>
              <a:rPr lang="ru-RU" sz="1600" dirty="0" smtClean="0">
                <a:latin typeface="Times New Roman" panose="02020603050405020304" pitchFamily="18" charset="0"/>
                <a:cs typeface="Times New Roman" panose="02020603050405020304" pitchFamily="18" charset="0"/>
              </a:rPr>
              <a:t> у </a:t>
            </a:r>
            <a:r>
              <a:rPr lang="ru-RU" sz="1600" dirty="0" err="1" smtClean="0">
                <a:latin typeface="Times New Roman" panose="02020603050405020304" pitchFamily="18" charset="0"/>
                <a:cs typeface="Times New Roman" panose="02020603050405020304" pitchFamily="18" charset="0"/>
              </a:rPr>
              <a:t>присутності</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посадової</a:t>
            </a:r>
            <a:r>
              <a:rPr lang="ru-RU" sz="1600" dirty="0" smtClean="0">
                <a:latin typeface="Times New Roman" panose="02020603050405020304" pitchFamily="18" charset="0"/>
                <a:cs typeface="Times New Roman" panose="02020603050405020304" pitchFamily="18" charset="0"/>
              </a:rPr>
              <a:t> особи </a:t>
            </a:r>
            <a:r>
              <a:rPr lang="ru-RU" sz="1600" dirty="0" err="1" smtClean="0">
                <a:latin typeface="Times New Roman" panose="02020603050405020304" pitchFamily="18" charset="0"/>
                <a:cs typeface="Times New Roman" panose="02020603050405020304" pitchFamily="18" charset="0"/>
              </a:rPr>
              <a:t>митного</a:t>
            </a:r>
            <a:r>
              <a:rPr lang="ru-RU" sz="1600" dirty="0" smtClean="0">
                <a:latin typeface="Times New Roman" panose="02020603050405020304" pitchFamily="18" charset="0"/>
                <a:cs typeface="Times New Roman" panose="02020603050405020304" pitchFamily="18" charset="0"/>
              </a:rPr>
              <a:t> органу.</a:t>
            </a:r>
          </a:p>
          <a:p>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Власник</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керівник</a:t>
            </a:r>
            <a:r>
              <a:rPr lang="ru-RU" sz="1600" dirty="0" smtClean="0">
                <a:latin typeface="Times New Roman" panose="02020603050405020304" pitchFamily="18" charset="0"/>
                <a:cs typeface="Times New Roman" panose="02020603050405020304" pitchFamily="18" charset="0"/>
              </a:rPr>
              <a:t>) магазину </a:t>
            </a:r>
            <a:r>
              <a:rPr lang="ru-RU" sz="1600" dirty="0" err="1" smtClean="0">
                <a:latin typeface="Times New Roman" panose="02020603050405020304" pitchFamily="18" charset="0"/>
                <a:cs typeface="Times New Roman" panose="02020603050405020304" pitchFamily="18" charset="0"/>
              </a:rPr>
              <a:t>безмитної</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торгівлі</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забезпечує</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належні</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умови</a:t>
            </a:r>
            <a:r>
              <a:rPr lang="ru-RU" sz="1600" dirty="0" smtClean="0">
                <a:latin typeface="Times New Roman" panose="02020603050405020304" pitchFamily="18" charset="0"/>
                <a:cs typeface="Times New Roman" panose="02020603050405020304" pitchFamily="18" charset="0"/>
              </a:rPr>
              <a:t> для </a:t>
            </a:r>
            <a:r>
              <a:rPr lang="ru-RU" sz="1600" dirty="0" err="1" smtClean="0">
                <a:latin typeface="Times New Roman" panose="02020603050405020304" pitchFamily="18" charset="0"/>
                <a:cs typeface="Times New Roman" panose="02020603050405020304" pitchFamily="18" charset="0"/>
              </a:rPr>
              <a:t>роботи</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посадової</a:t>
            </a:r>
            <a:r>
              <a:rPr lang="ru-RU" sz="1600" dirty="0" smtClean="0">
                <a:latin typeface="Times New Roman" panose="02020603050405020304" pitchFamily="18" charset="0"/>
                <a:cs typeface="Times New Roman" panose="02020603050405020304" pitchFamily="18" charset="0"/>
              </a:rPr>
              <a:t> особи </a:t>
            </a:r>
            <a:r>
              <a:rPr lang="ru-RU" sz="1600" dirty="0" err="1" smtClean="0">
                <a:latin typeface="Times New Roman" panose="02020603050405020304" pitchFamily="18" charset="0"/>
                <a:cs typeface="Times New Roman" panose="02020603050405020304" pitchFamily="18" charset="0"/>
              </a:rPr>
              <a:t>митного</a:t>
            </a:r>
            <a:r>
              <a:rPr lang="ru-RU" sz="1600" dirty="0" smtClean="0">
                <a:latin typeface="Times New Roman" panose="02020603050405020304" pitchFamily="18" charset="0"/>
                <a:cs typeface="Times New Roman" panose="02020603050405020304" pitchFamily="18" charset="0"/>
              </a:rPr>
              <a:t> органу, персоналу магазину, а </a:t>
            </a:r>
            <a:r>
              <a:rPr lang="ru-RU" sz="1600" dirty="0" err="1" smtClean="0">
                <a:latin typeface="Times New Roman" panose="02020603050405020304" pitchFamily="18" charset="0"/>
                <a:cs typeface="Times New Roman" panose="02020603050405020304" pitchFamily="18" charset="0"/>
              </a:rPr>
              <a:t>також</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вживає</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заходів</a:t>
            </a:r>
            <a:r>
              <a:rPr lang="ru-RU" sz="1600" dirty="0" smtClean="0">
                <a:latin typeface="Times New Roman" panose="02020603050405020304" pitchFamily="18" charset="0"/>
                <a:cs typeface="Times New Roman" panose="02020603050405020304" pitchFamily="18" charset="0"/>
              </a:rPr>
              <a:t> для </a:t>
            </a:r>
            <a:r>
              <a:rPr lang="ru-RU" sz="1600" dirty="0" err="1" smtClean="0">
                <a:latin typeface="Times New Roman" panose="02020603050405020304" pitchFamily="18" charset="0"/>
                <a:cs typeface="Times New Roman" panose="02020603050405020304" pitchFamily="18" charset="0"/>
              </a:rPr>
              <a:t>дотримання</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вимог</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установлених</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законодавством</a:t>
            </a:r>
            <a:r>
              <a:rPr lang="ru-RU" sz="1600" dirty="0" smtClean="0">
                <a:latin typeface="Times New Roman" panose="02020603050405020304" pitchFamily="18" charset="0"/>
                <a:cs typeface="Times New Roman" panose="02020603050405020304" pitchFamily="18" charset="0"/>
              </a:rPr>
              <a:t> про </a:t>
            </a:r>
            <a:r>
              <a:rPr lang="ru-RU" sz="1600" dirty="0" err="1" smtClean="0">
                <a:latin typeface="Times New Roman" panose="02020603050405020304" pitchFamily="18" charset="0"/>
                <a:cs typeface="Times New Roman" panose="02020603050405020304" pitchFamily="18" charset="0"/>
              </a:rPr>
              <a:t>безпеку</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праці</a:t>
            </a:r>
            <a:r>
              <a:rPr lang="ru-RU" sz="1600" dirty="0" smtClean="0">
                <a:latin typeface="Times New Roman" panose="02020603050405020304" pitchFamily="18" charset="0"/>
                <a:cs typeface="Times New Roman" panose="02020603050405020304" pitchFamily="18" charset="0"/>
              </a:rPr>
              <a:t>.</a:t>
            </a:r>
          </a:p>
          <a:p>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Власник</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керівник</a:t>
            </a:r>
            <a:r>
              <a:rPr lang="ru-RU" sz="1600" dirty="0" smtClean="0">
                <a:latin typeface="Times New Roman" panose="02020603050405020304" pitchFamily="18" charset="0"/>
                <a:cs typeface="Times New Roman" panose="02020603050405020304" pitchFamily="18" charset="0"/>
              </a:rPr>
              <a:t>) магазину </a:t>
            </a:r>
            <a:r>
              <a:rPr lang="ru-RU" sz="1600" dirty="0" err="1" smtClean="0">
                <a:latin typeface="Times New Roman" panose="02020603050405020304" pitchFamily="18" charset="0"/>
                <a:cs typeface="Times New Roman" panose="02020603050405020304" pitchFamily="18" charset="0"/>
              </a:rPr>
              <a:t>безмитної</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торгівлі</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зобов’язаний</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щомісяця</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проводити</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декларування</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товарів</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реалізованих</a:t>
            </a:r>
            <a:r>
              <a:rPr lang="ru-RU" sz="1600" dirty="0" smtClean="0">
                <a:latin typeface="Times New Roman" panose="02020603050405020304" pitchFamily="18" charset="0"/>
                <a:cs typeface="Times New Roman" panose="02020603050405020304" pitchFamily="18" charset="0"/>
              </a:rPr>
              <a:t> у </a:t>
            </a:r>
            <a:r>
              <a:rPr lang="ru-RU" sz="1600" dirty="0" err="1" smtClean="0">
                <a:latin typeface="Times New Roman" panose="02020603050405020304" pitchFamily="18" charset="0"/>
                <a:cs typeface="Times New Roman" panose="02020603050405020304" pitchFamily="18" charset="0"/>
              </a:rPr>
              <a:t>магазині</a:t>
            </a:r>
            <a:r>
              <a:rPr lang="ru-RU" sz="1600" dirty="0" smtClean="0">
                <a:latin typeface="Times New Roman" panose="02020603050405020304" pitchFamily="18" charset="0"/>
                <a:cs typeface="Times New Roman" panose="02020603050405020304" pitchFamily="18" charset="0"/>
              </a:rPr>
              <a:t>, шляхом </a:t>
            </a:r>
            <a:r>
              <a:rPr lang="ru-RU" sz="1600" dirty="0" err="1" smtClean="0">
                <a:latin typeface="Times New Roman" panose="02020603050405020304" pitchFamily="18" charset="0"/>
                <a:cs typeface="Times New Roman" panose="02020603050405020304" pitchFamily="18" charset="0"/>
              </a:rPr>
              <a:t>заповнення</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митної</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декларації</a:t>
            </a:r>
            <a:r>
              <a:rPr lang="ru-RU" sz="1600" dirty="0" smtClean="0">
                <a:latin typeface="Times New Roman" panose="02020603050405020304" pitchFamily="18" charset="0"/>
                <a:cs typeface="Times New Roman" panose="02020603050405020304" pitchFamily="18" charset="0"/>
              </a:rPr>
              <a:t>. Порядок </a:t>
            </a:r>
            <a:r>
              <a:rPr lang="ru-RU" sz="1600" dirty="0" err="1" smtClean="0">
                <a:latin typeface="Times New Roman" panose="02020603050405020304" pitchFamily="18" charset="0"/>
                <a:cs typeface="Times New Roman" panose="02020603050405020304" pitchFamily="18" charset="0"/>
              </a:rPr>
              <a:t>заповнення</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митної</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декларації</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декларування</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зазначених</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товарів</a:t>
            </a:r>
            <a:r>
              <a:rPr lang="ru-RU" sz="1600" dirty="0" smtClean="0">
                <a:latin typeface="Times New Roman" panose="02020603050405020304" pitchFamily="18" charset="0"/>
                <a:cs typeface="Times New Roman" panose="02020603050405020304" pitchFamily="18" charset="0"/>
              </a:rPr>
              <a:t> та </a:t>
            </a:r>
            <a:r>
              <a:rPr lang="ru-RU" sz="1600" dirty="0" err="1" smtClean="0">
                <a:latin typeface="Times New Roman" panose="02020603050405020304" pitchFamily="18" charset="0"/>
                <a:cs typeface="Times New Roman" panose="02020603050405020304" pitchFamily="18" charset="0"/>
              </a:rPr>
              <a:t>їх</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митного</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оформлення</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встановлюється</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Держмитслужбою</a:t>
            </a:r>
            <a:r>
              <a:rPr lang="ru-RU" sz="1600" dirty="0" smtClean="0">
                <a:latin typeface="Times New Roman" panose="02020603050405020304" pitchFamily="18" charset="0"/>
                <a:cs typeface="Times New Roman" panose="02020603050405020304" pitchFamily="18" charset="0"/>
              </a:rPr>
              <a:t>.</a:t>
            </a:r>
          </a:p>
          <a:p>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У магазинах </a:t>
            </a:r>
            <a:r>
              <a:rPr lang="ru-RU" sz="1600" dirty="0" err="1" smtClean="0">
                <a:latin typeface="Times New Roman" panose="02020603050405020304" pitchFamily="18" charset="0"/>
                <a:cs typeface="Times New Roman" panose="02020603050405020304" pitchFamily="18" charset="0"/>
              </a:rPr>
              <a:t>безмитної</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торгівлі</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повинні</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розміщуватися</a:t>
            </a:r>
            <a:r>
              <a:rPr lang="ru-RU" sz="1600" dirty="0" smtClean="0">
                <a:latin typeface="Times New Roman" panose="02020603050405020304" pitchFamily="18" charset="0"/>
                <a:cs typeface="Times New Roman" panose="02020603050405020304" pitchFamily="18" charset="0"/>
              </a:rPr>
              <a:t> на видному </a:t>
            </a:r>
            <a:r>
              <a:rPr lang="ru-RU" sz="1600" dirty="0" err="1" smtClean="0">
                <a:latin typeface="Times New Roman" panose="02020603050405020304" pitchFamily="18" charset="0"/>
                <a:cs typeface="Times New Roman" panose="02020603050405020304" pitchFamily="18" charset="0"/>
              </a:rPr>
              <a:t>місці</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оголошення</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рекламні</a:t>
            </a:r>
            <a:r>
              <a:rPr lang="ru-RU" sz="1600" dirty="0" smtClean="0">
                <a:latin typeface="Times New Roman" panose="02020603050405020304" pitchFamily="18" charset="0"/>
                <a:cs typeface="Times New Roman" panose="02020603050405020304" pitchFamily="18" charset="0"/>
              </a:rPr>
              <a:t> листки) про те, </a:t>
            </a:r>
            <a:r>
              <a:rPr lang="ru-RU" sz="1600" dirty="0" err="1" smtClean="0">
                <a:latin typeface="Times New Roman" panose="02020603050405020304" pitchFamily="18" charset="0"/>
                <a:cs typeface="Times New Roman" panose="02020603050405020304" pitchFamily="18" charset="0"/>
              </a:rPr>
              <a:t>що</a:t>
            </a:r>
            <a:r>
              <a:rPr lang="ru-RU" sz="1600" dirty="0" smtClean="0">
                <a:latin typeface="Times New Roman" panose="02020603050405020304" pitchFamily="18" charset="0"/>
                <a:cs typeface="Times New Roman" panose="02020603050405020304" pitchFamily="18" charset="0"/>
              </a:rPr>
              <a:t>:</a:t>
            </a:r>
          </a:p>
          <a:p>
            <a:endParaRPr lang="ru-RU" sz="16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RU" sz="1600" b="1" dirty="0" smtClean="0">
                <a:latin typeface="Times New Roman" panose="02020603050405020304" pitchFamily="18" charset="0"/>
                <a:cs typeface="Times New Roman" panose="02020603050405020304" pitchFamily="18" charset="0"/>
              </a:rPr>
              <a:t>продаж </a:t>
            </a:r>
            <a:r>
              <a:rPr lang="ru-RU" sz="1600" b="1" dirty="0" err="1" smtClean="0">
                <a:latin typeface="Times New Roman" panose="02020603050405020304" pitchFamily="18" charset="0"/>
                <a:cs typeface="Times New Roman" panose="02020603050405020304" pitchFamily="18" charset="0"/>
              </a:rPr>
              <a:t>товарів</a:t>
            </a:r>
            <a:r>
              <a:rPr lang="ru-RU" sz="1600" b="1" dirty="0" smtClean="0">
                <a:latin typeface="Times New Roman" panose="02020603050405020304" pitchFamily="18" charset="0"/>
                <a:cs typeface="Times New Roman" panose="02020603050405020304" pitchFamily="18" charset="0"/>
              </a:rPr>
              <a:t> </a:t>
            </a:r>
            <a:r>
              <a:rPr lang="ru-RU" sz="1600" b="1" dirty="0" err="1" smtClean="0">
                <a:latin typeface="Times New Roman" panose="02020603050405020304" pitchFamily="18" charset="0"/>
                <a:cs typeface="Times New Roman" panose="02020603050405020304" pitchFamily="18" charset="0"/>
              </a:rPr>
              <a:t>здійснюється</a:t>
            </a:r>
            <a:r>
              <a:rPr lang="ru-RU" sz="1600" b="1" dirty="0" smtClean="0">
                <a:latin typeface="Times New Roman" panose="02020603050405020304" pitchFamily="18" charset="0"/>
                <a:cs typeface="Times New Roman" panose="02020603050405020304" pitchFamily="18" charset="0"/>
              </a:rPr>
              <a:t> </a:t>
            </a:r>
            <a:r>
              <a:rPr lang="ru-RU" sz="1600" b="1" dirty="0" err="1" smtClean="0">
                <a:latin typeface="Times New Roman" panose="02020603050405020304" pitchFamily="18" charset="0"/>
                <a:cs typeface="Times New Roman" panose="02020603050405020304" pitchFamily="18" charset="0"/>
              </a:rPr>
              <a:t>лише</a:t>
            </a:r>
            <a:r>
              <a:rPr lang="ru-RU" sz="1600" b="1" dirty="0" smtClean="0">
                <a:latin typeface="Times New Roman" panose="02020603050405020304" pitchFamily="18" charset="0"/>
                <a:cs typeface="Times New Roman" panose="02020603050405020304" pitchFamily="18" charset="0"/>
              </a:rPr>
              <a:t> за </a:t>
            </a:r>
            <a:r>
              <a:rPr lang="ru-RU" sz="1600" b="1" dirty="0" err="1" smtClean="0">
                <a:latin typeface="Times New Roman" panose="02020603050405020304" pitchFamily="18" charset="0"/>
                <a:cs typeface="Times New Roman" panose="02020603050405020304" pitchFamily="18" charset="0"/>
              </a:rPr>
              <a:t>умови</a:t>
            </a:r>
            <a:r>
              <a:rPr lang="ru-RU" sz="1600" b="1" dirty="0" smtClean="0">
                <a:latin typeface="Times New Roman" panose="02020603050405020304" pitchFamily="18" charset="0"/>
                <a:cs typeface="Times New Roman" panose="02020603050405020304" pitchFamily="18" charset="0"/>
              </a:rPr>
              <a:t> </a:t>
            </a:r>
            <a:r>
              <a:rPr lang="ru-RU" sz="1600" b="1" dirty="0" err="1" smtClean="0">
                <a:latin typeface="Times New Roman" panose="02020603050405020304" pitchFamily="18" charset="0"/>
                <a:cs typeface="Times New Roman" panose="02020603050405020304" pitchFamily="18" charset="0"/>
              </a:rPr>
              <a:t>подання</a:t>
            </a:r>
            <a:r>
              <a:rPr lang="ru-RU" sz="1600" b="1" dirty="0" smtClean="0">
                <a:latin typeface="Times New Roman" panose="02020603050405020304" pitchFamily="18" charset="0"/>
                <a:cs typeface="Times New Roman" panose="02020603050405020304" pitchFamily="18" charset="0"/>
              </a:rPr>
              <a:t> </a:t>
            </a:r>
            <a:r>
              <a:rPr lang="ru-RU" sz="1600" b="1" dirty="0" err="1" smtClean="0">
                <a:latin typeface="Times New Roman" panose="02020603050405020304" pitchFamily="18" charset="0"/>
                <a:cs typeface="Times New Roman" panose="02020603050405020304" pitchFamily="18" charset="0"/>
              </a:rPr>
              <a:t>громадянами</a:t>
            </a:r>
            <a:r>
              <a:rPr lang="ru-RU" sz="1600" b="1" dirty="0" smtClean="0">
                <a:latin typeface="Times New Roman" panose="02020603050405020304" pitchFamily="18" charset="0"/>
                <a:cs typeface="Times New Roman" panose="02020603050405020304" pitchFamily="18" charset="0"/>
              </a:rPr>
              <a:t> </a:t>
            </a:r>
            <a:r>
              <a:rPr lang="ru-RU" sz="1600" b="1" dirty="0" err="1" smtClean="0">
                <a:latin typeface="Times New Roman" panose="02020603050405020304" pitchFamily="18" charset="0"/>
                <a:cs typeface="Times New Roman" panose="02020603050405020304" pitchFamily="18" charset="0"/>
              </a:rPr>
              <a:t>документів</a:t>
            </a:r>
            <a:r>
              <a:rPr lang="ru-RU" sz="1600" b="1" dirty="0" smtClean="0">
                <a:latin typeface="Times New Roman" panose="02020603050405020304" pitchFamily="18" charset="0"/>
                <a:cs typeface="Times New Roman" panose="02020603050405020304" pitchFamily="18" charset="0"/>
              </a:rPr>
              <a:t> </a:t>
            </a:r>
            <a:r>
              <a:rPr lang="ru-RU" sz="1600" b="1" dirty="0" err="1" smtClean="0">
                <a:latin typeface="Times New Roman" panose="02020603050405020304" pitchFamily="18" charset="0"/>
                <a:cs typeface="Times New Roman" panose="02020603050405020304" pitchFamily="18" charset="0"/>
              </a:rPr>
              <a:t>згідно</a:t>
            </a:r>
            <a:r>
              <a:rPr lang="ru-RU" sz="1600" b="1" dirty="0" smtClean="0">
                <a:latin typeface="Times New Roman" panose="02020603050405020304" pitchFamily="18" charset="0"/>
                <a:cs typeface="Times New Roman" panose="02020603050405020304" pitchFamily="18" charset="0"/>
              </a:rPr>
              <a:t> з </a:t>
            </a:r>
            <a:r>
              <a:rPr lang="ru-RU" sz="1600" b="1" dirty="0" err="1" smtClean="0">
                <a:latin typeface="Times New Roman" panose="02020603050405020304" pitchFamily="18" charset="0"/>
                <a:cs typeface="Times New Roman" panose="02020603050405020304" pitchFamily="18" charset="0"/>
              </a:rPr>
              <a:t>вимогами</a:t>
            </a:r>
            <a:r>
              <a:rPr lang="ru-RU" sz="1600" b="1" dirty="0" smtClean="0">
                <a:latin typeface="Times New Roman" panose="02020603050405020304" pitchFamily="18" charset="0"/>
                <a:cs typeface="Times New Roman" panose="02020603050405020304" pitchFamily="18" charset="0"/>
              </a:rPr>
              <a:t> Правил;</a:t>
            </a:r>
          </a:p>
          <a:p>
            <a:pPr marL="285750" indent="-285750">
              <a:buFont typeface="Arial" panose="020B0604020202020204" pitchFamily="34" charset="0"/>
              <a:buChar char="•"/>
            </a:pPr>
            <a:endParaRPr lang="ru-RU" sz="1600" b="1"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RU" sz="1600" b="1" dirty="0" smtClean="0">
                <a:latin typeface="Times New Roman" panose="02020603050405020304" pitchFamily="18" charset="0"/>
                <a:cs typeface="Times New Roman" panose="02020603050405020304" pitchFamily="18" charset="0"/>
              </a:rPr>
              <a:t>заборонено продаж </a:t>
            </a:r>
            <a:r>
              <a:rPr lang="ru-RU" sz="1600" b="1" dirty="0" err="1" smtClean="0">
                <a:latin typeface="Times New Roman" panose="02020603050405020304" pitchFamily="18" charset="0"/>
                <a:cs typeface="Times New Roman" panose="02020603050405020304" pitchFamily="18" charset="0"/>
              </a:rPr>
              <a:t>алкогольних</a:t>
            </a:r>
            <a:r>
              <a:rPr lang="ru-RU" sz="1600" b="1" dirty="0" smtClean="0">
                <a:latin typeface="Times New Roman" panose="02020603050405020304" pitchFamily="18" charset="0"/>
                <a:cs typeface="Times New Roman" panose="02020603050405020304" pitchFamily="18" charset="0"/>
              </a:rPr>
              <a:t> </a:t>
            </a:r>
            <a:r>
              <a:rPr lang="ru-RU" sz="1600" b="1" dirty="0" err="1" smtClean="0">
                <a:latin typeface="Times New Roman" panose="02020603050405020304" pitchFamily="18" charset="0"/>
                <a:cs typeface="Times New Roman" panose="02020603050405020304" pitchFamily="18" charset="0"/>
              </a:rPr>
              <a:t>напоїв</a:t>
            </a:r>
            <a:r>
              <a:rPr lang="ru-RU" sz="1600" b="1" dirty="0" smtClean="0">
                <a:latin typeface="Times New Roman" panose="02020603050405020304" pitchFamily="18" charset="0"/>
                <a:cs typeface="Times New Roman" panose="02020603050405020304" pitchFamily="18" charset="0"/>
              </a:rPr>
              <a:t> </a:t>
            </a:r>
            <a:r>
              <a:rPr lang="ru-RU" sz="1600" b="1" dirty="0" err="1" smtClean="0">
                <a:latin typeface="Times New Roman" panose="02020603050405020304" pitchFamily="18" charset="0"/>
                <a:cs typeface="Times New Roman" panose="02020603050405020304" pitchFamily="18" charset="0"/>
              </a:rPr>
              <a:t>пасажирам</a:t>
            </a:r>
            <a:r>
              <a:rPr lang="ru-RU" sz="1600" b="1" dirty="0" smtClean="0">
                <a:latin typeface="Times New Roman" panose="02020603050405020304" pitchFamily="18" charset="0"/>
                <a:cs typeface="Times New Roman" panose="02020603050405020304" pitchFamily="18" charset="0"/>
              </a:rPr>
              <a:t> </a:t>
            </a:r>
            <a:r>
              <a:rPr lang="ru-RU" sz="1600" b="1" dirty="0" err="1" smtClean="0">
                <a:latin typeface="Times New Roman" panose="02020603050405020304" pitchFamily="18" charset="0"/>
                <a:cs typeface="Times New Roman" panose="02020603050405020304" pitchFamily="18" charset="0"/>
              </a:rPr>
              <a:t>віком</a:t>
            </a:r>
            <a:r>
              <a:rPr lang="ru-RU" sz="1600" b="1" dirty="0" smtClean="0">
                <a:latin typeface="Times New Roman" panose="02020603050405020304" pitchFamily="18" charset="0"/>
                <a:cs typeface="Times New Roman" panose="02020603050405020304" pitchFamily="18" charset="0"/>
              </a:rPr>
              <a:t> до 21 року та </a:t>
            </a:r>
            <a:r>
              <a:rPr lang="ru-RU" sz="1600" b="1" dirty="0" err="1" smtClean="0">
                <a:latin typeface="Times New Roman" panose="02020603050405020304" pitchFamily="18" charset="0"/>
                <a:cs typeface="Times New Roman" panose="02020603050405020304" pitchFamily="18" charset="0"/>
              </a:rPr>
              <a:t>тютюнових</a:t>
            </a:r>
            <a:r>
              <a:rPr lang="ru-RU" sz="1600" b="1" dirty="0" smtClean="0">
                <a:latin typeface="Times New Roman" panose="02020603050405020304" pitchFamily="18" charset="0"/>
                <a:cs typeface="Times New Roman" panose="02020603050405020304" pitchFamily="18" charset="0"/>
              </a:rPr>
              <a:t> </a:t>
            </a:r>
            <a:r>
              <a:rPr lang="ru-RU" sz="1600" b="1" dirty="0" err="1" smtClean="0">
                <a:latin typeface="Times New Roman" panose="02020603050405020304" pitchFamily="18" charset="0"/>
                <a:cs typeface="Times New Roman" panose="02020603050405020304" pitchFamily="18" charset="0"/>
              </a:rPr>
              <a:t>виробів</a:t>
            </a:r>
            <a:r>
              <a:rPr lang="ru-RU" sz="1600" b="1" dirty="0" smtClean="0">
                <a:latin typeface="Times New Roman" panose="02020603050405020304" pitchFamily="18" charset="0"/>
                <a:cs typeface="Times New Roman" panose="02020603050405020304" pitchFamily="18" charset="0"/>
              </a:rPr>
              <a:t> — </a:t>
            </a:r>
            <a:r>
              <a:rPr lang="ru-RU" sz="1600" b="1" dirty="0" err="1" smtClean="0">
                <a:latin typeface="Times New Roman" panose="02020603050405020304" pitchFamily="18" charset="0"/>
                <a:cs typeface="Times New Roman" panose="02020603050405020304" pitchFamily="18" charset="0"/>
              </a:rPr>
              <a:t>віком</a:t>
            </a:r>
            <a:r>
              <a:rPr lang="ru-RU" sz="1600" b="1" dirty="0" smtClean="0">
                <a:latin typeface="Times New Roman" panose="02020603050405020304" pitchFamily="18" charset="0"/>
                <a:cs typeface="Times New Roman" panose="02020603050405020304" pitchFamily="18" charset="0"/>
              </a:rPr>
              <a:t> до 18 </a:t>
            </a:r>
            <a:r>
              <a:rPr lang="ru-RU" sz="1600" b="1" dirty="0" err="1" smtClean="0">
                <a:latin typeface="Times New Roman" panose="02020603050405020304" pitchFamily="18" charset="0"/>
                <a:cs typeface="Times New Roman" panose="02020603050405020304" pitchFamily="18" charset="0"/>
              </a:rPr>
              <a:t>років</a:t>
            </a:r>
            <a:r>
              <a:rPr lang="ru-RU" sz="1600" b="1" dirty="0" smtClean="0">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endParaRPr lang="ru-RU" sz="1600" b="1"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RU" sz="1600" b="1" dirty="0" err="1" smtClean="0">
                <a:latin typeface="Times New Roman" panose="02020603050405020304" pitchFamily="18" charset="0"/>
                <a:cs typeface="Times New Roman" panose="02020603050405020304" pitchFamily="18" charset="0"/>
              </a:rPr>
              <a:t>касові</a:t>
            </a:r>
            <a:r>
              <a:rPr lang="ru-RU" sz="1600" b="1" dirty="0" smtClean="0">
                <a:latin typeface="Times New Roman" panose="02020603050405020304" pitchFamily="18" charset="0"/>
                <a:cs typeface="Times New Roman" panose="02020603050405020304" pitchFamily="18" charset="0"/>
              </a:rPr>
              <a:t> чеки на </a:t>
            </a:r>
            <a:r>
              <a:rPr lang="ru-RU" sz="1600" b="1" dirty="0" err="1" smtClean="0">
                <a:latin typeface="Times New Roman" panose="02020603050405020304" pitchFamily="18" charset="0"/>
                <a:cs typeface="Times New Roman" panose="02020603050405020304" pitchFamily="18" charset="0"/>
              </a:rPr>
              <a:t>товари</a:t>
            </a:r>
            <a:r>
              <a:rPr lang="ru-RU" sz="1600" b="1" dirty="0" smtClean="0">
                <a:latin typeface="Times New Roman" panose="02020603050405020304" pitchFamily="18" charset="0"/>
                <a:cs typeface="Times New Roman" panose="02020603050405020304" pitchFamily="18" charset="0"/>
              </a:rPr>
              <a:t> </a:t>
            </a:r>
            <a:r>
              <a:rPr lang="ru-RU" sz="1600" b="1" dirty="0" err="1" smtClean="0">
                <a:latin typeface="Times New Roman" panose="02020603050405020304" pitchFamily="18" charset="0"/>
                <a:cs typeface="Times New Roman" panose="02020603050405020304" pitchFamily="18" charset="0"/>
              </a:rPr>
              <a:t>повинні</a:t>
            </a:r>
            <a:r>
              <a:rPr lang="ru-RU" sz="1600" b="1" dirty="0" smtClean="0">
                <a:latin typeface="Times New Roman" panose="02020603050405020304" pitchFamily="18" charset="0"/>
                <a:cs typeface="Times New Roman" panose="02020603050405020304" pitchFamily="18" charset="0"/>
              </a:rPr>
              <a:t> </a:t>
            </a:r>
            <a:r>
              <a:rPr lang="ru-RU" sz="1600" b="1" dirty="0" err="1" smtClean="0">
                <a:latin typeface="Times New Roman" panose="02020603050405020304" pitchFamily="18" charset="0"/>
                <a:cs typeface="Times New Roman" panose="02020603050405020304" pitchFamily="18" charset="0"/>
              </a:rPr>
              <a:t>обов’язково</a:t>
            </a:r>
            <a:r>
              <a:rPr lang="ru-RU" sz="1600" b="1" dirty="0" smtClean="0">
                <a:latin typeface="Times New Roman" panose="02020603050405020304" pitchFamily="18" charset="0"/>
                <a:cs typeface="Times New Roman" panose="02020603050405020304" pitchFamily="18" charset="0"/>
              </a:rPr>
              <a:t> </a:t>
            </a:r>
            <a:r>
              <a:rPr lang="ru-RU" sz="1600" b="1" dirty="0" err="1" smtClean="0">
                <a:latin typeface="Times New Roman" panose="02020603050405020304" pitchFamily="18" charset="0"/>
                <a:cs typeface="Times New Roman" panose="02020603050405020304" pitchFamily="18" charset="0"/>
              </a:rPr>
              <a:t>зберігатися</a:t>
            </a:r>
            <a:r>
              <a:rPr lang="ru-RU" sz="1600" b="1" dirty="0" smtClean="0">
                <a:latin typeface="Times New Roman" panose="02020603050405020304" pitchFamily="18" charset="0"/>
                <a:cs typeface="Times New Roman" panose="02020603050405020304" pitchFamily="18" charset="0"/>
              </a:rPr>
              <a:t> разом з </a:t>
            </a:r>
            <a:r>
              <a:rPr lang="ru-RU" sz="1600" b="1" dirty="0" err="1" smtClean="0">
                <a:latin typeface="Times New Roman" panose="02020603050405020304" pitchFamily="18" charset="0"/>
                <a:cs typeface="Times New Roman" panose="02020603050405020304" pitchFamily="18" charset="0"/>
              </a:rPr>
              <a:t>проїзним</a:t>
            </a:r>
            <a:r>
              <a:rPr lang="ru-RU" sz="1600" b="1" dirty="0" smtClean="0">
                <a:latin typeface="Times New Roman" panose="02020603050405020304" pitchFamily="18" charset="0"/>
                <a:cs typeface="Times New Roman" panose="02020603050405020304" pitchFamily="18" charset="0"/>
              </a:rPr>
              <a:t> документом до </a:t>
            </a:r>
            <a:r>
              <a:rPr lang="ru-RU" sz="1600" b="1" dirty="0" err="1" smtClean="0">
                <a:latin typeface="Times New Roman" panose="02020603050405020304" pitchFamily="18" charset="0"/>
                <a:cs typeface="Times New Roman" panose="02020603050405020304" pitchFamily="18" charset="0"/>
              </a:rPr>
              <a:t>відправлення</a:t>
            </a:r>
            <a:r>
              <a:rPr lang="ru-RU" sz="1600" b="1" dirty="0" smtClean="0">
                <a:latin typeface="Times New Roman" panose="02020603050405020304" pitchFamily="18" charset="0"/>
                <a:cs typeface="Times New Roman" panose="02020603050405020304" pitchFamily="18" charset="0"/>
              </a:rPr>
              <a:t> транспортного </a:t>
            </a:r>
            <a:r>
              <a:rPr lang="ru-RU" sz="1600" b="1" dirty="0" err="1" smtClean="0">
                <a:latin typeface="Times New Roman" panose="02020603050405020304" pitchFamily="18" charset="0"/>
                <a:cs typeface="Times New Roman" panose="02020603050405020304" pitchFamily="18" charset="0"/>
              </a:rPr>
              <a:t>засобу</a:t>
            </a:r>
            <a:r>
              <a:rPr lang="ru-RU" sz="1600" b="1" dirty="0" smtClean="0">
                <a:latin typeface="Times New Roman" panose="02020603050405020304" pitchFamily="18" charset="0"/>
                <a:cs typeface="Times New Roman" panose="02020603050405020304" pitchFamily="18" charset="0"/>
              </a:rPr>
              <a:t> в рейс </a:t>
            </a:r>
            <a:r>
              <a:rPr lang="ru-RU" sz="1600" b="1" dirty="0" err="1" smtClean="0">
                <a:latin typeface="Times New Roman" panose="02020603050405020304" pitchFamily="18" charset="0"/>
                <a:cs typeface="Times New Roman" panose="02020603050405020304" pitchFamily="18" charset="0"/>
              </a:rPr>
              <a:t>або</a:t>
            </a:r>
            <a:r>
              <a:rPr lang="ru-RU" sz="1600" b="1" dirty="0" smtClean="0">
                <a:latin typeface="Times New Roman" panose="02020603050405020304" pitchFamily="18" charset="0"/>
                <a:cs typeface="Times New Roman" panose="02020603050405020304" pitchFamily="18" charset="0"/>
              </a:rPr>
              <a:t> до </a:t>
            </a:r>
            <a:r>
              <a:rPr lang="ru-RU" sz="1600" b="1" dirty="0" err="1" smtClean="0">
                <a:latin typeface="Times New Roman" panose="02020603050405020304" pitchFamily="18" charset="0"/>
                <a:cs typeface="Times New Roman" panose="02020603050405020304" pitchFamily="18" charset="0"/>
              </a:rPr>
              <a:t>виїзду</a:t>
            </a:r>
            <a:r>
              <a:rPr lang="ru-RU" sz="1600" b="1" dirty="0" smtClean="0">
                <a:latin typeface="Times New Roman" panose="02020603050405020304" pitchFamily="18" charset="0"/>
                <a:cs typeface="Times New Roman" panose="02020603050405020304" pitchFamily="18" charset="0"/>
              </a:rPr>
              <a:t> з пункту пропуску через </a:t>
            </a:r>
            <a:r>
              <a:rPr lang="ru-RU" sz="1600" b="1" dirty="0" err="1" smtClean="0">
                <a:latin typeface="Times New Roman" panose="02020603050405020304" pitchFamily="18" charset="0"/>
                <a:cs typeface="Times New Roman" panose="02020603050405020304" pitchFamily="18" charset="0"/>
              </a:rPr>
              <a:t>митний</a:t>
            </a:r>
            <a:r>
              <a:rPr lang="ru-RU" sz="1600" b="1" dirty="0" smtClean="0">
                <a:latin typeface="Times New Roman" panose="02020603050405020304" pitchFamily="18" charset="0"/>
                <a:cs typeface="Times New Roman" panose="02020603050405020304" pitchFamily="18" charset="0"/>
              </a:rPr>
              <a:t> кордон </a:t>
            </a:r>
            <a:r>
              <a:rPr lang="ru-RU" sz="1600" b="1" dirty="0" err="1" smtClean="0">
                <a:latin typeface="Times New Roman" panose="02020603050405020304" pitchFamily="18" charset="0"/>
                <a:cs typeface="Times New Roman" panose="02020603050405020304" pitchFamily="18" charset="0"/>
              </a:rPr>
              <a:t>України</a:t>
            </a:r>
            <a:r>
              <a:rPr lang="ru-RU" sz="1600" b="1" dirty="0" smtClean="0">
                <a:latin typeface="Times New Roman" panose="02020603050405020304" pitchFamily="18" charset="0"/>
                <a:cs typeface="Times New Roman" panose="02020603050405020304" pitchFamily="18" charset="0"/>
              </a:rPr>
              <a:t>.</a:t>
            </a:r>
            <a:endParaRPr lang="uk-UA"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0910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79512" y="72563"/>
            <a:ext cx="8640960" cy="2585323"/>
          </a:xfrm>
          <a:prstGeom prst="rect">
            <a:avLst/>
          </a:prstGeom>
        </p:spPr>
        <p:txBody>
          <a:bodyPr wrap="square">
            <a:spAutoFit/>
          </a:bodyPr>
          <a:lstStyle/>
          <a:p>
            <a:pPr algn="just"/>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Власником</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керівником</a:t>
            </a:r>
            <a:r>
              <a:rPr lang="ru-RU" dirty="0" smtClean="0">
                <a:latin typeface="Times New Roman" panose="02020603050405020304" pitchFamily="18" charset="0"/>
                <a:cs typeface="Times New Roman" panose="02020603050405020304" pitchFamily="18" charset="0"/>
              </a:rPr>
              <a:t>) магазину </a:t>
            </a:r>
            <a:r>
              <a:rPr lang="ru-RU" dirty="0" err="1" smtClean="0">
                <a:latin typeface="Times New Roman" panose="02020603050405020304" pitchFamily="18" charset="0"/>
                <a:cs typeface="Times New Roman" panose="02020603050405020304" pitchFamily="18" charset="0"/>
              </a:rPr>
              <a:t>безмитної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торгівлі</a:t>
            </a:r>
            <a:r>
              <a:rPr lang="ru-RU" dirty="0" smtClean="0">
                <a:latin typeface="Times New Roman" panose="02020603050405020304" pitchFamily="18" charset="0"/>
                <a:cs typeface="Times New Roman" panose="02020603050405020304" pitchFamily="18" charset="0"/>
              </a:rPr>
              <a:t> один раз на квартал проводиться </a:t>
            </a:r>
            <a:r>
              <a:rPr lang="ru-RU" dirty="0" err="1" smtClean="0">
                <a:latin typeface="Times New Roman" panose="02020603050405020304" pitchFamily="18" charset="0"/>
                <a:cs typeface="Times New Roman" panose="02020603050405020304" pitchFamily="18" charset="0"/>
              </a:rPr>
              <a:t>інвентаризація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Митний</a:t>
            </a:r>
            <a:r>
              <a:rPr lang="ru-RU" dirty="0" smtClean="0">
                <a:latin typeface="Times New Roman" panose="02020603050405020304" pitchFamily="18" charset="0"/>
                <a:cs typeface="Times New Roman" panose="02020603050405020304" pitchFamily="18" charset="0"/>
              </a:rPr>
              <a:t> орган у </a:t>
            </a:r>
            <a:r>
              <a:rPr lang="ru-RU" dirty="0" err="1" smtClean="0">
                <a:latin typeface="Times New Roman" panose="02020603050405020304" pitchFamily="18" charset="0"/>
                <a:cs typeface="Times New Roman" panose="02020603050405020304" pitchFamily="18" charset="0"/>
              </a:rPr>
              <a:t>разі</a:t>
            </a:r>
            <a:r>
              <a:rPr lang="ru-RU" dirty="0" smtClean="0">
                <a:latin typeface="Times New Roman" panose="02020603050405020304" pitchFamily="18" charset="0"/>
                <a:cs typeface="Times New Roman" panose="02020603050405020304" pitchFamily="18" charset="0"/>
              </a:rPr>
              <a:t> потреби </a:t>
            </a:r>
            <a:r>
              <a:rPr lang="ru-RU" dirty="0" err="1" smtClean="0">
                <a:latin typeface="Times New Roman" panose="02020603050405020304" pitchFamily="18" charset="0"/>
                <a:cs typeface="Times New Roman" panose="02020603050405020304" pitchFamily="18" charset="0"/>
              </a:rPr>
              <a:t>має</a:t>
            </a:r>
            <a:r>
              <a:rPr lang="ru-RU" dirty="0" smtClean="0">
                <a:latin typeface="Times New Roman" panose="02020603050405020304" pitchFamily="18" charset="0"/>
                <a:cs typeface="Times New Roman" panose="02020603050405020304" pitchFamily="18" charset="0"/>
              </a:rPr>
              <a:t> право </a:t>
            </a:r>
            <a:r>
              <a:rPr lang="ru-RU" dirty="0" err="1" smtClean="0">
                <a:latin typeface="Times New Roman" panose="02020603050405020304" pitchFamily="18" charset="0"/>
                <a:cs typeface="Times New Roman" panose="02020603050405020304" pitchFamily="18" charset="0"/>
              </a:rPr>
              <a:t>проводити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інвентаризацію</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товарів</a:t>
            </a:r>
            <a:r>
              <a:rPr lang="ru-RU" dirty="0" smtClean="0">
                <a:latin typeface="Times New Roman" panose="02020603050405020304" pitchFamily="18" charset="0"/>
                <a:cs typeface="Times New Roman" panose="02020603050405020304" pitchFamily="18" charset="0"/>
              </a:rPr>
              <a:t> у </a:t>
            </a:r>
            <a:r>
              <a:rPr lang="ru-RU" dirty="0" err="1" smtClean="0">
                <a:latin typeface="Times New Roman" panose="02020603050405020304" pitchFamily="18" charset="0"/>
                <a:cs typeface="Times New Roman" panose="02020603050405020304" pitchFamily="18" charset="0"/>
              </a:rPr>
              <a:t>приміщенні</a:t>
            </a:r>
            <a:r>
              <a:rPr lang="ru-RU" dirty="0" smtClean="0">
                <a:latin typeface="Times New Roman" panose="02020603050405020304" pitchFamily="18" charset="0"/>
                <a:cs typeface="Times New Roman" panose="02020603050405020304" pitchFamily="18" charset="0"/>
              </a:rPr>
              <a:t> магазину в будь-</a:t>
            </a:r>
            <a:r>
              <a:rPr lang="ru-RU" dirty="0" err="1" smtClean="0">
                <a:latin typeface="Times New Roman" panose="02020603050405020304" pitchFamily="18" charset="0"/>
                <a:cs typeface="Times New Roman" panose="02020603050405020304" pitchFamily="18" charset="0"/>
              </a:rPr>
              <a:t>який</a:t>
            </a:r>
            <a:r>
              <a:rPr lang="ru-RU" dirty="0" smtClean="0">
                <a:latin typeface="Times New Roman" panose="02020603050405020304" pitchFamily="18" charset="0"/>
                <a:cs typeface="Times New Roman" panose="02020603050405020304" pitchFamily="18" charset="0"/>
              </a:rPr>
              <a:t> час </a:t>
            </a:r>
            <a:r>
              <a:rPr lang="ru-RU" dirty="0" err="1" smtClean="0">
                <a:latin typeface="Times New Roman" panose="02020603050405020304" pitchFamily="18" charset="0"/>
                <a:cs typeface="Times New Roman" panose="02020603050405020304" pitchFamily="18" charset="0"/>
              </a:rPr>
              <a:t>його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роботи</a:t>
            </a:r>
            <a:r>
              <a:rPr lang="ru-RU" dirty="0" smtClean="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Рахунки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бухгалтерські</a:t>
            </a:r>
            <a:r>
              <a:rPr lang="ru-RU" dirty="0" smtClean="0">
                <a:latin typeface="Times New Roman" panose="02020603050405020304" pitchFamily="18" charset="0"/>
                <a:cs typeface="Times New Roman" panose="02020603050405020304" pitchFamily="18" charset="0"/>
              </a:rPr>
              <a:t> книги) магазину </a:t>
            </a:r>
            <a:r>
              <a:rPr lang="ru-RU" dirty="0" err="1" smtClean="0">
                <a:latin typeface="Times New Roman" panose="02020603050405020304" pitchFamily="18" charset="0"/>
                <a:cs typeface="Times New Roman" panose="02020603050405020304" pitchFamily="18" charset="0"/>
              </a:rPr>
              <a:t>безмитної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торгівлі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повинні</a:t>
            </a:r>
            <a:r>
              <a:rPr lang="ru-RU" dirty="0" smtClean="0">
                <a:latin typeface="Times New Roman" panose="02020603050405020304" pitchFamily="18" charset="0"/>
                <a:cs typeface="Times New Roman" panose="02020603050405020304" pitchFamily="18" charset="0"/>
              </a:rPr>
              <a:t> бути </a:t>
            </a:r>
            <a:r>
              <a:rPr lang="ru-RU" dirty="0" err="1" smtClean="0">
                <a:latin typeface="Times New Roman" panose="02020603050405020304" pitchFamily="18" charset="0"/>
                <a:cs typeface="Times New Roman" panose="02020603050405020304" pitchFamily="18" charset="0"/>
              </a:rPr>
              <a:t>доступними</a:t>
            </a:r>
            <a:r>
              <a:rPr lang="ru-RU" dirty="0" smtClean="0">
                <a:latin typeface="Times New Roman" panose="02020603050405020304" pitchFamily="18" charset="0"/>
                <a:cs typeface="Times New Roman" panose="02020603050405020304" pitchFamily="18" charset="0"/>
              </a:rPr>
              <a:t> для </a:t>
            </a:r>
            <a:r>
              <a:rPr lang="ru-RU" dirty="0" err="1" smtClean="0">
                <a:latin typeface="Times New Roman" panose="02020603050405020304" pitchFamily="18" charset="0"/>
                <a:cs typeface="Times New Roman" panose="02020603050405020304" pitchFamily="18" charset="0"/>
              </a:rPr>
              <a:t>ревізії</a:t>
            </a:r>
            <a:r>
              <a:rPr lang="ru-RU" dirty="0" smtClean="0">
                <a:latin typeface="Times New Roman" panose="02020603050405020304" pitchFamily="18" charset="0"/>
                <a:cs typeface="Times New Roman" panose="02020603050405020304" pitchFamily="18" charset="0"/>
              </a:rPr>
              <a:t> у будь-</a:t>
            </a:r>
            <a:r>
              <a:rPr lang="ru-RU" dirty="0" err="1" smtClean="0">
                <a:latin typeface="Times New Roman" panose="02020603050405020304" pitchFamily="18" charset="0"/>
                <a:cs typeface="Times New Roman" panose="02020603050405020304" pitchFamily="18" charset="0"/>
              </a:rPr>
              <a:t>який</a:t>
            </a:r>
            <a:r>
              <a:rPr lang="ru-RU" dirty="0" smtClean="0">
                <a:latin typeface="Times New Roman" panose="02020603050405020304" pitchFamily="18" charset="0"/>
                <a:cs typeface="Times New Roman" panose="02020603050405020304" pitchFamily="18" charset="0"/>
              </a:rPr>
              <a:t> час </a:t>
            </a:r>
            <a:r>
              <a:rPr lang="ru-RU" dirty="0" err="1" smtClean="0">
                <a:latin typeface="Times New Roman" panose="02020603050405020304" pitchFamily="18" charset="0"/>
                <a:cs typeface="Times New Roman" panose="02020603050405020304" pitchFamily="18" charset="0"/>
              </a:rPr>
              <a:t>роботи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бухгалтерії</a:t>
            </a:r>
            <a:r>
              <a:rPr lang="ru-RU" dirty="0" smtClean="0">
                <a:latin typeface="Times New Roman" panose="02020603050405020304" pitchFamily="18" charset="0"/>
                <a:cs typeface="Times New Roman" panose="02020603050405020304" pitchFamily="18" charset="0"/>
              </a:rPr>
              <a:t> магазину.</a:t>
            </a:r>
          </a:p>
          <a:p>
            <a:pPr algn="just"/>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Власник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керівник</a:t>
            </a:r>
            <a:r>
              <a:rPr lang="ru-RU" dirty="0" smtClean="0">
                <a:latin typeface="Times New Roman" panose="02020603050405020304" pitchFamily="18" charset="0"/>
                <a:cs typeface="Times New Roman" panose="02020603050405020304" pitchFamily="18" charset="0"/>
              </a:rPr>
              <a:t>) магазину </a:t>
            </a:r>
            <a:r>
              <a:rPr lang="ru-RU" dirty="0" err="1" smtClean="0">
                <a:latin typeface="Times New Roman" panose="02020603050405020304" pitchFamily="18" charset="0"/>
                <a:cs typeface="Times New Roman" panose="02020603050405020304" pitchFamily="18" charset="0"/>
              </a:rPr>
              <a:t>безмитної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торгівлі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забезпечує</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ведення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бухгалтерського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обліку</a:t>
            </a:r>
            <a:r>
              <a:rPr lang="ru-RU" dirty="0" smtClean="0">
                <a:latin typeface="Times New Roman" panose="02020603050405020304" pitchFamily="18" charset="0"/>
                <a:cs typeface="Times New Roman" panose="02020603050405020304" pitchFamily="18" charset="0"/>
              </a:rPr>
              <a:t> і </a:t>
            </a:r>
            <a:r>
              <a:rPr lang="ru-RU" dirty="0" err="1" smtClean="0">
                <a:latin typeface="Times New Roman" panose="02020603050405020304" pitchFamily="18" charset="0"/>
                <a:cs typeface="Times New Roman" panose="02020603050405020304" pitchFamily="18" charset="0"/>
              </a:rPr>
              <a:t>звітності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відповідно</a:t>
            </a:r>
            <a:r>
              <a:rPr lang="ru-RU" dirty="0" smtClean="0">
                <a:latin typeface="Times New Roman" panose="02020603050405020304" pitchFamily="18" charset="0"/>
                <a:cs typeface="Times New Roman" panose="02020603050405020304" pitchFamily="18" charset="0"/>
              </a:rPr>
              <a:t> до </a:t>
            </a:r>
            <a:r>
              <a:rPr lang="ru-RU" dirty="0" err="1" smtClean="0">
                <a:latin typeface="Times New Roman" panose="02020603050405020304" pitchFamily="18" charset="0"/>
                <a:cs typeface="Times New Roman" panose="02020603050405020304" pitchFamily="18" charset="0"/>
              </a:rPr>
              <a:t>законодавства</a:t>
            </a:r>
            <a:r>
              <a:rPr lang="ru-RU" dirty="0" smtClean="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У </a:t>
            </a:r>
            <a:r>
              <a:rPr lang="ru-RU" dirty="0" err="1" smtClean="0">
                <a:latin typeface="Times New Roman" panose="02020603050405020304" pitchFamily="18" charset="0"/>
                <a:cs typeface="Times New Roman" panose="02020603050405020304" pitchFamily="18" charset="0"/>
              </a:rPr>
              <a:t>разі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порушення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цих</a:t>
            </a:r>
            <a:r>
              <a:rPr lang="ru-RU" dirty="0" smtClean="0">
                <a:latin typeface="Times New Roman" panose="02020603050405020304" pitchFamily="18" charset="0"/>
                <a:cs typeface="Times New Roman" panose="02020603050405020304" pitchFamily="18" charset="0"/>
              </a:rPr>
              <a:t> Правил </a:t>
            </a:r>
            <a:r>
              <a:rPr lang="ru-RU" dirty="0" err="1" smtClean="0">
                <a:latin typeface="Times New Roman" panose="02020603050405020304" pitchFamily="18" charset="0"/>
                <a:cs typeface="Times New Roman" panose="02020603050405020304" pitchFamily="18" charset="0"/>
              </a:rPr>
              <a:t>власник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керівник</a:t>
            </a:r>
            <a:r>
              <a:rPr lang="ru-RU" dirty="0" smtClean="0">
                <a:latin typeface="Times New Roman" panose="02020603050405020304" pitchFamily="18" charset="0"/>
                <a:cs typeface="Times New Roman" panose="02020603050405020304" pitchFamily="18" charset="0"/>
              </a:rPr>
              <a:t>) магазину </a:t>
            </a:r>
            <a:r>
              <a:rPr lang="ru-RU" dirty="0" err="1" smtClean="0">
                <a:latin typeface="Times New Roman" panose="02020603050405020304" pitchFamily="18" charset="0"/>
                <a:cs typeface="Times New Roman" panose="02020603050405020304" pitchFamily="18" charset="0"/>
              </a:rPr>
              <a:t>безмитної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торгівлі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несе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відповідальність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встановлену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законодавством</a:t>
            </a:r>
            <a:r>
              <a:rPr lang="ru-RU" dirty="0" smtClean="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5439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116632"/>
            <a:ext cx="8856984" cy="4247317"/>
          </a:xfrm>
          <a:prstGeom prst="rect">
            <a:avLst/>
          </a:prstGeom>
        </p:spPr>
        <p:txBody>
          <a:bodyPr wrap="square">
            <a:spAutoFit/>
          </a:bodyPr>
          <a:lstStyle/>
          <a:p>
            <a:r>
              <a:rPr lang="uk-UA" b="0" i="0" dirty="0" smtClean="0">
                <a:solidFill>
                  <a:srgbClr val="212529"/>
                </a:solidFill>
                <a:effectLst/>
                <a:latin typeface="Times New Roman" panose="02020603050405020304" pitchFamily="18" charset="0"/>
                <a:cs typeface="Times New Roman" panose="02020603050405020304" pitchFamily="18" charset="0"/>
              </a:rPr>
              <a:t>Документи, що необхідно надати для отримання послуги:</a:t>
            </a:r>
          </a:p>
          <a:p>
            <a:pPr marL="285750" indent="-285750">
              <a:buFont typeface="Arial" panose="020B0604020202020204" pitchFamily="34" charset="0"/>
              <a:buChar char="•"/>
            </a:pPr>
            <a:r>
              <a:rPr lang="uk-UA" b="0" i="0" dirty="0" smtClean="0">
                <a:solidFill>
                  <a:srgbClr val="212529"/>
                </a:solidFill>
                <a:effectLst/>
                <a:latin typeface="Times New Roman" panose="02020603050405020304" pitchFamily="18" charset="0"/>
                <a:cs typeface="Times New Roman" panose="02020603050405020304" pitchFamily="18" charset="0"/>
              </a:rPr>
              <a:t>Заява на відкриття та експлуатацію магазину безмитної торгівлі за формою, затвердженою наказом Міністерства фінансів України від 08.06.2012 № 692</a:t>
            </a:r>
          </a:p>
          <a:p>
            <a:pPr marL="285750" indent="-285750">
              <a:buFont typeface="Arial" panose="020B0604020202020204" pitchFamily="34" charset="0"/>
              <a:buChar char="•"/>
            </a:pPr>
            <a:r>
              <a:rPr lang="uk-UA" b="0" i="0" dirty="0" smtClean="0">
                <a:solidFill>
                  <a:srgbClr val="212529"/>
                </a:solidFill>
                <a:effectLst/>
                <a:latin typeface="Times New Roman" panose="02020603050405020304" pitchFamily="18" charset="0"/>
                <a:cs typeface="Times New Roman" panose="02020603050405020304" pitchFamily="18" charset="0"/>
              </a:rPr>
              <a:t>Довідка банку (банків) про поточні рахунки заявника в національній та/або іноземній валюті</a:t>
            </a:r>
          </a:p>
          <a:p>
            <a:pPr marL="285750" indent="-285750">
              <a:buFont typeface="Arial" panose="020B0604020202020204" pitchFamily="34" charset="0"/>
              <a:buChar char="•"/>
            </a:pPr>
            <a:r>
              <a:rPr lang="uk-UA" b="0" i="0" dirty="0" smtClean="0">
                <a:solidFill>
                  <a:srgbClr val="212529"/>
                </a:solidFill>
                <a:effectLst/>
                <a:latin typeface="Times New Roman" panose="02020603050405020304" pitchFamily="18" charset="0"/>
                <a:cs typeface="Times New Roman" panose="02020603050405020304" pitchFamily="18" charset="0"/>
              </a:rPr>
              <a:t>Згода заявника на обробку його персональних даних відповідно до законодавства України</a:t>
            </a:r>
          </a:p>
          <a:p>
            <a:pPr marL="285750" indent="-285750">
              <a:buFont typeface="Arial" panose="020B0604020202020204" pitchFamily="34" charset="0"/>
              <a:buChar char="•"/>
            </a:pPr>
            <a:r>
              <a:rPr lang="uk-UA" b="0" i="0" dirty="0" smtClean="0">
                <a:solidFill>
                  <a:srgbClr val="212529"/>
                </a:solidFill>
                <a:effectLst/>
                <a:latin typeface="Times New Roman" panose="02020603050405020304" pitchFamily="18" charset="0"/>
                <a:cs typeface="Times New Roman" panose="02020603050405020304" pitchFamily="18" charset="0"/>
              </a:rPr>
              <a:t>Копії документів, що підтверджують право власності або користування приміщенням, у якому плануються відкриття та експлуатація магазину безмитної торгівлі</a:t>
            </a:r>
          </a:p>
          <a:p>
            <a:pPr marL="285750" indent="-285750">
              <a:buFont typeface="Arial" panose="020B0604020202020204" pitchFamily="34" charset="0"/>
              <a:buChar char="•"/>
            </a:pPr>
            <a:r>
              <a:rPr lang="uk-UA" b="0" i="0" dirty="0" smtClean="0">
                <a:solidFill>
                  <a:srgbClr val="212529"/>
                </a:solidFill>
                <a:effectLst/>
                <a:latin typeface="Times New Roman" panose="02020603050405020304" pitchFamily="18" charset="0"/>
                <a:cs typeface="Times New Roman" panose="02020603050405020304" pitchFamily="18" charset="0"/>
              </a:rPr>
              <a:t>Копії установчих документів</a:t>
            </a:r>
          </a:p>
          <a:p>
            <a:pPr marL="285750" indent="-285750">
              <a:buFont typeface="Arial" panose="020B0604020202020204" pitchFamily="34" charset="0"/>
              <a:buChar char="•"/>
            </a:pPr>
            <a:r>
              <a:rPr lang="uk-UA" b="0" i="0" dirty="0" smtClean="0">
                <a:solidFill>
                  <a:srgbClr val="212529"/>
                </a:solidFill>
                <a:effectLst/>
                <a:latin typeface="Times New Roman" panose="02020603050405020304" pitchFamily="18" charset="0"/>
                <a:cs typeface="Times New Roman" panose="02020603050405020304" pitchFamily="18" charset="0"/>
              </a:rPr>
              <a:t>План приміщення магазину безмитної торгівлі</a:t>
            </a:r>
          </a:p>
          <a:p>
            <a:pPr marL="285750" indent="-285750">
              <a:buFont typeface="Arial" panose="020B0604020202020204" pitchFamily="34" charset="0"/>
              <a:buChar char="•"/>
            </a:pPr>
            <a:r>
              <a:rPr lang="uk-UA" b="0" i="0" dirty="0" smtClean="0">
                <a:solidFill>
                  <a:srgbClr val="212529"/>
                </a:solidFill>
                <a:effectLst/>
                <a:latin typeface="Times New Roman" panose="02020603050405020304" pitchFamily="18" charset="0"/>
                <a:cs typeface="Times New Roman" panose="02020603050405020304" pitchFamily="18" charset="0"/>
              </a:rPr>
              <a:t>План пункту пропуску через державний кордон України з позначенням місця, де планується відкрити магазин безмитної торгівлі (у разі відкриття магазину безмитної торгівлі у пункті пропуску через державний кордон України)</a:t>
            </a:r>
            <a:endParaRPr lang="uk-UA" b="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36300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33547" y="404664"/>
            <a:ext cx="8856984" cy="5539978"/>
          </a:xfrm>
          <a:prstGeom prst="rect">
            <a:avLst/>
          </a:prstGeom>
        </p:spPr>
        <p:txBody>
          <a:bodyPr wrap="square">
            <a:spAutoFit/>
          </a:bodyPr>
          <a:lstStyle/>
          <a:p>
            <a:pPr algn="just"/>
            <a:r>
              <a:rPr lang="uk-UA" sz="1600" b="0" i="0" dirty="0" smtClean="0">
                <a:effectLst/>
                <a:latin typeface="Times New Roman" panose="02020603050405020304" pitchFamily="18" charset="0"/>
                <a:cs typeface="Times New Roman" panose="02020603050405020304" pitchFamily="18" charset="0"/>
              </a:rPr>
              <a:t>     Документи подаються до митниці та органу охорони державного кордону, у зоні діяльності яких планується відкрити магазин безмитної торгівлі, особисто заявником, уповноваженою на це особою або направляється заявником поштою.</a:t>
            </a:r>
          </a:p>
          <a:p>
            <a:pPr algn="just"/>
            <a:r>
              <a:rPr lang="uk-UA" sz="1600" b="0" i="0" dirty="0" smtClean="0">
                <a:effectLst/>
                <a:latin typeface="Times New Roman" panose="02020603050405020304" pitchFamily="18" charset="0"/>
                <a:cs typeface="Times New Roman" panose="02020603050405020304" pitchFamily="18" charset="0"/>
              </a:rPr>
              <a:t>     Заява реєструється в день її надходження і розглядається митним органом та органом охорони державного кордону протягом 5 робочих днів після її реєстрації. </a:t>
            </a:r>
          </a:p>
          <a:p>
            <a:pPr algn="just"/>
            <a:r>
              <a:rPr lang="uk-UA" sz="1600" b="0" i="0" dirty="0" smtClean="0">
                <a:effectLst/>
                <a:latin typeface="Times New Roman" panose="02020603050405020304" pitchFamily="18" charset="0"/>
                <a:cs typeface="Times New Roman" panose="02020603050405020304" pitchFamily="18" charset="0"/>
              </a:rPr>
              <a:t>      Під час розгляду Заяви перевіряється достовірність відомостей, зазначених у поданих заявником документах. Митним органом також перевіряється відповідність передбачуваного для МБТ приміщення вимогам статей 420 та 421 Митного кодексу України. Мотивовані висновки щодо можливості або неможливості відкриття МБТ разом з документами, митний орган та орган охорони державного кордону подають відповідно до Державної митної служби України та Адміністрації </a:t>
            </a:r>
            <a:r>
              <a:rPr lang="uk-UA" sz="1600" b="0" i="0" dirty="0" err="1" smtClean="0">
                <a:effectLst/>
                <a:latin typeface="Times New Roman" panose="02020603050405020304" pitchFamily="18" charset="0"/>
                <a:cs typeface="Times New Roman" panose="02020603050405020304" pitchFamily="18" charset="0"/>
              </a:rPr>
              <a:t>Держприкордонслужби</a:t>
            </a:r>
            <a:r>
              <a:rPr lang="uk-UA" sz="1600" b="0" i="0" dirty="0" smtClean="0">
                <a:effectLst/>
                <a:latin typeface="Times New Roman" panose="02020603050405020304" pitchFamily="18" charset="0"/>
                <a:cs typeface="Times New Roman" panose="02020603050405020304" pitchFamily="18" charset="0"/>
              </a:rPr>
              <a:t> України. </a:t>
            </a:r>
          </a:p>
          <a:p>
            <a:pPr algn="just"/>
            <a:r>
              <a:rPr lang="uk-UA" sz="1600" b="0" i="0" dirty="0" smtClean="0">
                <a:effectLst/>
                <a:latin typeface="Times New Roman" panose="02020603050405020304" pitchFamily="18" charset="0"/>
                <a:cs typeface="Times New Roman" panose="02020603050405020304" pitchFamily="18" charset="0"/>
              </a:rPr>
              <a:t>       Висновок митного органу, зокрема, має містити повні відомості про МБТ та організацію в ньому митного контролю за товарами, що переміщуються через митний кордон України. Копії документів зберігаються у митному органі та органі охорони державного кордону. Подані до Державної митної служби України та Адміністрації </a:t>
            </a:r>
            <a:r>
              <a:rPr lang="uk-UA" sz="1600" b="0" i="0" dirty="0" err="1" smtClean="0">
                <a:effectLst/>
                <a:latin typeface="Times New Roman" panose="02020603050405020304" pitchFamily="18" charset="0"/>
                <a:cs typeface="Times New Roman" panose="02020603050405020304" pitchFamily="18" charset="0"/>
              </a:rPr>
              <a:t>Держприкордонслужби</a:t>
            </a:r>
            <a:r>
              <a:rPr lang="uk-UA" sz="1600" b="0" i="0" dirty="0" smtClean="0">
                <a:effectLst/>
                <a:latin typeface="Times New Roman" panose="02020603050405020304" pitchFamily="18" charset="0"/>
                <a:cs typeface="Times New Roman" panose="02020603050405020304" pitchFamily="18" charset="0"/>
              </a:rPr>
              <a:t> України документи розглядаються спільною робочою групою, створеною відповідно до наказу Державної митної служби України та Адміністрації </a:t>
            </a:r>
            <a:r>
              <a:rPr lang="uk-UA" sz="1600" b="0" i="0" dirty="0" err="1" smtClean="0">
                <a:effectLst/>
                <a:latin typeface="Times New Roman" panose="02020603050405020304" pitchFamily="18" charset="0"/>
                <a:cs typeface="Times New Roman" panose="02020603050405020304" pitchFamily="18" charset="0"/>
              </a:rPr>
              <a:t>Держприкордонслужби</a:t>
            </a:r>
            <a:r>
              <a:rPr lang="uk-UA" sz="1600" b="0" i="0" dirty="0" smtClean="0">
                <a:effectLst/>
                <a:latin typeface="Times New Roman" panose="02020603050405020304" pitchFamily="18" charset="0"/>
                <a:cs typeface="Times New Roman" panose="02020603050405020304" pitchFamily="18" charset="0"/>
              </a:rPr>
              <a:t> України.</a:t>
            </a:r>
          </a:p>
          <a:p>
            <a:pPr algn="just"/>
            <a:r>
              <a:rPr lang="uk-UA" sz="1600" dirty="0">
                <a:latin typeface="Times New Roman" panose="02020603050405020304" pitchFamily="18" charset="0"/>
                <a:cs typeface="Times New Roman" panose="02020603050405020304" pitchFamily="18" charset="0"/>
              </a:rPr>
              <a:t> </a:t>
            </a:r>
            <a:r>
              <a:rPr lang="uk-UA" sz="1600" dirty="0" smtClean="0">
                <a:latin typeface="Times New Roman" panose="02020603050405020304" pitchFamily="18" charset="0"/>
                <a:cs typeface="Times New Roman" panose="02020603050405020304" pitchFamily="18" charset="0"/>
              </a:rPr>
              <a:t>     </a:t>
            </a:r>
            <a:r>
              <a:rPr lang="uk-UA" sz="1600" b="0" i="0" dirty="0" smtClean="0">
                <a:effectLst/>
                <a:latin typeface="Times New Roman" panose="02020603050405020304" pitchFamily="18" charset="0"/>
                <a:cs typeface="Times New Roman" panose="02020603050405020304" pitchFamily="18" charset="0"/>
              </a:rPr>
              <a:t> Якщо документи відповідають вимогам, установленим Митним кодексом України та законодавством України з питань охорони державного кордону, наказом Державної митної служби України й Адміністрації </a:t>
            </a:r>
            <a:r>
              <a:rPr lang="uk-UA" sz="1600" b="0" i="0" dirty="0" err="1" smtClean="0">
                <a:effectLst/>
                <a:latin typeface="Times New Roman" panose="02020603050405020304" pitchFamily="18" charset="0"/>
                <a:cs typeface="Times New Roman" panose="02020603050405020304" pitchFamily="18" charset="0"/>
              </a:rPr>
              <a:t>Держприкордонслужби</a:t>
            </a:r>
            <a:r>
              <a:rPr lang="uk-UA" sz="1600" b="0" i="0" dirty="0" smtClean="0">
                <a:effectLst/>
                <a:latin typeface="Times New Roman" panose="02020603050405020304" pitchFamily="18" charset="0"/>
                <a:cs typeface="Times New Roman" panose="02020603050405020304" pitchFamily="18" charset="0"/>
              </a:rPr>
              <a:t> України протягом 15 робочих днів після надходження документів до Державної митної служби України заявнику надається дозвіл на відкриття та експлуатацію МБТ.</a:t>
            </a:r>
            <a:endParaRPr lang="uk-UA"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63317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88640"/>
            <a:ext cx="8568952" cy="3139321"/>
          </a:xfrm>
          <a:prstGeom prst="rect">
            <a:avLst/>
          </a:prstGeom>
        </p:spPr>
        <p:txBody>
          <a:bodyPr wrap="square">
            <a:spAutoFit/>
          </a:bodyPr>
          <a:lstStyle/>
          <a:p>
            <a:pPr algn="just"/>
            <a:r>
              <a:rPr lang="ru-RU" b="0" i="0" dirty="0" smtClean="0">
                <a:solidFill>
                  <a:srgbClr val="333333"/>
                </a:solidFill>
                <a:effectLst/>
                <a:latin typeface="Times New Roman"/>
              </a:rPr>
              <a:t>              </a:t>
            </a:r>
            <a:r>
              <a:rPr lang="ru-RU" b="0" i="0" dirty="0" err="1" smtClean="0">
                <a:solidFill>
                  <a:srgbClr val="333333"/>
                </a:solidFill>
                <a:effectLst/>
                <a:latin typeface="Times New Roman"/>
              </a:rPr>
              <a:t>Реєстраційний</a:t>
            </a:r>
            <a:r>
              <a:rPr lang="ru-RU" b="0" i="0" dirty="0" smtClean="0">
                <a:solidFill>
                  <a:srgbClr val="333333"/>
                </a:solidFill>
                <a:effectLst/>
                <a:latin typeface="Times New Roman"/>
              </a:rPr>
              <a:t> номер МБТ </a:t>
            </a:r>
            <a:r>
              <a:rPr lang="ru-RU" b="0" i="0" dirty="0" err="1" smtClean="0">
                <a:solidFill>
                  <a:srgbClr val="333333"/>
                </a:solidFill>
                <a:effectLst/>
                <a:latin typeface="Times New Roman"/>
              </a:rPr>
              <a:t>формується</a:t>
            </a:r>
            <a:r>
              <a:rPr lang="ru-RU" b="0" i="0" dirty="0" smtClean="0">
                <a:solidFill>
                  <a:srgbClr val="333333"/>
                </a:solidFill>
                <a:effectLst/>
                <a:latin typeface="Times New Roman"/>
              </a:rPr>
              <a:t> за такою схемою:</a:t>
            </a:r>
          </a:p>
          <a:p>
            <a:pPr algn="just"/>
            <a:r>
              <a:rPr lang="ru-RU" b="0" i="0" dirty="0" smtClean="0">
                <a:solidFill>
                  <a:srgbClr val="333333"/>
                </a:solidFill>
                <a:effectLst/>
                <a:latin typeface="Times New Roman"/>
              </a:rPr>
              <a:t>D/XXXX/AА,</a:t>
            </a:r>
          </a:p>
          <a:p>
            <a:pPr algn="just"/>
            <a:r>
              <a:rPr lang="ru-RU" b="0" i="0" dirty="0" smtClean="0">
                <a:solidFill>
                  <a:srgbClr val="333333"/>
                </a:solidFill>
                <a:effectLst/>
                <a:latin typeface="Times New Roman"/>
              </a:rPr>
              <a:t>де D - маркер, </a:t>
            </a:r>
            <a:r>
              <a:rPr lang="ru-RU" b="0" i="0" dirty="0" err="1" smtClean="0">
                <a:solidFill>
                  <a:srgbClr val="333333"/>
                </a:solidFill>
                <a:effectLst/>
                <a:latin typeface="Times New Roman"/>
              </a:rPr>
              <a:t>який</a:t>
            </a:r>
            <a:r>
              <a:rPr lang="ru-RU" b="0" i="0" dirty="0" smtClean="0">
                <a:solidFill>
                  <a:srgbClr val="333333"/>
                </a:solidFill>
                <a:effectLst/>
                <a:latin typeface="Times New Roman"/>
              </a:rPr>
              <a:t> </a:t>
            </a:r>
            <a:r>
              <a:rPr lang="ru-RU" b="0" i="0" dirty="0" err="1" smtClean="0">
                <a:solidFill>
                  <a:srgbClr val="333333"/>
                </a:solidFill>
                <a:effectLst/>
                <a:latin typeface="Times New Roman"/>
              </a:rPr>
              <a:t>вказує</a:t>
            </a:r>
            <a:r>
              <a:rPr lang="ru-RU" b="0" i="0" dirty="0" smtClean="0">
                <a:solidFill>
                  <a:srgbClr val="333333"/>
                </a:solidFill>
                <a:effectLst/>
                <a:latin typeface="Times New Roman"/>
              </a:rPr>
              <a:t> про </a:t>
            </a:r>
            <a:r>
              <a:rPr lang="ru-RU" b="0" i="0" dirty="0" err="1" smtClean="0">
                <a:solidFill>
                  <a:srgbClr val="333333"/>
                </a:solidFill>
                <a:effectLst/>
                <a:latin typeface="Times New Roman"/>
              </a:rPr>
              <a:t>належність</a:t>
            </a:r>
            <a:r>
              <a:rPr lang="ru-RU" b="0" i="0" dirty="0" smtClean="0">
                <a:solidFill>
                  <a:srgbClr val="333333"/>
                </a:solidFill>
                <a:effectLst/>
                <a:latin typeface="Times New Roman"/>
              </a:rPr>
              <a:t> </a:t>
            </a:r>
            <a:r>
              <a:rPr lang="ru-RU" b="0" i="0" dirty="0" err="1" smtClean="0">
                <a:solidFill>
                  <a:srgbClr val="333333"/>
                </a:solidFill>
                <a:effectLst/>
                <a:latin typeface="Times New Roman"/>
              </a:rPr>
              <a:t>цього</a:t>
            </a:r>
            <a:r>
              <a:rPr lang="ru-RU" b="0" i="0" dirty="0" smtClean="0">
                <a:solidFill>
                  <a:srgbClr val="333333"/>
                </a:solidFill>
                <a:effectLst/>
                <a:latin typeface="Times New Roman"/>
              </a:rPr>
              <a:t> </a:t>
            </a:r>
            <a:r>
              <a:rPr lang="ru-RU" b="0" i="0" dirty="0" err="1" smtClean="0">
                <a:solidFill>
                  <a:srgbClr val="333333"/>
                </a:solidFill>
                <a:effectLst/>
                <a:latin typeface="Times New Roman"/>
              </a:rPr>
              <a:t>реєстраційного</a:t>
            </a:r>
            <a:r>
              <a:rPr lang="ru-RU" b="0" i="0" dirty="0" smtClean="0">
                <a:solidFill>
                  <a:srgbClr val="333333"/>
                </a:solidFill>
                <a:effectLst/>
                <a:latin typeface="Times New Roman"/>
              </a:rPr>
              <a:t> номера МБТ (</a:t>
            </a:r>
            <a:r>
              <a:rPr lang="ru-RU" b="0" i="0" dirty="0" err="1" smtClean="0">
                <a:solidFill>
                  <a:srgbClr val="333333"/>
                </a:solidFill>
                <a:effectLst/>
                <a:latin typeface="Times New Roman"/>
              </a:rPr>
              <a:t>зазначається</a:t>
            </a:r>
            <a:r>
              <a:rPr lang="ru-RU" b="0" i="0" dirty="0" smtClean="0">
                <a:solidFill>
                  <a:srgbClr val="333333"/>
                </a:solidFill>
                <a:effectLst/>
                <a:latin typeface="Times New Roman"/>
              </a:rPr>
              <a:t> як „D”);</a:t>
            </a:r>
          </a:p>
          <a:p>
            <a:pPr algn="just"/>
            <a:r>
              <a:rPr lang="ru-RU" b="0" i="0" dirty="0" smtClean="0">
                <a:solidFill>
                  <a:srgbClr val="333333"/>
                </a:solidFill>
                <a:effectLst/>
                <a:latin typeface="Times New Roman"/>
              </a:rPr>
              <a:t>XXXX - (</a:t>
            </a:r>
            <a:r>
              <a:rPr lang="ru-RU" b="0" i="0" dirty="0" err="1" smtClean="0">
                <a:solidFill>
                  <a:srgbClr val="333333"/>
                </a:solidFill>
                <a:effectLst/>
                <a:latin typeface="Times New Roman"/>
              </a:rPr>
              <a:t>символи</a:t>
            </a:r>
            <a:r>
              <a:rPr lang="ru-RU" b="0" i="0" dirty="0" smtClean="0">
                <a:solidFill>
                  <a:srgbClr val="333333"/>
                </a:solidFill>
                <a:effectLst/>
                <a:latin typeface="Times New Roman"/>
              </a:rPr>
              <a:t> 2-5 </a:t>
            </a:r>
            <a:r>
              <a:rPr lang="ru-RU" b="0" i="0" dirty="0" err="1" smtClean="0">
                <a:solidFill>
                  <a:srgbClr val="333333"/>
                </a:solidFill>
                <a:effectLst/>
                <a:latin typeface="Times New Roman"/>
              </a:rPr>
              <a:t>реєстраційного</a:t>
            </a:r>
            <a:r>
              <a:rPr lang="ru-RU" b="0" i="0" dirty="0" smtClean="0">
                <a:solidFill>
                  <a:srgbClr val="333333"/>
                </a:solidFill>
                <a:effectLst/>
                <a:latin typeface="Times New Roman"/>
              </a:rPr>
              <a:t> номера МБТ </a:t>
            </a:r>
            <a:r>
              <a:rPr lang="ru-RU" b="0" i="0" dirty="0" err="1" smtClean="0">
                <a:solidFill>
                  <a:srgbClr val="333333"/>
                </a:solidFill>
                <a:effectLst/>
                <a:latin typeface="Times New Roman"/>
              </a:rPr>
              <a:t>формуються</a:t>
            </a:r>
            <a:r>
              <a:rPr lang="ru-RU" b="0" i="0" dirty="0" smtClean="0">
                <a:solidFill>
                  <a:srgbClr val="333333"/>
                </a:solidFill>
                <a:effectLst/>
                <a:latin typeface="Times New Roman"/>
              </a:rPr>
              <a:t> в порядку </a:t>
            </a:r>
            <a:r>
              <a:rPr lang="ru-RU" b="0" i="0" dirty="0" err="1" smtClean="0">
                <a:solidFill>
                  <a:srgbClr val="333333"/>
                </a:solidFill>
                <a:effectLst/>
                <a:latin typeface="Times New Roman"/>
              </a:rPr>
              <a:t>зростання</a:t>
            </a:r>
            <a:r>
              <a:rPr lang="ru-RU" b="0" i="0" dirty="0" smtClean="0">
                <a:solidFill>
                  <a:srgbClr val="333333"/>
                </a:solidFill>
                <a:effectLst/>
                <a:latin typeface="Times New Roman"/>
              </a:rPr>
              <a:t>, </a:t>
            </a:r>
            <a:r>
              <a:rPr lang="ru-RU" b="0" i="0" dirty="0" err="1" smtClean="0">
                <a:solidFill>
                  <a:srgbClr val="333333"/>
                </a:solidFill>
                <a:effectLst/>
                <a:latin typeface="Times New Roman"/>
              </a:rPr>
              <a:t>починаючи</a:t>
            </a:r>
            <a:r>
              <a:rPr lang="ru-RU" b="0" i="0" dirty="0" smtClean="0">
                <a:solidFill>
                  <a:srgbClr val="333333"/>
                </a:solidFill>
                <a:effectLst/>
                <a:latin typeface="Times New Roman"/>
              </a:rPr>
              <a:t> з 0001) - </a:t>
            </a:r>
            <a:r>
              <a:rPr lang="ru-RU" b="0" i="0" dirty="0" err="1" smtClean="0">
                <a:solidFill>
                  <a:srgbClr val="333333"/>
                </a:solidFill>
                <a:effectLst/>
                <a:latin typeface="Times New Roman"/>
              </a:rPr>
              <a:t>порядковий</a:t>
            </a:r>
            <a:r>
              <a:rPr lang="ru-RU" b="0" i="0" dirty="0" smtClean="0">
                <a:solidFill>
                  <a:srgbClr val="333333"/>
                </a:solidFill>
                <a:effectLst/>
                <a:latin typeface="Times New Roman"/>
              </a:rPr>
              <a:t> номер МБТ у </a:t>
            </a:r>
            <a:r>
              <a:rPr lang="ru-RU" b="0" i="0" dirty="0" err="1" smtClean="0">
                <a:solidFill>
                  <a:srgbClr val="333333"/>
                </a:solidFill>
                <a:effectLst/>
                <a:latin typeface="Times New Roman"/>
              </a:rPr>
              <a:t>загальному</a:t>
            </a:r>
            <a:r>
              <a:rPr lang="ru-RU" b="0" i="0" dirty="0" smtClean="0">
                <a:solidFill>
                  <a:srgbClr val="333333"/>
                </a:solidFill>
                <a:effectLst/>
                <a:latin typeface="Times New Roman"/>
              </a:rPr>
              <a:t> </a:t>
            </a:r>
            <a:r>
              <a:rPr lang="ru-RU" b="0" i="0" dirty="0" err="1" smtClean="0">
                <a:solidFill>
                  <a:srgbClr val="333333"/>
                </a:solidFill>
                <a:effectLst/>
                <a:latin typeface="Times New Roman"/>
              </a:rPr>
              <a:t>переліку</a:t>
            </a:r>
            <a:r>
              <a:rPr lang="ru-RU" b="0" i="0" dirty="0" smtClean="0">
                <a:solidFill>
                  <a:srgbClr val="333333"/>
                </a:solidFill>
                <a:effectLst/>
                <a:latin typeface="Times New Roman"/>
              </a:rPr>
              <a:t> таких </a:t>
            </a:r>
            <a:r>
              <a:rPr lang="ru-RU" b="0" i="0" dirty="0" err="1" smtClean="0">
                <a:solidFill>
                  <a:srgbClr val="333333"/>
                </a:solidFill>
                <a:effectLst/>
                <a:latin typeface="Times New Roman"/>
              </a:rPr>
              <a:t>магазинів</a:t>
            </a:r>
            <a:r>
              <a:rPr lang="ru-RU" b="0" i="0" dirty="0" smtClean="0">
                <a:solidFill>
                  <a:srgbClr val="333333"/>
                </a:solidFill>
                <a:effectLst/>
                <a:latin typeface="Times New Roman"/>
              </a:rPr>
              <a:t>;</a:t>
            </a:r>
          </a:p>
          <a:p>
            <a:pPr algn="just"/>
            <a:r>
              <a:rPr lang="ru-RU" b="0" i="0" dirty="0" smtClean="0">
                <a:solidFill>
                  <a:srgbClr val="333333"/>
                </a:solidFill>
                <a:effectLst/>
                <a:latin typeface="Times New Roman"/>
              </a:rPr>
              <a:t>AА - (</a:t>
            </a:r>
            <a:r>
              <a:rPr lang="ru-RU" b="0" i="0" dirty="0" err="1" smtClean="0">
                <a:solidFill>
                  <a:srgbClr val="333333"/>
                </a:solidFill>
                <a:effectLst/>
                <a:latin typeface="Times New Roman"/>
              </a:rPr>
              <a:t>символи</a:t>
            </a:r>
            <a:r>
              <a:rPr lang="ru-RU" b="0" i="0" dirty="0" smtClean="0">
                <a:solidFill>
                  <a:srgbClr val="333333"/>
                </a:solidFill>
                <a:effectLst/>
                <a:latin typeface="Times New Roman"/>
              </a:rPr>
              <a:t> 6-7) - </a:t>
            </a:r>
            <a:r>
              <a:rPr lang="ru-RU" b="0" i="0" dirty="0" err="1" smtClean="0">
                <a:solidFill>
                  <a:srgbClr val="333333"/>
                </a:solidFill>
                <a:effectLst/>
                <a:latin typeface="Times New Roman"/>
              </a:rPr>
              <a:t>відображають</a:t>
            </a:r>
            <a:r>
              <a:rPr lang="ru-RU" b="0" i="0" dirty="0" smtClean="0">
                <a:solidFill>
                  <a:srgbClr val="333333"/>
                </a:solidFill>
                <a:effectLst/>
                <a:latin typeface="Times New Roman"/>
              </a:rPr>
              <a:t> </a:t>
            </a:r>
            <a:r>
              <a:rPr lang="ru-RU" b="0" i="0" dirty="0" err="1" smtClean="0">
                <a:solidFill>
                  <a:srgbClr val="333333"/>
                </a:solidFill>
                <a:effectLst/>
                <a:latin typeface="Times New Roman"/>
              </a:rPr>
              <a:t>історію</a:t>
            </a:r>
            <a:r>
              <a:rPr lang="ru-RU" b="0" i="0" dirty="0" smtClean="0">
                <a:solidFill>
                  <a:srgbClr val="333333"/>
                </a:solidFill>
                <a:effectLst/>
                <a:latin typeface="Times New Roman"/>
              </a:rPr>
              <a:t> </a:t>
            </a:r>
            <a:r>
              <a:rPr lang="ru-RU" b="0" i="0" dirty="0" err="1" smtClean="0">
                <a:solidFill>
                  <a:srgbClr val="333333"/>
                </a:solidFill>
                <a:effectLst/>
                <a:latin typeface="Times New Roman"/>
              </a:rPr>
              <a:t>дозволу</a:t>
            </a:r>
            <a:r>
              <a:rPr lang="ru-RU" b="0" i="0" dirty="0" smtClean="0">
                <a:solidFill>
                  <a:srgbClr val="333333"/>
                </a:solidFill>
                <a:effectLst/>
                <a:latin typeface="Times New Roman"/>
              </a:rPr>
              <a:t>. </a:t>
            </a:r>
            <a:r>
              <a:rPr lang="ru-RU" b="0" i="0" dirty="0" err="1" smtClean="0">
                <a:solidFill>
                  <a:srgbClr val="333333"/>
                </a:solidFill>
                <a:effectLst/>
                <a:latin typeface="Times New Roman"/>
              </a:rPr>
              <a:t>Порядкові</a:t>
            </a:r>
            <a:r>
              <a:rPr lang="ru-RU" b="0" i="0" dirty="0" smtClean="0">
                <a:solidFill>
                  <a:srgbClr val="333333"/>
                </a:solidFill>
                <a:effectLst/>
                <a:latin typeface="Times New Roman"/>
              </a:rPr>
              <a:t> </a:t>
            </a:r>
            <a:r>
              <a:rPr lang="ru-RU" b="0" i="0" dirty="0" err="1" smtClean="0">
                <a:solidFill>
                  <a:srgbClr val="333333"/>
                </a:solidFill>
                <a:effectLst/>
                <a:latin typeface="Times New Roman"/>
              </a:rPr>
              <a:t>номери</a:t>
            </a:r>
            <a:r>
              <a:rPr lang="ru-RU" b="0" i="0" dirty="0" smtClean="0">
                <a:solidFill>
                  <a:srgbClr val="333333"/>
                </a:solidFill>
                <a:effectLst/>
                <a:latin typeface="Times New Roman"/>
              </a:rPr>
              <a:t> </a:t>
            </a:r>
            <a:r>
              <a:rPr lang="ru-RU" b="0" i="0" dirty="0" err="1" smtClean="0">
                <a:solidFill>
                  <a:srgbClr val="333333"/>
                </a:solidFill>
                <a:effectLst/>
                <a:latin typeface="Times New Roman"/>
              </a:rPr>
              <a:t>переоформлених</a:t>
            </a:r>
            <a:r>
              <a:rPr lang="ru-RU" b="0" i="0" dirty="0" smtClean="0">
                <a:solidFill>
                  <a:srgbClr val="333333"/>
                </a:solidFill>
                <a:effectLst/>
                <a:latin typeface="Times New Roman"/>
              </a:rPr>
              <a:t> </a:t>
            </a:r>
            <a:r>
              <a:rPr lang="ru-RU" b="0" i="0" dirty="0" err="1" smtClean="0">
                <a:solidFill>
                  <a:srgbClr val="333333"/>
                </a:solidFill>
                <a:effectLst/>
                <a:latin typeface="Times New Roman"/>
              </a:rPr>
              <a:t>дозволів</a:t>
            </a:r>
            <a:r>
              <a:rPr lang="ru-RU" b="0" i="0" dirty="0" smtClean="0">
                <a:solidFill>
                  <a:srgbClr val="333333"/>
                </a:solidFill>
                <a:effectLst/>
                <a:latin typeface="Times New Roman"/>
              </a:rPr>
              <a:t> </a:t>
            </a:r>
            <a:r>
              <a:rPr lang="ru-RU" b="0" i="0" dirty="0" err="1" smtClean="0">
                <a:solidFill>
                  <a:srgbClr val="333333"/>
                </a:solidFill>
                <a:effectLst/>
                <a:latin typeface="Times New Roman"/>
              </a:rPr>
              <a:t>присвоюються</a:t>
            </a:r>
            <a:r>
              <a:rPr lang="ru-RU" b="0" i="0" dirty="0" smtClean="0">
                <a:solidFill>
                  <a:srgbClr val="333333"/>
                </a:solidFill>
                <a:effectLst/>
                <a:latin typeface="Times New Roman"/>
              </a:rPr>
              <a:t> у порядку </a:t>
            </a:r>
            <a:r>
              <a:rPr lang="ru-RU" b="0" i="0" dirty="0" err="1" smtClean="0">
                <a:solidFill>
                  <a:srgbClr val="333333"/>
                </a:solidFill>
                <a:effectLst/>
                <a:latin typeface="Times New Roman"/>
              </a:rPr>
              <a:t>зростання</a:t>
            </a:r>
            <a:r>
              <a:rPr lang="ru-RU" b="0" i="0" dirty="0" smtClean="0">
                <a:solidFill>
                  <a:srgbClr val="333333"/>
                </a:solidFill>
                <a:effectLst/>
                <a:latin typeface="Times New Roman"/>
              </a:rPr>
              <a:t>, </a:t>
            </a:r>
            <a:r>
              <a:rPr lang="ru-RU" b="0" i="0" dirty="0" err="1" smtClean="0">
                <a:solidFill>
                  <a:srgbClr val="333333"/>
                </a:solidFill>
                <a:effectLst/>
                <a:latin typeface="Times New Roman"/>
              </a:rPr>
              <a:t>починаючи</a:t>
            </a:r>
            <a:r>
              <a:rPr lang="ru-RU" b="0" i="0" dirty="0" smtClean="0">
                <a:solidFill>
                  <a:srgbClr val="333333"/>
                </a:solidFill>
                <a:effectLst/>
                <a:latin typeface="Times New Roman"/>
              </a:rPr>
              <a:t> з 01. </a:t>
            </a:r>
            <a:r>
              <a:rPr lang="ru-RU" b="0" i="0" dirty="0" err="1" smtClean="0">
                <a:solidFill>
                  <a:srgbClr val="333333"/>
                </a:solidFill>
                <a:effectLst/>
                <a:latin typeface="Times New Roman"/>
              </a:rPr>
              <a:t>Символи</a:t>
            </a:r>
            <a:r>
              <a:rPr lang="ru-RU" b="0" i="0" dirty="0" smtClean="0">
                <a:solidFill>
                  <a:srgbClr val="333333"/>
                </a:solidFill>
                <a:effectLst/>
                <a:latin typeface="Times New Roman"/>
              </a:rPr>
              <a:t> 6-7 </a:t>
            </a:r>
            <a:r>
              <a:rPr lang="ru-RU" b="0" i="0" dirty="0" err="1" smtClean="0">
                <a:solidFill>
                  <a:srgbClr val="333333"/>
                </a:solidFill>
                <a:effectLst/>
                <a:latin typeface="Times New Roman"/>
              </a:rPr>
              <a:t>реєстраційного</a:t>
            </a:r>
            <a:r>
              <a:rPr lang="ru-RU" b="0" i="0" dirty="0" smtClean="0">
                <a:solidFill>
                  <a:srgbClr val="333333"/>
                </a:solidFill>
                <a:effectLst/>
                <a:latin typeface="Times New Roman"/>
              </a:rPr>
              <a:t> номера МБТ </a:t>
            </a:r>
            <a:r>
              <a:rPr lang="ru-RU" b="0" i="0" dirty="0" err="1" smtClean="0">
                <a:solidFill>
                  <a:srgbClr val="333333"/>
                </a:solidFill>
                <a:effectLst/>
                <a:latin typeface="Times New Roman"/>
              </a:rPr>
              <a:t>формуються</a:t>
            </a:r>
            <a:r>
              <a:rPr lang="ru-RU" b="0" i="0" dirty="0" smtClean="0">
                <a:solidFill>
                  <a:srgbClr val="333333"/>
                </a:solidFill>
                <a:effectLst/>
                <a:latin typeface="Times New Roman"/>
              </a:rPr>
              <a:t> таким чином: при </a:t>
            </a:r>
            <a:r>
              <a:rPr lang="ru-RU" b="0" i="0" dirty="0" err="1" smtClean="0">
                <a:solidFill>
                  <a:srgbClr val="333333"/>
                </a:solidFill>
                <a:effectLst/>
                <a:latin typeface="Times New Roman"/>
              </a:rPr>
              <a:t>отриманні</a:t>
            </a:r>
            <a:r>
              <a:rPr lang="ru-RU" b="0" i="0" dirty="0" smtClean="0">
                <a:solidFill>
                  <a:srgbClr val="333333"/>
                </a:solidFill>
                <a:effectLst/>
                <a:latin typeface="Times New Roman"/>
              </a:rPr>
              <a:t> </a:t>
            </a:r>
            <a:r>
              <a:rPr lang="ru-RU" b="0" i="0" dirty="0" err="1" smtClean="0">
                <a:solidFill>
                  <a:srgbClr val="333333"/>
                </a:solidFill>
                <a:effectLst/>
                <a:latin typeface="Times New Roman"/>
              </a:rPr>
              <a:t>підприємством</a:t>
            </a:r>
            <a:r>
              <a:rPr lang="ru-RU" b="0" i="0" dirty="0" smtClean="0">
                <a:solidFill>
                  <a:srgbClr val="333333"/>
                </a:solidFill>
                <a:effectLst/>
                <a:latin typeface="Times New Roman"/>
              </a:rPr>
              <a:t> </a:t>
            </a:r>
            <a:r>
              <a:rPr lang="ru-RU" b="0" i="0" dirty="0" err="1" smtClean="0">
                <a:solidFill>
                  <a:srgbClr val="333333"/>
                </a:solidFill>
                <a:effectLst/>
                <a:latin typeface="Times New Roman"/>
              </a:rPr>
              <a:t>дозволу</a:t>
            </a:r>
            <a:r>
              <a:rPr lang="ru-RU" b="0" i="0" dirty="0" smtClean="0">
                <a:solidFill>
                  <a:srgbClr val="333333"/>
                </a:solidFill>
                <a:effectLst/>
                <a:latin typeface="Times New Roman"/>
              </a:rPr>
              <a:t> </a:t>
            </a:r>
            <a:r>
              <a:rPr lang="ru-RU" b="0" i="0" dirty="0" err="1" smtClean="0">
                <a:solidFill>
                  <a:srgbClr val="333333"/>
                </a:solidFill>
                <a:effectLst/>
                <a:latin typeface="Times New Roman"/>
              </a:rPr>
              <a:t>зазначається</a:t>
            </a:r>
            <a:r>
              <a:rPr lang="ru-RU" b="0" i="0" dirty="0" smtClean="0">
                <a:solidFill>
                  <a:srgbClr val="333333"/>
                </a:solidFill>
                <a:effectLst/>
                <a:latin typeface="Times New Roman"/>
              </a:rPr>
              <a:t> „00”, при </a:t>
            </a:r>
            <a:r>
              <a:rPr lang="ru-RU" b="0" i="0" dirty="0" err="1" smtClean="0">
                <a:solidFill>
                  <a:srgbClr val="333333"/>
                </a:solidFill>
                <a:effectLst/>
                <a:latin typeface="Times New Roman"/>
              </a:rPr>
              <a:t>переоформленні</a:t>
            </a:r>
            <a:r>
              <a:rPr lang="ru-RU" b="0" i="0" dirty="0" smtClean="0">
                <a:solidFill>
                  <a:srgbClr val="333333"/>
                </a:solidFill>
                <a:effectLst/>
                <a:latin typeface="Times New Roman"/>
              </a:rPr>
              <a:t> </a:t>
            </a:r>
            <a:r>
              <a:rPr lang="ru-RU" b="0" i="0" dirty="0" err="1" smtClean="0">
                <a:solidFill>
                  <a:srgbClr val="333333"/>
                </a:solidFill>
                <a:effectLst/>
                <a:latin typeface="Times New Roman"/>
              </a:rPr>
              <a:t>дозволу</a:t>
            </a:r>
            <a:r>
              <a:rPr lang="ru-RU" b="0" i="0" dirty="0" smtClean="0">
                <a:solidFill>
                  <a:srgbClr val="333333"/>
                </a:solidFill>
                <a:effectLst/>
                <a:latin typeface="Times New Roman"/>
              </a:rPr>
              <a:t> </a:t>
            </a:r>
            <a:r>
              <a:rPr lang="ru-RU" b="0" i="0" dirty="0" err="1" smtClean="0">
                <a:solidFill>
                  <a:srgbClr val="333333"/>
                </a:solidFill>
                <a:effectLst/>
                <a:latin typeface="Times New Roman"/>
              </a:rPr>
              <a:t>вперше</a:t>
            </a:r>
            <a:r>
              <a:rPr lang="ru-RU" b="0" i="0" dirty="0" smtClean="0">
                <a:solidFill>
                  <a:srgbClr val="333333"/>
                </a:solidFill>
                <a:effectLst/>
                <a:latin typeface="Times New Roman"/>
              </a:rPr>
              <a:t> - „01”, при </a:t>
            </a:r>
            <a:r>
              <a:rPr lang="ru-RU" b="0" i="0" dirty="0" err="1" smtClean="0">
                <a:solidFill>
                  <a:srgbClr val="333333"/>
                </a:solidFill>
                <a:effectLst/>
                <a:latin typeface="Times New Roman"/>
              </a:rPr>
              <a:t>переоформленні</a:t>
            </a:r>
            <a:r>
              <a:rPr lang="ru-RU" b="0" i="0" dirty="0" smtClean="0">
                <a:solidFill>
                  <a:srgbClr val="333333"/>
                </a:solidFill>
                <a:effectLst/>
                <a:latin typeface="Times New Roman"/>
              </a:rPr>
              <a:t> </a:t>
            </a:r>
            <a:r>
              <a:rPr lang="ru-RU" b="0" i="0" dirty="0" err="1" smtClean="0">
                <a:solidFill>
                  <a:srgbClr val="333333"/>
                </a:solidFill>
                <a:effectLst/>
                <a:latin typeface="Times New Roman"/>
              </a:rPr>
              <a:t>дозволу</a:t>
            </a:r>
            <a:r>
              <a:rPr lang="ru-RU" b="0" i="0" dirty="0" smtClean="0">
                <a:solidFill>
                  <a:srgbClr val="333333"/>
                </a:solidFill>
                <a:effectLst/>
                <a:latin typeface="Times New Roman"/>
              </a:rPr>
              <a:t> </a:t>
            </a:r>
            <a:r>
              <a:rPr lang="ru-RU" b="0" i="0" dirty="0" err="1" smtClean="0">
                <a:solidFill>
                  <a:srgbClr val="333333"/>
                </a:solidFill>
                <a:effectLst/>
                <a:latin typeface="Times New Roman"/>
              </a:rPr>
              <a:t>вдруге</a:t>
            </a:r>
            <a:r>
              <a:rPr lang="ru-RU" b="0" i="0" dirty="0" smtClean="0">
                <a:solidFill>
                  <a:srgbClr val="333333"/>
                </a:solidFill>
                <a:effectLst/>
                <a:latin typeface="Times New Roman"/>
              </a:rPr>
              <a:t> - „02” і т. д.</a:t>
            </a:r>
            <a:endParaRPr lang="ru-RU" b="0" i="0" dirty="0">
              <a:solidFill>
                <a:srgbClr val="333333"/>
              </a:solidFill>
              <a:effectLst/>
              <a:latin typeface="Times New Roman"/>
            </a:endParaRPr>
          </a:p>
        </p:txBody>
      </p:sp>
    </p:spTree>
    <p:extLst>
      <p:ext uri="{BB962C8B-B14F-4D97-AF65-F5344CB8AC3E}">
        <p14:creationId xmlns:p14="http://schemas.microsoft.com/office/powerpoint/2010/main" val="38189143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124744"/>
            <a:ext cx="8964488" cy="356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0856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89679"/>
            <a:ext cx="8640960" cy="1754326"/>
          </a:xfrm>
          <a:prstGeom prst="rect">
            <a:avLst/>
          </a:prstGeom>
        </p:spPr>
        <p:txBody>
          <a:bodyPr wrap="square">
            <a:spAutoFit/>
          </a:bodyPr>
          <a:lstStyle/>
          <a:p>
            <a:pPr algn="ctr"/>
            <a:r>
              <a:rPr lang="uk-UA" b="1" i="0" dirty="0" smtClean="0">
                <a:solidFill>
                  <a:srgbClr val="212529"/>
                </a:solidFill>
                <a:effectLst/>
                <a:latin typeface="Times New Roman" panose="02020603050405020304" pitchFamily="18" charset="0"/>
                <a:cs typeface="Times New Roman" panose="02020603050405020304" pitchFamily="18" charset="0"/>
              </a:rPr>
              <a:t>УМОВИ ПЕРЕБУВАННЯ ТОВАРІВ У МИТНОМУ РЕЖИМІ БЕЗМИТНОЇ ТОРГІВЛІ:</a:t>
            </a:r>
          </a:p>
          <a:p>
            <a:pPr algn="just"/>
            <a:r>
              <a:rPr lang="uk-UA" b="0" i="0" dirty="0" smtClean="0">
                <a:solidFill>
                  <a:srgbClr val="212529"/>
                </a:solidFill>
                <a:effectLst/>
                <a:latin typeface="Times New Roman" panose="02020603050405020304" pitchFamily="18" charset="0"/>
                <a:cs typeface="Times New Roman" panose="02020603050405020304" pitchFamily="18" charset="0"/>
              </a:rPr>
              <a:t>1. Товари можуть перебувати в митному режимі безмитної торгівлі протягом всього строку їх придатності для споживання та/або використання.</a:t>
            </a:r>
          </a:p>
          <a:p>
            <a:pPr algn="just"/>
            <a:r>
              <a:rPr lang="uk-UA" b="0" i="0" dirty="0" smtClean="0">
                <a:solidFill>
                  <a:srgbClr val="212529"/>
                </a:solidFill>
                <a:effectLst/>
                <a:latin typeface="Times New Roman" panose="02020603050405020304" pitchFamily="18" charset="0"/>
                <a:cs typeface="Times New Roman" panose="02020603050405020304" pitchFamily="18" charset="0"/>
              </a:rPr>
              <a:t>2. Товари, поміщені в митний режим безмитної торгівлі, протягом всього строку перебування у цьому режимі знаходяться під митним контролем.</a:t>
            </a:r>
          </a:p>
        </p:txBody>
      </p:sp>
    </p:spTree>
    <p:extLst>
      <p:ext uri="{BB962C8B-B14F-4D97-AF65-F5344CB8AC3E}">
        <p14:creationId xmlns:p14="http://schemas.microsoft.com/office/powerpoint/2010/main" val="1338452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8640"/>
            <a:ext cx="8784976" cy="1477328"/>
          </a:xfrm>
          <a:prstGeom prst="rect">
            <a:avLst/>
          </a:prstGeom>
        </p:spPr>
        <p:txBody>
          <a:bodyPr wrap="square">
            <a:spAutoFit/>
          </a:bodyPr>
          <a:lstStyle/>
          <a:p>
            <a:pPr algn="ctr"/>
            <a:r>
              <a:rPr lang="uk-UA" b="1" i="0" dirty="0" smtClean="0">
                <a:solidFill>
                  <a:srgbClr val="212529"/>
                </a:solidFill>
                <a:effectLst/>
                <a:latin typeface="Times New Roman" panose="02020603050405020304" pitchFamily="18" charset="0"/>
                <a:cs typeface="Times New Roman" panose="02020603050405020304" pitchFamily="18" charset="0"/>
              </a:rPr>
              <a:t>ОСОБЛИВОСТІ ЗДІЙСНЕННЯ МИТНОГО КОНТРОЛЮ ТОВАРІВ, ЩО ПОСТАЧАЮТЬСЯ МАГАЗИНАМИ БЕЗМИТНОЇ ТОРГІВЛІ НА ПОВІТРЯНІ, ВОДНІ АБО ЗАЛІЗНИЧНІ ТРАНСПОРТНІ ЗАСОБИ КОМЕРЦІЙНОГО ПРИЗНАЧЕННЯ, ЯКІ ВИКОНУЮТЬ МІЖНАРОДНІ РЕЙСИ, ДЛЯ РЕАЛІЗАЦІЇ ПАСАЖИРАМ ЦИХ РЕЙСІВ.</a:t>
            </a:r>
            <a:endParaRPr lang="en-US" b="1" i="0" dirty="0">
              <a:solidFill>
                <a:srgbClr val="212529"/>
              </a:solidFill>
              <a:effectLst/>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79512" y="2204864"/>
            <a:ext cx="8640960" cy="3139321"/>
          </a:xfrm>
          <a:prstGeom prst="rect">
            <a:avLst/>
          </a:prstGeom>
        </p:spPr>
        <p:txBody>
          <a:bodyPr wrap="square">
            <a:spAutoFit/>
          </a:bodyPr>
          <a:lstStyle/>
          <a:p>
            <a:pPr algn="just"/>
            <a:r>
              <a:rPr lang="uk-UA" b="0" i="0" dirty="0" smtClean="0">
                <a:solidFill>
                  <a:srgbClr val="212529"/>
                </a:solidFill>
                <a:effectLst/>
                <a:latin typeface="Times New Roman" panose="02020603050405020304" pitchFamily="18" charset="0"/>
                <a:cs typeface="Times New Roman" panose="02020603050405020304" pitchFamily="18" charset="0"/>
              </a:rPr>
              <a:t>        Постачання товарів магазинами безмитної торгівлі на повітряні, водні або залізничні транспортні засоби комерційного призначення, що виконують міжнародні рейси, для реалізації пасажирам цих рейсів здійснюється за письмовою заявою утримувача магазину безмитної торгівлі на ім’я керівника митного органу, у зоні діяльності якого розташований магазин, або особи, яка виконує його обов’язки, та на підставі відповідного договору між утримувачем магазину безмитної торгівлі та підприємством - експлуатантом зазначених транспортних засобів або іншим підприємством, уповноваженим експлуатантом на укладання таких договорів. Умови зазначеного договору не повинні передбачати перехід права власності на товари, що постачаються на транспортний засіб. Засвідчена утримувачем магазину безмитної торгівлі копія такого договору додається до заяви.</a:t>
            </a:r>
            <a:endParaRPr lang="en-US" b="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4226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568952" cy="5632311"/>
          </a:xfrm>
          <a:prstGeom prst="rect">
            <a:avLst/>
          </a:prstGeom>
        </p:spPr>
        <p:txBody>
          <a:bodyPr wrap="square">
            <a:spAutoFit/>
          </a:bodyPr>
          <a:lstStyle/>
          <a:p>
            <a:pPr algn="just"/>
            <a:r>
              <a:rPr lang="ru-RU" dirty="0">
                <a:solidFill>
                  <a:srgbClr val="212529"/>
                </a:solidFill>
                <a:latin typeface="-apple-system"/>
              </a:rPr>
              <a:t> </a:t>
            </a:r>
            <a:r>
              <a:rPr lang="ru-RU" dirty="0" smtClean="0">
                <a:solidFill>
                  <a:srgbClr val="212529"/>
                </a:solidFill>
                <a:latin typeface="-apple-system"/>
              </a:rPr>
              <a:t>      </a:t>
            </a:r>
            <a:r>
              <a:rPr lang="ru-RU" b="0" i="0" dirty="0" err="1" smtClean="0">
                <a:solidFill>
                  <a:srgbClr val="212529"/>
                </a:solidFill>
                <a:effectLst/>
                <a:latin typeface="Times New Roman" panose="02020603050405020304" pitchFamily="18" charset="0"/>
                <a:cs typeface="Times New Roman" panose="02020603050405020304" pitchFamily="18" charset="0"/>
              </a:rPr>
              <a:t>Постачання</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товарів</a:t>
            </a:r>
            <a:r>
              <a:rPr lang="ru-RU" b="0" i="0" dirty="0" smtClean="0">
                <a:solidFill>
                  <a:srgbClr val="212529"/>
                </a:solidFill>
                <a:effectLst/>
                <a:latin typeface="Times New Roman" panose="02020603050405020304" pitchFamily="18" charset="0"/>
                <a:cs typeface="Times New Roman" panose="02020603050405020304" pitchFamily="18" charset="0"/>
              </a:rPr>
              <a:t> магазином </a:t>
            </a:r>
            <a:r>
              <a:rPr lang="ru-RU" b="0" i="0" dirty="0" err="1" smtClean="0">
                <a:solidFill>
                  <a:srgbClr val="212529"/>
                </a:solidFill>
                <a:effectLst/>
                <a:latin typeface="Times New Roman" panose="02020603050405020304" pitchFamily="18" charset="0"/>
                <a:cs typeface="Times New Roman" panose="02020603050405020304" pitchFamily="18" charset="0"/>
              </a:rPr>
              <a:t>безмитної</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торгівлі</a:t>
            </a:r>
            <a:r>
              <a:rPr lang="ru-RU" b="0" i="0" dirty="0" smtClean="0">
                <a:solidFill>
                  <a:srgbClr val="212529"/>
                </a:solidFill>
                <a:effectLst/>
                <a:latin typeface="Times New Roman" panose="02020603050405020304" pitchFamily="18" charset="0"/>
                <a:cs typeface="Times New Roman" panose="02020603050405020304" pitchFamily="18" charset="0"/>
              </a:rPr>
              <a:t> на борт </a:t>
            </a:r>
            <a:r>
              <a:rPr lang="ru-RU" b="0" i="0" dirty="0" err="1" smtClean="0">
                <a:solidFill>
                  <a:srgbClr val="212529"/>
                </a:solidFill>
                <a:effectLst/>
                <a:latin typeface="Times New Roman" panose="02020603050405020304" pitchFamily="18" charset="0"/>
                <a:cs typeface="Times New Roman" panose="02020603050405020304" pitchFamily="18" charset="0"/>
              </a:rPr>
              <a:t>повітряного</a:t>
            </a:r>
            <a:r>
              <a:rPr lang="ru-RU" b="0" i="0" dirty="0" smtClean="0">
                <a:solidFill>
                  <a:srgbClr val="212529"/>
                </a:solidFill>
                <a:effectLst/>
                <a:latin typeface="Times New Roman" panose="02020603050405020304" pitchFamily="18" charset="0"/>
                <a:cs typeface="Times New Roman" panose="02020603050405020304" pitchFamily="18" charset="0"/>
              </a:rPr>
              <a:t> (водного </a:t>
            </a:r>
            <a:r>
              <a:rPr lang="ru-RU" b="0" i="0" dirty="0" err="1" smtClean="0">
                <a:solidFill>
                  <a:srgbClr val="212529"/>
                </a:solidFill>
                <a:effectLst/>
                <a:latin typeface="Times New Roman" panose="02020603050405020304" pitchFamily="18" charset="0"/>
                <a:cs typeface="Times New Roman" panose="02020603050405020304" pitchFamily="18" charset="0"/>
              </a:rPr>
              <a:t>або</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залізничного</a:t>
            </a:r>
            <a:r>
              <a:rPr lang="ru-RU" b="0" i="0" dirty="0" smtClean="0">
                <a:solidFill>
                  <a:srgbClr val="212529"/>
                </a:solidFill>
                <a:effectLst/>
                <a:latin typeface="Times New Roman" panose="02020603050405020304" pitchFamily="18" charset="0"/>
                <a:cs typeface="Times New Roman" panose="02020603050405020304" pitchFamily="18" charset="0"/>
              </a:rPr>
              <a:t>) транспортного </a:t>
            </a:r>
            <a:r>
              <a:rPr lang="ru-RU" b="0" i="0" dirty="0" err="1" smtClean="0">
                <a:solidFill>
                  <a:srgbClr val="212529"/>
                </a:solidFill>
                <a:effectLst/>
                <a:latin typeface="Times New Roman" panose="02020603050405020304" pitchFamily="18" charset="0"/>
                <a:cs typeface="Times New Roman" panose="02020603050405020304" pitchFamily="18" charset="0"/>
              </a:rPr>
              <a:t>засобу</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комерційного</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призначення</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що</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виконує</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міжнародний</a:t>
            </a:r>
            <a:r>
              <a:rPr lang="ru-RU" b="0" i="0" dirty="0" smtClean="0">
                <a:solidFill>
                  <a:srgbClr val="212529"/>
                </a:solidFill>
                <a:effectLst/>
                <a:latin typeface="Times New Roman" panose="02020603050405020304" pitchFamily="18" charset="0"/>
                <a:cs typeface="Times New Roman" panose="02020603050405020304" pitchFamily="18" charset="0"/>
              </a:rPr>
              <a:t> рейс, </a:t>
            </a:r>
            <a:r>
              <a:rPr lang="ru-RU" b="0" i="0" dirty="0" err="1" smtClean="0">
                <a:solidFill>
                  <a:srgbClr val="212529"/>
                </a:solidFill>
                <a:effectLst/>
                <a:latin typeface="Times New Roman" panose="02020603050405020304" pitchFamily="18" charset="0"/>
                <a:cs typeface="Times New Roman" panose="02020603050405020304" pitchFamily="18" charset="0"/>
              </a:rPr>
              <a:t>здійснюється</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під</a:t>
            </a:r>
            <a:r>
              <a:rPr lang="ru-RU" b="0" i="0" dirty="0" smtClean="0">
                <a:solidFill>
                  <a:srgbClr val="212529"/>
                </a:solidFill>
                <a:effectLst/>
                <a:latin typeface="Times New Roman" panose="02020603050405020304" pitchFamily="18" charset="0"/>
                <a:cs typeface="Times New Roman" panose="02020603050405020304" pitchFamily="18" charset="0"/>
              </a:rPr>
              <a:t> контролем </a:t>
            </a:r>
            <a:r>
              <a:rPr lang="ru-RU" b="0" i="0" dirty="0" err="1" smtClean="0">
                <a:solidFill>
                  <a:srgbClr val="212529"/>
                </a:solidFill>
                <a:effectLst/>
                <a:latin typeface="Times New Roman" panose="02020603050405020304" pitchFamily="18" charset="0"/>
                <a:cs typeface="Times New Roman" panose="02020603050405020304" pitchFamily="18" charset="0"/>
              </a:rPr>
              <a:t>посадових</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осіб</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митного</a:t>
            </a:r>
            <a:r>
              <a:rPr lang="ru-RU" b="0" i="0" dirty="0" smtClean="0">
                <a:solidFill>
                  <a:srgbClr val="212529"/>
                </a:solidFill>
                <a:effectLst/>
                <a:latin typeface="Times New Roman" panose="02020603050405020304" pitchFamily="18" charset="0"/>
                <a:cs typeface="Times New Roman" panose="02020603050405020304" pitchFamily="18" charset="0"/>
              </a:rPr>
              <a:t> органу в контейнерах </a:t>
            </a:r>
            <a:r>
              <a:rPr lang="ru-RU" b="0" i="0" dirty="0" err="1" smtClean="0">
                <a:solidFill>
                  <a:srgbClr val="212529"/>
                </a:solidFill>
                <a:effectLst/>
                <a:latin typeface="Times New Roman" panose="02020603050405020304" pitchFamily="18" charset="0"/>
                <a:cs typeface="Times New Roman" panose="02020603050405020304" pitchFamily="18" charset="0"/>
              </a:rPr>
              <a:t>під</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митним</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забезпеченням</a:t>
            </a:r>
            <a:r>
              <a:rPr lang="ru-RU" b="0" i="0" dirty="0" smtClean="0">
                <a:solidFill>
                  <a:srgbClr val="212529"/>
                </a:solidFill>
                <a:effectLst/>
                <a:latin typeface="Times New Roman" panose="02020603050405020304" pitchFamily="18" charset="0"/>
                <a:cs typeface="Times New Roman" panose="02020603050405020304" pitchFamily="18" charset="0"/>
              </a:rPr>
              <a:t> та/</a:t>
            </a:r>
            <a:r>
              <a:rPr lang="ru-RU" b="0" i="0" dirty="0" err="1" smtClean="0">
                <a:solidFill>
                  <a:srgbClr val="212529"/>
                </a:solidFill>
                <a:effectLst/>
                <a:latin typeface="Times New Roman" panose="02020603050405020304" pitchFamily="18" charset="0"/>
                <a:cs typeface="Times New Roman" panose="02020603050405020304" pitchFamily="18" charset="0"/>
              </a:rPr>
              <a:t>або</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забезпеченням</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утримувача</a:t>
            </a:r>
            <a:r>
              <a:rPr lang="ru-RU" b="0" i="0" dirty="0" smtClean="0">
                <a:solidFill>
                  <a:srgbClr val="212529"/>
                </a:solidFill>
                <a:effectLst/>
                <a:latin typeface="Times New Roman" panose="02020603050405020304" pitchFamily="18" charset="0"/>
                <a:cs typeface="Times New Roman" panose="02020603050405020304" pitchFamily="18" charset="0"/>
              </a:rPr>
              <a:t> магазину </a:t>
            </a:r>
            <a:r>
              <a:rPr lang="ru-RU" b="0" i="0" dirty="0" err="1" smtClean="0">
                <a:solidFill>
                  <a:srgbClr val="212529"/>
                </a:solidFill>
                <a:effectLst/>
                <a:latin typeface="Times New Roman" panose="02020603050405020304" pitchFamily="18" charset="0"/>
                <a:cs typeface="Times New Roman" panose="02020603050405020304" pitchFamily="18" charset="0"/>
              </a:rPr>
              <a:t>безмитної</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торгівлі</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Посадовій</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особі</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митного</a:t>
            </a:r>
            <a:r>
              <a:rPr lang="ru-RU" b="0" i="0" dirty="0" smtClean="0">
                <a:solidFill>
                  <a:srgbClr val="212529"/>
                </a:solidFill>
                <a:effectLst/>
                <a:latin typeface="Times New Roman" panose="02020603050405020304" pitchFamily="18" charset="0"/>
                <a:cs typeface="Times New Roman" panose="02020603050405020304" pitchFamily="18" charset="0"/>
              </a:rPr>
              <a:t> органу, яка </a:t>
            </a:r>
            <a:r>
              <a:rPr lang="ru-RU" b="0" i="0" dirty="0" err="1" smtClean="0">
                <a:solidFill>
                  <a:srgbClr val="212529"/>
                </a:solidFill>
                <a:effectLst/>
                <a:latin typeface="Times New Roman" panose="02020603050405020304" pitchFamily="18" charset="0"/>
                <a:cs typeface="Times New Roman" panose="02020603050405020304" pitchFamily="18" charset="0"/>
              </a:rPr>
              <a:t>здійснює</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митний</a:t>
            </a:r>
            <a:r>
              <a:rPr lang="ru-RU" b="0" i="0" dirty="0" smtClean="0">
                <a:solidFill>
                  <a:srgbClr val="212529"/>
                </a:solidFill>
                <a:effectLst/>
                <a:latin typeface="Times New Roman" panose="02020603050405020304" pitchFamily="18" charset="0"/>
                <a:cs typeface="Times New Roman" panose="02020603050405020304" pitchFamily="18" charset="0"/>
              </a:rPr>
              <a:t> контроль та </a:t>
            </a:r>
            <a:r>
              <a:rPr lang="ru-RU" b="0" i="0" dirty="0" err="1" smtClean="0">
                <a:solidFill>
                  <a:srgbClr val="212529"/>
                </a:solidFill>
                <a:effectLst/>
                <a:latin typeface="Times New Roman" panose="02020603050405020304" pitchFamily="18" charset="0"/>
                <a:cs typeface="Times New Roman" panose="02020603050405020304" pitchFamily="18" charset="0"/>
              </a:rPr>
              <a:t>митне</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оформлення</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зазначених</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товарів</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подаються</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товаросупровідні</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документи</a:t>
            </a:r>
            <a:r>
              <a:rPr lang="ru-RU" b="0" i="0" dirty="0" smtClean="0">
                <a:solidFill>
                  <a:srgbClr val="212529"/>
                </a:solidFill>
                <a:effectLst/>
                <a:latin typeface="Times New Roman" panose="02020603050405020304" pitchFamily="18" charset="0"/>
                <a:cs typeface="Times New Roman" panose="02020603050405020304" pitchFamily="18" charset="0"/>
              </a:rPr>
              <a:t> на </a:t>
            </a:r>
            <a:r>
              <a:rPr lang="ru-RU" b="0" i="0" dirty="0" err="1" smtClean="0">
                <a:solidFill>
                  <a:srgbClr val="212529"/>
                </a:solidFill>
                <a:effectLst/>
                <a:latin typeface="Times New Roman" panose="02020603050405020304" pitchFamily="18" charset="0"/>
                <a:cs typeface="Times New Roman" panose="02020603050405020304" pitchFamily="18" charset="0"/>
              </a:rPr>
              <a:t>ці</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товари</a:t>
            </a:r>
            <a:r>
              <a:rPr lang="ru-RU" b="0" i="0" dirty="0" smtClean="0">
                <a:solidFill>
                  <a:srgbClr val="212529"/>
                </a:solidFill>
                <a:effectLst/>
                <a:latin typeface="Times New Roman" panose="02020603050405020304" pitchFamily="18" charset="0"/>
                <a:cs typeface="Times New Roman" panose="02020603050405020304" pitchFamily="18" charset="0"/>
              </a:rPr>
              <a:t> та </a:t>
            </a:r>
            <a:r>
              <a:rPr lang="ru-RU" b="0" i="0" dirty="0" err="1" smtClean="0">
                <a:solidFill>
                  <a:srgbClr val="212529"/>
                </a:solidFill>
                <a:effectLst/>
                <a:latin typeface="Times New Roman" panose="02020603050405020304" pitchFamily="18" charset="0"/>
                <a:cs typeface="Times New Roman" panose="02020603050405020304" pitchFamily="18" charset="0"/>
              </a:rPr>
              <a:t>звіт</a:t>
            </a:r>
            <a:r>
              <a:rPr lang="ru-RU" b="0" i="0" dirty="0" smtClean="0">
                <a:solidFill>
                  <a:srgbClr val="212529"/>
                </a:solidFill>
                <a:effectLst/>
                <a:latin typeface="Times New Roman" panose="02020603050405020304" pitchFamily="18" charset="0"/>
                <a:cs typeface="Times New Roman" panose="02020603050405020304" pitchFamily="18" charset="0"/>
              </a:rPr>
              <a:t> про </a:t>
            </a:r>
            <a:r>
              <a:rPr lang="ru-RU" b="0" i="0" dirty="0" err="1" smtClean="0">
                <a:solidFill>
                  <a:srgbClr val="212529"/>
                </a:solidFill>
                <a:effectLst/>
                <a:latin typeface="Times New Roman" panose="02020603050405020304" pitchFamily="18" charset="0"/>
                <a:cs typeface="Times New Roman" panose="02020603050405020304" pitchFamily="18" charset="0"/>
              </a:rPr>
              <a:t>товари</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поставлені</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реалізовані</a:t>
            </a:r>
            <a:r>
              <a:rPr lang="ru-RU" b="0" i="0" dirty="0" smtClean="0">
                <a:solidFill>
                  <a:srgbClr val="212529"/>
                </a:solidFill>
                <a:effectLst/>
                <a:latin typeface="Times New Roman" panose="02020603050405020304" pitchFamily="18" charset="0"/>
                <a:cs typeface="Times New Roman" panose="02020603050405020304" pitchFamily="18" charset="0"/>
              </a:rPr>
              <a:t> та не </a:t>
            </a:r>
            <a:r>
              <a:rPr lang="ru-RU" b="0" i="0" dirty="0" err="1" smtClean="0">
                <a:solidFill>
                  <a:srgbClr val="212529"/>
                </a:solidFill>
                <a:effectLst/>
                <a:latin typeface="Times New Roman" panose="02020603050405020304" pitchFamily="18" charset="0"/>
                <a:cs typeface="Times New Roman" panose="02020603050405020304" pitchFamily="18" charset="0"/>
              </a:rPr>
              <a:t>реалізовані</a:t>
            </a:r>
            <a:r>
              <a:rPr lang="ru-RU" b="0" i="0" dirty="0" smtClean="0">
                <a:solidFill>
                  <a:srgbClr val="212529"/>
                </a:solidFill>
                <a:effectLst/>
                <a:latin typeface="Times New Roman" panose="02020603050405020304" pitchFamily="18" charset="0"/>
                <a:cs typeface="Times New Roman" panose="02020603050405020304" pitchFamily="18" charset="0"/>
              </a:rPr>
              <a:t> на </a:t>
            </a:r>
            <a:r>
              <a:rPr lang="ru-RU" b="0" i="0" dirty="0" err="1" smtClean="0">
                <a:solidFill>
                  <a:srgbClr val="212529"/>
                </a:solidFill>
                <a:effectLst/>
                <a:latin typeface="Times New Roman" panose="02020603050405020304" pitchFamily="18" charset="0"/>
                <a:cs typeface="Times New Roman" panose="02020603050405020304" pitchFamily="18" charset="0"/>
              </a:rPr>
              <a:t>повітряному</a:t>
            </a:r>
            <a:r>
              <a:rPr lang="ru-RU" b="0" i="0" dirty="0" smtClean="0">
                <a:solidFill>
                  <a:srgbClr val="212529"/>
                </a:solidFill>
                <a:effectLst/>
                <a:latin typeface="Times New Roman" panose="02020603050405020304" pitchFamily="18" charset="0"/>
                <a:cs typeface="Times New Roman" panose="02020603050405020304" pitchFamily="18" charset="0"/>
              </a:rPr>
              <a:t> (водному </a:t>
            </a:r>
            <a:r>
              <a:rPr lang="ru-RU" b="0" i="0" dirty="0" err="1" smtClean="0">
                <a:solidFill>
                  <a:srgbClr val="212529"/>
                </a:solidFill>
                <a:effectLst/>
                <a:latin typeface="Times New Roman" panose="02020603050405020304" pitchFamily="18" charset="0"/>
                <a:cs typeface="Times New Roman" panose="02020603050405020304" pitchFamily="18" charset="0"/>
              </a:rPr>
              <a:t>або</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залізничному</a:t>
            </a:r>
            <a:r>
              <a:rPr lang="ru-RU" b="0" i="0" dirty="0" smtClean="0">
                <a:solidFill>
                  <a:srgbClr val="212529"/>
                </a:solidFill>
                <a:effectLst/>
                <a:latin typeface="Times New Roman" panose="02020603050405020304" pitchFamily="18" charset="0"/>
                <a:cs typeface="Times New Roman" panose="02020603050405020304" pitchFamily="18" charset="0"/>
              </a:rPr>
              <a:t>) транспортному </a:t>
            </a:r>
            <a:r>
              <a:rPr lang="ru-RU" b="0" i="0" dirty="0" err="1" smtClean="0">
                <a:solidFill>
                  <a:srgbClr val="212529"/>
                </a:solidFill>
                <a:effectLst/>
                <a:latin typeface="Times New Roman" panose="02020603050405020304" pitchFamily="18" charset="0"/>
                <a:cs typeface="Times New Roman" panose="02020603050405020304" pitchFamily="18" charset="0"/>
              </a:rPr>
              <a:t>засобі</a:t>
            </a:r>
            <a:r>
              <a:rPr lang="ru-RU" b="0" i="0" dirty="0" smtClean="0">
                <a:solidFill>
                  <a:srgbClr val="212529"/>
                </a:solidFill>
                <a:effectLst/>
                <a:latin typeface="Times New Roman" panose="02020603050405020304" pitchFamily="18" charset="0"/>
                <a:cs typeface="Times New Roman" panose="02020603050405020304" pitchFamily="18" charset="0"/>
              </a:rPr>
              <a:t>, форма </a:t>
            </a:r>
            <a:r>
              <a:rPr lang="ru-RU" b="0" i="0" dirty="0" err="1" smtClean="0">
                <a:solidFill>
                  <a:srgbClr val="212529"/>
                </a:solidFill>
                <a:effectLst/>
                <a:latin typeface="Times New Roman" panose="02020603050405020304" pitchFamily="18" charset="0"/>
                <a:cs typeface="Times New Roman" panose="02020603050405020304" pitchFamily="18" charset="0"/>
              </a:rPr>
              <a:t>якого</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затверджується</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центральним</a:t>
            </a:r>
            <a:r>
              <a:rPr lang="ru-RU" b="0" i="0" dirty="0" smtClean="0">
                <a:solidFill>
                  <a:srgbClr val="212529"/>
                </a:solidFill>
                <a:effectLst/>
                <a:latin typeface="Times New Roman" panose="02020603050405020304" pitchFamily="18" charset="0"/>
                <a:cs typeface="Times New Roman" panose="02020603050405020304" pitchFamily="18" charset="0"/>
              </a:rPr>
              <a:t> органом </a:t>
            </a:r>
            <a:r>
              <a:rPr lang="ru-RU" b="0" i="0" dirty="0" err="1" smtClean="0">
                <a:solidFill>
                  <a:srgbClr val="212529"/>
                </a:solidFill>
                <a:effectLst/>
                <a:latin typeface="Times New Roman" panose="02020603050405020304" pitchFamily="18" charset="0"/>
                <a:cs typeface="Times New Roman" panose="02020603050405020304" pitchFamily="18" charset="0"/>
              </a:rPr>
              <a:t>виконавчої</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влади</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що</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забезпечує</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формування</a:t>
            </a:r>
            <a:r>
              <a:rPr lang="ru-RU" b="0" i="0" dirty="0" smtClean="0">
                <a:solidFill>
                  <a:srgbClr val="212529"/>
                </a:solidFill>
                <a:effectLst/>
                <a:latin typeface="Times New Roman" panose="02020603050405020304" pitchFamily="18" charset="0"/>
                <a:cs typeface="Times New Roman" panose="02020603050405020304" pitchFamily="18" charset="0"/>
              </a:rPr>
              <a:t> та </a:t>
            </a:r>
            <a:r>
              <a:rPr lang="ru-RU" b="0" i="0" dirty="0" err="1" smtClean="0">
                <a:solidFill>
                  <a:srgbClr val="212529"/>
                </a:solidFill>
                <a:effectLst/>
                <a:latin typeface="Times New Roman" panose="02020603050405020304" pitchFamily="18" charset="0"/>
                <a:cs typeface="Times New Roman" panose="02020603050405020304" pitchFamily="18" charset="0"/>
              </a:rPr>
              <a:t>реалізує</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державну</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фінансову</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політику</a:t>
            </a:r>
            <a:r>
              <a:rPr lang="ru-RU" b="0" i="0" dirty="0" smtClean="0">
                <a:solidFill>
                  <a:srgbClr val="212529"/>
                </a:solidFill>
                <a:effectLst/>
                <a:latin typeface="Times New Roman" panose="02020603050405020304" pitchFamily="18" charset="0"/>
                <a:cs typeface="Times New Roman" panose="02020603050405020304" pitchFamily="18" charset="0"/>
              </a:rPr>
              <a:t>.  </a:t>
            </a:r>
          </a:p>
          <a:p>
            <a:pPr algn="just"/>
            <a:r>
              <a:rPr lang="ru-RU" dirty="0">
                <a:solidFill>
                  <a:srgbClr val="212529"/>
                </a:solidFill>
                <a:latin typeface="Times New Roman" panose="02020603050405020304" pitchFamily="18" charset="0"/>
                <a:cs typeface="Times New Roman" panose="02020603050405020304" pitchFamily="18" charset="0"/>
              </a:rPr>
              <a:t> </a:t>
            </a:r>
            <a:r>
              <a:rPr lang="ru-RU" dirty="0" smtClean="0">
                <a:solidFill>
                  <a:srgbClr val="212529"/>
                </a:solidFill>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Посадова</a:t>
            </a:r>
            <a:r>
              <a:rPr lang="ru-RU" b="0" i="0" dirty="0" smtClean="0">
                <a:solidFill>
                  <a:srgbClr val="212529"/>
                </a:solidFill>
                <a:effectLst/>
                <a:latin typeface="Times New Roman" panose="02020603050405020304" pitchFamily="18" charset="0"/>
                <a:cs typeface="Times New Roman" panose="02020603050405020304" pitchFamily="18" charset="0"/>
              </a:rPr>
              <a:t> особа </a:t>
            </a:r>
            <a:r>
              <a:rPr lang="ru-RU" b="0" i="0" dirty="0" err="1" smtClean="0">
                <a:solidFill>
                  <a:srgbClr val="212529"/>
                </a:solidFill>
                <a:effectLst/>
                <a:latin typeface="Times New Roman" panose="02020603050405020304" pitchFamily="18" charset="0"/>
                <a:cs typeface="Times New Roman" panose="02020603050405020304" pitchFamily="18" charset="0"/>
              </a:rPr>
              <a:t>митного</a:t>
            </a:r>
            <a:r>
              <a:rPr lang="ru-RU" b="0" i="0" dirty="0" smtClean="0">
                <a:solidFill>
                  <a:srgbClr val="212529"/>
                </a:solidFill>
                <a:effectLst/>
                <a:latin typeface="Times New Roman" panose="02020603050405020304" pitchFamily="18" charset="0"/>
                <a:cs typeface="Times New Roman" panose="02020603050405020304" pitchFamily="18" charset="0"/>
              </a:rPr>
              <a:t> органу </a:t>
            </a:r>
            <a:r>
              <a:rPr lang="ru-RU" b="0" i="0" dirty="0" err="1" smtClean="0">
                <a:solidFill>
                  <a:srgbClr val="212529"/>
                </a:solidFill>
                <a:effectLst/>
                <a:latin typeface="Times New Roman" panose="02020603050405020304" pitchFamily="18" charset="0"/>
                <a:cs typeface="Times New Roman" panose="02020603050405020304" pitchFamily="18" charset="0"/>
              </a:rPr>
              <a:t>перевіряє</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відповідність</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накладеного</a:t>
            </a:r>
            <a:r>
              <a:rPr lang="ru-RU" b="0" i="0" dirty="0" smtClean="0">
                <a:solidFill>
                  <a:srgbClr val="212529"/>
                </a:solidFill>
                <a:effectLst/>
                <a:latin typeface="Times New Roman" panose="02020603050405020304" pitchFamily="18" charset="0"/>
                <a:cs typeface="Times New Roman" panose="02020603050405020304" pitchFamily="18" charset="0"/>
              </a:rPr>
              <a:t> на контейнер </a:t>
            </a:r>
            <a:r>
              <a:rPr lang="ru-RU" b="0" i="0" dirty="0" err="1" smtClean="0">
                <a:solidFill>
                  <a:srgbClr val="212529"/>
                </a:solidFill>
                <a:effectLst/>
                <a:latin typeface="Times New Roman" panose="02020603050405020304" pitchFamily="18" charset="0"/>
                <a:cs typeface="Times New Roman" panose="02020603050405020304" pitchFamily="18" charset="0"/>
              </a:rPr>
              <a:t>забезпечення</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утримувача</a:t>
            </a:r>
            <a:r>
              <a:rPr lang="ru-RU" b="0" i="0" dirty="0" smtClean="0">
                <a:solidFill>
                  <a:srgbClr val="212529"/>
                </a:solidFill>
                <a:effectLst/>
                <a:latin typeface="Times New Roman" panose="02020603050405020304" pitchFamily="18" charset="0"/>
                <a:cs typeface="Times New Roman" panose="02020603050405020304" pitchFamily="18" charset="0"/>
              </a:rPr>
              <a:t> магазину </a:t>
            </a:r>
            <a:r>
              <a:rPr lang="ru-RU" b="0" i="0" dirty="0" err="1" smtClean="0">
                <a:solidFill>
                  <a:srgbClr val="212529"/>
                </a:solidFill>
                <a:effectLst/>
                <a:latin typeface="Times New Roman" panose="02020603050405020304" pitchFamily="18" charset="0"/>
                <a:cs typeface="Times New Roman" panose="02020603050405020304" pitchFamily="18" charset="0"/>
              </a:rPr>
              <a:t>безмитної</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торгівлі</a:t>
            </a:r>
            <a:r>
              <a:rPr lang="ru-RU" b="0" i="0" dirty="0" smtClean="0">
                <a:solidFill>
                  <a:srgbClr val="212529"/>
                </a:solidFill>
                <a:effectLst/>
                <a:latin typeface="Times New Roman" panose="02020603050405020304" pitchFamily="18" charset="0"/>
                <a:cs typeface="Times New Roman" panose="02020603050405020304" pitchFamily="18" charset="0"/>
              </a:rPr>
              <a:t> та </a:t>
            </a:r>
            <a:r>
              <a:rPr lang="ru-RU" b="0" i="0" dirty="0" err="1" smtClean="0">
                <a:solidFill>
                  <a:srgbClr val="212529"/>
                </a:solidFill>
                <a:effectLst/>
                <a:latin typeface="Times New Roman" panose="02020603050405020304" pitchFamily="18" charset="0"/>
                <a:cs typeface="Times New Roman" panose="02020603050405020304" pitchFamily="18" charset="0"/>
              </a:rPr>
              <a:t>товарів</a:t>
            </a:r>
            <a:r>
              <a:rPr lang="ru-RU" b="0" i="0" dirty="0" smtClean="0">
                <a:solidFill>
                  <a:srgbClr val="212529"/>
                </a:solidFill>
                <a:effectLst/>
                <a:latin typeface="Times New Roman" panose="02020603050405020304" pitchFamily="18" charset="0"/>
                <a:cs typeface="Times New Roman" panose="02020603050405020304" pitchFamily="18" charset="0"/>
              </a:rPr>
              <a:t> у </a:t>
            </a:r>
            <a:r>
              <a:rPr lang="ru-RU" b="0" i="0" dirty="0" err="1" smtClean="0">
                <a:solidFill>
                  <a:srgbClr val="212529"/>
                </a:solidFill>
                <a:effectLst/>
                <a:latin typeface="Times New Roman" panose="02020603050405020304" pitchFamily="18" charset="0"/>
                <a:cs typeface="Times New Roman" panose="02020603050405020304" pitchFamily="18" charset="0"/>
              </a:rPr>
              <a:t>контейнері</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відомостям</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наведеним</a:t>
            </a:r>
            <a:r>
              <a:rPr lang="ru-RU" b="0" i="0" dirty="0" smtClean="0">
                <a:solidFill>
                  <a:srgbClr val="212529"/>
                </a:solidFill>
                <a:effectLst/>
                <a:latin typeface="Times New Roman" panose="02020603050405020304" pitchFamily="18" charset="0"/>
                <a:cs typeface="Times New Roman" panose="02020603050405020304" pitchFamily="18" charset="0"/>
              </a:rPr>
              <a:t> у </a:t>
            </a:r>
            <a:r>
              <a:rPr lang="ru-RU" b="0" i="0" dirty="0" err="1" smtClean="0">
                <a:solidFill>
                  <a:srgbClr val="212529"/>
                </a:solidFill>
                <a:effectLst/>
                <a:latin typeface="Times New Roman" panose="02020603050405020304" pitchFamily="18" charset="0"/>
                <a:cs typeface="Times New Roman" panose="02020603050405020304" pitchFamily="18" charset="0"/>
              </a:rPr>
              <a:t>звіті</a:t>
            </a:r>
            <a:r>
              <a:rPr lang="ru-RU" b="0" i="0" dirty="0" smtClean="0">
                <a:solidFill>
                  <a:srgbClr val="212529"/>
                </a:solidFill>
                <a:effectLst/>
                <a:latin typeface="Times New Roman" panose="02020603050405020304" pitchFamily="18" charset="0"/>
                <a:cs typeface="Times New Roman" panose="02020603050405020304" pitchFamily="18" charset="0"/>
              </a:rPr>
              <a:t> про </a:t>
            </a:r>
            <a:r>
              <a:rPr lang="ru-RU" b="0" i="0" dirty="0" err="1" smtClean="0">
                <a:solidFill>
                  <a:srgbClr val="212529"/>
                </a:solidFill>
                <a:effectLst/>
                <a:latin typeface="Times New Roman" panose="02020603050405020304" pitchFamily="18" charset="0"/>
                <a:cs typeface="Times New Roman" panose="02020603050405020304" pitchFamily="18" charset="0"/>
              </a:rPr>
              <a:t>товари</a:t>
            </a:r>
            <a:r>
              <a:rPr lang="ru-RU" b="0" i="0" dirty="0" smtClean="0">
                <a:solidFill>
                  <a:srgbClr val="212529"/>
                </a:solidFill>
                <a:effectLst/>
                <a:latin typeface="Times New Roman" panose="02020603050405020304" pitchFamily="18" charset="0"/>
                <a:cs typeface="Times New Roman" panose="02020603050405020304" pitchFamily="18" charset="0"/>
              </a:rPr>
              <a:t>, та за </a:t>
            </a:r>
            <a:r>
              <a:rPr lang="ru-RU" b="0" i="0" dirty="0" err="1" smtClean="0">
                <a:solidFill>
                  <a:srgbClr val="212529"/>
                </a:solidFill>
                <a:effectLst/>
                <a:latin typeface="Times New Roman" panose="02020603050405020304" pitchFamily="18" charset="0"/>
                <a:cs typeface="Times New Roman" panose="02020603050405020304" pitchFamily="18" charset="0"/>
              </a:rPr>
              <a:t>відсутності</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зауважень</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погоджує</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постачання</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товарів</a:t>
            </a:r>
            <a:r>
              <a:rPr lang="ru-RU" b="0" i="0" dirty="0" smtClean="0">
                <a:solidFill>
                  <a:srgbClr val="212529"/>
                </a:solidFill>
                <a:effectLst/>
                <a:latin typeface="Times New Roman" panose="02020603050405020304" pitchFamily="18" charset="0"/>
                <a:cs typeface="Times New Roman" panose="02020603050405020304" pitchFamily="18" charset="0"/>
              </a:rPr>
              <a:t> на </a:t>
            </a:r>
            <a:r>
              <a:rPr lang="ru-RU" b="0" i="0" dirty="0" err="1" smtClean="0">
                <a:solidFill>
                  <a:srgbClr val="212529"/>
                </a:solidFill>
                <a:effectLst/>
                <a:latin typeface="Times New Roman" panose="02020603050405020304" pitchFamily="18" charset="0"/>
                <a:cs typeface="Times New Roman" panose="02020603050405020304" pitchFamily="18" charset="0"/>
              </a:rPr>
              <a:t>повітряний</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водний</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або</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залізничний</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транспортний</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засіб</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комерційного</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призначення</a:t>
            </a:r>
            <a:r>
              <a:rPr lang="ru-RU" b="0" i="0" dirty="0" smtClean="0">
                <a:solidFill>
                  <a:srgbClr val="212529"/>
                </a:solidFill>
                <a:effectLst/>
                <a:latin typeface="Times New Roman" panose="02020603050405020304" pitchFamily="18" charset="0"/>
                <a:cs typeface="Times New Roman" panose="02020603050405020304" pitchFamily="18" charset="0"/>
              </a:rPr>
              <a:t> шляхом </a:t>
            </a:r>
            <a:r>
              <a:rPr lang="ru-RU" b="0" i="0" dirty="0" err="1" smtClean="0">
                <a:solidFill>
                  <a:srgbClr val="212529"/>
                </a:solidFill>
                <a:effectLst/>
                <a:latin typeface="Times New Roman" panose="02020603050405020304" pitchFamily="18" charset="0"/>
                <a:cs typeface="Times New Roman" panose="02020603050405020304" pitchFamily="18" charset="0"/>
              </a:rPr>
              <a:t>проставляння</a:t>
            </a:r>
            <a:r>
              <a:rPr lang="ru-RU" b="0" i="0" dirty="0" smtClean="0">
                <a:solidFill>
                  <a:srgbClr val="212529"/>
                </a:solidFill>
                <a:effectLst/>
                <a:latin typeface="Times New Roman" panose="02020603050405020304" pitchFamily="18" charset="0"/>
                <a:cs typeface="Times New Roman" panose="02020603050405020304" pitchFamily="18" charset="0"/>
              </a:rPr>
              <a:t> на </a:t>
            </a:r>
            <a:r>
              <a:rPr lang="ru-RU" b="0" i="0" dirty="0" err="1" smtClean="0">
                <a:solidFill>
                  <a:srgbClr val="212529"/>
                </a:solidFill>
                <a:effectLst/>
                <a:latin typeface="Times New Roman" panose="02020603050405020304" pitchFamily="18" charset="0"/>
                <a:cs typeface="Times New Roman" panose="02020603050405020304" pitchFamily="18" charset="0"/>
              </a:rPr>
              <a:t>звіті</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відбитка</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особистої</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номерної</a:t>
            </a:r>
            <a:r>
              <a:rPr lang="ru-RU" b="0" i="0" dirty="0" smtClean="0">
                <a:solidFill>
                  <a:srgbClr val="212529"/>
                </a:solidFill>
                <a:effectLst/>
                <a:latin typeface="Times New Roman" panose="02020603050405020304" pitchFamily="18" charset="0"/>
                <a:cs typeface="Times New Roman" panose="02020603050405020304" pitchFamily="18" charset="0"/>
              </a:rPr>
              <a:t> печатки. </a:t>
            </a:r>
            <a:r>
              <a:rPr lang="ru-RU" b="0" i="0" dirty="0" err="1" smtClean="0">
                <a:solidFill>
                  <a:srgbClr val="212529"/>
                </a:solidFill>
                <a:effectLst/>
                <a:latin typeface="Times New Roman" panose="02020603050405020304" pitchFamily="18" charset="0"/>
                <a:cs typeface="Times New Roman" panose="02020603050405020304" pitchFamily="18" charset="0"/>
              </a:rPr>
              <a:t>Посадова</a:t>
            </a:r>
            <a:r>
              <a:rPr lang="ru-RU" b="0" i="0" dirty="0" smtClean="0">
                <a:solidFill>
                  <a:srgbClr val="212529"/>
                </a:solidFill>
                <a:effectLst/>
                <a:latin typeface="Times New Roman" panose="02020603050405020304" pitchFamily="18" charset="0"/>
                <a:cs typeface="Times New Roman" panose="02020603050405020304" pitchFamily="18" charset="0"/>
              </a:rPr>
              <a:t> особа </a:t>
            </a:r>
            <a:r>
              <a:rPr lang="ru-RU" b="0" i="0" dirty="0" err="1" smtClean="0">
                <a:solidFill>
                  <a:srgbClr val="212529"/>
                </a:solidFill>
                <a:effectLst/>
                <a:latin typeface="Times New Roman" panose="02020603050405020304" pitchFamily="18" charset="0"/>
                <a:cs typeface="Times New Roman" panose="02020603050405020304" pitchFamily="18" charset="0"/>
              </a:rPr>
              <a:t>митного</a:t>
            </a:r>
            <a:r>
              <a:rPr lang="ru-RU" b="0" i="0" dirty="0" smtClean="0">
                <a:solidFill>
                  <a:srgbClr val="212529"/>
                </a:solidFill>
                <a:effectLst/>
                <a:latin typeface="Times New Roman" panose="02020603050405020304" pitchFamily="18" charset="0"/>
                <a:cs typeface="Times New Roman" panose="02020603050405020304" pitchFamily="18" charset="0"/>
              </a:rPr>
              <a:t> органу </a:t>
            </a:r>
            <a:r>
              <a:rPr lang="ru-RU" b="0" i="0" dirty="0" err="1" smtClean="0">
                <a:solidFill>
                  <a:srgbClr val="212529"/>
                </a:solidFill>
                <a:effectLst/>
                <a:latin typeface="Times New Roman" panose="02020603050405020304" pitchFamily="18" charset="0"/>
                <a:cs typeface="Times New Roman" panose="02020603050405020304" pitchFamily="18" charset="0"/>
              </a:rPr>
              <a:t>має</a:t>
            </a:r>
            <a:r>
              <a:rPr lang="ru-RU" b="0" i="0" dirty="0" smtClean="0">
                <a:solidFill>
                  <a:srgbClr val="212529"/>
                </a:solidFill>
                <a:effectLst/>
                <a:latin typeface="Times New Roman" panose="02020603050405020304" pitchFamily="18" charset="0"/>
                <a:cs typeface="Times New Roman" panose="02020603050405020304" pitchFamily="18" charset="0"/>
              </a:rPr>
              <a:t> право </a:t>
            </a:r>
            <a:r>
              <a:rPr lang="ru-RU" b="0" i="0" dirty="0" err="1" smtClean="0">
                <a:solidFill>
                  <a:srgbClr val="212529"/>
                </a:solidFill>
                <a:effectLst/>
                <a:latin typeface="Times New Roman" panose="02020603050405020304" pitchFamily="18" charset="0"/>
                <a:cs typeface="Times New Roman" panose="02020603050405020304" pitchFamily="18" charset="0"/>
              </a:rPr>
              <a:t>перевірити</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вміст</a:t>
            </a:r>
            <a:r>
              <a:rPr lang="ru-RU" b="0" i="0" dirty="0" smtClean="0">
                <a:solidFill>
                  <a:srgbClr val="212529"/>
                </a:solidFill>
                <a:effectLst/>
                <a:latin typeface="Times New Roman" panose="02020603050405020304" pitchFamily="18" charset="0"/>
                <a:cs typeface="Times New Roman" panose="02020603050405020304" pitchFamily="18" charset="0"/>
              </a:rPr>
              <a:t> контейнера на будь-</a:t>
            </a:r>
            <a:r>
              <a:rPr lang="ru-RU" b="0" i="0" dirty="0" err="1" smtClean="0">
                <a:solidFill>
                  <a:srgbClr val="212529"/>
                </a:solidFill>
                <a:effectLst/>
                <a:latin typeface="Times New Roman" panose="02020603050405020304" pitchFamily="18" charset="0"/>
                <a:cs typeface="Times New Roman" panose="02020603050405020304" pitchFamily="18" charset="0"/>
              </a:rPr>
              <a:t>якому</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етапі</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постачання</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товарів</a:t>
            </a:r>
            <a:r>
              <a:rPr lang="ru-RU" b="0" i="0" dirty="0" smtClean="0">
                <a:solidFill>
                  <a:srgbClr val="212529"/>
                </a:solidFill>
                <a:effectLst/>
                <a:latin typeface="Times New Roman" panose="02020603050405020304" pitchFamily="18" charset="0"/>
                <a:cs typeface="Times New Roman" panose="02020603050405020304" pitchFamily="18" charset="0"/>
              </a:rPr>
              <a:t> магазином </a:t>
            </a:r>
            <a:r>
              <a:rPr lang="ru-RU" b="0" i="0" dirty="0" err="1" smtClean="0">
                <a:solidFill>
                  <a:srgbClr val="212529"/>
                </a:solidFill>
                <a:effectLst/>
                <a:latin typeface="Times New Roman" panose="02020603050405020304" pitchFamily="18" charset="0"/>
                <a:cs typeface="Times New Roman" panose="02020603050405020304" pitchFamily="18" charset="0"/>
              </a:rPr>
              <a:t>безмитної</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торгівлі</a:t>
            </a:r>
            <a:r>
              <a:rPr lang="ru-RU" b="0" i="0" dirty="0" smtClean="0">
                <a:solidFill>
                  <a:srgbClr val="212529"/>
                </a:solidFill>
                <a:effectLst/>
                <a:latin typeface="Times New Roman" panose="02020603050405020304" pitchFamily="18" charset="0"/>
                <a:cs typeface="Times New Roman" panose="02020603050405020304" pitchFamily="18" charset="0"/>
              </a:rPr>
              <a:t> на </a:t>
            </a:r>
            <a:r>
              <a:rPr lang="ru-RU" b="0" i="0" dirty="0" err="1" smtClean="0">
                <a:solidFill>
                  <a:srgbClr val="212529"/>
                </a:solidFill>
                <a:effectLst/>
                <a:latin typeface="Times New Roman" panose="02020603050405020304" pitchFamily="18" charset="0"/>
                <a:cs typeface="Times New Roman" panose="02020603050405020304" pitchFamily="18" charset="0"/>
              </a:rPr>
              <a:t>повітряний</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водний</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або</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залізничний</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транспортний</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засіб</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комерційного</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призначення</a:t>
            </a:r>
            <a:r>
              <a:rPr lang="ru-RU" b="0" i="0" dirty="0" smtClean="0">
                <a:solidFill>
                  <a:srgbClr val="212529"/>
                </a:solidFill>
                <a:effectLst/>
                <a:latin typeface="Times New Roman" panose="02020603050405020304" pitchFamily="18" charset="0"/>
                <a:cs typeface="Times New Roman" panose="02020603050405020304" pitchFamily="18" charset="0"/>
              </a:rPr>
              <a:t> та </a:t>
            </a:r>
            <a:r>
              <a:rPr lang="ru-RU" b="0" i="0" dirty="0" err="1" smtClean="0">
                <a:solidFill>
                  <a:srgbClr val="212529"/>
                </a:solidFill>
                <a:effectLst/>
                <a:latin typeface="Times New Roman" panose="02020603050405020304" pitchFamily="18" charset="0"/>
                <a:cs typeface="Times New Roman" panose="02020603050405020304" pitchFamily="18" charset="0"/>
              </a:rPr>
              <a:t>повернення</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цих</a:t>
            </a:r>
            <a:r>
              <a:rPr lang="ru-RU" b="0" i="0" dirty="0" smtClean="0">
                <a:solidFill>
                  <a:srgbClr val="212529"/>
                </a:solidFill>
                <a:effectLst/>
                <a:latin typeface="Times New Roman" panose="02020603050405020304" pitchFamily="18" charset="0"/>
                <a:cs typeface="Times New Roman" panose="02020603050405020304" pitchFamily="18" charset="0"/>
              </a:rPr>
              <a:t> </a:t>
            </a:r>
            <a:r>
              <a:rPr lang="ru-RU" b="0" i="0" dirty="0" err="1" smtClean="0">
                <a:solidFill>
                  <a:srgbClr val="212529"/>
                </a:solidFill>
                <a:effectLst/>
                <a:latin typeface="Times New Roman" panose="02020603050405020304" pitchFamily="18" charset="0"/>
                <a:cs typeface="Times New Roman" panose="02020603050405020304" pitchFamily="18" charset="0"/>
              </a:rPr>
              <a:t>товарів</a:t>
            </a:r>
            <a:r>
              <a:rPr lang="ru-RU" b="0" i="0" dirty="0" smtClean="0">
                <a:solidFill>
                  <a:srgbClr val="212529"/>
                </a:solidFill>
                <a:effectLst/>
                <a:latin typeface="Times New Roman" panose="02020603050405020304" pitchFamily="18" charset="0"/>
                <a:cs typeface="Times New Roman" panose="02020603050405020304" pitchFamily="18" charset="0"/>
              </a:rPr>
              <a:t> з транспортного </a:t>
            </a:r>
            <a:r>
              <a:rPr lang="ru-RU" b="0" i="0" dirty="0" err="1" smtClean="0">
                <a:solidFill>
                  <a:srgbClr val="212529"/>
                </a:solidFill>
                <a:effectLst/>
                <a:latin typeface="Times New Roman" panose="02020603050405020304" pitchFamily="18" charset="0"/>
                <a:cs typeface="Times New Roman" panose="02020603050405020304" pitchFamily="18" charset="0"/>
              </a:rPr>
              <a:t>засобу</a:t>
            </a:r>
            <a:r>
              <a:rPr lang="ru-RU" b="0" i="0" dirty="0" smtClean="0">
                <a:solidFill>
                  <a:srgbClr val="212529"/>
                </a:solidFill>
                <a:effectLst/>
                <a:latin typeface="Times New Roman" panose="02020603050405020304" pitchFamily="18" charset="0"/>
                <a:cs typeface="Times New Roman" panose="02020603050405020304" pitchFamily="18" charset="0"/>
              </a:rPr>
              <a:t> до </a:t>
            </a:r>
            <a:r>
              <a:rPr lang="ru-RU" b="0" i="0" dirty="0" err="1" smtClean="0">
                <a:solidFill>
                  <a:srgbClr val="212529"/>
                </a:solidFill>
                <a:effectLst/>
                <a:latin typeface="Times New Roman" panose="02020603050405020304" pitchFamily="18" charset="0"/>
                <a:cs typeface="Times New Roman" panose="02020603050405020304" pitchFamily="18" charset="0"/>
              </a:rPr>
              <a:t>зазначеного</a:t>
            </a:r>
            <a:r>
              <a:rPr lang="ru-RU" b="0" i="0" dirty="0" smtClean="0">
                <a:solidFill>
                  <a:srgbClr val="212529"/>
                </a:solidFill>
                <a:effectLst/>
                <a:latin typeface="Times New Roman" panose="02020603050405020304" pitchFamily="18" charset="0"/>
                <a:cs typeface="Times New Roman" panose="02020603050405020304" pitchFamily="18" charset="0"/>
              </a:rPr>
              <a:t> магазину.</a:t>
            </a:r>
          </a:p>
          <a:p>
            <a:endParaRPr lang="ru-RU" dirty="0">
              <a:effectLst/>
            </a:endParaRPr>
          </a:p>
        </p:txBody>
      </p:sp>
    </p:spTree>
    <p:extLst>
      <p:ext uri="{BB962C8B-B14F-4D97-AF65-F5344CB8AC3E}">
        <p14:creationId xmlns:p14="http://schemas.microsoft.com/office/powerpoint/2010/main" val="1625457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116632"/>
            <a:ext cx="8784976" cy="5816977"/>
          </a:xfrm>
          <a:prstGeom prst="rect">
            <a:avLst/>
          </a:prstGeom>
        </p:spPr>
        <p:txBody>
          <a:bodyPr wrap="square">
            <a:spAutoFit/>
          </a:bodyPr>
          <a:lstStyle/>
          <a:p>
            <a:pPr algn="just"/>
            <a:r>
              <a:rPr lang="ru-RU" b="0" i="0" dirty="0" smtClean="0">
                <a:solidFill>
                  <a:srgbClr val="212529"/>
                </a:solidFill>
                <a:effectLst/>
                <a:latin typeface="-apple-system"/>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Після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завершення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повітряним</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водним</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або</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залізничним</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транспортним</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засобом</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комерційного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призначення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міжнародного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рейсу в прямому та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зворотному</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напрямках</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товари</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що</a:t>
            </a:r>
            <a:r>
              <a:rPr lang="ru-RU" sz="1600" b="0" i="0" dirty="0" smtClean="0">
                <a:solidFill>
                  <a:srgbClr val="212529"/>
                </a:solidFill>
                <a:effectLst/>
                <a:latin typeface="Times New Roman" panose="02020603050405020304" pitchFamily="18" charset="0"/>
                <a:cs typeface="Times New Roman" panose="02020603050405020304" pitchFamily="18" charset="0"/>
              </a:rPr>
              <a:t> не </a:t>
            </a:r>
            <a:r>
              <a:rPr lang="ru-RU" sz="1600" b="0" i="0" dirty="0" err="1" smtClean="0">
                <a:solidFill>
                  <a:srgbClr val="212529"/>
                </a:solidFill>
                <a:effectLst/>
                <a:latin typeface="Times New Roman" panose="02020603050405020304" pitchFamily="18" charset="0"/>
                <a:cs typeface="Times New Roman" panose="02020603050405020304" pitchFamily="18" charset="0"/>
              </a:rPr>
              <a:t>були</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реалізовані</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повертаються</a:t>
            </a:r>
            <a:r>
              <a:rPr lang="ru-RU" sz="1600" b="0" i="0" dirty="0" smtClean="0">
                <a:solidFill>
                  <a:srgbClr val="212529"/>
                </a:solidFill>
                <a:effectLst/>
                <a:latin typeface="Times New Roman" panose="02020603050405020304" pitchFamily="18" charset="0"/>
                <a:cs typeface="Times New Roman" panose="02020603050405020304" pitchFamily="18" charset="0"/>
              </a:rPr>
              <a:t> з </a:t>
            </a:r>
            <a:r>
              <a:rPr lang="ru-RU" sz="1600" b="0" i="0" dirty="0" err="1" smtClean="0">
                <a:solidFill>
                  <a:srgbClr val="212529"/>
                </a:solidFill>
                <a:effectLst/>
                <a:latin typeface="Times New Roman" panose="02020603050405020304" pitchFamily="18" charset="0"/>
                <a:cs typeface="Times New Roman" panose="02020603050405020304" pitchFamily="18" charset="0"/>
              </a:rPr>
              <a:t>цього</a:t>
            </a:r>
            <a:r>
              <a:rPr lang="ru-RU" sz="1600" b="0" i="0" dirty="0" smtClean="0">
                <a:solidFill>
                  <a:srgbClr val="212529"/>
                </a:solidFill>
                <a:effectLst/>
                <a:latin typeface="Times New Roman" panose="02020603050405020304" pitchFamily="18" charset="0"/>
                <a:cs typeface="Times New Roman" panose="02020603050405020304" pitchFamily="18" charset="0"/>
              </a:rPr>
              <a:t> транспортного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засобу</a:t>
            </a:r>
            <a:r>
              <a:rPr lang="ru-RU" sz="1600" b="0" i="0" dirty="0" smtClean="0">
                <a:solidFill>
                  <a:srgbClr val="212529"/>
                </a:solidFill>
                <a:effectLst/>
                <a:latin typeface="Times New Roman" panose="02020603050405020304" pitchFamily="18" charset="0"/>
                <a:cs typeface="Times New Roman" panose="02020603050405020304" pitchFamily="18" charset="0"/>
              </a:rPr>
              <a:t> в контейнерах </a:t>
            </a:r>
            <a:r>
              <a:rPr lang="ru-RU" sz="1600" b="0" i="0" dirty="0" err="1" smtClean="0">
                <a:solidFill>
                  <a:srgbClr val="212529"/>
                </a:solidFill>
                <a:effectLst/>
                <a:latin typeface="Times New Roman" panose="02020603050405020304" pitchFamily="18" charset="0"/>
                <a:cs typeface="Times New Roman" panose="02020603050405020304" pitchFamily="18" charset="0"/>
              </a:rPr>
              <a:t>під</a:t>
            </a:r>
            <a:r>
              <a:rPr lang="ru-RU" sz="1600" b="0" i="0" dirty="0" smtClean="0">
                <a:solidFill>
                  <a:srgbClr val="212529"/>
                </a:solidFill>
                <a:effectLst/>
                <a:latin typeface="Times New Roman" panose="02020603050405020304" pitchFamily="18" charset="0"/>
                <a:cs typeface="Times New Roman" panose="02020603050405020304" pitchFamily="18" charset="0"/>
              </a:rPr>
              <a:t> контролем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посадових</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осіб</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митного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органу до магазину </a:t>
            </a:r>
            <a:r>
              <a:rPr lang="ru-RU" sz="1600" b="0" i="0" dirty="0" err="1" smtClean="0">
                <a:solidFill>
                  <a:srgbClr val="212529"/>
                </a:solidFill>
                <a:effectLst/>
                <a:latin typeface="Times New Roman" panose="02020603050405020304" pitchFamily="18" charset="0"/>
                <a:cs typeface="Times New Roman" panose="02020603050405020304" pitchFamily="18" charset="0"/>
              </a:rPr>
              <a:t>безмитної</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торгівлі</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який</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постачав</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їх</a:t>
            </a:r>
            <a:r>
              <a:rPr lang="ru-RU" sz="1600" b="0" i="0" dirty="0" smtClean="0">
                <a:solidFill>
                  <a:srgbClr val="212529"/>
                </a:solidFill>
                <a:effectLst/>
                <a:latin typeface="Times New Roman" panose="02020603050405020304" pitchFamily="18" charset="0"/>
                <a:cs typeface="Times New Roman" panose="02020603050405020304" pitchFamily="18" charset="0"/>
              </a:rPr>
              <a:t> на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зазначений</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транспортний</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засіб</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Якщо</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міжнародні</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рейси</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виконуються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повітряним</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транспортним</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засобом</a:t>
            </a:r>
            <a:r>
              <a:rPr lang="ru-RU" sz="1600" b="0" i="0" dirty="0" smtClean="0">
                <a:solidFill>
                  <a:srgbClr val="212529"/>
                </a:solidFill>
                <a:effectLst/>
                <a:latin typeface="Times New Roman" panose="02020603050405020304" pitchFamily="18" charset="0"/>
                <a:cs typeface="Times New Roman" panose="02020603050405020304" pitchFamily="18" charset="0"/>
              </a:rPr>
              <a:t> через </a:t>
            </a:r>
            <a:r>
              <a:rPr lang="ru-RU" sz="1600" b="0" i="0" dirty="0" err="1" smtClean="0">
                <a:solidFill>
                  <a:srgbClr val="212529"/>
                </a:solidFill>
                <a:effectLst/>
                <a:latin typeface="Times New Roman" panose="02020603050405020304" pitchFamily="18" charset="0"/>
                <a:cs typeface="Times New Roman" panose="02020603050405020304" pitchFamily="18" charset="0"/>
              </a:rPr>
              <a:t>нетривалі</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проміжки</a:t>
            </a:r>
            <a:r>
              <a:rPr lang="ru-RU" sz="1600" b="0" i="0" dirty="0" smtClean="0">
                <a:solidFill>
                  <a:srgbClr val="212529"/>
                </a:solidFill>
                <a:effectLst/>
                <a:latin typeface="Times New Roman" panose="02020603050405020304" pitchFamily="18" charset="0"/>
                <a:cs typeface="Times New Roman" panose="02020603050405020304" pitchFamily="18" charset="0"/>
              </a:rPr>
              <a:t> часу,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товари</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після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закінчення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чергового</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міжнародного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рейсу </a:t>
            </a:r>
            <a:r>
              <a:rPr lang="ru-RU" sz="1600" b="0" i="0" dirty="0" err="1" smtClean="0">
                <a:solidFill>
                  <a:srgbClr val="212529"/>
                </a:solidFill>
                <a:effectLst/>
                <a:latin typeface="Times New Roman" panose="02020603050405020304" pitchFamily="18" charset="0"/>
                <a:cs typeface="Times New Roman" panose="02020603050405020304" pitchFamily="18" charset="0"/>
              </a:rPr>
              <a:t>можуть</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залишатися</a:t>
            </a:r>
            <a:r>
              <a:rPr lang="ru-RU" sz="1600" b="0" i="0" dirty="0" smtClean="0">
                <a:solidFill>
                  <a:srgbClr val="212529"/>
                </a:solidFill>
                <a:effectLst/>
                <a:latin typeface="Times New Roman" panose="02020603050405020304" pitchFamily="18" charset="0"/>
                <a:cs typeface="Times New Roman" panose="02020603050405020304" pitchFamily="18" charset="0"/>
              </a:rPr>
              <a:t> на такому транспортному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засобі</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під</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забезпеченням</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утримувача</a:t>
            </a:r>
            <a:r>
              <a:rPr lang="ru-RU" sz="1600" b="0" i="0" dirty="0" smtClean="0">
                <a:solidFill>
                  <a:srgbClr val="212529"/>
                </a:solidFill>
                <a:effectLst/>
                <a:latin typeface="Times New Roman" panose="02020603050405020304" pitchFamily="18" charset="0"/>
                <a:cs typeface="Times New Roman" panose="02020603050405020304" pitchFamily="18" charset="0"/>
              </a:rPr>
              <a:t> магазину </a:t>
            </a:r>
            <a:r>
              <a:rPr lang="ru-RU" sz="1600" b="0" i="0" dirty="0" err="1" smtClean="0">
                <a:solidFill>
                  <a:srgbClr val="212529"/>
                </a:solidFill>
                <a:effectLst/>
                <a:latin typeface="Times New Roman" panose="02020603050405020304" pitchFamily="18" charset="0"/>
                <a:cs typeface="Times New Roman" panose="02020603050405020304" pitchFamily="18" charset="0"/>
              </a:rPr>
              <a:t>безмитної</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торгівлі</a:t>
            </a:r>
            <a:r>
              <a:rPr lang="ru-RU" sz="1600" b="0" i="0" dirty="0" smtClean="0">
                <a:solidFill>
                  <a:srgbClr val="212529"/>
                </a:solidFill>
                <a:effectLst/>
                <a:latin typeface="Times New Roman" panose="02020603050405020304" pitchFamily="18" charset="0"/>
                <a:cs typeface="Times New Roman" panose="02020603050405020304" pitchFamily="18" charset="0"/>
              </a:rPr>
              <a:t> до </a:t>
            </a:r>
            <a:r>
              <a:rPr lang="ru-RU" sz="1600" b="0" i="0" dirty="0" err="1" smtClean="0">
                <a:solidFill>
                  <a:srgbClr val="212529"/>
                </a:solidFill>
                <a:effectLst/>
                <a:latin typeface="Times New Roman" panose="02020603050405020304" pitchFamily="18" charset="0"/>
                <a:cs typeface="Times New Roman" panose="02020603050405020304" pitchFamily="18" charset="0"/>
              </a:rPr>
              <a:t>наступного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міжнародного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рейсу.</a:t>
            </a:r>
          </a:p>
          <a:p>
            <a:r>
              <a:rPr lang="uk-UA" sz="1600" b="0" i="0" dirty="0" smtClean="0">
                <a:solidFill>
                  <a:srgbClr val="212529"/>
                </a:solidFill>
                <a:effectLst/>
                <a:latin typeface="Times New Roman" panose="02020603050405020304" pitchFamily="18" charset="0"/>
                <a:cs typeface="Times New Roman" panose="02020603050405020304" pitchFamily="18" charset="0"/>
              </a:rPr>
              <a:t>       Облік товарів, що постачаються магазинами безмитної торгівлі на повітряні (водні або залізничні) транспортні засоби комерційного призначення, що виконують міжнародні рейси, та повертаються з цих транспортних засобів до магазинів, які постачали ці товари, ведеться утримувачами магазинів безмитної торгівлі окремо від обліку інших товарів, що реалізуються зазначеними магазинами.</a:t>
            </a:r>
          </a:p>
          <a:p>
            <a:r>
              <a:rPr lang="uk-UA" sz="1600" dirty="0">
                <a:solidFill>
                  <a:srgbClr val="212529"/>
                </a:solidFill>
                <a:latin typeface="Times New Roman" panose="02020603050405020304" pitchFamily="18" charset="0"/>
                <a:cs typeface="Times New Roman" panose="02020603050405020304" pitchFamily="18" charset="0"/>
              </a:rPr>
              <a:t> </a:t>
            </a:r>
            <a:r>
              <a:rPr lang="uk-UA" sz="1600" dirty="0" smtClean="0">
                <a:solidFill>
                  <a:srgbClr val="212529"/>
                </a:solidFill>
                <a:latin typeface="Times New Roman" panose="02020603050405020304" pitchFamily="18" charset="0"/>
                <a:cs typeface="Times New Roman" panose="02020603050405020304" pitchFamily="18" charset="0"/>
              </a:rPr>
              <a:t>        </a:t>
            </a:r>
            <a:r>
              <a:rPr lang="uk-UA" sz="1600" b="0" i="0" dirty="0" smtClean="0">
                <a:solidFill>
                  <a:srgbClr val="212529"/>
                </a:solidFill>
                <a:effectLst/>
                <a:latin typeface="Times New Roman" panose="02020603050405020304" pitchFamily="18" charset="0"/>
                <a:cs typeface="Times New Roman" panose="02020603050405020304" pitchFamily="18" charset="0"/>
              </a:rPr>
              <a:t>Митний орган, у зоні діяльності якого розташований магазин безмитної торгівлі, затверджує технологічну схему постачання товарів зазначеним магазином на повітряні (водні або залізничні) транспортні засоби комерційного призначення, що виконують міжнародні рейси.</a:t>
            </a:r>
          </a:p>
          <a:p>
            <a:r>
              <a:rPr lang="uk-UA" sz="1600" dirty="0">
                <a:solidFill>
                  <a:srgbClr val="212529"/>
                </a:solidFill>
                <a:latin typeface="Times New Roman" panose="02020603050405020304" pitchFamily="18" charset="0"/>
                <a:cs typeface="Times New Roman" panose="02020603050405020304" pitchFamily="18" charset="0"/>
              </a:rPr>
              <a:t> </a:t>
            </a:r>
            <a:r>
              <a:rPr lang="uk-UA" sz="1600" dirty="0" smtClean="0">
                <a:solidFill>
                  <a:srgbClr val="212529"/>
                </a:solidFill>
                <a:latin typeface="Times New Roman" panose="02020603050405020304" pitchFamily="18" charset="0"/>
                <a:cs typeface="Times New Roman" panose="02020603050405020304" pitchFamily="18" charset="0"/>
              </a:rPr>
              <a:t>        </a:t>
            </a:r>
            <a:r>
              <a:rPr lang="uk-UA" sz="1600" b="0" i="0" dirty="0" smtClean="0">
                <a:solidFill>
                  <a:srgbClr val="212529"/>
                </a:solidFill>
                <a:effectLst/>
                <a:latin typeface="Times New Roman" panose="02020603050405020304" pitchFamily="18" charset="0"/>
                <a:cs typeface="Times New Roman" panose="02020603050405020304" pitchFamily="18" charset="0"/>
              </a:rPr>
              <a:t>Постачання товарів магазинами безмитної торгівлі на борт повітряного транспортного засобу комерційного призначення, що виконуватиме міжнародний рейс з іншого пункту пропуску через державний кордон України, ніж той, де розташований магазин безмитної торгівлі, здійснюється під контролем посадових осіб митного органу за місцем розташування магазину безмитної торгівлі у контейнерах під митним забезпеченням та/або забезпеченням утримувача магазину безмитної торгівлі.</a:t>
            </a:r>
          </a:p>
          <a:p>
            <a:pPr algn="just"/>
            <a:endParaRPr lang="ru-RU" b="0" i="0" dirty="0">
              <a:solidFill>
                <a:srgbClr val="212529"/>
              </a:solidFill>
              <a:effectLst/>
              <a:latin typeface="-apple-system"/>
            </a:endParaRPr>
          </a:p>
        </p:txBody>
      </p:sp>
    </p:spTree>
    <p:extLst>
      <p:ext uri="{BB962C8B-B14F-4D97-AF65-F5344CB8AC3E}">
        <p14:creationId xmlns:p14="http://schemas.microsoft.com/office/powerpoint/2010/main" val="685459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98407" y="404664"/>
            <a:ext cx="8856984" cy="6186309"/>
          </a:xfrm>
          <a:prstGeom prst="rect">
            <a:avLst/>
          </a:prstGeom>
        </p:spPr>
        <p:txBody>
          <a:bodyPr wrap="square">
            <a:spAutoFit/>
          </a:bodyPr>
          <a:lstStyle/>
          <a:p>
            <a:pPr algn="just"/>
            <a:r>
              <a:rPr lang="ru-RU" dirty="0"/>
              <a:t> </a:t>
            </a:r>
            <a:r>
              <a:rPr lang="ru-RU" dirty="0" smtClean="0"/>
              <a:t>      </a:t>
            </a:r>
            <a:r>
              <a:rPr lang="ru-RU" dirty="0" err="1" smtClean="0">
                <a:latin typeface="Times New Roman" panose="02020603050405020304" pitchFamily="18" charset="0"/>
                <a:cs typeface="Times New Roman" panose="02020603050405020304" pitchFamily="18" charset="0"/>
              </a:rPr>
              <a:t>Посадовій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особі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митного</a:t>
            </a:r>
            <a:r>
              <a:rPr lang="ru-RU" dirty="0" smtClean="0">
                <a:latin typeface="Times New Roman" panose="02020603050405020304" pitchFamily="18" charset="0"/>
                <a:cs typeface="Times New Roman" panose="02020603050405020304" pitchFamily="18" charset="0"/>
              </a:rPr>
              <a:t> органу, яка </a:t>
            </a:r>
            <a:r>
              <a:rPr lang="ru-RU" dirty="0" err="1" smtClean="0">
                <a:latin typeface="Times New Roman" panose="02020603050405020304" pitchFamily="18" charset="0"/>
                <a:cs typeface="Times New Roman" panose="02020603050405020304" pitchFamily="18" charset="0"/>
              </a:rPr>
              <a:t>здійснює</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митний</a:t>
            </a:r>
            <a:r>
              <a:rPr lang="ru-RU" dirty="0" smtClean="0">
                <a:latin typeface="Times New Roman" panose="02020603050405020304" pitchFamily="18" charset="0"/>
                <a:cs typeface="Times New Roman" panose="02020603050405020304" pitchFamily="18" charset="0"/>
              </a:rPr>
              <a:t> контроль та </a:t>
            </a:r>
            <a:r>
              <a:rPr lang="ru-RU" dirty="0" err="1" smtClean="0">
                <a:latin typeface="Times New Roman" panose="02020603050405020304" pitchFamily="18" charset="0"/>
                <a:cs typeface="Times New Roman" panose="02020603050405020304" pitchFamily="18" charset="0"/>
              </a:rPr>
              <a:t>митне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оформлення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товарів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зазначених</a:t>
            </a:r>
            <a:r>
              <a:rPr lang="ru-RU" dirty="0" smtClean="0">
                <a:latin typeface="Times New Roman" panose="02020603050405020304" pitchFamily="18" charset="0"/>
                <a:cs typeface="Times New Roman" panose="02020603050405020304" pitchFamily="18" charset="0"/>
              </a:rPr>
              <a:t> у </a:t>
            </a:r>
            <a:r>
              <a:rPr lang="ru-RU" dirty="0" err="1" smtClean="0">
                <a:latin typeface="Times New Roman" panose="02020603050405020304" pitchFamily="18" charset="0"/>
                <a:cs typeface="Times New Roman" panose="02020603050405020304" pitchFamily="18" charset="0"/>
              </a:rPr>
              <a:t>частині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сьомій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цієї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статті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подаються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товаросупровідні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документи</a:t>
            </a:r>
            <a:r>
              <a:rPr lang="ru-RU" dirty="0" smtClean="0">
                <a:latin typeface="Times New Roman" panose="02020603050405020304" pitchFamily="18" charset="0"/>
                <a:cs typeface="Times New Roman" panose="02020603050405020304" pitchFamily="18" charset="0"/>
              </a:rPr>
              <a:t> на </a:t>
            </a:r>
            <a:r>
              <a:rPr lang="ru-RU" dirty="0" err="1" smtClean="0">
                <a:latin typeface="Times New Roman" panose="02020603050405020304" pitchFamily="18" charset="0"/>
                <a:cs typeface="Times New Roman" panose="02020603050405020304" pitchFamily="18" charset="0"/>
              </a:rPr>
              <a:t>такі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товари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із</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зазначенням</a:t>
            </a:r>
            <a:r>
              <a:rPr lang="ru-RU" dirty="0" smtClean="0">
                <a:latin typeface="Times New Roman" panose="02020603050405020304" pitchFamily="18" charset="0"/>
                <a:cs typeface="Times New Roman" panose="02020603050405020304" pitchFamily="18" charset="0"/>
              </a:rPr>
              <a:t> пункту пропуску, з </a:t>
            </a:r>
            <a:r>
              <a:rPr lang="ru-RU" dirty="0" err="1" smtClean="0">
                <a:latin typeface="Times New Roman" panose="02020603050405020304" pitchFamily="18" charset="0"/>
                <a:cs typeface="Times New Roman" panose="02020603050405020304" pitchFamily="18" charset="0"/>
              </a:rPr>
              <a:t>якого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планується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виконання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міжнародного</a:t>
            </a:r>
            <a:r>
              <a:rPr lang="ru-RU" dirty="0" smtClean="0">
                <a:latin typeface="Times New Roman" panose="02020603050405020304" pitchFamily="18" charset="0"/>
                <a:cs typeface="Times New Roman" panose="02020603050405020304" pitchFamily="18" charset="0"/>
              </a:rPr>
              <a:t> рейсу, та </a:t>
            </a:r>
            <a:r>
              <a:rPr lang="ru-RU" dirty="0" err="1" smtClean="0">
                <a:latin typeface="Times New Roman" panose="02020603050405020304" pitchFamily="18" charset="0"/>
                <a:cs typeface="Times New Roman" panose="02020603050405020304" pitchFamily="18" charset="0"/>
              </a:rPr>
              <a:t>звіт</a:t>
            </a:r>
            <a:r>
              <a:rPr lang="ru-RU" dirty="0" smtClean="0">
                <a:latin typeface="Times New Roman" panose="02020603050405020304" pitchFamily="18" charset="0"/>
                <a:cs typeface="Times New Roman" panose="02020603050405020304" pitchFamily="18" charset="0"/>
              </a:rPr>
              <a:t> про </a:t>
            </a:r>
            <a:r>
              <a:rPr lang="ru-RU" dirty="0" err="1" smtClean="0">
                <a:latin typeface="Times New Roman" panose="02020603050405020304" pitchFamily="18" charset="0"/>
                <a:cs typeface="Times New Roman" panose="02020603050405020304" pitchFamily="18" charset="0"/>
              </a:rPr>
              <a:t>товари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поставлені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реалізовані</a:t>
            </a:r>
            <a:r>
              <a:rPr lang="ru-RU" dirty="0" smtClean="0">
                <a:latin typeface="Times New Roman" panose="02020603050405020304" pitchFamily="18" charset="0"/>
                <a:cs typeface="Times New Roman" panose="02020603050405020304" pitchFamily="18" charset="0"/>
              </a:rPr>
              <a:t> та не </a:t>
            </a:r>
            <a:r>
              <a:rPr lang="ru-RU" dirty="0" err="1" smtClean="0">
                <a:latin typeface="Times New Roman" panose="02020603050405020304" pitchFamily="18" charset="0"/>
                <a:cs typeface="Times New Roman" panose="02020603050405020304" pitchFamily="18" charset="0"/>
              </a:rPr>
              <a:t>реалізовані</a:t>
            </a:r>
            <a:r>
              <a:rPr lang="ru-RU" dirty="0" smtClean="0">
                <a:latin typeface="Times New Roman" panose="02020603050405020304" pitchFamily="18" charset="0"/>
                <a:cs typeface="Times New Roman" panose="02020603050405020304" pitchFamily="18" charset="0"/>
              </a:rPr>
              <a:t> на </a:t>
            </a:r>
            <a:r>
              <a:rPr lang="ru-RU" dirty="0" err="1" smtClean="0">
                <a:latin typeface="Times New Roman" panose="02020603050405020304" pitchFamily="18" charset="0"/>
                <a:cs typeface="Times New Roman" panose="02020603050405020304" pitchFamily="18" charset="0"/>
              </a:rPr>
              <a:t>повітряному</a:t>
            </a:r>
            <a:r>
              <a:rPr lang="ru-RU" dirty="0" smtClean="0">
                <a:latin typeface="Times New Roman" panose="02020603050405020304" pitchFamily="18" charset="0"/>
                <a:cs typeface="Times New Roman" panose="02020603050405020304" pitchFamily="18" charset="0"/>
              </a:rPr>
              <a:t> транспортному </a:t>
            </a:r>
            <a:r>
              <a:rPr lang="ru-RU" dirty="0" err="1" smtClean="0">
                <a:latin typeface="Times New Roman" panose="02020603050405020304" pitchFamily="18" charset="0"/>
                <a:cs typeface="Times New Roman" panose="02020603050405020304" pitchFamily="18" charset="0"/>
              </a:rPr>
              <a:t>засобі</a:t>
            </a:r>
            <a:r>
              <a:rPr lang="ru-RU" dirty="0" smtClean="0">
                <a:latin typeface="Times New Roman" panose="02020603050405020304" pitchFamily="18" charset="0"/>
                <a:cs typeface="Times New Roman" panose="02020603050405020304" pitchFamily="18" charset="0"/>
              </a:rPr>
              <a:t>, форма </a:t>
            </a:r>
            <a:r>
              <a:rPr lang="ru-RU" dirty="0" err="1" smtClean="0">
                <a:latin typeface="Times New Roman" panose="02020603050405020304" pitchFamily="18" charset="0"/>
                <a:cs typeface="Times New Roman" panose="02020603050405020304" pitchFamily="18" charset="0"/>
              </a:rPr>
              <a:t>якого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затверджується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центральним</a:t>
            </a:r>
            <a:r>
              <a:rPr lang="ru-RU" dirty="0" smtClean="0">
                <a:latin typeface="Times New Roman" panose="02020603050405020304" pitchFamily="18" charset="0"/>
                <a:cs typeface="Times New Roman" panose="02020603050405020304" pitchFamily="18" charset="0"/>
              </a:rPr>
              <a:t> органом </a:t>
            </a:r>
            <a:r>
              <a:rPr lang="ru-RU" dirty="0" err="1" smtClean="0">
                <a:latin typeface="Times New Roman" panose="02020603050405020304" pitchFamily="18" charset="0"/>
                <a:cs typeface="Times New Roman" panose="02020603050405020304" pitchFamily="18" charset="0"/>
              </a:rPr>
              <a:t>виконавчої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влади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що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забезпечує</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формування</a:t>
            </a:r>
            <a:r>
              <a:rPr lang="ru-RU" dirty="0" smtClean="0">
                <a:latin typeface="Times New Roman" panose="02020603050405020304" pitchFamily="18" charset="0"/>
                <a:cs typeface="Times New Roman" panose="02020603050405020304" pitchFamily="18" charset="0"/>
              </a:rPr>
              <a:t> та </a:t>
            </a:r>
            <a:r>
              <a:rPr lang="ru-RU" dirty="0" err="1" smtClean="0">
                <a:latin typeface="Times New Roman" panose="02020603050405020304" pitchFamily="18" charset="0"/>
                <a:cs typeface="Times New Roman" panose="02020603050405020304" pitchFamily="18" charset="0"/>
              </a:rPr>
              <a:t>реалізує</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державну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фінансову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політику</a:t>
            </a:r>
            <a:r>
              <a:rPr lang="ru-RU" dirty="0" smtClean="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Посадова</a:t>
            </a:r>
            <a:r>
              <a:rPr lang="ru-RU" dirty="0" smtClean="0">
                <a:latin typeface="Times New Roman" panose="02020603050405020304" pitchFamily="18" charset="0"/>
                <a:cs typeface="Times New Roman" panose="02020603050405020304" pitchFamily="18" charset="0"/>
              </a:rPr>
              <a:t> особа </a:t>
            </a:r>
            <a:r>
              <a:rPr lang="ru-RU" dirty="0" err="1" smtClean="0">
                <a:latin typeface="Times New Roman" panose="02020603050405020304" pitchFamily="18" charset="0"/>
                <a:cs typeface="Times New Roman" panose="02020603050405020304" pitchFamily="18" charset="0"/>
              </a:rPr>
              <a:t>митного</a:t>
            </a:r>
            <a:r>
              <a:rPr lang="ru-RU" dirty="0" smtClean="0">
                <a:latin typeface="Times New Roman" panose="02020603050405020304" pitchFamily="18" charset="0"/>
                <a:cs typeface="Times New Roman" panose="02020603050405020304" pitchFamily="18" charset="0"/>
              </a:rPr>
              <a:t> органу </a:t>
            </a:r>
            <a:r>
              <a:rPr lang="ru-RU" dirty="0" err="1" smtClean="0">
                <a:latin typeface="Times New Roman" panose="02020603050405020304" pitchFamily="18" charset="0"/>
                <a:cs typeface="Times New Roman" panose="02020603050405020304" pitchFamily="18" charset="0"/>
              </a:rPr>
              <a:t>перевіряє</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відповідність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накладеного</a:t>
            </a:r>
            <a:r>
              <a:rPr lang="ru-RU" dirty="0" smtClean="0">
                <a:latin typeface="Times New Roman" panose="02020603050405020304" pitchFamily="18" charset="0"/>
                <a:cs typeface="Times New Roman" panose="02020603050405020304" pitchFamily="18" charset="0"/>
              </a:rPr>
              <a:t> на контейнер </a:t>
            </a:r>
            <a:r>
              <a:rPr lang="ru-RU" dirty="0" err="1" smtClean="0">
                <a:latin typeface="Times New Roman" panose="02020603050405020304" pitchFamily="18" charset="0"/>
                <a:cs typeface="Times New Roman" panose="02020603050405020304" pitchFamily="18" charset="0"/>
              </a:rPr>
              <a:t>забезпечення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утримувача</a:t>
            </a:r>
            <a:r>
              <a:rPr lang="ru-RU" dirty="0" smtClean="0">
                <a:latin typeface="Times New Roman" panose="02020603050405020304" pitchFamily="18" charset="0"/>
                <a:cs typeface="Times New Roman" panose="02020603050405020304" pitchFamily="18" charset="0"/>
              </a:rPr>
              <a:t> магазину </a:t>
            </a:r>
            <a:r>
              <a:rPr lang="ru-RU" dirty="0" err="1" smtClean="0">
                <a:latin typeface="Times New Roman" panose="02020603050405020304" pitchFamily="18" charset="0"/>
                <a:cs typeface="Times New Roman" panose="02020603050405020304" pitchFamily="18" charset="0"/>
              </a:rPr>
              <a:t>безмитної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торгівлі</a:t>
            </a:r>
            <a:r>
              <a:rPr lang="ru-RU" dirty="0" smtClean="0">
                <a:latin typeface="Times New Roman" panose="02020603050405020304" pitchFamily="18" charset="0"/>
                <a:cs typeface="Times New Roman" panose="02020603050405020304" pitchFamily="18" charset="0"/>
              </a:rPr>
              <a:t> і </a:t>
            </a:r>
            <a:r>
              <a:rPr lang="ru-RU" dirty="0" err="1" smtClean="0">
                <a:latin typeface="Times New Roman" panose="02020603050405020304" pitchFamily="18" charset="0"/>
                <a:cs typeface="Times New Roman" panose="02020603050405020304" pitchFamily="18" charset="0"/>
              </a:rPr>
              <a:t>товарів</a:t>
            </a:r>
            <a:r>
              <a:rPr lang="ru-RU" dirty="0" smtClean="0">
                <a:latin typeface="Times New Roman" panose="02020603050405020304" pitchFamily="18" charset="0"/>
                <a:cs typeface="Times New Roman" panose="02020603050405020304" pitchFamily="18" charset="0"/>
              </a:rPr>
              <a:t> у </a:t>
            </a:r>
            <a:r>
              <a:rPr lang="ru-RU" dirty="0" err="1" smtClean="0">
                <a:latin typeface="Times New Roman" panose="02020603050405020304" pitchFamily="18" charset="0"/>
                <a:cs typeface="Times New Roman" panose="02020603050405020304" pitchFamily="18" charset="0"/>
              </a:rPr>
              <a:t>контейнері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відомостям</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наведеним</a:t>
            </a:r>
            <a:r>
              <a:rPr lang="ru-RU" dirty="0" smtClean="0">
                <a:latin typeface="Times New Roman" panose="02020603050405020304" pitchFamily="18" charset="0"/>
                <a:cs typeface="Times New Roman" panose="02020603050405020304" pitchFamily="18" charset="0"/>
              </a:rPr>
              <a:t> у </a:t>
            </a:r>
            <a:r>
              <a:rPr lang="ru-RU" dirty="0" err="1" smtClean="0">
                <a:latin typeface="Times New Roman" panose="02020603050405020304" pitchFamily="18" charset="0"/>
                <a:cs typeface="Times New Roman" panose="02020603050405020304" pitchFamily="18" charset="0"/>
              </a:rPr>
              <a:t>звіті</a:t>
            </a:r>
            <a:r>
              <a:rPr lang="ru-RU" dirty="0" smtClean="0">
                <a:latin typeface="Times New Roman" panose="02020603050405020304" pitchFamily="18" charset="0"/>
                <a:cs typeface="Times New Roman" panose="02020603050405020304" pitchFamily="18" charset="0"/>
              </a:rPr>
              <a:t> про </a:t>
            </a:r>
            <a:r>
              <a:rPr lang="ru-RU" dirty="0" err="1" smtClean="0">
                <a:latin typeface="Times New Roman" panose="02020603050405020304" pitchFamily="18" charset="0"/>
                <a:cs typeface="Times New Roman" panose="02020603050405020304" pitchFamily="18" charset="0"/>
              </a:rPr>
              <a:t>товари</a:t>
            </a:r>
            <a:r>
              <a:rPr lang="ru-RU" dirty="0" smtClean="0">
                <a:latin typeface="Times New Roman" panose="02020603050405020304" pitchFamily="18" charset="0"/>
                <a:cs typeface="Times New Roman" panose="02020603050405020304" pitchFamily="18" charset="0"/>
              </a:rPr>
              <a:t>, та за </a:t>
            </a:r>
            <a:r>
              <a:rPr lang="ru-RU" dirty="0" err="1" smtClean="0">
                <a:latin typeface="Times New Roman" panose="02020603050405020304" pitchFamily="18" charset="0"/>
                <a:cs typeface="Times New Roman" panose="02020603050405020304" pitchFamily="18" charset="0"/>
              </a:rPr>
              <a:t>відсутності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зауважень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погоджує</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постачання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товарів</a:t>
            </a:r>
            <a:r>
              <a:rPr lang="ru-RU" dirty="0" smtClean="0">
                <a:latin typeface="Times New Roman" panose="02020603050405020304" pitchFamily="18" charset="0"/>
                <a:cs typeface="Times New Roman" panose="02020603050405020304" pitchFamily="18" charset="0"/>
              </a:rPr>
              <a:t> на </a:t>
            </a:r>
            <a:r>
              <a:rPr lang="ru-RU" dirty="0" err="1" smtClean="0">
                <a:latin typeface="Times New Roman" panose="02020603050405020304" pitchFamily="18" charset="0"/>
                <a:cs typeface="Times New Roman" panose="02020603050405020304" pitchFamily="18" charset="0"/>
              </a:rPr>
              <a:t>повітряний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транспортний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засіб</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комерційного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призначення</a:t>
            </a:r>
            <a:r>
              <a:rPr lang="ru-RU" dirty="0" smtClean="0">
                <a:latin typeface="Times New Roman" panose="02020603050405020304" pitchFamily="18" charset="0"/>
                <a:cs typeface="Times New Roman" panose="02020603050405020304" pitchFamily="18" charset="0"/>
              </a:rPr>
              <a:t> шляхом </a:t>
            </a:r>
            <a:r>
              <a:rPr lang="ru-RU" dirty="0" err="1" smtClean="0">
                <a:latin typeface="Times New Roman" panose="02020603050405020304" pitchFamily="18" charset="0"/>
                <a:cs typeface="Times New Roman" panose="02020603050405020304" pitchFamily="18" charset="0"/>
              </a:rPr>
              <a:t>проставляння</a:t>
            </a:r>
            <a:r>
              <a:rPr lang="ru-RU" dirty="0" smtClean="0">
                <a:latin typeface="Times New Roman" panose="02020603050405020304" pitchFamily="18" charset="0"/>
                <a:cs typeface="Times New Roman" panose="02020603050405020304" pitchFamily="18" charset="0"/>
              </a:rPr>
              <a:t> на </a:t>
            </a:r>
            <a:r>
              <a:rPr lang="ru-RU" dirty="0" err="1" smtClean="0">
                <a:latin typeface="Times New Roman" panose="02020603050405020304" pitchFamily="18" charset="0"/>
                <a:cs typeface="Times New Roman" panose="02020603050405020304" pitchFamily="18" charset="0"/>
              </a:rPr>
              <a:t>звіті</a:t>
            </a:r>
            <a:r>
              <a:rPr lang="ru-RU" dirty="0" smtClean="0">
                <a:latin typeface="Times New Roman" panose="02020603050405020304" pitchFamily="18" charset="0"/>
                <a:cs typeface="Times New Roman" panose="02020603050405020304" pitchFamily="18" charset="0"/>
              </a:rPr>
              <a:t> штампу "</a:t>
            </a:r>
            <a:r>
              <a:rPr lang="ru-RU" dirty="0" err="1" smtClean="0">
                <a:latin typeface="Times New Roman" panose="02020603050405020304" pitchFamily="18" charset="0"/>
                <a:cs typeface="Times New Roman" panose="02020603050405020304" pitchFamily="18" charset="0"/>
              </a:rPr>
              <a:t>Під</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митним</a:t>
            </a:r>
            <a:r>
              <a:rPr lang="ru-RU" dirty="0" smtClean="0">
                <a:latin typeface="Times New Roman" panose="02020603050405020304" pitchFamily="18" charset="0"/>
                <a:cs typeface="Times New Roman" panose="02020603050405020304" pitchFamily="18" charset="0"/>
              </a:rPr>
              <a:t> контролем" і </a:t>
            </a:r>
            <a:r>
              <a:rPr lang="ru-RU" dirty="0" err="1" smtClean="0">
                <a:latin typeface="Times New Roman" panose="02020603050405020304" pitchFamily="18" charset="0"/>
                <a:cs typeface="Times New Roman" panose="02020603050405020304" pitchFamily="18" charset="0"/>
              </a:rPr>
              <a:t>робить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запис</a:t>
            </a:r>
            <a:r>
              <a:rPr lang="ru-RU" dirty="0" smtClean="0">
                <a:latin typeface="Times New Roman" panose="02020603050405020304" pitchFamily="18" charset="0"/>
                <a:cs typeface="Times New Roman" panose="02020603050405020304" pitchFamily="18" charset="0"/>
              </a:rPr>
              <a:t> "направлено до...", де </a:t>
            </a:r>
            <a:r>
              <a:rPr lang="ru-RU" dirty="0" err="1" smtClean="0">
                <a:latin typeface="Times New Roman" panose="02020603050405020304" pitchFamily="18" charset="0"/>
                <a:cs typeface="Times New Roman" panose="02020603050405020304" pitchFamily="18" charset="0"/>
              </a:rPr>
              <a:t>зазначається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митний</a:t>
            </a:r>
            <a:r>
              <a:rPr lang="ru-RU" dirty="0" smtClean="0">
                <a:latin typeface="Times New Roman" panose="02020603050405020304" pitchFamily="18" charset="0"/>
                <a:cs typeface="Times New Roman" panose="02020603050405020304" pitchFamily="18" charset="0"/>
              </a:rPr>
              <a:t> орган, в </a:t>
            </a:r>
            <a:r>
              <a:rPr lang="ru-RU" dirty="0" err="1" smtClean="0">
                <a:latin typeface="Times New Roman" panose="02020603050405020304" pitchFamily="18" charset="0"/>
                <a:cs typeface="Times New Roman" panose="02020603050405020304" pitchFamily="18" charset="0"/>
              </a:rPr>
              <a:t>зоні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діяльності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якого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розташований</a:t>
            </a:r>
            <a:r>
              <a:rPr lang="ru-RU" dirty="0" smtClean="0">
                <a:latin typeface="Times New Roman" panose="02020603050405020304" pitchFamily="18" charset="0"/>
                <a:cs typeface="Times New Roman" panose="02020603050405020304" pitchFamily="18" charset="0"/>
              </a:rPr>
              <a:t> пункт пропуску через </a:t>
            </a:r>
            <a:r>
              <a:rPr lang="ru-RU" dirty="0" err="1" smtClean="0">
                <a:latin typeface="Times New Roman" panose="02020603050405020304" pitchFamily="18" charset="0"/>
                <a:cs typeface="Times New Roman" panose="02020603050405020304" pitchFamily="18" charset="0"/>
              </a:rPr>
              <a:t>державний</a:t>
            </a:r>
            <a:r>
              <a:rPr lang="ru-RU" dirty="0" smtClean="0">
                <a:latin typeface="Times New Roman" panose="02020603050405020304" pitchFamily="18" charset="0"/>
                <a:cs typeface="Times New Roman" panose="02020603050405020304" pitchFamily="18" charset="0"/>
              </a:rPr>
              <a:t> кордон </a:t>
            </a:r>
            <a:r>
              <a:rPr lang="ru-RU" dirty="0" err="1" smtClean="0">
                <a:latin typeface="Times New Roman" panose="02020603050405020304" pitchFamily="18" charset="0"/>
                <a:cs typeface="Times New Roman" panose="02020603050405020304" pitchFamily="18" charset="0"/>
              </a:rPr>
              <a:t>України</a:t>
            </a:r>
            <a:r>
              <a:rPr lang="ru-RU" dirty="0" smtClean="0">
                <a:latin typeface="Times New Roman" panose="02020603050405020304" pitchFamily="18" charset="0"/>
                <a:cs typeface="Times New Roman" panose="02020603050405020304" pitchFamily="18" charset="0"/>
              </a:rPr>
              <a:t> для </a:t>
            </a:r>
            <a:r>
              <a:rPr lang="ru-RU" dirty="0" err="1" smtClean="0">
                <a:latin typeface="Times New Roman" panose="02020603050405020304" pitchFamily="18" charset="0"/>
                <a:cs typeface="Times New Roman" panose="02020603050405020304" pitchFamily="18" charset="0"/>
              </a:rPr>
              <a:t>авіаційного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сполучення</a:t>
            </a:r>
            <a:r>
              <a:rPr lang="ru-RU" dirty="0" smtClean="0">
                <a:latin typeface="Times New Roman" panose="02020603050405020304" pitchFamily="18" charset="0"/>
                <a:cs typeface="Times New Roman" panose="02020603050405020304" pitchFamily="18" charset="0"/>
              </a:rPr>
              <a:t>, з </a:t>
            </a:r>
            <a:r>
              <a:rPr lang="ru-RU" dirty="0" err="1" smtClean="0">
                <a:latin typeface="Times New Roman" panose="02020603050405020304" pitchFamily="18" charset="0"/>
                <a:cs typeface="Times New Roman" panose="02020603050405020304" pitchFamily="18" charset="0"/>
              </a:rPr>
              <a:t>якого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виконуватиметься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міжнародний</a:t>
            </a:r>
            <a:r>
              <a:rPr lang="ru-RU" dirty="0" smtClean="0">
                <a:latin typeface="Times New Roman" panose="02020603050405020304" pitchFamily="18" charset="0"/>
                <a:cs typeface="Times New Roman" panose="02020603050405020304" pitchFamily="18" charset="0"/>
              </a:rPr>
              <a:t> рейс.</a:t>
            </a:r>
          </a:p>
          <a:p>
            <a:pPr algn="just"/>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Після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прибуття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повітряного</a:t>
            </a:r>
            <a:r>
              <a:rPr lang="ru-RU" dirty="0" smtClean="0">
                <a:latin typeface="Times New Roman" panose="02020603050405020304" pitchFamily="18" charset="0"/>
                <a:cs typeface="Times New Roman" panose="02020603050405020304" pitchFamily="18" charset="0"/>
              </a:rPr>
              <a:t> транспортного </a:t>
            </a:r>
            <a:r>
              <a:rPr lang="ru-RU" dirty="0" err="1" smtClean="0">
                <a:latin typeface="Times New Roman" panose="02020603050405020304" pitchFamily="18" charset="0"/>
                <a:cs typeface="Times New Roman" panose="02020603050405020304" pitchFamily="18" charset="0"/>
              </a:rPr>
              <a:t>засобу</a:t>
            </a:r>
            <a:r>
              <a:rPr lang="ru-RU" dirty="0" smtClean="0">
                <a:latin typeface="Times New Roman" panose="02020603050405020304" pitchFamily="18" charset="0"/>
                <a:cs typeface="Times New Roman" panose="02020603050405020304" pitchFamily="18" charset="0"/>
              </a:rPr>
              <a:t> до пункту пропуску через </a:t>
            </a:r>
            <a:r>
              <a:rPr lang="ru-RU" dirty="0" err="1" smtClean="0">
                <a:latin typeface="Times New Roman" panose="02020603050405020304" pitchFamily="18" charset="0"/>
                <a:cs typeface="Times New Roman" panose="02020603050405020304" pitchFamily="18" charset="0"/>
              </a:rPr>
              <a:t>державний</a:t>
            </a:r>
            <a:r>
              <a:rPr lang="ru-RU" dirty="0" smtClean="0">
                <a:latin typeface="Times New Roman" panose="02020603050405020304" pitchFamily="18" charset="0"/>
                <a:cs typeface="Times New Roman" panose="02020603050405020304" pitchFamily="18" charset="0"/>
              </a:rPr>
              <a:t> кордон </a:t>
            </a:r>
            <a:r>
              <a:rPr lang="ru-RU" dirty="0" err="1" smtClean="0">
                <a:latin typeface="Times New Roman" panose="02020603050405020304" pitchFamily="18" charset="0"/>
                <a:cs typeface="Times New Roman" panose="02020603050405020304" pitchFamily="18" charset="0"/>
              </a:rPr>
              <a:t>України</a:t>
            </a:r>
            <a:r>
              <a:rPr lang="ru-RU" dirty="0" smtClean="0">
                <a:latin typeface="Times New Roman" panose="02020603050405020304" pitchFamily="18" charset="0"/>
                <a:cs typeface="Times New Roman" panose="02020603050405020304" pitchFamily="18" charset="0"/>
              </a:rPr>
              <a:t> для </a:t>
            </a:r>
            <a:r>
              <a:rPr lang="ru-RU" dirty="0" err="1" smtClean="0">
                <a:latin typeface="Times New Roman" panose="02020603050405020304" pitchFamily="18" charset="0"/>
                <a:cs typeface="Times New Roman" panose="02020603050405020304" pitchFamily="18" charset="0"/>
              </a:rPr>
              <a:t>авіаційного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сполучення</a:t>
            </a:r>
            <a:r>
              <a:rPr lang="ru-RU" dirty="0" smtClean="0">
                <a:latin typeface="Times New Roman" panose="02020603050405020304" pitchFamily="18" charset="0"/>
                <a:cs typeface="Times New Roman" panose="02020603050405020304" pitchFamily="18" charset="0"/>
              </a:rPr>
              <a:t>, з </a:t>
            </a:r>
            <a:r>
              <a:rPr lang="ru-RU" dirty="0" err="1" smtClean="0">
                <a:latin typeface="Times New Roman" panose="02020603050405020304" pitchFamily="18" charset="0"/>
                <a:cs typeface="Times New Roman" panose="02020603050405020304" pitchFamily="18" charset="0"/>
              </a:rPr>
              <a:t>якого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виконуватиметься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міжнародний</a:t>
            </a:r>
            <a:r>
              <a:rPr lang="ru-RU" dirty="0" smtClean="0">
                <a:latin typeface="Times New Roman" panose="02020603050405020304" pitchFamily="18" charset="0"/>
                <a:cs typeface="Times New Roman" panose="02020603050405020304" pitchFamily="18" charset="0"/>
              </a:rPr>
              <a:t> рейс, командир </a:t>
            </a:r>
            <a:r>
              <a:rPr lang="ru-RU" dirty="0" err="1" smtClean="0">
                <a:latin typeface="Times New Roman" panose="02020603050405020304" pitchFamily="18" charset="0"/>
                <a:cs typeface="Times New Roman" panose="02020603050405020304" pitchFamily="18" charset="0"/>
              </a:rPr>
              <a:t>повітряного</a:t>
            </a:r>
            <a:r>
              <a:rPr lang="ru-RU" dirty="0" smtClean="0">
                <a:latin typeface="Times New Roman" panose="02020603050405020304" pitchFamily="18" charset="0"/>
                <a:cs typeface="Times New Roman" panose="02020603050405020304" pitchFamily="18" charset="0"/>
              </a:rPr>
              <a:t> транспортного </a:t>
            </a:r>
            <a:r>
              <a:rPr lang="ru-RU" dirty="0" err="1" smtClean="0">
                <a:latin typeface="Times New Roman" panose="02020603050405020304" pitchFamily="18" charset="0"/>
                <a:cs typeface="Times New Roman" panose="02020603050405020304" pitchFamily="18" charset="0"/>
              </a:rPr>
              <a:t>засобу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повідомляє</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митний</a:t>
            </a:r>
            <a:r>
              <a:rPr lang="ru-RU" dirty="0" smtClean="0">
                <a:latin typeface="Times New Roman" panose="02020603050405020304" pitchFamily="18" charset="0"/>
                <a:cs typeface="Times New Roman" panose="02020603050405020304" pitchFamily="18" charset="0"/>
              </a:rPr>
              <a:t> орган, в </a:t>
            </a:r>
            <a:r>
              <a:rPr lang="ru-RU" dirty="0" err="1" smtClean="0">
                <a:latin typeface="Times New Roman" panose="02020603050405020304" pitchFamily="18" charset="0"/>
                <a:cs typeface="Times New Roman" panose="02020603050405020304" pitchFamily="18" charset="0"/>
              </a:rPr>
              <a:t>зоні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діяльності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якого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розташований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зазначений</a:t>
            </a:r>
            <a:r>
              <a:rPr lang="ru-RU" dirty="0" smtClean="0">
                <a:latin typeface="Times New Roman" panose="02020603050405020304" pitchFamily="18" charset="0"/>
                <a:cs typeface="Times New Roman" panose="02020603050405020304" pitchFamily="18" charset="0"/>
              </a:rPr>
              <a:t> пункт пропуску, про </a:t>
            </a:r>
            <a:r>
              <a:rPr lang="ru-RU" dirty="0" err="1" smtClean="0">
                <a:latin typeface="Times New Roman" panose="02020603050405020304" pitchFamily="18" charset="0"/>
                <a:cs typeface="Times New Roman" panose="02020603050405020304" pitchFamily="18" charset="0"/>
              </a:rPr>
              <a:t>розміщення</a:t>
            </a:r>
            <a:r>
              <a:rPr lang="ru-RU" dirty="0" smtClean="0">
                <a:latin typeface="Times New Roman" panose="02020603050405020304" pitchFamily="18" charset="0"/>
                <a:cs typeface="Times New Roman" panose="02020603050405020304" pitchFamily="18" charset="0"/>
              </a:rPr>
              <a:t> на борту </a:t>
            </a:r>
            <a:r>
              <a:rPr lang="ru-RU" dirty="0" err="1" smtClean="0">
                <a:latin typeface="Times New Roman" panose="02020603050405020304" pitchFamily="18" charset="0"/>
                <a:cs typeface="Times New Roman" panose="02020603050405020304" pitchFamily="18" charset="0"/>
              </a:rPr>
              <a:t>повітряного</a:t>
            </a:r>
            <a:r>
              <a:rPr lang="ru-RU" dirty="0" smtClean="0">
                <a:latin typeface="Times New Roman" panose="02020603050405020304" pitchFamily="18" charset="0"/>
                <a:cs typeface="Times New Roman" panose="02020603050405020304" pitchFamily="18" charset="0"/>
              </a:rPr>
              <a:t> транспортного </a:t>
            </a:r>
            <a:r>
              <a:rPr lang="ru-RU" dirty="0" err="1" smtClean="0">
                <a:latin typeface="Times New Roman" panose="02020603050405020304" pitchFamily="18" charset="0"/>
                <a:cs typeface="Times New Roman" panose="02020603050405020304" pitchFamily="18" charset="0"/>
              </a:rPr>
              <a:t>засобу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комерційного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призначення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товарів</a:t>
            </a:r>
            <a:r>
              <a:rPr lang="ru-RU" dirty="0" smtClean="0">
                <a:latin typeface="Times New Roman" panose="02020603050405020304" pitchFamily="18" charset="0"/>
                <a:cs typeface="Times New Roman" panose="02020603050405020304" pitchFamily="18" charset="0"/>
              </a:rPr>
              <a:t> магазину </a:t>
            </a:r>
            <a:r>
              <a:rPr lang="ru-RU" dirty="0" err="1" smtClean="0">
                <a:latin typeface="Times New Roman" panose="02020603050405020304" pitchFamily="18" charset="0"/>
                <a:cs typeface="Times New Roman" panose="02020603050405020304" pitchFamily="18" charset="0"/>
              </a:rPr>
              <a:t>безмитної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торгівлі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призначених</a:t>
            </a:r>
            <a:r>
              <a:rPr lang="ru-RU" dirty="0" smtClean="0">
                <a:latin typeface="Times New Roman" panose="02020603050405020304" pitchFamily="18" charset="0"/>
                <a:cs typeface="Times New Roman" panose="02020603050405020304" pitchFamily="18" charset="0"/>
              </a:rPr>
              <a:t> для </a:t>
            </a:r>
            <a:r>
              <a:rPr lang="ru-RU" dirty="0" err="1" smtClean="0">
                <a:latin typeface="Times New Roman" panose="02020603050405020304" pitchFamily="18" charset="0"/>
                <a:cs typeface="Times New Roman" panose="02020603050405020304" pitchFamily="18" charset="0"/>
              </a:rPr>
              <a:t>реалізації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пасажирам</a:t>
            </a:r>
            <a:r>
              <a:rPr lang="ru-RU" dirty="0" smtClean="0">
                <a:latin typeface="Times New Roman" panose="02020603050405020304" pitchFamily="18" charset="0"/>
                <a:cs typeface="Times New Roman" panose="02020603050405020304" pitchFamily="18" charset="0"/>
              </a:rPr>
              <a:t> на борту судна </a:t>
            </a:r>
            <a:r>
              <a:rPr lang="ru-RU" dirty="0" err="1" smtClean="0">
                <a:latin typeface="Times New Roman" panose="02020603050405020304" pitchFamily="18" charset="0"/>
                <a:cs typeface="Times New Roman" panose="02020603050405020304" pitchFamily="18" charset="0"/>
              </a:rPr>
              <a:t>під</a:t>
            </a:r>
            <a:r>
              <a:rPr lang="ru-RU" dirty="0" smtClean="0">
                <a:latin typeface="Times New Roman" panose="02020603050405020304" pitchFamily="18" charset="0"/>
                <a:cs typeface="Times New Roman" panose="02020603050405020304" pitchFamily="18" charset="0"/>
              </a:rPr>
              <a:t> час </a:t>
            </a:r>
            <a:r>
              <a:rPr lang="ru-RU" dirty="0" err="1" smtClean="0">
                <a:latin typeface="Times New Roman" panose="02020603050405020304" pitchFamily="18" charset="0"/>
                <a:cs typeface="Times New Roman" panose="02020603050405020304" pitchFamily="18" charset="0"/>
              </a:rPr>
              <a:t>виконання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міжнародного</a:t>
            </a:r>
            <a:r>
              <a:rPr lang="ru-RU" dirty="0" smtClean="0">
                <a:latin typeface="Times New Roman" panose="02020603050405020304" pitchFamily="18" charset="0"/>
                <a:cs typeface="Times New Roman" panose="02020603050405020304" pitchFamily="18" charset="0"/>
              </a:rPr>
              <a:t> рейсу.</a:t>
            </a:r>
          </a:p>
        </p:txBody>
      </p:sp>
    </p:spTree>
    <p:extLst>
      <p:ext uri="{BB962C8B-B14F-4D97-AF65-F5344CB8AC3E}">
        <p14:creationId xmlns:p14="http://schemas.microsoft.com/office/powerpoint/2010/main" val="2000202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8300" y="188640"/>
            <a:ext cx="8712968" cy="6494085"/>
          </a:xfrm>
          <a:prstGeom prst="rect">
            <a:avLst/>
          </a:prstGeom>
        </p:spPr>
        <p:txBody>
          <a:bodyPr wrap="square">
            <a:spAutoFit/>
          </a:bodyPr>
          <a:lstStyle/>
          <a:p>
            <a:r>
              <a:rPr lang="ru-RU" sz="1600" dirty="0">
                <a:solidFill>
                  <a:srgbClr val="212529"/>
                </a:solidFill>
                <a:latin typeface="Times New Roman" panose="02020603050405020304" pitchFamily="18" charset="0"/>
                <a:cs typeface="Times New Roman" panose="02020603050405020304" pitchFamily="18" charset="0"/>
              </a:rPr>
              <a:t> </a:t>
            </a:r>
            <a:r>
              <a:rPr lang="ru-RU" sz="1600" dirty="0" smtClean="0">
                <a:solidFill>
                  <a:srgbClr val="212529"/>
                </a:solidFill>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Посадова</a:t>
            </a:r>
            <a:r>
              <a:rPr lang="ru-RU" sz="1600" b="0" i="0" dirty="0" smtClean="0">
                <a:solidFill>
                  <a:srgbClr val="212529"/>
                </a:solidFill>
                <a:effectLst/>
                <a:latin typeface="Times New Roman" panose="02020603050405020304" pitchFamily="18" charset="0"/>
                <a:cs typeface="Times New Roman" panose="02020603050405020304" pitchFamily="18" charset="0"/>
              </a:rPr>
              <a:t> особа </a:t>
            </a:r>
            <a:r>
              <a:rPr lang="ru-RU" sz="1600" b="0" i="0" dirty="0" err="1" smtClean="0">
                <a:solidFill>
                  <a:srgbClr val="212529"/>
                </a:solidFill>
                <a:effectLst/>
                <a:latin typeface="Times New Roman" panose="02020603050405020304" pitchFamily="18" charset="0"/>
                <a:cs typeface="Times New Roman" panose="02020603050405020304" pitchFamily="18" charset="0"/>
              </a:rPr>
              <a:t>митного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органу, яка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здійснює</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митний</a:t>
            </a:r>
            <a:r>
              <a:rPr lang="ru-RU" sz="1600" b="0" i="0" dirty="0" smtClean="0">
                <a:solidFill>
                  <a:srgbClr val="212529"/>
                </a:solidFill>
                <a:effectLst/>
                <a:latin typeface="Times New Roman" panose="02020603050405020304" pitchFamily="18" charset="0"/>
                <a:cs typeface="Times New Roman" panose="02020603050405020304" pitchFamily="18" charset="0"/>
              </a:rPr>
              <a:t> контроль та </a:t>
            </a:r>
            <a:r>
              <a:rPr lang="ru-RU" sz="1600" b="0" i="0" dirty="0" err="1" smtClean="0">
                <a:solidFill>
                  <a:srgbClr val="212529"/>
                </a:solidFill>
                <a:effectLst/>
                <a:latin typeface="Times New Roman" panose="02020603050405020304" pitchFamily="18" charset="0"/>
                <a:cs typeface="Times New Roman" panose="02020603050405020304" pitchFamily="18" charset="0"/>
              </a:rPr>
              <a:t>митне</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оформлення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повітряного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транспортного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засобу</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комерційного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призначення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що</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виконує</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міжнародний</a:t>
            </a:r>
            <a:r>
              <a:rPr lang="ru-RU" sz="1600" b="0" i="0" dirty="0" smtClean="0">
                <a:solidFill>
                  <a:srgbClr val="212529"/>
                </a:solidFill>
                <a:effectLst/>
                <a:latin typeface="Times New Roman" panose="02020603050405020304" pitchFamily="18" charset="0"/>
                <a:cs typeface="Times New Roman" panose="02020603050405020304" pitchFamily="18" charset="0"/>
              </a:rPr>
              <a:t> рейс,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перевіряє</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товаросупровідні</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документи</a:t>
            </a:r>
            <a:r>
              <a:rPr lang="ru-RU" sz="1600" b="0" i="0" dirty="0" smtClean="0">
                <a:solidFill>
                  <a:srgbClr val="212529"/>
                </a:solidFill>
                <a:effectLst/>
                <a:latin typeface="Times New Roman" panose="02020603050405020304" pitchFamily="18" charset="0"/>
                <a:cs typeface="Times New Roman" panose="02020603050405020304" pitchFamily="18" charset="0"/>
              </a:rPr>
              <a:t> на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зазначені</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товари</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звіт</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митне</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забезпечення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та/</a:t>
            </a:r>
            <a:r>
              <a:rPr lang="ru-RU" sz="1600" b="0" i="0" dirty="0" err="1" smtClean="0">
                <a:solidFill>
                  <a:srgbClr val="212529"/>
                </a:solidFill>
                <a:effectLst/>
                <a:latin typeface="Times New Roman" panose="02020603050405020304" pitchFamily="18" charset="0"/>
                <a:cs typeface="Times New Roman" panose="02020603050405020304" pitchFamily="18" charset="0"/>
              </a:rPr>
              <a:t>або</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забезпечення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утримувача</a:t>
            </a:r>
            <a:r>
              <a:rPr lang="ru-RU" sz="1600" b="0" i="0" dirty="0" smtClean="0">
                <a:solidFill>
                  <a:srgbClr val="212529"/>
                </a:solidFill>
                <a:effectLst/>
                <a:latin typeface="Times New Roman" panose="02020603050405020304" pitchFamily="18" charset="0"/>
                <a:cs typeface="Times New Roman" panose="02020603050405020304" pitchFamily="18" charset="0"/>
              </a:rPr>
              <a:t> магазину </a:t>
            </a:r>
            <a:r>
              <a:rPr lang="ru-RU" sz="1600" b="0" i="0" dirty="0" err="1" smtClean="0">
                <a:solidFill>
                  <a:srgbClr val="212529"/>
                </a:solidFill>
                <a:effectLst/>
                <a:latin typeface="Times New Roman" panose="02020603050405020304" pitchFamily="18" charset="0"/>
                <a:cs typeface="Times New Roman" panose="02020603050405020304" pitchFamily="18" charset="0"/>
              </a:rPr>
              <a:t>безмитної</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торгівлі</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накладене</a:t>
            </a:r>
            <a:r>
              <a:rPr lang="ru-RU" sz="1600" b="0" i="0" dirty="0" smtClean="0">
                <a:solidFill>
                  <a:srgbClr val="212529"/>
                </a:solidFill>
                <a:effectLst/>
                <a:latin typeface="Times New Roman" panose="02020603050405020304" pitchFamily="18" charset="0"/>
                <a:cs typeface="Times New Roman" panose="02020603050405020304" pitchFamily="18" charset="0"/>
              </a:rPr>
              <a:t> на контейнер з товарами, та за </a:t>
            </a:r>
            <a:r>
              <a:rPr lang="ru-RU" sz="1600" b="0" i="0" dirty="0" err="1" smtClean="0">
                <a:solidFill>
                  <a:srgbClr val="212529"/>
                </a:solidFill>
                <a:effectLst/>
                <a:latin typeface="Times New Roman" panose="02020603050405020304" pitchFamily="18" charset="0"/>
                <a:cs typeface="Times New Roman" panose="02020603050405020304" pitchFamily="18" charset="0"/>
              </a:rPr>
              <a:t>відсутності</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зауважень</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погоджує</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постачання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товарів</a:t>
            </a:r>
            <a:r>
              <a:rPr lang="ru-RU" sz="1600" b="0" i="0" dirty="0" smtClean="0">
                <a:solidFill>
                  <a:srgbClr val="212529"/>
                </a:solidFill>
                <a:effectLst/>
                <a:latin typeface="Times New Roman" panose="02020603050405020304" pitchFamily="18" charset="0"/>
                <a:cs typeface="Times New Roman" panose="02020603050405020304" pitchFamily="18" charset="0"/>
              </a:rPr>
              <a:t> на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повітряний</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транспортний</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засіб</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комерційного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призначення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шляхом </a:t>
            </a:r>
            <a:r>
              <a:rPr lang="ru-RU" sz="1600" b="0" i="0" dirty="0" err="1" smtClean="0">
                <a:solidFill>
                  <a:srgbClr val="212529"/>
                </a:solidFill>
                <a:effectLst/>
                <a:latin typeface="Times New Roman" panose="02020603050405020304" pitchFamily="18" charset="0"/>
                <a:cs typeface="Times New Roman" panose="02020603050405020304" pitchFamily="18" charset="0"/>
              </a:rPr>
              <a:t>проставляння</a:t>
            </a:r>
            <a:r>
              <a:rPr lang="ru-RU" sz="1600" b="0" i="0" dirty="0" smtClean="0">
                <a:solidFill>
                  <a:srgbClr val="212529"/>
                </a:solidFill>
                <a:effectLst/>
                <a:latin typeface="Times New Roman" panose="02020603050405020304" pitchFamily="18" charset="0"/>
                <a:cs typeface="Times New Roman" panose="02020603050405020304" pitchFamily="18" charset="0"/>
              </a:rPr>
              <a:t> на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звіті</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відбитка</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особистої</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номерної</a:t>
            </a:r>
            <a:r>
              <a:rPr lang="ru-RU" sz="1600" b="0" i="0" dirty="0" smtClean="0">
                <a:solidFill>
                  <a:srgbClr val="212529"/>
                </a:solidFill>
                <a:effectLst/>
                <a:latin typeface="Times New Roman" panose="02020603050405020304" pitchFamily="18" charset="0"/>
                <a:cs typeface="Times New Roman" panose="02020603050405020304" pitchFamily="18" charset="0"/>
              </a:rPr>
              <a:t> печатки.</a:t>
            </a:r>
          </a:p>
          <a:p>
            <a:r>
              <a:rPr lang="ru-RU" sz="1600" dirty="0">
                <a:solidFill>
                  <a:srgbClr val="212529"/>
                </a:solidFill>
                <a:latin typeface="Times New Roman" panose="02020603050405020304" pitchFamily="18" charset="0"/>
                <a:cs typeface="Times New Roman" panose="02020603050405020304" pitchFamily="18" charset="0"/>
              </a:rPr>
              <a:t> </a:t>
            </a:r>
            <a:r>
              <a:rPr lang="ru-RU" sz="1600" dirty="0" smtClean="0">
                <a:solidFill>
                  <a:srgbClr val="212529"/>
                </a:solidFill>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Посадова</a:t>
            </a:r>
            <a:r>
              <a:rPr lang="ru-RU" sz="1600" b="0" i="0" dirty="0" smtClean="0">
                <a:solidFill>
                  <a:srgbClr val="212529"/>
                </a:solidFill>
                <a:effectLst/>
                <a:latin typeface="Times New Roman" panose="02020603050405020304" pitchFamily="18" charset="0"/>
                <a:cs typeface="Times New Roman" panose="02020603050405020304" pitchFamily="18" charset="0"/>
              </a:rPr>
              <a:t> особа </a:t>
            </a:r>
            <a:r>
              <a:rPr lang="ru-RU" sz="1600" b="0" i="0" dirty="0" err="1" smtClean="0">
                <a:solidFill>
                  <a:srgbClr val="212529"/>
                </a:solidFill>
                <a:effectLst/>
                <a:latin typeface="Times New Roman" panose="02020603050405020304" pitchFamily="18" charset="0"/>
                <a:cs typeface="Times New Roman" panose="02020603050405020304" pitchFamily="18" charset="0"/>
              </a:rPr>
              <a:t>митного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органу </a:t>
            </a:r>
            <a:r>
              <a:rPr lang="ru-RU" sz="1600" b="0" i="0" dirty="0" err="1" smtClean="0">
                <a:solidFill>
                  <a:srgbClr val="212529"/>
                </a:solidFill>
                <a:effectLst/>
                <a:latin typeface="Times New Roman" panose="02020603050405020304" pitchFamily="18" charset="0"/>
                <a:cs typeface="Times New Roman" panose="02020603050405020304" pitchFamily="18" charset="0"/>
              </a:rPr>
              <a:t>має</a:t>
            </a:r>
            <a:r>
              <a:rPr lang="ru-RU" sz="1600" b="0" i="0" dirty="0" smtClean="0">
                <a:solidFill>
                  <a:srgbClr val="212529"/>
                </a:solidFill>
                <a:effectLst/>
                <a:latin typeface="Times New Roman" panose="02020603050405020304" pitchFamily="18" charset="0"/>
                <a:cs typeface="Times New Roman" panose="02020603050405020304" pitchFamily="18" charset="0"/>
              </a:rPr>
              <a:t> право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перевірити</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вміст</a:t>
            </a:r>
            <a:r>
              <a:rPr lang="ru-RU" sz="1600" b="0" i="0" dirty="0" smtClean="0">
                <a:solidFill>
                  <a:srgbClr val="212529"/>
                </a:solidFill>
                <a:effectLst/>
                <a:latin typeface="Times New Roman" panose="02020603050405020304" pitchFamily="18" charset="0"/>
                <a:cs typeface="Times New Roman" panose="02020603050405020304" pitchFamily="18" charset="0"/>
              </a:rPr>
              <a:t> контейнера на будь-</a:t>
            </a:r>
            <a:r>
              <a:rPr lang="ru-RU" sz="1600" b="0" i="0" dirty="0" err="1" smtClean="0">
                <a:solidFill>
                  <a:srgbClr val="212529"/>
                </a:solidFill>
                <a:effectLst/>
                <a:latin typeface="Times New Roman" panose="02020603050405020304" pitchFamily="18" charset="0"/>
                <a:cs typeface="Times New Roman" panose="02020603050405020304" pitchFamily="18" charset="0"/>
              </a:rPr>
              <a:t>якому</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етапі</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постачання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товарів</a:t>
            </a:r>
            <a:r>
              <a:rPr lang="ru-RU" sz="1600" b="0" i="0" dirty="0" smtClean="0">
                <a:solidFill>
                  <a:srgbClr val="212529"/>
                </a:solidFill>
                <a:effectLst/>
                <a:latin typeface="Times New Roman" panose="02020603050405020304" pitchFamily="18" charset="0"/>
                <a:cs typeface="Times New Roman" panose="02020603050405020304" pitchFamily="18" charset="0"/>
              </a:rPr>
              <a:t> магазином </a:t>
            </a:r>
            <a:r>
              <a:rPr lang="ru-RU" sz="1600" b="0" i="0" dirty="0" err="1" smtClean="0">
                <a:solidFill>
                  <a:srgbClr val="212529"/>
                </a:solidFill>
                <a:effectLst/>
                <a:latin typeface="Times New Roman" panose="02020603050405020304" pitchFamily="18" charset="0"/>
                <a:cs typeface="Times New Roman" panose="02020603050405020304" pitchFamily="18" charset="0"/>
              </a:rPr>
              <a:t>безмитної</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торгівлі</a:t>
            </a:r>
            <a:r>
              <a:rPr lang="ru-RU" sz="1600" b="0" i="0" dirty="0" smtClean="0">
                <a:solidFill>
                  <a:srgbClr val="212529"/>
                </a:solidFill>
                <a:effectLst/>
                <a:latin typeface="Times New Roman" panose="02020603050405020304" pitchFamily="18" charset="0"/>
                <a:cs typeface="Times New Roman" panose="02020603050405020304" pitchFamily="18" charset="0"/>
              </a:rPr>
              <a:t> на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повітряний</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транспортний</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засіб</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комерційного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призначення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та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повернути</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такі</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товари</a:t>
            </a:r>
            <a:r>
              <a:rPr lang="ru-RU" sz="1600" b="0" i="0" dirty="0" smtClean="0">
                <a:solidFill>
                  <a:srgbClr val="212529"/>
                </a:solidFill>
                <a:effectLst/>
                <a:latin typeface="Times New Roman" panose="02020603050405020304" pitchFamily="18" charset="0"/>
                <a:cs typeface="Times New Roman" panose="02020603050405020304" pitchFamily="18" charset="0"/>
              </a:rPr>
              <a:t> з транспортного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засобу</a:t>
            </a:r>
            <a:r>
              <a:rPr lang="ru-RU" sz="1600" b="0" i="0" dirty="0" smtClean="0">
                <a:solidFill>
                  <a:srgbClr val="212529"/>
                </a:solidFill>
                <a:effectLst/>
                <a:latin typeface="Times New Roman" panose="02020603050405020304" pitchFamily="18" charset="0"/>
                <a:cs typeface="Times New Roman" panose="02020603050405020304" pitchFamily="18" charset="0"/>
              </a:rPr>
              <a:t> до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зазначеного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магазину.</a:t>
            </a:r>
          </a:p>
          <a:p>
            <a:r>
              <a:rPr lang="ru-RU" sz="1600" dirty="0">
                <a:solidFill>
                  <a:srgbClr val="212529"/>
                </a:solidFill>
                <a:latin typeface="Times New Roman" panose="02020603050405020304" pitchFamily="18" charset="0"/>
                <a:cs typeface="Times New Roman" panose="02020603050405020304" pitchFamily="18" charset="0"/>
              </a:rPr>
              <a:t> </a:t>
            </a:r>
            <a:r>
              <a:rPr lang="ru-RU" sz="1600" dirty="0" smtClean="0">
                <a:solidFill>
                  <a:srgbClr val="212529"/>
                </a:solidFill>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Після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завершення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виконання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повітряним</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транспортним</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засобом</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комерційного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призначення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міжнародного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рейсу у прямому та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зворотному</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напрямках</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нереалізовані</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товари</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повертаються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із</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зазначеного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транспортного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засобу</a:t>
            </a:r>
            <a:r>
              <a:rPr lang="ru-RU" sz="1600" b="0" i="0" dirty="0" smtClean="0">
                <a:solidFill>
                  <a:srgbClr val="212529"/>
                </a:solidFill>
                <a:effectLst/>
                <a:latin typeface="Times New Roman" panose="02020603050405020304" pitchFamily="18" charset="0"/>
                <a:cs typeface="Times New Roman" panose="02020603050405020304" pitchFamily="18" charset="0"/>
              </a:rPr>
              <a:t> в контейнерах </a:t>
            </a:r>
            <a:r>
              <a:rPr lang="ru-RU" sz="1600" b="0" i="0" dirty="0" err="1" smtClean="0">
                <a:solidFill>
                  <a:srgbClr val="212529"/>
                </a:solidFill>
                <a:effectLst/>
                <a:latin typeface="Times New Roman" panose="02020603050405020304" pitchFamily="18" charset="0"/>
                <a:cs typeface="Times New Roman" panose="02020603050405020304" pitchFamily="18" charset="0"/>
              </a:rPr>
              <a:t>під</a:t>
            </a:r>
            <a:r>
              <a:rPr lang="ru-RU" sz="1600" b="0" i="0" dirty="0" smtClean="0">
                <a:solidFill>
                  <a:srgbClr val="212529"/>
                </a:solidFill>
                <a:effectLst/>
                <a:latin typeface="Times New Roman" panose="02020603050405020304" pitchFamily="18" charset="0"/>
                <a:cs typeface="Times New Roman" panose="02020603050405020304" pitchFamily="18" charset="0"/>
              </a:rPr>
              <a:t> контролем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посадових</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осіб</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митного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органу до магазину </a:t>
            </a:r>
            <a:r>
              <a:rPr lang="ru-RU" sz="1600" b="0" i="0" dirty="0" err="1" smtClean="0">
                <a:solidFill>
                  <a:srgbClr val="212529"/>
                </a:solidFill>
                <a:effectLst/>
                <a:latin typeface="Times New Roman" panose="02020603050405020304" pitchFamily="18" charset="0"/>
                <a:cs typeface="Times New Roman" panose="02020603050405020304" pitchFamily="18" charset="0"/>
              </a:rPr>
              <a:t>безмитної</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торгівлі</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який</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здійснив</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їх</a:t>
            </a:r>
            <a:r>
              <a:rPr lang="ru-RU" sz="1600" b="0" i="0" dirty="0" smtClean="0">
                <a:solidFill>
                  <a:srgbClr val="212529"/>
                </a:solidFill>
                <a:effectLst/>
                <a:latin typeface="Times New Roman" panose="02020603050405020304" pitchFamily="18" charset="0"/>
                <a:cs typeface="Times New Roman" panose="02020603050405020304" pitchFamily="18" charset="0"/>
              </a:rPr>
              <a:t> поставку на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зазначений</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транспортний</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засіб</a:t>
            </a:r>
            <a:r>
              <a:rPr lang="ru-RU" sz="1600" b="0" i="0" dirty="0" smtClean="0">
                <a:solidFill>
                  <a:srgbClr val="212529"/>
                </a:solidFill>
                <a:effectLst/>
                <a:latin typeface="Times New Roman" panose="02020603050405020304" pitchFamily="18" charset="0"/>
                <a:cs typeface="Times New Roman" panose="02020603050405020304" pitchFamily="18" charset="0"/>
              </a:rPr>
              <a:t>.</a:t>
            </a:r>
          </a:p>
          <a:p>
            <a:r>
              <a:rPr lang="ru-RU" sz="1600" dirty="0">
                <a:solidFill>
                  <a:srgbClr val="212529"/>
                </a:solidFill>
                <a:latin typeface="Times New Roman" panose="02020603050405020304" pitchFamily="18" charset="0"/>
                <a:cs typeface="Times New Roman" panose="02020603050405020304" pitchFamily="18" charset="0"/>
              </a:rPr>
              <a:t> </a:t>
            </a:r>
            <a:r>
              <a:rPr lang="ru-RU" sz="1600" dirty="0" smtClean="0">
                <a:solidFill>
                  <a:srgbClr val="212529"/>
                </a:solidFill>
                <a:latin typeface="Times New Roman" panose="02020603050405020304" pitchFamily="18" charset="0"/>
                <a:cs typeface="Times New Roman" panose="02020603050405020304" pitchFamily="18" charset="0"/>
              </a:rPr>
              <a:t>     </a:t>
            </a:r>
            <a:r>
              <a:rPr lang="ru-RU" sz="1600" b="0" i="0" dirty="0" smtClean="0">
                <a:solidFill>
                  <a:srgbClr val="212529"/>
                </a:solidFill>
                <a:effectLst/>
                <a:latin typeface="Times New Roman" panose="02020603050405020304" pitchFamily="18" charset="0"/>
                <a:cs typeface="Times New Roman" panose="02020603050405020304" pitchFamily="18" charset="0"/>
              </a:rPr>
              <a:t>У </a:t>
            </a:r>
            <a:r>
              <a:rPr lang="ru-RU" sz="1600" b="0" i="0" dirty="0" err="1" smtClean="0">
                <a:solidFill>
                  <a:srgbClr val="212529"/>
                </a:solidFill>
                <a:effectLst/>
                <a:latin typeface="Times New Roman" panose="02020603050405020304" pitchFamily="18" charset="0"/>
                <a:cs typeface="Times New Roman" panose="02020603050405020304" pitchFamily="18" charset="0"/>
              </a:rPr>
              <a:t>разі</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прибуття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повітряного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транспортного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засобу</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після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завершення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виконання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міжнародного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рейсу до </a:t>
            </a:r>
            <a:r>
              <a:rPr lang="ru-RU" sz="1600" b="0" i="0" dirty="0" err="1" smtClean="0">
                <a:solidFill>
                  <a:srgbClr val="212529"/>
                </a:solidFill>
                <a:effectLst/>
                <a:latin typeface="Times New Roman" panose="02020603050405020304" pitchFamily="18" charset="0"/>
                <a:cs typeface="Times New Roman" panose="02020603050405020304" pitchFamily="18" charset="0"/>
              </a:rPr>
              <a:t>іншого</a:t>
            </a:r>
            <a:r>
              <a:rPr lang="ru-RU" sz="1600" b="0" i="0" dirty="0" smtClean="0">
                <a:solidFill>
                  <a:srgbClr val="212529"/>
                </a:solidFill>
                <a:effectLst/>
                <a:latin typeface="Times New Roman" panose="02020603050405020304" pitchFamily="18" charset="0"/>
                <a:cs typeface="Times New Roman" panose="02020603050405020304" pitchFamily="18" charset="0"/>
              </a:rPr>
              <a:t> пункту пропуску через </a:t>
            </a:r>
            <a:r>
              <a:rPr lang="ru-RU" sz="1600" b="0" i="0" dirty="0" err="1" smtClean="0">
                <a:solidFill>
                  <a:srgbClr val="212529"/>
                </a:solidFill>
                <a:effectLst/>
                <a:latin typeface="Times New Roman" panose="02020603050405020304" pitchFamily="18" charset="0"/>
                <a:cs typeface="Times New Roman" panose="02020603050405020304" pitchFamily="18" charset="0"/>
              </a:rPr>
              <a:t>державний</a:t>
            </a:r>
            <a:r>
              <a:rPr lang="ru-RU" sz="1600" b="0" i="0" dirty="0" smtClean="0">
                <a:solidFill>
                  <a:srgbClr val="212529"/>
                </a:solidFill>
                <a:effectLst/>
                <a:latin typeface="Times New Roman" panose="02020603050405020304" pitchFamily="18" charset="0"/>
                <a:cs typeface="Times New Roman" panose="02020603050405020304" pitchFamily="18" charset="0"/>
              </a:rPr>
              <a:t> кордон </a:t>
            </a:r>
            <a:r>
              <a:rPr lang="ru-RU" sz="1600" b="0" i="0" dirty="0" err="1" smtClean="0">
                <a:solidFill>
                  <a:srgbClr val="212529"/>
                </a:solidFill>
                <a:effectLst/>
                <a:latin typeface="Times New Roman" panose="02020603050405020304" pitchFamily="18" charset="0"/>
                <a:cs typeface="Times New Roman" panose="02020603050405020304" pitchFamily="18" charset="0"/>
              </a:rPr>
              <a:t>України</a:t>
            </a:r>
            <a:r>
              <a:rPr lang="ru-RU" sz="1600" b="0" i="0" dirty="0" smtClean="0">
                <a:solidFill>
                  <a:srgbClr val="212529"/>
                </a:solidFill>
                <a:effectLst/>
                <a:latin typeface="Times New Roman" panose="02020603050405020304" pitchFamily="18" charset="0"/>
                <a:cs typeface="Times New Roman" panose="02020603050405020304" pitchFamily="18" charset="0"/>
              </a:rPr>
              <a:t> для </a:t>
            </a:r>
            <a:r>
              <a:rPr lang="ru-RU" sz="1600" b="0" i="0" dirty="0" err="1" smtClean="0">
                <a:solidFill>
                  <a:srgbClr val="212529"/>
                </a:solidFill>
                <a:effectLst/>
                <a:latin typeface="Times New Roman" panose="02020603050405020304" pitchFamily="18" charset="0"/>
                <a:cs typeface="Times New Roman" panose="02020603050405020304" pitchFamily="18" charset="0"/>
              </a:rPr>
              <a:t>авіаційного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сполучення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ніж</a:t>
            </a:r>
            <a:r>
              <a:rPr lang="ru-RU" sz="1600" b="0" i="0" dirty="0" smtClean="0">
                <a:solidFill>
                  <a:srgbClr val="212529"/>
                </a:solidFill>
                <a:effectLst/>
                <a:latin typeface="Times New Roman" panose="02020603050405020304" pitchFamily="18" charset="0"/>
                <a:cs typeface="Times New Roman" panose="02020603050405020304" pitchFamily="18" charset="0"/>
              </a:rPr>
              <a:t> той, де </a:t>
            </a:r>
            <a:r>
              <a:rPr lang="ru-RU" sz="1600" b="0" i="0" dirty="0" err="1" smtClean="0">
                <a:solidFill>
                  <a:srgbClr val="212529"/>
                </a:solidFill>
                <a:effectLst/>
                <a:latin typeface="Times New Roman" panose="02020603050405020304" pitchFamily="18" charset="0"/>
                <a:cs typeface="Times New Roman" panose="02020603050405020304" pitchFamily="18" charset="0"/>
              </a:rPr>
              <a:t>розташований</a:t>
            </a:r>
            <a:r>
              <a:rPr lang="ru-RU" sz="1600" b="0" i="0" dirty="0" smtClean="0">
                <a:solidFill>
                  <a:srgbClr val="212529"/>
                </a:solidFill>
                <a:effectLst/>
                <a:latin typeface="Times New Roman" panose="02020603050405020304" pitchFamily="18" charset="0"/>
                <a:cs typeface="Times New Roman" panose="02020603050405020304" pitchFamily="18" charset="0"/>
              </a:rPr>
              <a:t> магазин </a:t>
            </a:r>
            <a:r>
              <a:rPr lang="ru-RU" sz="1600" b="0" i="0" dirty="0" err="1" smtClean="0">
                <a:solidFill>
                  <a:srgbClr val="212529"/>
                </a:solidFill>
                <a:effectLst/>
                <a:latin typeface="Times New Roman" panose="02020603050405020304" pitchFamily="18" charset="0"/>
                <a:cs typeface="Times New Roman" panose="02020603050405020304" pitchFamily="18" charset="0"/>
              </a:rPr>
              <a:t>безмитної</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торгівлі</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посадова</a:t>
            </a:r>
            <a:r>
              <a:rPr lang="ru-RU" sz="1600" b="0" i="0" dirty="0" smtClean="0">
                <a:solidFill>
                  <a:srgbClr val="212529"/>
                </a:solidFill>
                <a:effectLst/>
                <a:latin typeface="Times New Roman" panose="02020603050405020304" pitchFamily="18" charset="0"/>
                <a:cs typeface="Times New Roman" panose="02020603050405020304" pitchFamily="18" charset="0"/>
              </a:rPr>
              <a:t> особа </a:t>
            </a:r>
            <a:r>
              <a:rPr lang="ru-RU" sz="1600" b="0" i="0" dirty="0" err="1" smtClean="0">
                <a:solidFill>
                  <a:srgbClr val="212529"/>
                </a:solidFill>
                <a:effectLst/>
                <a:latin typeface="Times New Roman" panose="02020603050405020304" pitchFamily="18" charset="0"/>
                <a:cs typeface="Times New Roman" panose="02020603050405020304" pitchFamily="18" charset="0"/>
              </a:rPr>
              <a:t>митного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органу, яка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здійснює</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митний</a:t>
            </a:r>
            <a:r>
              <a:rPr lang="ru-RU" sz="1600" b="0" i="0" dirty="0" smtClean="0">
                <a:solidFill>
                  <a:srgbClr val="212529"/>
                </a:solidFill>
                <a:effectLst/>
                <a:latin typeface="Times New Roman" panose="02020603050405020304" pitchFamily="18" charset="0"/>
                <a:cs typeface="Times New Roman" panose="02020603050405020304" pitchFamily="18" charset="0"/>
              </a:rPr>
              <a:t> контроль та </a:t>
            </a:r>
            <a:r>
              <a:rPr lang="ru-RU" sz="1600" b="0" i="0" dirty="0" err="1" smtClean="0">
                <a:solidFill>
                  <a:srgbClr val="212529"/>
                </a:solidFill>
                <a:effectLst/>
                <a:latin typeface="Times New Roman" panose="02020603050405020304" pitchFamily="18" charset="0"/>
                <a:cs typeface="Times New Roman" panose="02020603050405020304" pitchFamily="18" charset="0"/>
              </a:rPr>
              <a:t>митне</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оформлення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повітряного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транспортного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засобу</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комерційного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призначення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що</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виконав</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міжнародний</a:t>
            </a:r>
            <a:r>
              <a:rPr lang="ru-RU" sz="1600" b="0" i="0" dirty="0" smtClean="0">
                <a:solidFill>
                  <a:srgbClr val="212529"/>
                </a:solidFill>
                <a:effectLst/>
                <a:latin typeface="Times New Roman" panose="02020603050405020304" pitchFamily="18" charset="0"/>
                <a:cs typeface="Times New Roman" panose="02020603050405020304" pitchFamily="18" charset="0"/>
              </a:rPr>
              <a:t> рейс,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перевіряє</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звіт</a:t>
            </a:r>
            <a:r>
              <a:rPr lang="ru-RU" sz="1600" b="0" i="0" dirty="0" smtClean="0">
                <a:solidFill>
                  <a:srgbClr val="212529"/>
                </a:solidFill>
                <a:effectLst/>
                <a:latin typeface="Times New Roman" panose="02020603050405020304" pitchFamily="18" charset="0"/>
                <a:cs typeface="Times New Roman" panose="02020603050405020304" pitchFamily="18" charset="0"/>
              </a:rPr>
              <a:t>, в </a:t>
            </a:r>
            <a:r>
              <a:rPr lang="ru-RU" sz="1600" b="0" i="0" dirty="0" err="1" smtClean="0">
                <a:solidFill>
                  <a:srgbClr val="212529"/>
                </a:solidFill>
                <a:effectLst/>
                <a:latin typeface="Times New Roman" panose="02020603050405020304" pitchFamily="18" charset="0"/>
                <a:cs typeface="Times New Roman" panose="02020603050405020304" pitchFamily="18" charset="0"/>
              </a:rPr>
              <a:t>якому</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зазначаються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кількість</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реалізованих</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товарів</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виручка</a:t>
            </a:r>
            <a:r>
              <a:rPr lang="ru-RU" sz="1600" b="0" i="0" dirty="0" smtClean="0">
                <a:solidFill>
                  <a:srgbClr val="212529"/>
                </a:solidFill>
                <a:effectLst/>
                <a:latin typeface="Times New Roman" panose="02020603050405020304" pitchFamily="18" charset="0"/>
                <a:cs typeface="Times New Roman" panose="02020603050405020304" pitchFamily="18" charset="0"/>
              </a:rPr>
              <a:t> та </a:t>
            </a:r>
            <a:r>
              <a:rPr lang="ru-RU" sz="1600" b="0" i="0" dirty="0" err="1" smtClean="0">
                <a:solidFill>
                  <a:srgbClr val="212529"/>
                </a:solidFill>
                <a:effectLst/>
                <a:latin typeface="Times New Roman" panose="02020603050405020304" pitchFamily="18" charset="0"/>
                <a:cs typeface="Times New Roman" panose="02020603050405020304" pitchFamily="18" charset="0"/>
              </a:rPr>
              <a:t>фактична</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кількість</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нереалізованих</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товарів</a:t>
            </a:r>
            <a:r>
              <a:rPr lang="ru-RU" sz="1600" b="0" i="0" dirty="0" smtClean="0">
                <a:solidFill>
                  <a:srgbClr val="212529"/>
                </a:solidFill>
                <a:effectLst/>
                <a:latin typeface="Times New Roman" panose="02020603050405020304" pitchFamily="18" charset="0"/>
                <a:cs typeface="Times New Roman" panose="02020603050405020304" pitchFamily="18" charset="0"/>
              </a:rPr>
              <a:t>, і </a:t>
            </a:r>
            <a:r>
              <a:rPr lang="ru-RU" sz="1600" b="0" i="0" dirty="0" err="1" smtClean="0">
                <a:solidFill>
                  <a:srgbClr val="212529"/>
                </a:solidFill>
                <a:effectLst/>
                <a:latin typeface="Times New Roman" panose="02020603050405020304" pitchFamily="18" charset="0"/>
                <a:cs typeface="Times New Roman" panose="02020603050405020304" pitchFamily="18" charset="0"/>
              </a:rPr>
              <a:t>надає</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дозвіл</a:t>
            </a:r>
            <a:r>
              <a:rPr lang="ru-RU" sz="1600" b="0" i="0" dirty="0" smtClean="0">
                <a:solidFill>
                  <a:srgbClr val="212529"/>
                </a:solidFill>
                <a:effectLst/>
                <a:latin typeface="Times New Roman" panose="02020603050405020304" pitchFamily="18" charset="0"/>
                <a:cs typeface="Times New Roman" panose="02020603050405020304" pitchFamily="18" charset="0"/>
              </a:rPr>
              <a:t> на </a:t>
            </a:r>
            <a:r>
              <a:rPr lang="ru-RU" sz="1600" b="0" i="0" dirty="0" err="1" smtClean="0">
                <a:solidFill>
                  <a:srgbClr val="212529"/>
                </a:solidFill>
                <a:effectLst/>
                <a:latin typeface="Times New Roman" panose="02020603050405020304" pitchFamily="18" charset="0"/>
                <a:cs typeface="Times New Roman" panose="02020603050405020304" pitchFamily="18" charset="0"/>
              </a:rPr>
              <a:t>направлення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з метою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повернення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таких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товарів</a:t>
            </a:r>
            <a:r>
              <a:rPr lang="ru-RU" sz="1600" b="0" i="0" dirty="0" smtClean="0">
                <a:solidFill>
                  <a:srgbClr val="212529"/>
                </a:solidFill>
                <a:effectLst/>
                <a:latin typeface="Times New Roman" panose="02020603050405020304" pitchFamily="18" charset="0"/>
                <a:cs typeface="Times New Roman" panose="02020603050405020304" pitchFamily="18" charset="0"/>
              </a:rPr>
              <a:t> до пункту пропуску через </a:t>
            </a:r>
            <a:r>
              <a:rPr lang="ru-RU" sz="1600" b="0" i="0" dirty="0" err="1" smtClean="0">
                <a:solidFill>
                  <a:srgbClr val="212529"/>
                </a:solidFill>
                <a:effectLst/>
                <a:latin typeface="Times New Roman" panose="02020603050405020304" pitchFamily="18" charset="0"/>
                <a:cs typeface="Times New Roman" panose="02020603050405020304" pitchFamily="18" charset="0"/>
              </a:rPr>
              <a:t>державний</a:t>
            </a:r>
            <a:r>
              <a:rPr lang="ru-RU" sz="1600" b="0" i="0" dirty="0" smtClean="0">
                <a:solidFill>
                  <a:srgbClr val="212529"/>
                </a:solidFill>
                <a:effectLst/>
                <a:latin typeface="Times New Roman" panose="02020603050405020304" pitchFamily="18" charset="0"/>
                <a:cs typeface="Times New Roman" panose="02020603050405020304" pitchFamily="18" charset="0"/>
              </a:rPr>
              <a:t> кордон </a:t>
            </a:r>
            <a:r>
              <a:rPr lang="ru-RU" sz="1600" b="0" i="0" dirty="0" err="1" smtClean="0">
                <a:solidFill>
                  <a:srgbClr val="212529"/>
                </a:solidFill>
                <a:effectLst/>
                <a:latin typeface="Times New Roman" panose="02020603050405020304" pitchFamily="18" charset="0"/>
                <a:cs typeface="Times New Roman" panose="02020603050405020304" pitchFamily="18" charset="0"/>
              </a:rPr>
              <a:t>України</a:t>
            </a:r>
            <a:r>
              <a:rPr lang="ru-RU" sz="1600" b="0" i="0" dirty="0" smtClean="0">
                <a:solidFill>
                  <a:srgbClr val="212529"/>
                </a:solidFill>
                <a:effectLst/>
                <a:latin typeface="Times New Roman" panose="02020603050405020304" pitchFamily="18" charset="0"/>
                <a:cs typeface="Times New Roman" panose="02020603050405020304" pitchFamily="18" charset="0"/>
              </a:rPr>
              <a:t> для </a:t>
            </a:r>
            <a:r>
              <a:rPr lang="ru-RU" sz="1600" b="0" i="0" dirty="0" err="1" smtClean="0">
                <a:solidFill>
                  <a:srgbClr val="212529"/>
                </a:solidFill>
                <a:effectLst/>
                <a:latin typeface="Times New Roman" panose="02020603050405020304" pitchFamily="18" charset="0"/>
                <a:cs typeface="Times New Roman" panose="02020603050405020304" pitchFamily="18" charset="0"/>
              </a:rPr>
              <a:t>авіаційного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сполучення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де </a:t>
            </a:r>
            <a:r>
              <a:rPr lang="ru-RU" sz="1600" b="0" i="0" dirty="0" err="1" smtClean="0">
                <a:solidFill>
                  <a:srgbClr val="212529"/>
                </a:solidFill>
                <a:effectLst/>
                <a:latin typeface="Times New Roman" panose="02020603050405020304" pitchFamily="18" charset="0"/>
                <a:cs typeface="Times New Roman" panose="02020603050405020304" pitchFamily="18" charset="0"/>
              </a:rPr>
              <a:t>розташований</a:t>
            </a:r>
            <a:r>
              <a:rPr lang="ru-RU" sz="1600" b="0" i="0" dirty="0" smtClean="0">
                <a:solidFill>
                  <a:srgbClr val="212529"/>
                </a:solidFill>
                <a:effectLst/>
                <a:latin typeface="Times New Roman" panose="02020603050405020304" pitchFamily="18" charset="0"/>
                <a:cs typeface="Times New Roman" panose="02020603050405020304" pitchFamily="18" charset="0"/>
              </a:rPr>
              <a:t> магазин </a:t>
            </a:r>
            <a:r>
              <a:rPr lang="ru-RU" sz="1600" b="0" i="0" dirty="0" err="1" smtClean="0">
                <a:solidFill>
                  <a:srgbClr val="212529"/>
                </a:solidFill>
                <a:effectLst/>
                <a:latin typeface="Times New Roman" panose="02020603050405020304" pitchFamily="18" charset="0"/>
                <a:cs typeface="Times New Roman" panose="02020603050405020304" pitchFamily="18" charset="0"/>
              </a:rPr>
              <a:t>безмитної</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торгівлі</a:t>
            </a:r>
            <a:r>
              <a:rPr lang="ru-RU" sz="1600" b="0" i="0" dirty="0" smtClean="0">
                <a:solidFill>
                  <a:srgbClr val="212529"/>
                </a:solidFill>
                <a:effectLst/>
                <a:latin typeface="Times New Roman" panose="02020603050405020304" pitchFamily="18" charset="0"/>
                <a:cs typeface="Times New Roman" panose="02020603050405020304" pitchFamily="18" charset="0"/>
              </a:rPr>
              <a:t>, шляхом </a:t>
            </a:r>
            <a:r>
              <a:rPr lang="ru-RU" sz="1600" b="0" i="0" dirty="0" err="1" smtClean="0">
                <a:solidFill>
                  <a:srgbClr val="212529"/>
                </a:solidFill>
                <a:effectLst/>
                <a:latin typeface="Times New Roman" panose="02020603050405020304" pitchFamily="18" charset="0"/>
                <a:cs typeface="Times New Roman" panose="02020603050405020304" pitchFamily="18" charset="0"/>
              </a:rPr>
              <a:t>проставляння</a:t>
            </a:r>
            <a:r>
              <a:rPr lang="ru-RU" sz="1600" b="0" i="0" dirty="0" smtClean="0">
                <a:solidFill>
                  <a:srgbClr val="212529"/>
                </a:solidFill>
                <a:effectLst/>
                <a:latin typeface="Times New Roman" panose="02020603050405020304" pitchFamily="18" charset="0"/>
                <a:cs typeface="Times New Roman" panose="02020603050405020304" pitchFamily="18" charset="0"/>
              </a:rPr>
              <a:t> на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звіті</a:t>
            </a:r>
            <a:r>
              <a:rPr lang="ru-RU" sz="1600" b="0" i="0" dirty="0" smtClean="0">
                <a:solidFill>
                  <a:srgbClr val="212529"/>
                </a:solidFill>
                <a:effectLst/>
                <a:latin typeface="Times New Roman" panose="02020603050405020304" pitchFamily="18" charset="0"/>
                <a:cs typeface="Times New Roman" panose="02020603050405020304" pitchFamily="18" charset="0"/>
              </a:rPr>
              <a:t> штампу "</a:t>
            </a:r>
            <a:r>
              <a:rPr lang="ru-RU" sz="1600" b="0" i="0" dirty="0" err="1" smtClean="0">
                <a:solidFill>
                  <a:srgbClr val="212529"/>
                </a:solidFill>
                <a:effectLst/>
                <a:latin typeface="Times New Roman" panose="02020603050405020304" pitchFamily="18" charset="0"/>
                <a:cs typeface="Times New Roman" panose="02020603050405020304" pitchFamily="18" charset="0"/>
              </a:rPr>
              <a:t>Під</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митним</a:t>
            </a:r>
            <a:r>
              <a:rPr lang="ru-RU" sz="1600" b="0" i="0" dirty="0" smtClean="0">
                <a:solidFill>
                  <a:srgbClr val="212529"/>
                </a:solidFill>
                <a:effectLst/>
                <a:latin typeface="Times New Roman" panose="02020603050405020304" pitchFamily="18" charset="0"/>
                <a:cs typeface="Times New Roman" panose="02020603050405020304" pitchFamily="18" charset="0"/>
              </a:rPr>
              <a:t> контролем", </a:t>
            </a:r>
            <a:r>
              <a:rPr lang="ru-RU" sz="1600" b="0" i="0" dirty="0" err="1" smtClean="0">
                <a:solidFill>
                  <a:srgbClr val="212529"/>
                </a:solidFill>
                <a:effectLst/>
                <a:latin typeface="Times New Roman" panose="02020603050405020304" pitchFamily="18" charset="0"/>
                <a:cs typeface="Times New Roman" panose="02020603050405020304" pitchFamily="18" charset="0"/>
              </a:rPr>
              <a:t>робить</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запис</a:t>
            </a:r>
            <a:r>
              <a:rPr lang="ru-RU" sz="1600" b="0" i="0" dirty="0" smtClean="0">
                <a:solidFill>
                  <a:srgbClr val="212529"/>
                </a:solidFill>
                <a:effectLst/>
                <a:latin typeface="Times New Roman" panose="02020603050405020304" pitchFamily="18" charset="0"/>
                <a:cs typeface="Times New Roman" panose="02020603050405020304" pitchFamily="18" charset="0"/>
              </a:rPr>
              <a:t> "направлено до...", де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зазначається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митний</a:t>
            </a:r>
            <a:r>
              <a:rPr lang="ru-RU" sz="1600" b="0" i="0" dirty="0" smtClean="0">
                <a:solidFill>
                  <a:srgbClr val="212529"/>
                </a:solidFill>
                <a:effectLst/>
                <a:latin typeface="Times New Roman" panose="02020603050405020304" pitchFamily="18" charset="0"/>
                <a:cs typeface="Times New Roman" panose="02020603050405020304" pitchFamily="18" charset="0"/>
              </a:rPr>
              <a:t> орган, в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зоні</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діяльності</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якого</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розташований</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зазначений</a:t>
            </a:r>
            <a:r>
              <a:rPr lang="ru-RU" sz="1600" b="0" i="0" dirty="0" smtClean="0">
                <a:solidFill>
                  <a:srgbClr val="212529"/>
                </a:solidFill>
                <a:effectLst/>
                <a:latin typeface="Times New Roman" panose="02020603050405020304" pitchFamily="18" charset="0"/>
                <a:cs typeface="Times New Roman" panose="02020603050405020304" pitchFamily="18" charset="0"/>
              </a:rPr>
              <a:t> пункт пропуску, та </a:t>
            </a:r>
            <a:r>
              <a:rPr lang="ru-RU" sz="1600" b="0" i="0" dirty="0" err="1" smtClean="0">
                <a:solidFill>
                  <a:srgbClr val="212529"/>
                </a:solidFill>
                <a:effectLst/>
                <a:latin typeface="Times New Roman" panose="02020603050405020304" pitchFamily="18" charset="0"/>
                <a:cs typeface="Times New Roman" panose="02020603050405020304" pitchFamily="18" charset="0"/>
              </a:rPr>
              <a:t>накладає</a:t>
            </a:r>
            <a:r>
              <a:rPr lang="ru-RU" sz="1600" b="0" i="0" dirty="0" smtClean="0">
                <a:solidFill>
                  <a:srgbClr val="212529"/>
                </a:solidFill>
                <a:effectLst/>
                <a:latin typeface="Times New Roman" panose="02020603050405020304" pitchFamily="18" charset="0"/>
                <a:cs typeface="Times New Roman" panose="02020603050405020304" pitchFamily="18" charset="0"/>
              </a:rPr>
              <a:t> на контейнер з товарами </a:t>
            </a:r>
            <a:r>
              <a:rPr lang="ru-RU" sz="1600" b="0" i="0" dirty="0" err="1" smtClean="0">
                <a:solidFill>
                  <a:srgbClr val="212529"/>
                </a:solidFill>
                <a:effectLst/>
                <a:latin typeface="Times New Roman" panose="02020603050405020304" pitchFamily="18" charset="0"/>
                <a:cs typeface="Times New Roman" panose="02020603050405020304" pitchFamily="18" charset="0"/>
              </a:rPr>
              <a:t>митне</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забезпечення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та/</a:t>
            </a:r>
            <a:r>
              <a:rPr lang="ru-RU" sz="1600" b="0" i="0" dirty="0" err="1" smtClean="0">
                <a:solidFill>
                  <a:srgbClr val="212529"/>
                </a:solidFill>
                <a:effectLst/>
                <a:latin typeface="Times New Roman" panose="02020603050405020304" pitchFamily="18" charset="0"/>
                <a:cs typeface="Times New Roman" panose="02020603050405020304" pitchFamily="18" charset="0"/>
              </a:rPr>
              <a:t>або</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забезпечення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утримувача</a:t>
            </a:r>
            <a:r>
              <a:rPr lang="ru-RU" sz="1600" b="0" i="0" dirty="0" smtClean="0">
                <a:solidFill>
                  <a:srgbClr val="212529"/>
                </a:solidFill>
                <a:effectLst/>
                <a:latin typeface="Times New Roman" panose="02020603050405020304" pitchFamily="18" charset="0"/>
                <a:cs typeface="Times New Roman" panose="02020603050405020304" pitchFamily="18" charset="0"/>
              </a:rPr>
              <a:t> магазину </a:t>
            </a:r>
            <a:r>
              <a:rPr lang="ru-RU" sz="1600" b="0" i="0" dirty="0" err="1" smtClean="0">
                <a:solidFill>
                  <a:srgbClr val="212529"/>
                </a:solidFill>
                <a:effectLst/>
                <a:latin typeface="Times New Roman" panose="02020603050405020304" pitchFamily="18" charset="0"/>
                <a:cs typeface="Times New Roman" panose="02020603050405020304" pitchFamily="18" charset="0"/>
              </a:rPr>
              <a:t>безмитної</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торгівлі</a:t>
            </a:r>
            <a:r>
              <a:rPr lang="ru-RU" sz="1600" b="0" i="0" dirty="0" smtClean="0">
                <a:solidFill>
                  <a:srgbClr val="212529"/>
                </a:solidFill>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513020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83735" y="260648"/>
            <a:ext cx="8784976" cy="6001643"/>
          </a:xfrm>
          <a:prstGeom prst="rect">
            <a:avLst/>
          </a:prstGeom>
        </p:spPr>
        <p:txBody>
          <a:bodyPr wrap="square">
            <a:spAutoFit/>
          </a:bodyPr>
          <a:lstStyle/>
          <a:p>
            <a:r>
              <a:rPr lang="ru-RU" sz="1600" dirty="0">
                <a:solidFill>
                  <a:srgbClr val="212529"/>
                </a:solidFill>
                <a:latin typeface="Times New Roman" panose="02020603050405020304" pitchFamily="18" charset="0"/>
                <a:cs typeface="Times New Roman" panose="02020603050405020304" pitchFamily="18" charset="0"/>
              </a:rPr>
              <a:t> </a:t>
            </a:r>
            <a:r>
              <a:rPr lang="ru-RU" sz="1600" dirty="0" smtClean="0">
                <a:solidFill>
                  <a:srgbClr val="212529"/>
                </a:solidFill>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Після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прибуття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повітряного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транспортного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засобу</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комерційного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призначення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до пункту пропуску через </a:t>
            </a:r>
            <a:r>
              <a:rPr lang="ru-RU" sz="1600" b="0" i="0" dirty="0" err="1" smtClean="0">
                <a:solidFill>
                  <a:srgbClr val="212529"/>
                </a:solidFill>
                <a:effectLst/>
                <a:latin typeface="Times New Roman" panose="02020603050405020304" pitchFamily="18" charset="0"/>
                <a:cs typeface="Times New Roman" panose="02020603050405020304" pitchFamily="18" charset="0"/>
              </a:rPr>
              <a:t>державний</a:t>
            </a:r>
            <a:r>
              <a:rPr lang="ru-RU" sz="1600" b="0" i="0" dirty="0" smtClean="0">
                <a:solidFill>
                  <a:srgbClr val="212529"/>
                </a:solidFill>
                <a:effectLst/>
                <a:latin typeface="Times New Roman" panose="02020603050405020304" pitchFamily="18" charset="0"/>
                <a:cs typeface="Times New Roman" panose="02020603050405020304" pitchFamily="18" charset="0"/>
              </a:rPr>
              <a:t> кордон </a:t>
            </a:r>
            <a:r>
              <a:rPr lang="ru-RU" sz="1600" b="0" i="0" dirty="0" err="1" smtClean="0">
                <a:solidFill>
                  <a:srgbClr val="212529"/>
                </a:solidFill>
                <a:effectLst/>
                <a:latin typeface="Times New Roman" panose="02020603050405020304" pitchFamily="18" charset="0"/>
                <a:cs typeface="Times New Roman" panose="02020603050405020304" pitchFamily="18" charset="0"/>
              </a:rPr>
              <a:t>України</a:t>
            </a:r>
            <a:r>
              <a:rPr lang="ru-RU" sz="1600" b="0" i="0" dirty="0" smtClean="0">
                <a:solidFill>
                  <a:srgbClr val="212529"/>
                </a:solidFill>
                <a:effectLst/>
                <a:latin typeface="Times New Roman" panose="02020603050405020304" pitchFamily="18" charset="0"/>
                <a:cs typeface="Times New Roman" panose="02020603050405020304" pitchFamily="18" charset="0"/>
              </a:rPr>
              <a:t> для </a:t>
            </a:r>
            <a:r>
              <a:rPr lang="ru-RU" sz="1600" b="0" i="0" dirty="0" err="1" smtClean="0">
                <a:solidFill>
                  <a:srgbClr val="212529"/>
                </a:solidFill>
                <a:effectLst/>
                <a:latin typeface="Times New Roman" panose="02020603050405020304" pitchFamily="18" charset="0"/>
                <a:cs typeface="Times New Roman" panose="02020603050405020304" pitchFamily="18" charset="0"/>
              </a:rPr>
              <a:t>авіаційного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сполучення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де </a:t>
            </a:r>
            <a:r>
              <a:rPr lang="ru-RU" sz="1600" b="0" i="0" dirty="0" err="1" smtClean="0">
                <a:solidFill>
                  <a:srgbClr val="212529"/>
                </a:solidFill>
                <a:effectLst/>
                <a:latin typeface="Times New Roman" panose="02020603050405020304" pitchFamily="18" charset="0"/>
                <a:cs typeface="Times New Roman" panose="02020603050405020304" pitchFamily="18" charset="0"/>
              </a:rPr>
              <a:t>розташований</a:t>
            </a:r>
            <a:r>
              <a:rPr lang="ru-RU" sz="1600" b="0" i="0" dirty="0" smtClean="0">
                <a:solidFill>
                  <a:srgbClr val="212529"/>
                </a:solidFill>
                <a:effectLst/>
                <a:latin typeface="Times New Roman" panose="02020603050405020304" pitchFamily="18" charset="0"/>
                <a:cs typeface="Times New Roman" panose="02020603050405020304" pitchFamily="18" charset="0"/>
              </a:rPr>
              <a:t> магазин </a:t>
            </a:r>
            <a:r>
              <a:rPr lang="ru-RU" sz="1600" b="0" i="0" dirty="0" err="1" smtClean="0">
                <a:solidFill>
                  <a:srgbClr val="212529"/>
                </a:solidFill>
                <a:effectLst/>
                <a:latin typeface="Times New Roman" panose="02020603050405020304" pitchFamily="18" charset="0"/>
                <a:cs typeface="Times New Roman" panose="02020603050405020304" pitchFamily="18" charset="0"/>
              </a:rPr>
              <a:t>безмитної</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торгівлі</a:t>
            </a:r>
            <a:r>
              <a:rPr lang="ru-RU" sz="1600" b="0" i="0" dirty="0" smtClean="0">
                <a:solidFill>
                  <a:srgbClr val="212529"/>
                </a:solidFill>
                <a:effectLst/>
                <a:latin typeface="Times New Roman" panose="02020603050405020304" pitchFamily="18" charset="0"/>
                <a:cs typeface="Times New Roman" panose="02020603050405020304" pitchFamily="18" charset="0"/>
              </a:rPr>
              <a:t>, командир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повітряного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транспортного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засобу</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повідомляє</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митний</a:t>
            </a:r>
            <a:r>
              <a:rPr lang="ru-RU" sz="1600" b="0" i="0" dirty="0" smtClean="0">
                <a:solidFill>
                  <a:srgbClr val="212529"/>
                </a:solidFill>
                <a:effectLst/>
                <a:latin typeface="Times New Roman" panose="02020603050405020304" pitchFamily="18" charset="0"/>
                <a:cs typeface="Times New Roman" panose="02020603050405020304" pitchFamily="18" charset="0"/>
              </a:rPr>
              <a:t> орган, в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зоні</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діяльності</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якого</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розташований</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зазначений</a:t>
            </a:r>
            <a:r>
              <a:rPr lang="ru-RU" sz="1600" b="0" i="0" dirty="0" smtClean="0">
                <a:solidFill>
                  <a:srgbClr val="212529"/>
                </a:solidFill>
                <a:effectLst/>
                <a:latin typeface="Times New Roman" panose="02020603050405020304" pitchFamily="18" charset="0"/>
                <a:cs typeface="Times New Roman" panose="02020603050405020304" pitchFamily="18" charset="0"/>
              </a:rPr>
              <a:t> магазин, про </a:t>
            </a:r>
            <a:r>
              <a:rPr lang="ru-RU" sz="1600" b="0" i="0" dirty="0" err="1" smtClean="0">
                <a:solidFill>
                  <a:srgbClr val="212529"/>
                </a:solidFill>
                <a:effectLst/>
                <a:latin typeface="Times New Roman" panose="02020603050405020304" pitchFamily="18" charset="0"/>
                <a:cs typeface="Times New Roman" panose="02020603050405020304" pitchFamily="18" charset="0"/>
              </a:rPr>
              <a:t>розміщення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на борту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повітряного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транспортного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засобу</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товарів</a:t>
            </a:r>
            <a:r>
              <a:rPr lang="ru-RU" sz="1600" b="0" i="0" dirty="0" smtClean="0">
                <a:solidFill>
                  <a:srgbClr val="212529"/>
                </a:solidFill>
                <a:effectLst/>
                <a:latin typeface="Times New Roman" panose="02020603050405020304" pitchFamily="18" charset="0"/>
                <a:cs typeface="Times New Roman" panose="02020603050405020304" pitchFamily="18" charset="0"/>
              </a:rPr>
              <a:t> магазину </a:t>
            </a:r>
            <a:r>
              <a:rPr lang="ru-RU" sz="1600" b="0" i="0" dirty="0" err="1" smtClean="0">
                <a:solidFill>
                  <a:srgbClr val="212529"/>
                </a:solidFill>
                <a:effectLst/>
                <a:latin typeface="Times New Roman" panose="02020603050405020304" pitchFamily="18" charset="0"/>
                <a:cs typeface="Times New Roman" panose="02020603050405020304" pitchFamily="18" charset="0"/>
              </a:rPr>
              <a:t>безмитної</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торгівлі</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що</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повертаються</a:t>
            </a:r>
            <a:r>
              <a:rPr lang="ru-RU" sz="1600" b="0" i="0" dirty="0" smtClean="0">
                <a:solidFill>
                  <a:srgbClr val="212529"/>
                </a:solidFill>
                <a:effectLst/>
                <a:latin typeface="Times New Roman" panose="02020603050405020304" pitchFamily="18" charset="0"/>
                <a:cs typeface="Times New Roman" panose="02020603050405020304" pitchFamily="18" charset="0"/>
              </a:rPr>
              <a:t> до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зазначеного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магазину.</a:t>
            </a:r>
          </a:p>
          <a:p>
            <a:r>
              <a:rPr lang="ru-RU" sz="1600" dirty="0">
                <a:solidFill>
                  <a:srgbClr val="212529"/>
                </a:solidFill>
                <a:latin typeface="Times New Roman" panose="02020603050405020304" pitchFamily="18" charset="0"/>
                <a:cs typeface="Times New Roman" panose="02020603050405020304" pitchFamily="18" charset="0"/>
              </a:rPr>
              <a:t> </a:t>
            </a:r>
            <a:r>
              <a:rPr lang="ru-RU" sz="1600" dirty="0" smtClean="0">
                <a:solidFill>
                  <a:srgbClr val="212529"/>
                </a:solidFill>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Посадова</a:t>
            </a:r>
            <a:r>
              <a:rPr lang="ru-RU" sz="1600" b="0" i="0" dirty="0" smtClean="0">
                <a:solidFill>
                  <a:srgbClr val="212529"/>
                </a:solidFill>
                <a:effectLst/>
                <a:latin typeface="Times New Roman" panose="02020603050405020304" pitchFamily="18" charset="0"/>
                <a:cs typeface="Times New Roman" panose="02020603050405020304" pitchFamily="18" charset="0"/>
              </a:rPr>
              <a:t> особа </a:t>
            </a:r>
            <a:r>
              <a:rPr lang="ru-RU" sz="1600" b="0" i="0" dirty="0" err="1" smtClean="0">
                <a:solidFill>
                  <a:srgbClr val="212529"/>
                </a:solidFill>
                <a:effectLst/>
                <a:latin typeface="Times New Roman" panose="02020603050405020304" pitchFamily="18" charset="0"/>
                <a:cs typeface="Times New Roman" panose="02020603050405020304" pitchFamily="18" charset="0"/>
              </a:rPr>
              <a:t>митного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органу, яка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здійснює</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митний</a:t>
            </a:r>
            <a:r>
              <a:rPr lang="ru-RU" sz="1600" b="0" i="0" dirty="0" smtClean="0">
                <a:solidFill>
                  <a:srgbClr val="212529"/>
                </a:solidFill>
                <a:effectLst/>
                <a:latin typeface="Times New Roman" panose="02020603050405020304" pitchFamily="18" charset="0"/>
                <a:cs typeface="Times New Roman" panose="02020603050405020304" pitchFamily="18" charset="0"/>
              </a:rPr>
              <a:t> контроль та </a:t>
            </a:r>
            <a:r>
              <a:rPr lang="ru-RU" sz="1600" b="0" i="0" dirty="0" err="1" smtClean="0">
                <a:solidFill>
                  <a:srgbClr val="212529"/>
                </a:solidFill>
                <a:effectLst/>
                <a:latin typeface="Times New Roman" panose="02020603050405020304" pitchFamily="18" charset="0"/>
                <a:cs typeface="Times New Roman" panose="02020603050405020304" pitchFamily="18" charset="0"/>
              </a:rPr>
              <a:t>митне</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оформлення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зазначених</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товарів</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перевіряє</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відповідність</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накладеного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на контейнер </a:t>
            </a:r>
            <a:r>
              <a:rPr lang="ru-RU" sz="1600" b="0" i="0" dirty="0" err="1" smtClean="0">
                <a:solidFill>
                  <a:srgbClr val="212529"/>
                </a:solidFill>
                <a:effectLst/>
                <a:latin typeface="Times New Roman" panose="02020603050405020304" pitchFamily="18" charset="0"/>
                <a:cs typeface="Times New Roman" panose="02020603050405020304" pitchFamily="18" charset="0"/>
              </a:rPr>
              <a:t>митного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забезпечення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та/</a:t>
            </a:r>
            <a:r>
              <a:rPr lang="ru-RU" sz="1600" b="0" i="0" dirty="0" err="1" smtClean="0">
                <a:solidFill>
                  <a:srgbClr val="212529"/>
                </a:solidFill>
                <a:effectLst/>
                <a:latin typeface="Times New Roman" panose="02020603050405020304" pitchFamily="18" charset="0"/>
                <a:cs typeface="Times New Roman" panose="02020603050405020304" pitchFamily="18" charset="0"/>
              </a:rPr>
              <a:t>або</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забезпечення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утримувача</a:t>
            </a:r>
            <a:r>
              <a:rPr lang="ru-RU" sz="1600" b="0" i="0" dirty="0" smtClean="0">
                <a:solidFill>
                  <a:srgbClr val="212529"/>
                </a:solidFill>
                <a:effectLst/>
                <a:latin typeface="Times New Roman" panose="02020603050405020304" pitchFamily="18" charset="0"/>
                <a:cs typeface="Times New Roman" panose="02020603050405020304" pitchFamily="18" charset="0"/>
              </a:rPr>
              <a:t> магазину </a:t>
            </a:r>
            <a:r>
              <a:rPr lang="ru-RU" sz="1600" b="0" i="0" dirty="0" err="1" smtClean="0">
                <a:solidFill>
                  <a:srgbClr val="212529"/>
                </a:solidFill>
                <a:effectLst/>
                <a:latin typeface="Times New Roman" panose="02020603050405020304" pitchFamily="18" charset="0"/>
                <a:cs typeface="Times New Roman" panose="02020603050405020304" pitchFamily="18" charset="0"/>
              </a:rPr>
              <a:t>безмитної</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торгівлі</a:t>
            </a:r>
            <a:r>
              <a:rPr lang="ru-RU" sz="1600" b="0" i="0" dirty="0" smtClean="0">
                <a:solidFill>
                  <a:srgbClr val="212529"/>
                </a:solidFill>
                <a:effectLst/>
                <a:latin typeface="Times New Roman" panose="02020603050405020304" pitchFamily="18" charset="0"/>
                <a:cs typeface="Times New Roman" panose="02020603050405020304" pitchFamily="18" charset="0"/>
              </a:rPr>
              <a:t> і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товарів</a:t>
            </a:r>
            <a:r>
              <a:rPr lang="ru-RU" sz="1600" b="0" i="0" dirty="0" smtClean="0">
                <a:solidFill>
                  <a:srgbClr val="212529"/>
                </a:solidFill>
                <a:effectLst/>
                <a:latin typeface="Times New Roman" panose="02020603050405020304" pitchFamily="18" charset="0"/>
                <a:cs typeface="Times New Roman" panose="02020603050405020304" pitchFamily="18" charset="0"/>
              </a:rPr>
              <a:t> у </a:t>
            </a:r>
            <a:r>
              <a:rPr lang="ru-RU" sz="1600" b="0" i="0" dirty="0" err="1" smtClean="0">
                <a:solidFill>
                  <a:srgbClr val="212529"/>
                </a:solidFill>
                <a:effectLst/>
                <a:latin typeface="Times New Roman" panose="02020603050405020304" pitchFamily="18" charset="0"/>
                <a:cs typeface="Times New Roman" panose="02020603050405020304" pitchFamily="18" charset="0"/>
              </a:rPr>
              <a:t>контейнері</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відомостям</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наведеним</a:t>
            </a:r>
            <a:r>
              <a:rPr lang="ru-RU" sz="1600" b="0" i="0" dirty="0" smtClean="0">
                <a:solidFill>
                  <a:srgbClr val="212529"/>
                </a:solidFill>
                <a:effectLst/>
                <a:latin typeface="Times New Roman" panose="02020603050405020304" pitchFamily="18" charset="0"/>
                <a:cs typeface="Times New Roman" panose="02020603050405020304" pitchFamily="18" charset="0"/>
              </a:rPr>
              <a:t> у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звіті</a:t>
            </a:r>
            <a:r>
              <a:rPr lang="ru-RU" sz="1600" b="0" i="0" dirty="0" smtClean="0">
                <a:solidFill>
                  <a:srgbClr val="212529"/>
                </a:solidFill>
                <a:effectLst/>
                <a:latin typeface="Times New Roman" panose="02020603050405020304" pitchFamily="18" charset="0"/>
                <a:cs typeface="Times New Roman" panose="02020603050405020304" pitchFamily="18" charset="0"/>
              </a:rPr>
              <a:t> про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товари</a:t>
            </a:r>
            <a:r>
              <a:rPr lang="ru-RU" sz="1600" b="0" i="0" dirty="0" smtClean="0">
                <a:solidFill>
                  <a:srgbClr val="212529"/>
                </a:solidFill>
                <a:effectLst/>
                <a:latin typeface="Times New Roman" panose="02020603050405020304" pitchFamily="18" charset="0"/>
                <a:cs typeface="Times New Roman" panose="02020603050405020304" pitchFamily="18" charset="0"/>
              </a:rPr>
              <a:t>, та за </a:t>
            </a:r>
            <a:r>
              <a:rPr lang="ru-RU" sz="1600" b="0" i="0" dirty="0" err="1" smtClean="0">
                <a:solidFill>
                  <a:srgbClr val="212529"/>
                </a:solidFill>
                <a:effectLst/>
                <a:latin typeface="Times New Roman" panose="02020603050405020304" pitchFamily="18" charset="0"/>
                <a:cs typeface="Times New Roman" panose="02020603050405020304" pitchFamily="18" charset="0"/>
              </a:rPr>
              <a:t>відсутності</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зауважень</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погоджує</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повернення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товарів</a:t>
            </a:r>
            <a:r>
              <a:rPr lang="ru-RU" sz="1600" b="0" i="0" dirty="0" smtClean="0">
                <a:solidFill>
                  <a:srgbClr val="212529"/>
                </a:solidFill>
                <a:effectLst/>
                <a:latin typeface="Times New Roman" panose="02020603050405020304" pitchFamily="18" charset="0"/>
                <a:cs typeface="Times New Roman" panose="02020603050405020304" pitchFamily="18" charset="0"/>
              </a:rPr>
              <a:t> до магазину </a:t>
            </a:r>
            <a:r>
              <a:rPr lang="ru-RU" sz="1600" b="0" i="0" dirty="0" err="1" smtClean="0">
                <a:solidFill>
                  <a:srgbClr val="212529"/>
                </a:solidFill>
                <a:effectLst/>
                <a:latin typeface="Times New Roman" panose="02020603050405020304" pitchFamily="18" charset="0"/>
                <a:cs typeface="Times New Roman" panose="02020603050405020304" pitchFamily="18" charset="0"/>
              </a:rPr>
              <a:t>безмитної</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торгівлі</a:t>
            </a:r>
            <a:r>
              <a:rPr lang="ru-RU" sz="1600" b="0" i="0" dirty="0" smtClean="0">
                <a:solidFill>
                  <a:srgbClr val="212529"/>
                </a:solidFill>
                <a:effectLst/>
                <a:latin typeface="Times New Roman" panose="02020603050405020304" pitchFamily="18" charset="0"/>
                <a:cs typeface="Times New Roman" panose="02020603050405020304" pitchFamily="18" charset="0"/>
              </a:rPr>
              <a:t> шляхом </a:t>
            </a:r>
            <a:r>
              <a:rPr lang="ru-RU" sz="1600" b="0" i="0" dirty="0" err="1" smtClean="0">
                <a:solidFill>
                  <a:srgbClr val="212529"/>
                </a:solidFill>
                <a:effectLst/>
                <a:latin typeface="Times New Roman" panose="02020603050405020304" pitchFamily="18" charset="0"/>
                <a:cs typeface="Times New Roman" panose="02020603050405020304" pitchFamily="18" charset="0"/>
              </a:rPr>
              <a:t>проставляння</a:t>
            </a:r>
            <a:r>
              <a:rPr lang="ru-RU" sz="1600" b="0" i="0" dirty="0" smtClean="0">
                <a:solidFill>
                  <a:srgbClr val="212529"/>
                </a:solidFill>
                <a:effectLst/>
                <a:latin typeface="Times New Roman" panose="02020603050405020304" pitchFamily="18" charset="0"/>
                <a:cs typeface="Times New Roman" panose="02020603050405020304" pitchFamily="18" charset="0"/>
              </a:rPr>
              <a:t> на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звіті</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відбитка</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особистої</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номерної</a:t>
            </a:r>
            <a:r>
              <a:rPr lang="ru-RU" sz="1600" b="0" i="0" dirty="0" smtClean="0">
                <a:solidFill>
                  <a:srgbClr val="212529"/>
                </a:solidFill>
                <a:effectLst/>
                <a:latin typeface="Times New Roman" panose="02020603050405020304" pitchFamily="18" charset="0"/>
                <a:cs typeface="Times New Roman" panose="02020603050405020304" pitchFamily="18" charset="0"/>
              </a:rPr>
              <a:t> печатки.          У </a:t>
            </a:r>
            <a:r>
              <a:rPr lang="ru-RU" sz="1600" b="0" i="0" dirty="0" err="1" smtClean="0">
                <a:solidFill>
                  <a:srgbClr val="212529"/>
                </a:solidFill>
                <a:effectLst/>
                <a:latin typeface="Times New Roman" panose="02020603050405020304" pitchFamily="18" charset="0"/>
                <a:cs typeface="Times New Roman" panose="02020603050405020304" pitchFamily="18" charset="0"/>
              </a:rPr>
              <a:t>разі</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постачання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товарів</a:t>
            </a:r>
            <a:r>
              <a:rPr lang="ru-RU" sz="1600" b="0" i="0" dirty="0" smtClean="0">
                <a:solidFill>
                  <a:srgbClr val="212529"/>
                </a:solidFill>
                <a:effectLst/>
                <a:latin typeface="Times New Roman" panose="02020603050405020304" pitchFamily="18" charset="0"/>
                <a:cs typeface="Times New Roman" panose="02020603050405020304" pitchFamily="18" charset="0"/>
              </a:rPr>
              <a:t> магазином </a:t>
            </a:r>
            <a:r>
              <a:rPr lang="ru-RU" sz="1600" b="0" i="0" dirty="0" err="1" smtClean="0">
                <a:solidFill>
                  <a:srgbClr val="212529"/>
                </a:solidFill>
                <a:effectLst/>
                <a:latin typeface="Times New Roman" panose="02020603050405020304" pitchFamily="18" charset="0"/>
                <a:cs typeface="Times New Roman" panose="02020603050405020304" pitchFamily="18" charset="0"/>
              </a:rPr>
              <a:t>безмитної</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торгівлі</a:t>
            </a:r>
            <a:r>
              <a:rPr lang="ru-RU" sz="1600" b="0" i="0" dirty="0" smtClean="0">
                <a:solidFill>
                  <a:srgbClr val="212529"/>
                </a:solidFill>
                <a:effectLst/>
                <a:latin typeface="Times New Roman" panose="02020603050405020304" pitchFamily="18" charset="0"/>
                <a:cs typeface="Times New Roman" panose="02020603050405020304" pitchFamily="18" charset="0"/>
              </a:rPr>
              <a:t> на борт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повітряного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транспортного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засобу</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комерційного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призначення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що</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виконуватиме</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міжнародний</a:t>
            </a:r>
            <a:r>
              <a:rPr lang="ru-RU" sz="1600" b="0" i="0" dirty="0" smtClean="0">
                <a:solidFill>
                  <a:srgbClr val="212529"/>
                </a:solidFill>
                <a:effectLst/>
                <a:latin typeface="Times New Roman" panose="02020603050405020304" pitchFamily="18" charset="0"/>
                <a:cs typeface="Times New Roman" panose="02020603050405020304" pitchFamily="18" charset="0"/>
              </a:rPr>
              <a:t> рейс з </a:t>
            </a:r>
            <a:r>
              <a:rPr lang="ru-RU" sz="1600" b="0" i="0" dirty="0" err="1" smtClean="0">
                <a:solidFill>
                  <a:srgbClr val="212529"/>
                </a:solidFill>
                <a:effectLst/>
                <a:latin typeface="Times New Roman" panose="02020603050405020304" pitchFamily="18" charset="0"/>
                <a:cs typeface="Times New Roman" panose="02020603050405020304" pitchFamily="18" charset="0"/>
              </a:rPr>
              <a:t>іншого</a:t>
            </a:r>
            <a:r>
              <a:rPr lang="ru-RU" sz="1600" b="0" i="0" dirty="0" smtClean="0">
                <a:solidFill>
                  <a:srgbClr val="212529"/>
                </a:solidFill>
                <a:effectLst/>
                <a:latin typeface="Times New Roman" panose="02020603050405020304" pitchFamily="18" charset="0"/>
                <a:cs typeface="Times New Roman" panose="02020603050405020304" pitchFamily="18" charset="0"/>
              </a:rPr>
              <a:t> пункту пропуску через </a:t>
            </a:r>
            <a:r>
              <a:rPr lang="ru-RU" sz="1600" b="0" i="0" dirty="0" err="1" smtClean="0">
                <a:solidFill>
                  <a:srgbClr val="212529"/>
                </a:solidFill>
                <a:effectLst/>
                <a:latin typeface="Times New Roman" panose="02020603050405020304" pitchFamily="18" charset="0"/>
                <a:cs typeface="Times New Roman" panose="02020603050405020304" pitchFamily="18" charset="0"/>
              </a:rPr>
              <a:t>державний</a:t>
            </a:r>
            <a:r>
              <a:rPr lang="ru-RU" sz="1600" b="0" i="0" dirty="0" smtClean="0">
                <a:solidFill>
                  <a:srgbClr val="212529"/>
                </a:solidFill>
                <a:effectLst/>
                <a:latin typeface="Times New Roman" panose="02020603050405020304" pitchFamily="18" charset="0"/>
                <a:cs typeface="Times New Roman" panose="02020603050405020304" pitchFamily="18" charset="0"/>
              </a:rPr>
              <a:t> кордон </a:t>
            </a:r>
            <a:r>
              <a:rPr lang="ru-RU" sz="1600" b="0" i="0" dirty="0" err="1" smtClean="0">
                <a:solidFill>
                  <a:srgbClr val="212529"/>
                </a:solidFill>
                <a:effectLst/>
                <a:latin typeface="Times New Roman" panose="02020603050405020304" pitchFamily="18" charset="0"/>
                <a:cs typeface="Times New Roman" panose="02020603050405020304" pitchFamily="18" charset="0"/>
              </a:rPr>
              <a:t>України</a:t>
            </a:r>
            <a:r>
              <a:rPr lang="ru-RU" sz="1600" b="0" i="0" dirty="0" smtClean="0">
                <a:solidFill>
                  <a:srgbClr val="212529"/>
                </a:solidFill>
                <a:effectLst/>
                <a:latin typeface="Times New Roman" panose="02020603050405020304" pitchFamily="18" charset="0"/>
                <a:cs typeface="Times New Roman" panose="02020603050405020304" pitchFamily="18" charset="0"/>
              </a:rPr>
              <a:t> для </a:t>
            </a:r>
            <a:r>
              <a:rPr lang="ru-RU" sz="1600" b="0" i="0" dirty="0" err="1" smtClean="0">
                <a:solidFill>
                  <a:srgbClr val="212529"/>
                </a:solidFill>
                <a:effectLst/>
                <a:latin typeface="Times New Roman" panose="02020603050405020304" pitchFamily="18" charset="0"/>
                <a:cs typeface="Times New Roman" panose="02020603050405020304" pitchFamily="18" charset="0"/>
              </a:rPr>
              <a:t>авіаційного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сполучення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ніж</a:t>
            </a:r>
            <a:r>
              <a:rPr lang="ru-RU" sz="1600" b="0" i="0" dirty="0" smtClean="0">
                <a:solidFill>
                  <a:srgbClr val="212529"/>
                </a:solidFill>
                <a:effectLst/>
                <a:latin typeface="Times New Roman" panose="02020603050405020304" pitchFamily="18" charset="0"/>
                <a:cs typeface="Times New Roman" panose="02020603050405020304" pitchFamily="18" charset="0"/>
              </a:rPr>
              <a:t> той, де </a:t>
            </a:r>
            <a:r>
              <a:rPr lang="ru-RU" sz="1600" b="0" i="0" dirty="0" err="1" smtClean="0">
                <a:solidFill>
                  <a:srgbClr val="212529"/>
                </a:solidFill>
                <a:effectLst/>
                <a:latin typeface="Times New Roman" panose="02020603050405020304" pitchFamily="18" charset="0"/>
                <a:cs typeface="Times New Roman" panose="02020603050405020304" pitchFamily="18" charset="0"/>
              </a:rPr>
              <a:t>розташований</a:t>
            </a:r>
            <a:r>
              <a:rPr lang="ru-RU" sz="1600" b="0" i="0" dirty="0" smtClean="0">
                <a:solidFill>
                  <a:srgbClr val="212529"/>
                </a:solidFill>
                <a:effectLst/>
                <a:latin typeface="Times New Roman" panose="02020603050405020304" pitchFamily="18" charset="0"/>
                <a:cs typeface="Times New Roman" panose="02020603050405020304" pitchFamily="18" charset="0"/>
              </a:rPr>
              <a:t> магазин </a:t>
            </a:r>
            <a:r>
              <a:rPr lang="ru-RU" sz="1600" b="0" i="0" dirty="0" err="1" smtClean="0">
                <a:solidFill>
                  <a:srgbClr val="212529"/>
                </a:solidFill>
                <a:effectLst/>
                <a:latin typeface="Times New Roman" panose="02020603050405020304" pitchFamily="18" charset="0"/>
                <a:cs typeface="Times New Roman" panose="02020603050405020304" pitchFamily="18" charset="0"/>
              </a:rPr>
              <a:t>безмитної</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торгівлі</a:t>
            </a:r>
            <a:r>
              <a:rPr lang="ru-RU" sz="1600" b="0" i="0" dirty="0" smtClean="0">
                <a:solidFill>
                  <a:srgbClr val="212529"/>
                </a:solidFill>
                <a:effectLst/>
                <a:latin typeface="Times New Roman" panose="02020603050405020304" pitchFamily="18" charset="0"/>
                <a:cs typeface="Times New Roman" panose="02020603050405020304" pitchFamily="18" charset="0"/>
              </a:rPr>
              <a:t>, та у </a:t>
            </a:r>
            <a:r>
              <a:rPr lang="ru-RU" sz="1600" b="0" i="0" dirty="0" err="1" smtClean="0">
                <a:solidFill>
                  <a:srgbClr val="212529"/>
                </a:solidFill>
                <a:effectLst/>
                <a:latin typeface="Times New Roman" panose="02020603050405020304" pitchFamily="18" charset="0"/>
                <a:cs typeface="Times New Roman" panose="02020603050405020304" pitchFamily="18" charset="0"/>
              </a:rPr>
              <a:t>разі</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повернення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таких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товарів</a:t>
            </a:r>
            <a:r>
              <a:rPr lang="ru-RU" sz="1600" b="0" i="0" dirty="0" smtClean="0">
                <a:solidFill>
                  <a:srgbClr val="212529"/>
                </a:solidFill>
                <a:effectLst/>
                <a:latin typeface="Times New Roman" panose="02020603050405020304" pitchFamily="18" charset="0"/>
                <a:cs typeface="Times New Roman" panose="02020603050405020304" pitchFamily="18" charset="0"/>
              </a:rPr>
              <a:t> у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зворотному</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напрямку</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забезпечення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виконання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обов’язку</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із</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сплати</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митних</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платежів</a:t>
            </a:r>
            <a:r>
              <a:rPr lang="ru-RU" sz="1600" b="0" i="0" dirty="0" smtClean="0">
                <a:solidFill>
                  <a:srgbClr val="212529"/>
                </a:solidFill>
                <a:effectLst/>
                <a:latin typeface="Times New Roman" panose="02020603050405020304" pitchFamily="18" charset="0"/>
                <a:cs typeface="Times New Roman" panose="02020603050405020304" pitchFamily="18" charset="0"/>
              </a:rPr>
              <a:t> для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переміщення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таких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товарів</a:t>
            </a:r>
            <a:r>
              <a:rPr lang="ru-RU" sz="1600" b="0" i="0" dirty="0" smtClean="0">
                <a:solidFill>
                  <a:srgbClr val="212529"/>
                </a:solidFill>
                <a:effectLst/>
                <a:latin typeface="Times New Roman" panose="02020603050405020304" pitchFamily="18" charset="0"/>
                <a:cs typeface="Times New Roman" panose="02020603050405020304" pitchFamily="18" charset="0"/>
              </a:rPr>
              <a:t> на борту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повітряного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транспортного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засобу</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комерційного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призначення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між</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зазначеними</a:t>
            </a:r>
            <a:r>
              <a:rPr lang="ru-RU" sz="1600" b="0" i="0" dirty="0" smtClean="0">
                <a:solidFill>
                  <a:srgbClr val="212529"/>
                </a:solidFill>
                <a:effectLst/>
                <a:latin typeface="Times New Roman" panose="02020603050405020304" pitchFamily="18" charset="0"/>
                <a:cs typeface="Times New Roman" panose="02020603050405020304" pitchFamily="18" charset="0"/>
              </a:rPr>
              <a:t> пунктами пропуску </a:t>
            </a:r>
            <a:r>
              <a:rPr lang="ru-RU" sz="1600" b="0" i="0" dirty="0" err="1" smtClean="0">
                <a:solidFill>
                  <a:srgbClr val="212529"/>
                </a:solidFill>
                <a:effectLst/>
                <a:latin typeface="Times New Roman" panose="02020603050405020304" pitchFamily="18" charset="0"/>
                <a:cs typeface="Times New Roman" panose="02020603050405020304" pitchFamily="18" charset="0"/>
              </a:rPr>
              <a:t>відповідно</a:t>
            </a:r>
            <a:r>
              <a:rPr lang="ru-RU" sz="1600" b="0" i="0" dirty="0" smtClean="0">
                <a:solidFill>
                  <a:srgbClr val="212529"/>
                </a:solidFill>
                <a:effectLst/>
                <a:latin typeface="Times New Roman" panose="02020603050405020304" pitchFamily="18" charset="0"/>
                <a:cs typeface="Times New Roman" panose="02020603050405020304" pitchFamily="18" charset="0"/>
              </a:rPr>
              <a:t> до </a:t>
            </a:r>
            <a:r>
              <a:rPr lang="ru-RU" sz="1600" b="0" i="0" dirty="0" err="1" smtClean="0">
                <a:solidFill>
                  <a:srgbClr val="212529"/>
                </a:solidFill>
                <a:effectLst/>
                <a:latin typeface="Times New Roman" panose="02020603050405020304" pitchFamily="18" charset="0"/>
                <a:cs typeface="Times New Roman" panose="02020603050405020304" pitchFamily="18" charset="0"/>
              </a:rPr>
              <a:t>розділу</a:t>
            </a:r>
            <a:r>
              <a:rPr lang="ru-RU" sz="1600" b="0" i="0" dirty="0" smtClean="0">
                <a:solidFill>
                  <a:srgbClr val="212529"/>
                </a:solidFill>
                <a:effectLst/>
                <a:latin typeface="Times New Roman" panose="02020603050405020304" pitchFamily="18" charset="0"/>
                <a:cs typeface="Times New Roman" panose="02020603050405020304" pitchFamily="18" charset="0"/>
              </a:rPr>
              <a:t> X </a:t>
            </a:r>
            <a:r>
              <a:rPr lang="ru-RU" sz="1600" b="0" i="0" dirty="0" err="1" smtClean="0">
                <a:solidFill>
                  <a:srgbClr val="212529"/>
                </a:solidFill>
                <a:effectLst/>
                <a:latin typeface="Times New Roman" panose="02020603050405020304" pitchFamily="18" charset="0"/>
                <a:cs typeface="Times New Roman" panose="02020603050405020304" pitchFamily="18" charset="0"/>
              </a:rPr>
              <a:t>цього</a:t>
            </a:r>
            <a:r>
              <a:rPr lang="ru-RU" sz="1600" b="0" i="0" dirty="0" smtClean="0">
                <a:solidFill>
                  <a:srgbClr val="212529"/>
                </a:solidFill>
                <a:effectLst/>
                <a:latin typeface="Times New Roman" panose="02020603050405020304" pitchFamily="18" charset="0"/>
                <a:cs typeface="Times New Roman" panose="02020603050405020304" pitchFamily="18" charset="0"/>
              </a:rPr>
              <a:t> Кодексу не </a:t>
            </a:r>
            <a:r>
              <a:rPr lang="ru-RU" sz="1600" b="0" i="0" dirty="0" err="1" smtClean="0">
                <a:solidFill>
                  <a:srgbClr val="212529"/>
                </a:solidFill>
                <a:effectLst/>
                <a:latin typeface="Times New Roman" panose="02020603050405020304" pitchFamily="18" charset="0"/>
                <a:cs typeface="Times New Roman" panose="02020603050405020304" pitchFamily="18" charset="0"/>
              </a:rPr>
              <a:t>вимагається</a:t>
            </a:r>
            <a:r>
              <a:rPr lang="ru-RU" sz="1600" b="0" i="0" dirty="0" smtClean="0">
                <a:solidFill>
                  <a:srgbClr val="212529"/>
                </a:solidFill>
                <a:effectLst/>
                <a:latin typeface="Times New Roman" panose="02020603050405020304" pitchFamily="18" charset="0"/>
                <a:cs typeface="Times New Roman" panose="02020603050405020304" pitchFamily="18" charset="0"/>
              </a:rPr>
              <a:t>.</a:t>
            </a:r>
          </a:p>
          <a:p>
            <a:r>
              <a:rPr lang="ru-RU" sz="1600" dirty="0">
                <a:solidFill>
                  <a:srgbClr val="212529"/>
                </a:solidFill>
                <a:latin typeface="Times New Roman" panose="02020603050405020304" pitchFamily="18" charset="0"/>
                <a:cs typeface="Times New Roman" panose="02020603050405020304" pitchFamily="18" charset="0"/>
              </a:rPr>
              <a:t> </a:t>
            </a:r>
            <a:r>
              <a:rPr lang="ru-RU" sz="1600" dirty="0" smtClean="0">
                <a:solidFill>
                  <a:srgbClr val="212529"/>
                </a:solidFill>
                <a:latin typeface="Times New Roman" panose="02020603050405020304" pitchFamily="18" charset="0"/>
                <a:cs typeface="Times New Roman" panose="02020603050405020304" pitchFamily="18" charset="0"/>
              </a:rPr>
              <a:t>      </a:t>
            </a:r>
            <a:r>
              <a:rPr lang="ru-RU" sz="1600" b="0" i="0" dirty="0" smtClean="0">
                <a:solidFill>
                  <a:srgbClr val="212529"/>
                </a:solidFill>
                <a:effectLst/>
                <a:latin typeface="Times New Roman" panose="02020603050405020304" pitchFamily="18" charset="0"/>
                <a:cs typeface="Times New Roman" panose="02020603050405020304" pitchFamily="18" charset="0"/>
              </a:rPr>
              <a:t>Для </a:t>
            </a:r>
            <a:r>
              <a:rPr lang="ru-RU" sz="1600" b="0" i="0" dirty="0" err="1" smtClean="0">
                <a:solidFill>
                  <a:srgbClr val="212529"/>
                </a:solidFill>
                <a:effectLst/>
                <a:latin typeface="Times New Roman" panose="02020603050405020304" pitchFamily="18" charset="0"/>
                <a:cs typeface="Times New Roman" panose="02020603050405020304" pitchFamily="18" charset="0"/>
              </a:rPr>
              <a:t>декларування</a:t>
            </a:r>
            <a:r>
              <a:rPr lang="ru-RU" sz="1600" b="0" i="0" dirty="0" smtClean="0">
                <a:solidFill>
                  <a:srgbClr val="212529"/>
                </a:solidFill>
                <a:effectLst/>
                <a:latin typeface="Times New Roman" panose="02020603050405020304" pitchFamily="18" charset="0"/>
                <a:cs typeface="Times New Roman" panose="02020603050405020304" pitchFamily="18" charset="0"/>
              </a:rPr>
              <a:t> таких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товарів</a:t>
            </a:r>
            <a:r>
              <a:rPr lang="ru-RU" sz="1600" b="0" i="0" dirty="0" smtClean="0">
                <a:solidFill>
                  <a:srgbClr val="212529"/>
                </a:solidFill>
                <a:effectLst/>
                <a:latin typeface="Times New Roman" panose="02020603050405020304" pitchFamily="18" charset="0"/>
                <a:cs typeface="Times New Roman" panose="02020603050405020304" pitchFamily="18" charset="0"/>
              </a:rPr>
              <a:t> у </a:t>
            </a:r>
            <a:r>
              <a:rPr lang="ru-RU" sz="1600" b="0" i="0" dirty="0" err="1" smtClean="0">
                <a:solidFill>
                  <a:srgbClr val="212529"/>
                </a:solidFill>
                <a:effectLst/>
                <a:latin typeface="Times New Roman" panose="02020603050405020304" pitchFamily="18" charset="0"/>
                <a:cs typeface="Times New Roman" panose="02020603050405020304" pitchFamily="18" charset="0"/>
              </a:rPr>
              <a:t>митний</a:t>
            </a:r>
            <a:r>
              <a:rPr lang="ru-RU" sz="1600" b="0" i="0" dirty="0" smtClean="0">
                <a:solidFill>
                  <a:srgbClr val="212529"/>
                </a:solidFill>
                <a:effectLst/>
                <a:latin typeface="Times New Roman" panose="02020603050405020304" pitchFamily="18" charset="0"/>
                <a:cs typeface="Times New Roman" panose="02020603050405020304" pitchFamily="18" charset="0"/>
              </a:rPr>
              <a:t> режим транзиту </a:t>
            </a:r>
            <a:r>
              <a:rPr lang="ru-RU" sz="1600" b="0" i="0" dirty="0" err="1" smtClean="0">
                <a:solidFill>
                  <a:srgbClr val="212529"/>
                </a:solidFill>
                <a:effectLst/>
                <a:latin typeface="Times New Roman" panose="02020603050405020304" pitchFamily="18" charset="0"/>
                <a:cs typeface="Times New Roman" panose="02020603050405020304" pitchFamily="18" charset="0"/>
              </a:rPr>
              <a:t>використовується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звіт</a:t>
            </a:r>
            <a:r>
              <a:rPr lang="ru-RU" sz="1600" b="0" i="0" dirty="0" smtClean="0">
                <a:solidFill>
                  <a:srgbClr val="212529"/>
                </a:solidFill>
                <a:effectLst/>
                <a:latin typeface="Times New Roman" panose="02020603050405020304" pitchFamily="18" charset="0"/>
                <a:cs typeface="Times New Roman" panose="02020603050405020304" pitchFamily="18" charset="0"/>
              </a:rPr>
              <a:t> про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товари</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поставлені</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реалізовані</a:t>
            </a:r>
            <a:r>
              <a:rPr lang="ru-RU" sz="1600" b="0" i="0" dirty="0" smtClean="0">
                <a:solidFill>
                  <a:srgbClr val="212529"/>
                </a:solidFill>
                <a:effectLst/>
                <a:latin typeface="Times New Roman" panose="02020603050405020304" pitchFamily="18" charset="0"/>
                <a:cs typeface="Times New Roman" panose="02020603050405020304" pitchFamily="18" charset="0"/>
              </a:rPr>
              <a:t> та не </a:t>
            </a:r>
            <a:r>
              <a:rPr lang="ru-RU" sz="1600" b="0" i="0" dirty="0" err="1" smtClean="0">
                <a:solidFill>
                  <a:srgbClr val="212529"/>
                </a:solidFill>
                <a:effectLst/>
                <a:latin typeface="Times New Roman" panose="02020603050405020304" pitchFamily="18" charset="0"/>
                <a:cs typeface="Times New Roman" panose="02020603050405020304" pitchFamily="18" charset="0"/>
              </a:rPr>
              <a:t>реалізовані</a:t>
            </a:r>
            <a:r>
              <a:rPr lang="ru-RU" sz="1600" b="0" i="0" dirty="0" smtClean="0">
                <a:solidFill>
                  <a:srgbClr val="212529"/>
                </a:solidFill>
                <a:effectLst/>
                <a:latin typeface="Times New Roman" panose="02020603050405020304" pitchFamily="18" charset="0"/>
                <a:cs typeface="Times New Roman" panose="02020603050405020304" pitchFamily="18" charset="0"/>
              </a:rPr>
              <a:t> на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повітряному</a:t>
            </a:r>
            <a:r>
              <a:rPr lang="ru-RU" sz="1600" b="0" i="0" dirty="0" smtClean="0">
                <a:solidFill>
                  <a:srgbClr val="212529"/>
                </a:solidFill>
                <a:effectLst/>
                <a:latin typeface="Times New Roman" panose="02020603050405020304" pitchFamily="18" charset="0"/>
                <a:cs typeface="Times New Roman" panose="02020603050405020304" pitchFamily="18" charset="0"/>
              </a:rPr>
              <a:t> транспортному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засобі</a:t>
            </a:r>
            <a:r>
              <a:rPr lang="ru-RU" sz="1600" b="0" i="0" dirty="0" smtClean="0">
                <a:solidFill>
                  <a:srgbClr val="212529"/>
                </a:solidFill>
                <a:effectLst/>
                <a:latin typeface="Times New Roman" panose="02020603050405020304" pitchFamily="18" charset="0"/>
                <a:cs typeface="Times New Roman" panose="02020603050405020304" pitchFamily="18" charset="0"/>
              </a:rPr>
              <a:t>.</a:t>
            </a:r>
          </a:p>
          <a:p>
            <a:r>
              <a:rPr lang="ru-RU" sz="1600" dirty="0">
                <a:solidFill>
                  <a:srgbClr val="212529"/>
                </a:solidFill>
                <a:latin typeface="Times New Roman" panose="02020603050405020304" pitchFamily="18" charset="0"/>
                <a:cs typeface="Times New Roman" panose="02020603050405020304" pitchFamily="18" charset="0"/>
              </a:rPr>
              <a:t> </a:t>
            </a:r>
            <a:r>
              <a:rPr lang="ru-RU" sz="1600" dirty="0" smtClean="0">
                <a:solidFill>
                  <a:srgbClr val="212529"/>
                </a:solidFill>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Постачання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товарів</a:t>
            </a:r>
            <a:r>
              <a:rPr lang="ru-RU" sz="1600" b="0" i="0" dirty="0" smtClean="0">
                <a:solidFill>
                  <a:srgbClr val="212529"/>
                </a:solidFill>
                <a:effectLst/>
                <a:latin typeface="Times New Roman" panose="02020603050405020304" pitchFamily="18" charset="0"/>
                <a:cs typeface="Times New Roman" panose="02020603050405020304" pitchFamily="18" charset="0"/>
              </a:rPr>
              <a:t> магазинами </a:t>
            </a:r>
            <a:r>
              <a:rPr lang="ru-RU" sz="1600" b="0" i="0" dirty="0" err="1" smtClean="0">
                <a:solidFill>
                  <a:srgbClr val="212529"/>
                </a:solidFill>
                <a:effectLst/>
                <a:latin typeface="Times New Roman" panose="02020603050405020304" pitchFamily="18" charset="0"/>
                <a:cs typeface="Times New Roman" panose="02020603050405020304" pitchFamily="18" charset="0"/>
              </a:rPr>
              <a:t>безмитної</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торгівлі</a:t>
            </a:r>
            <a:r>
              <a:rPr lang="ru-RU" sz="1600" b="0" i="0" dirty="0" smtClean="0">
                <a:solidFill>
                  <a:srgbClr val="212529"/>
                </a:solidFill>
                <a:effectLst/>
                <a:latin typeface="Times New Roman" panose="02020603050405020304" pitchFamily="18" charset="0"/>
                <a:cs typeface="Times New Roman" panose="02020603050405020304" pitchFamily="18" charset="0"/>
              </a:rPr>
              <a:t> на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залізничні</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транспортні</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засоби</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комерційного</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призначення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що</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виконують</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міжнародні</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рейси</a:t>
            </a:r>
            <a:r>
              <a:rPr lang="ru-RU" sz="1600" b="0" i="0" dirty="0" smtClean="0">
                <a:solidFill>
                  <a:srgbClr val="212529"/>
                </a:solidFill>
                <a:effectLst/>
                <a:latin typeface="Times New Roman" panose="02020603050405020304" pitchFamily="18" charset="0"/>
                <a:cs typeface="Times New Roman" panose="02020603050405020304" pitchFamily="18" charset="0"/>
              </a:rPr>
              <a:t>, для </a:t>
            </a:r>
            <a:r>
              <a:rPr lang="ru-RU" sz="1600" b="0" i="0" dirty="0" err="1" smtClean="0">
                <a:solidFill>
                  <a:srgbClr val="212529"/>
                </a:solidFill>
                <a:effectLst/>
                <a:latin typeface="Times New Roman" panose="02020603050405020304" pitchFamily="18" charset="0"/>
                <a:cs typeface="Times New Roman" panose="02020603050405020304" pitchFamily="18" charset="0"/>
              </a:rPr>
              <a:t>реалізації</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пасажирам</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зазначених</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рейсів</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здійснюється</a:t>
            </a:r>
            <a:r>
              <a:rPr lang="ru-RU" sz="1600" b="0" i="0" dirty="0" smtClean="0">
                <a:solidFill>
                  <a:srgbClr val="212529"/>
                </a:solidFill>
                <a:effectLst/>
                <a:latin typeface="Times New Roman" panose="02020603050405020304" pitchFamily="18" charset="0"/>
                <a:cs typeface="Times New Roman" panose="02020603050405020304" pitchFamily="18" charset="0"/>
              </a:rPr>
              <a:t> за </a:t>
            </a:r>
            <a:r>
              <a:rPr lang="ru-RU" sz="1600" b="0" i="0" dirty="0" err="1" smtClean="0">
                <a:solidFill>
                  <a:srgbClr val="212529"/>
                </a:solidFill>
                <a:effectLst/>
                <a:latin typeface="Times New Roman" panose="02020603050405020304" pitchFamily="18" charset="0"/>
                <a:cs typeface="Times New Roman" panose="02020603050405020304" pitchFamily="18" charset="0"/>
              </a:rPr>
              <a:t>умови</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що</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такі</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транспортні</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засоби</a:t>
            </a:r>
            <a:r>
              <a:rPr lang="ru-RU" sz="1600" b="0" i="0" dirty="0" smtClean="0">
                <a:solidFill>
                  <a:srgbClr val="212529"/>
                </a:solidFill>
                <a:effectLst/>
                <a:latin typeface="Times New Roman" panose="02020603050405020304" pitchFamily="18" charset="0"/>
                <a:cs typeface="Times New Roman" panose="02020603050405020304" pitchFamily="18" charset="0"/>
              </a:rPr>
              <a:t> не </a:t>
            </a:r>
            <a:r>
              <a:rPr lang="ru-RU" sz="1600" b="0" i="0" dirty="0" err="1" smtClean="0">
                <a:solidFill>
                  <a:srgbClr val="212529"/>
                </a:solidFill>
                <a:effectLst/>
                <a:latin typeface="Times New Roman" panose="02020603050405020304" pitchFamily="18" charset="0"/>
                <a:cs typeface="Times New Roman" panose="02020603050405020304" pitchFamily="18" charset="0"/>
              </a:rPr>
              <a:t>робитимуть</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під</a:t>
            </a:r>
            <a:r>
              <a:rPr lang="ru-RU" sz="1600" b="0" i="0" dirty="0" smtClean="0">
                <a:solidFill>
                  <a:srgbClr val="212529"/>
                </a:solidFill>
                <a:effectLst/>
                <a:latin typeface="Times New Roman" panose="02020603050405020304" pitchFamily="18" charset="0"/>
                <a:cs typeface="Times New Roman" panose="02020603050405020304" pitchFamily="18" charset="0"/>
              </a:rPr>
              <a:t> час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здійснення</a:t>
            </a:r>
            <a:r>
              <a:rPr lang="ru-RU" sz="1600" b="0" i="0" dirty="0" smtClean="0">
                <a:solidFill>
                  <a:srgbClr val="212529"/>
                </a:solidFill>
                <a:effectLst/>
                <a:latin typeface="Times New Roman" panose="02020603050405020304" pitchFamily="18" charset="0"/>
                <a:cs typeface="Times New Roman" panose="02020603050405020304" pitchFamily="18" charset="0"/>
              </a:rPr>
              <a:t> рейсу </a:t>
            </a:r>
            <a:r>
              <a:rPr lang="ru-RU" sz="1600" b="0" i="0" dirty="0" err="1" smtClean="0">
                <a:solidFill>
                  <a:srgbClr val="212529"/>
                </a:solidFill>
                <a:effectLst/>
                <a:latin typeface="Times New Roman" panose="02020603050405020304" pitchFamily="18" charset="0"/>
                <a:cs typeface="Times New Roman" panose="02020603050405020304" pitchFamily="18" charset="0"/>
              </a:rPr>
              <a:t>зупинок</a:t>
            </a:r>
            <a:r>
              <a:rPr lang="ru-RU" sz="1600" b="0" i="0" dirty="0" smtClean="0">
                <a:solidFill>
                  <a:srgbClr val="212529"/>
                </a:solidFill>
                <a:effectLst/>
                <a:latin typeface="Times New Roman" panose="02020603050405020304" pitchFamily="18" charset="0"/>
                <a:cs typeface="Times New Roman" panose="02020603050405020304" pitchFamily="18" charset="0"/>
              </a:rPr>
              <a:t> на </a:t>
            </a:r>
            <a:r>
              <a:rPr lang="ru-RU" sz="1600" b="0" i="0" dirty="0" err="1" smtClean="0">
                <a:solidFill>
                  <a:srgbClr val="212529"/>
                </a:solidFill>
                <a:effectLst/>
                <a:latin typeface="Times New Roman" panose="02020603050405020304" pitchFamily="18" charset="0"/>
                <a:cs typeface="Times New Roman" panose="02020603050405020304" pitchFamily="18" charset="0"/>
              </a:rPr>
              <a:t>залізничних</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станціях</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розташованих</a:t>
            </a:r>
            <a:r>
              <a:rPr lang="ru-RU" sz="1600" b="0" i="0" dirty="0" smtClean="0">
                <a:solidFill>
                  <a:srgbClr val="212529"/>
                </a:solidFill>
                <a:effectLst/>
                <a:latin typeface="Times New Roman" panose="02020603050405020304" pitchFamily="18" charset="0"/>
                <a:cs typeface="Times New Roman" panose="02020603050405020304" pitchFamily="18" charset="0"/>
              </a:rPr>
              <a:t> на </a:t>
            </a:r>
            <a:r>
              <a:rPr lang="ru-RU" sz="1600" b="0" i="0" dirty="0" err="1" smtClean="0">
                <a:solidFill>
                  <a:srgbClr val="212529"/>
                </a:solidFill>
                <a:effectLst/>
                <a:latin typeface="Times New Roman" panose="02020603050405020304" pitchFamily="18" charset="0"/>
                <a:cs typeface="Times New Roman" panose="02020603050405020304" pitchFamily="18" charset="0"/>
              </a:rPr>
              <a:t>митній</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території</a:t>
            </a:r>
            <a:r>
              <a:rPr lang="ru-RU" sz="1600" b="0" i="0" dirty="0" smtClean="0">
                <a:solidFill>
                  <a:srgbClr val="212529"/>
                </a:solidFill>
                <a:effectLst/>
                <a:latin typeface="Times New Roman" panose="02020603050405020304" pitchFamily="18" charset="0"/>
                <a:cs typeface="Times New Roman" panose="02020603050405020304" pitchFamily="18" charset="0"/>
              </a:rPr>
              <a:t> </a:t>
            </a:r>
            <a:r>
              <a:rPr lang="ru-RU" sz="1600" b="0" i="0" dirty="0" err="1" smtClean="0">
                <a:solidFill>
                  <a:srgbClr val="212529"/>
                </a:solidFill>
                <a:effectLst/>
                <a:latin typeface="Times New Roman" panose="02020603050405020304" pitchFamily="18" charset="0"/>
                <a:cs typeface="Times New Roman" panose="02020603050405020304" pitchFamily="18" charset="0"/>
              </a:rPr>
              <a:t>України</a:t>
            </a:r>
            <a:r>
              <a:rPr lang="ru-RU" sz="1600" b="0" i="0" dirty="0" smtClean="0">
                <a:solidFill>
                  <a:srgbClr val="212529"/>
                </a:solidFill>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1141802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3860</Words>
  <Application>Microsoft Office PowerPoint</Application>
  <PresentationFormat>Экран (4:3)</PresentationFormat>
  <Paragraphs>145</Paragraphs>
  <Slides>25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БЕЗМИТНА ТОРГІВЛЯ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Приміщення магазину безмитної торгівлі може включати в себе: 1) торговельний зал (зали), у тому числі бари та пункти громадського харчування; 2) допоміжні приміщення; 3) склади магазину, в тому числі склади для товарів, що реалізуються в торговельних залах, розташованих у різних пунктах пропуску, та переміщуються між ними виключно під митним контролем, та для майна, яке використовується у таких залах для реалізації зазначених товарів.          Розташування магазинів безмитної торгівлі та умови реалізації в них товарів повинні виключати можливість безпосереднього ввезення цих товарів для споживання на митній території України.          У приміщенні магазину безмитної торгівлі створюється зона митного контролю. Відповідно до статті 422. Права, обов’язки та відповідальність утримувача магазину безмитної торгівлі є наступні. Утримувач магазину безмитної торгівлі зобов’язаний: 1) своєчасно декларувати органу доходів і зборів, в зоні діяльності якого знаходиться магазин, товари, що надходять до магазину чи вибувають з магазину, у тому числі товарні нестачі, що виникли не внаслідок умисних дій утримувача магазину, та подавати всі документи, необхідні для здійснення митного контролю та митного оформлення цих товарів; 2) виключити можливість надходження товарів до магазину та вживати всіх можливих заходів щодо запобігання вилученню товарів з магазину поза митним контролем, у тому числі виникненню товарних нестач; 3) дотримуватися положень цього Кодексу та інших законодавчих актів України щодо умов діяльності магазинів безмитної торгівлі; 4) вести облік товарів, що надходять до магазину безмитної торгівлі та реалізуються ним, і щоквартально подавати органу доходів і зборів, в зоні діяльності якого знаходиться магазин, звіт про рух товарів у магазині за формою, встановленою центральним органом виконавчої влади, що забезпечує формування та реалізує державну податкову і митну політику.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11</cp:revision>
  <dcterms:created xsi:type="dcterms:W3CDTF">2024-11-21T09:09:28Z</dcterms:created>
  <dcterms:modified xsi:type="dcterms:W3CDTF">2024-11-21T17:04:01Z</dcterms:modified>
</cp:coreProperties>
</file>