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8" r:id="rId1"/>
  </p:sldMasterIdLst>
  <p:sldIdLst>
    <p:sldId id="256" r:id="rId2"/>
    <p:sldId id="257" r:id="rId3"/>
    <p:sldId id="278" r:id="rId4"/>
    <p:sldId id="279" r:id="rId5"/>
    <p:sldId id="281" r:id="rId6"/>
    <p:sldId id="282" r:id="rId7"/>
    <p:sldId id="283" r:id="rId8"/>
    <p:sldId id="284" r:id="rId9"/>
    <p:sldId id="285" r:id="rId10"/>
    <p:sldId id="286" r:id="rId11"/>
    <p:sldId id="287" r:id="rId12"/>
    <p:sldId id="288" r:id="rId13"/>
    <p:sldId id="289" r:id="rId14"/>
    <p:sldId id="27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0" autoAdjust="0"/>
    <p:restoredTop sz="94637" autoAdjust="0"/>
  </p:normalViewPr>
  <p:slideViewPr>
    <p:cSldViewPr>
      <p:cViewPr varScale="1">
        <p:scale>
          <a:sx n="70" d="100"/>
          <a:sy n="70" d="100"/>
        </p:scale>
        <p:origin x="27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402282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22320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65032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uk-UA"/>
              <a:t>Клацніть, щоб редагувати стиль зразка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a:t>Клацніть, щоб відредагувати стилі зразків тексту</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860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812154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719119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95411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84040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2812071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3"/>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36481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285100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277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701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7" name="Date Placeholder 2"/>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59352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69963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7" name="Date Placeholder 4"/>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94570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EAF463A-BC7C-46EE-9F1E-7F377CCA4891}" type="datetimeFigureOut">
              <a:rPr lang="en-US" smtClean="0"/>
              <a:pPr/>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75350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AF463A-BC7C-46EE-9F1E-7F377CCA4891}" type="datetimeFigureOut">
              <a:rPr lang="en-US" smtClean="0"/>
              <a:pPr/>
              <a:t>9/19/2023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2276434145"/>
      </p:ext>
    </p:extLst>
  </p:cSld>
  <p:clrMap bg1="dk1" tx1="lt1" bg2="dk2" tx2="lt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 id="214748416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41000">
              <a:schemeClr val="bg2">
                <a:tint val="96000"/>
                <a:shade val="100000"/>
                <a:hueMod val="270000"/>
                <a:satMod val="200000"/>
                <a:lumMod val="128000"/>
              </a:schemeClr>
            </a:gs>
            <a:gs pos="17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6019800"/>
          </a:xfrm>
          <a:solidFill>
            <a:schemeClr val="accent4">
              <a:lumMod val="75000"/>
              <a:alpha val="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pPr marL="342900" lvl="0" indent="-342900">
              <a:buFont typeface="+mj-lt"/>
              <a:buAutoNum type="arabicPeriod"/>
              <a:tabLst>
                <a:tab pos="457200" algn="l"/>
              </a:tabLst>
            </a:pPr>
            <a:br>
              <a:rPr lang="ru-RU" sz="2800" b="1" dirty="0">
                <a:solidFill>
                  <a:schemeClr val="bg1"/>
                </a:solidFill>
              </a:rPr>
            </a:br>
            <a:br>
              <a:rPr lang="ru-RU" sz="2800" b="1" dirty="0">
                <a:solidFill>
                  <a:schemeClr val="bg1"/>
                </a:solidFill>
              </a:rPr>
            </a:br>
            <a:r>
              <a:rPr lang="ru-RU" sz="2800" b="1" dirty="0">
                <a:solidFill>
                  <a:schemeClr val="bg1"/>
                </a:solidFill>
              </a:rPr>
              <a:t> </a:t>
            </a:r>
            <a:br>
              <a:rPr lang="ru-RU" sz="2800" b="1" dirty="0">
                <a:solidFill>
                  <a:schemeClr val="bg1"/>
                </a:solidFill>
              </a:rPr>
            </a:br>
            <a:br>
              <a:rPr lang="ru-RU" sz="2800" b="1" dirty="0">
                <a:solidFill>
                  <a:schemeClr val="bg1"/>
                </a:solidFill>
              </a:rPr>
            </a:br>
            <a:br>
              <a:rPr lang="ru-RU" sz="2800" b="1" dirty="0">
                <a:solidFill>
                  <a:schemeClr val="bg1"/>
                </a:solidFill>
              </a:rPr>
            </a:br>
            <a:r>
              <a:rPr lang="ru-RU" sz="2800" b="1" dirty="0">
                <a:solidFill>
                  <a:schemeClr val="bg1"/>
                </a:solidFill>
              </a:rPr>
              <a:t>            </a:t>
            </a:r>
            <a:r>
              <a:rPr lang="ru-RU" sz="3600" b="1" dirty="0" err="1">
                <a:solidFill>
                  <a:schemeClr val="bg1"/>
                </a:solidFill>
              </a:rPr>
              <a:t>Лекція</a:t>
            </a:r>
            <a:r>
              <a:rPr lang="ru-RU" sz="3600" b="1" dirty="0">
                <a:solidFill>
                  <a:schemeClr val="bg1"/>
                </a:solidFill>
              </a:rPr>
              <a:t> 4. </a:t>
            </a:r>
            <a:r>
              <a:rPr lang="ru-RU" sz="3600" b="1" dirty="0" err="1">
                <a:solidFill>
                  <a:schemeClr val="bg1"/>
                </a:solidFill>
              </a:rPr>
              <a:t>Логістичні</a:t>
            </a:r>
            <a:r>
              <a:rPr lang="ru-RU" sz="3600" b="1" dirty="0">
                <a:solidFill>
                  <a:schemeClr val="bg1"/>
                </a:solidFill>
              </a:rPr>
              <a:t> </a:t>
            </a:r>
            <a:r>
              <a:rPr lang="ru-RU" sz="3600" b="1" dirty="0" err="1">
                <a:solidFill>
                  <a:schemeClr val="bg1"/>
                </a:solidFill>
              </a:rPr>
              <a:t>системи</a:t>
            </a:r>
            <a:br>
              <a:rPr lang="ru-RU" sz="2800" b="1" dirty="0">
                <a:solidFill>
                  <a:schemeClr val="bg1"/>
                </a:solidFill>
              </a:rPr>
            </a:br>
            <a:br>
              <a:rPr lang="ru-RU" sz="2800" b="1" dirty="0">
                <a:solidFill>
                  <a:schemeClr val="bg1"/>
                </a:solidFill>
              </a:rPr>
            </a:br>
            <a:br>
              <a:rPr lang="ru-RU" sz="2800" b="1" dirty="0">
                <a:solidFill>
                  <a:schemeClr val="bg1"/>
                </a:solidFill>
              </a:rPr>
            </a:br>
            <a:br>
              <a:rPr lang="ru-RU" sz="2800" b="1" dirty="0">
                <a:solidFill>
                  <a:schemeClr val="bg1"/>
                </a:solidFill>
              </a:rPr>
            </a:br>
            <a:br>
              <a:rPr lang="ru-RU" sz="2200" b="1" dirty="0">
                <a:solidFill>
                  <a:schemeClr val="bg1"/>
                </a:solidFill>
              </a:rPr>
            </a:br>
            <a:r>
              <a:rPr lang="ru-RU" sz="2200" b="1" dirty="0">
                <a:solidFill>
                  <a:schemeClr val="bg1"/>
                </a:solidFill>
                <a:latin typeface="+mj-lt"/>
              </a:rPr>
              <a:t>1. </a:t>
            </a:r>
            <a:r>
              <a:rPr lang="uk-UA" sz="2200" b="1" dirty="0">
                <a:solidFill>
                  <a:schemeClr val="bg1"/>
                </a:solidFill>
                <a:effectLst/>
                <a:latin typeface="+mj-lt"/>
                <a:ea typeface="Times New Roman" panose="02020603050405020304" pitchFamily="18" charset="0"/>
              </a:rPr>
              <a:t>Системний підхід у логістиці</a:t>
            </a:r>
            <a:br>
              <a:rPr lang="uk-UA" sz="2200" dirty="0">
                <a:solidFill>
                  <a:schemeClr val="bg1"/>
                </a:solidFill>
                <a:effectLst/>
                <a:latin typeface="+mj-lt"/>
                <a:ea typeface="Times New Roman" panose="02020603050405020304" pitchFamily="18" charset="0"/>
              </a:rPr>
            </a:br>
            <a:r>
              <a:rPr lang="uk-UA" sz="2200" dirty="0">
                <a:solidFill>
                  <a:schemeClr val="bg1"/>
                </a:solidFill>
                <a:effectLst/>
                <a:latin typeface="+mj-lt"/>
                <a:ea typeface="Times New Roman" panose="02020603050405020304" pitchFamily="18" charset="0"/>
              </a:rPr>
              <a:t>2. </a:t>
            </a:r>
            <a:r>
              <a:rPr lang="uk-UA" sz="2200" b="1" dirty="0">
                <a:solidFill>
                  <a:schemeClr val="bg1"/>
                </a:solidFill>
                <a:effectLst/>
                <a:latin typeface="+mj-lt"/>
                <a:ea typeface="Times New Roman" panose="02020603050405020304" pitchFamily="18" charset="0"/>
              </a:rPr>
              <a:t>Логістичні системи та їх види</a:t>
            </a:r>
            <a:br>
              <a:rPr lang="uk-UA" sz="2200" dirty="0">
                <a:solidFill>
                  <a:schemeClr val="bg1"/>
                </a:solidFill>
                <a:effectLst/>
                <a:latin typeface="+mj-lt"/>
                <a:ea typeface="Times New Roman" panose="02020603050405020304" pitchFamily="18" charset="0"/>
              </a:rPr>
            </a:br>
            <a:r>
              <a:rPr lang="uk-UA" sz="2200" dirty="0">
                <a:solidFill>
                  <a:schemeClr val="bg1"/>
                </a:solidFill>
                <a:effectLst/>
                <a:latin typeface="+mj-lt"/>
                <a:ea typeface="Times New Roman" panose="02020603050405020304" pitchFamily="18" charset="0"/>
              </a:rPr>
              <a:t>3. </a:t>
            </a:r>
            <a:r>
              <a:rPr lang="uk-UA" sz="2200" b="1" dirty="0">
                <a:solidFill>
                  <a:schemeClr val="bg1"/>
                </a:solidFill>
                <a:effectLst/>
                <a:latin typeface="+mj-lt"/>
                <a:ea typeface="Times New Roman" panose="02020603050405020304" pitchFamily="18" charset="0"/>
              </a:rPr>
              <a:t>Оцінка функціонування та розвитку логістичних систем</a:t>
            </a:r>
            <a:br>
              <a:rPr lang="uk-UA" sz="1800" dirty="0">
                <a:effectLst/>
                <a:latin typeface="Times New Roman" panose="02020603050405020304" pitchFamily="18" charset="0"/>
                <a:ea typeface="Times New Roman" panose="02020603050405020304" pitchFamily="18" charset="0"/>
              </a:rPr>
            </a:br>
            <a:br>
              <a:rPr lang="ru-RU" sz="2200" b="1" dirty="0">
                <a:solidFill>
                  <a:schemeClr val="bg1"/>
                </a:solidFill>
                <a:effectLst/>
                <a:latin typeface="Times New Roman" panose="02020603050405020304" pitchFamily="18" charset="0"/>
                <a:ea typeface="Times New Roman" panose="02020603050405020304" pitchFamily="18" charset="0"/>
              </a:rPr>
            </a:b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endParaRPr lang="ru-RU"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B6A0A1-1883-44F9-B2CB-E742CAE06A11}"/>
              </a:ext>
            </a:extLst>
          </p:cNvPr>
          <p:cNvSpPr>
            <a:spLocks noGrp="1"/>
          </p:cNvSpPr>
          <p:nvPr>
            <p:ph type="title"/>
          </p:nvPr>
        </p:nvSpPr>
        <p:spPr>
          <a:xfrm>
            <a:off x="152400" y="152400"/>
            <a:ext cx="8839200" cy="6477000"/>
          </a:xfrm>
        </p:spPr>
        <p:txBody>
          <a:bodyPr>
            <a:normAutofit/>
          </a:bodyPr>
          <a:lstStyle/>
          <a:p>
            <a:r>
              <a:rPr lang="uk-UA" sz="1800" b="1" dirty="0">
                <a:solidFill>
                  <a:schemeClr val="bg1"/>
                </a:solidFill>
                <a:latin typeface="Times New Roman" panose="02020603050405020304" pitchFamily="18" charset="0"/>
                <a:ea typeface="Times New Roman" panose="02020603050405020304" pitchFamily="18" charset="0"/>
              </a:rPr>
              <a:t>3. </a:t>
            </a:r>
            <a:r>
              <a:rPr lang="ru-RU" sz="1800" b="1" dirty="0">
                <a:solidFill>
                  <a:schemeClr val="bg1"/>
                </a:solidFill>
                <a:effectLst/>
                <a:latin typeface="Times New Roman" panose="02020603050405020304" pitchFamily="18" charset="0"/>
                <a:ea typeface="Times New Roman" panose="02020603050405020304" pitchFamily="18" charset="0"/>
              </a:rPr>
              <a:t>Оцінка функціонування та розвитку логістичних систем</a:t>
            </a:r>
            <a:br>
              <a:rPr lang="uk-UA" sz="1800" b="1"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endParaRPr lang="ru-RU" sz="1800" b="1"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a16="http://schemas.microsoft.com/office/drawing/2014/main" id="{51DAD5EF-8048-7A7C-088C-EC9509505354}"/>
              </a:ext>
            </a:extLst>
          </p:cNvPr>
          <p:cNvPicPr>
            <a:picLocks noChangeAspect="1"/>
          </p:cNvPicPr>
          <p:nvPr/>
        </p:nvPicPr>
        <p:blipFill>
          <a:blip r:embed="rId2"/>
          <a:stretch>
            <a:fillRect/>
          </a:stretch>
        </p:blipFill>
        <p:spPr>
          <a:xfrm>
            <a:off x="609600" y="762000"/>
            <a:ext cx="7467600" cy="4198764"/>
          </a:xfrm>
          <a:prstGeom prst="rect">
            <a:avLst/>
          </a:prstGeom>
        </p:spPr>
      </p:pic>
    </p:spTree>
    <p:extLst>
      <p:ext uri="{BB962C8B-B14F-4D97-AF65-F5344CB8AC3E}">
        <p14:creationId xmlns:p14="http://schemas.microsoft.com/office/powerpoint/2010/main" val="167501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B6A0A1-1883-44F9-B2CB-E742CAE06A11}"/>
              </a:ext>
            </a:extLst>
          </p:cNvPr>
          <p:cNvSpPr>
            <a:spLocks noGrp="1"/>
          </p:cNvSpPr>
          <p:nvPr>
            <p:ph type="title"/>
          </p:nvPr>
        </p:nvSpPr>
        <p:spPr>
          <a:xfrm>
            <a:off x="152400" y="152400"/>
            <a:ext cx="8839200" cy="6477000"/>
          </a:xfrm>
        </p:spPr>
        <p:txBody>
          <a:bodyPr>
            <a:normAutofit fontScale="90000"/>
          </a:bodyPr>
          <a:lstStyle/>
          <a:p>
            <a:pPr>
              <a:lnSpc>
                <a:spcPct val="150000"/>
              </a:lnSpc>
            </a:pPr>
            <a:r>
              <a:rPr lang="uk-UA" sz="1800" b="1" i="1" dirty="0">
                <a:solidFill>
                  <a:schemeClr val="bg1"/>
                </a:solidFill>
                <a:effectLst/>
                <a:latin typeface="Times New Roman" panose="02020603050405020304" pitchFamily="18" charset="0"/>
                <a:ea typeface="Times New Roman" panose="02020603050405020304" pitchFamily="18" charset="0"/>
              </a:rPr>
              <a:t>Прогноз</a:t>
            </a:r>
            <a:r>
              <a:rPr lang="uk-UA" sz="1800" b="0" dirty="0">
                <a:solidFill>
                  <a:schemeClr val="bg1"/>
                </a:solidFill>
                <a:effectLst/>
                <a:latin typeface="Times New Roman" panose="02020603050405020304" pitchFamily="18" charset="0"/>
                <a:ea typeface="Times New Roman" panose="02020603050405020304" pitchFamily="18" charset="0"/>
              </a:rPr>
              <a:t> — науково обґрунтоване про можливий стан (в кількісній оцінці) об’єкта прогнозування в майбутньому та (або) про альтернативні шляхи і термінах їх реалізації в майбутньому. Використовуються різноманітні прогнози: кількісні та якісні; інтервальні та точкові; пошукові та нормативні; оперативні, середньострокові та довгострокові та інші.</a:t>
            </a:r>
            <a:br>
              <a:rPr lang="uk-UA" sz="1800" b="1" dirty="0">
                <a:solidFill>
                  <a:schemeClr val="bg1"/>
                </a:solidFill>
                <a:effectLst/>
                <a:latin typeface="Times New Roman" panose="02020603050405020304" pitchFamily="18" charset="0"/>
                <a:ea typeface="Times New Roman" panose="02020603050405020304" pitchFamily="18" charset="0"/>
              </a:rPr>
            </a:br>
            <a:r>
              <a:rPr lang="uk-UA" sz="1800" b="1" i="1" dirty="0">
                <a:solidFill>
                  <a:schemeClr val="bg1"/>
                </a:solidFill>
                <a:effectLst/>
                <a:latin typeface="Times New Roman" panose="02020603050405020304" pitchFamily="18" charset="0"/>
                <a:ea typeface="Times New Roman" panose="02020603050405020304" pitchFamily="18" charset="0"/>
              </a:rPr>
              <a:t>Кібернетичний підхід</a:t>
            </a:r>
            <a:r>
              <a:rPr lang="uk-UA" sz="1800" b="1" dirty="0">
                <a:solidFill>
                  <a:schemeClr val="bg1"/>
                </a:solidFill>
                <a:effectLst/>
                <a:latin typeface="Times New Roman" panose="02020603050405020304" pitchFamily="18" charset="0"/>
                <a:ea typeface="Times New Roman" panose="02020603050405020304" pitchFamily="18" charset="0"/>
              </a:rPr>
              <a:t> </a:t>
            </a:r>
            <a:r>
              <a:rPr lang="uk-UA" sz="1800" dirty="0">
                <a:solidFill>
                  <a:schemeClr val="bg1"/>
                </a:solidFill>
                <a:effectLst/>
                <a:latin typeface="Times New Roman" panose="02020603050405020304" pitchFamily="18" charset="0"/>
                <a:ea typeface="Times New Roman" panose="02020603050405020304" pitchFamily="18" charset="0"/>
              </a:rPr>
              <a:t>— дослідження логістичної системи на основі принципів кібернетики, в тому числі за допомогою виявлення прямих та обернених зв’язків, вивчення процесів управління, розгляд елементів системи як деяких “чорних скриньок” (системи, внутрішній устрій яких може бути невідомим, з можливістю дослідження їх вхідної та вихідної інформації). </a:t>
            </a:r>
            <a:br>
              <a:rPr lang="ru-RU" sz="1800" b="1" dirty="0">
                <a:solidFill>
                  <a:schemeClr val="bg1"/>
                </a:solidFill>
                <a:effectLst/>
                <a:latin typeface="Times New Roman" panose="02020603050405020304" pitchFamily="18" charset="0"/>
                <a:ea typeface="Times New Roman" panose="02020603050405020304" pitchFamily="18" charset="0"/>
              </a:rPr>
            </a:br>
            <a:r>
              <a:rPr lang="uk-UA" sz="1800" b="1" i="1" dirty="0">
                <a:solidFill>
                  <a:schemeClr val="bg1"/>
                </a:solidFill>
                <a:effectLst/>
                <a:latin typeface="Times New Roman" panose="02020603050405020304" pitchFamily="18" charset="0"/>
                <a:ea typeface="Times New Roman" panose="02020603050405020304" pitchFamily="18" charset="0"/>
              </a:rPr>
              <a:t>Системний аналіз</a:t>
            </a:r>
            <a:r>
              <a:rPr lang="uk-UA" sz="1800" b="1" dirty="0">
                <a:solidFill>
                  <a:schemeClr val="bg1"/>
                </a:solidFill>
                <a:effectLst/>
                <a:latin typeface="Times New Roman" panose="02020603050405020304" pitchFamily="18" charset="0"/>
                <a:ea typeface="Times New Roman" panose="02020603050405020304" pitchFamily="18" charset="0"/>
              </a:rPr>
              <a:t> </a:t>
            </a:r>
            <a:r>
              <a:rPr lang="uk-UA" sz="1800" b="0" dirty="0">
                <a:solidFill>
                  <a:schemeClr val="bg1"/>
                </a:solidFill>
                <a:effectLst/>
                <a:latin typeface="Times New Roman" panose="02020603050405020304" pitchFamily="18" charset="0"/>
                <a:ea typeface="Times New Roman" panose="02020603050405020304" pitchFamily="18" charset="0"/>
              </a:rPr>
              <a:t>— методологія загальної теорії систем, яка полягає у дослідженні будь-яких об’єктів за допомогою подання їх в якості систем, проведення їх структуризації та наступного аналізу. Основними завданнями системного аналізу є:</a:t>
            </a:r>
            <a:br>
              <a:rPr lang="uk-UA" sz="1800" b="1" dirty="0">
                <a:solidFill>
                  <a:schemeClr val="bg1"/>
                </a:solidFill>
                <a:effectLst/>
                <a:latin typeface="Times New Roman" panose="02020603050405020304" pitchFamily="18" charset="0"/>
                <a:ea typeface="Times New Roman" panose="02020603050405020304" pitchFamily="18" charset="0"/>
              </a:rPr>
            </a:br>
            <a:r>
              <a:rPr lang="uk-UA" sz="1800" b="0" dirty="0">
                <a:solidFill>
                  <a:schemeClr val="bg1"/>
                </a:solidFill>
                <a:effectLst/>
                <a:latin typeface="Times New Roman" panose="02020603050405020304" pitchFamily="18" charset="0"/>
                <a:ea typeface="Times New Roman" panose="02020603050405020304" pitchFamily="18" charset="0"/>
              </a:rPr>
              <a:t>1) завдання </a:t>
            </a:r>
            <a:r>
              <a:rPr lang="uk-UA" sz="1800" b="1" i="1" dirty="0">
                <a:solidFill>
                  <a:schemeClr val="bg1"/>
                </a:solidFill>
                <a:effectLst/>
                <a:latin typeface="Times New Roman" panose="02020603050405020304" pitchFamily="18" charset="0"/>
                <a:ea typeface="Times New Roman" panose="02020603050405020304" pitchFamily="18" charset="0"/>
              </a:rPr>
              <a:t>декомпозиції</a:t>
            </a:r>
            <a:r>
              <a:rPr lang="uk-UA" sz="1800" b="1" dirty="0">
                <a:solidFill>
                  <a:schemeClr val="bg1"/>
                </a:solidFill>
                <a:effectLst/>
                <a:latin typeface="Times New Roman" panose="02020603050405020304" pitchFamily="18" charset="0"/>
                <a:ea typeface="Times New Roman" panose="02020603050405020304" pitchFamily="18" charset="0"/>
              </a:rPr>
              <a:t> </a:t>
            </a:r>
            <a:r>
              <a:rPr lang="uk-UA" sz="1800" b="0" dirty="0">
                <a:solidFill>
                  <a:schemeClr val="bg1"/>
                </a:solidFill>
                <a:effectLst/>
                <a:latin typeface="Times New Roman" panose="02020603050405020304" pitchFamily="18" charset="0"/>
                <a:ea typeface="Times New Roman" panose="02020603050405020304" pitchFamily="18" charset="0"/>
              </a:rPr>
              <a:t>(розбиття систем на підсистеми, які складаються з елементів);</a:t>
            </a:r>
            <a:br>
              <a:rPr lang="uk-UA" sz="1800" b="1" dirty="0">
                <a:solidFill>
                  <a:schemeClr val="bg1"/>
                </a:solidFill>
                <a:effectLst/>
                <a:latin typeface="Times New Roman" panose="02020603050405020304" pitchFamily="18" charset="0"/>
                <a:ea typeface="Times New Roman" panose="02020603050405020304" pitchFamily="18" charset="0"/>
              </a:rPr>
            </a:br>
            <a:r>
              <a:rPr lang="uk-UA" sz="1800" b="0" dirty="0">
                <a:solidFill>
                  <a:schemeClr val="bg1"/>
                </a:solidFill>
                <a:effectLst/>
                <a:latin typeface="Times New Roman" panose="02020603050405020304" pitchFamily="18" charset="0"/>
                <a:ea typeface="Times New Roman" panose="02020603050405020304" pitchFamily="18" charset="0"/>
              </a:rPr>
              <a:t>2) завдання </a:t>
            </a:r>
            <a:r>
              <a:rPr lang="uk-UA" sz="1800" b="1" i="1" dirty="0">
                <a:solidFill>
                  <a:schemeClr val="bg1"/>
                </a:solidFill>
                <a:effectLst/>
                <a:latin typeface="Times New Roman" panose="02020603050405020304" pitchFamily="18" charset="0"/>
                <a:ea typeface="Times New Roman" panose="02020603050405020304" pitchFamily="18" charset="0"/>
              </a:rPr>
              <a:t>аналізу</a:t>
            </a:r>
            <a:r>
              <a:rPr lang="uk-UA" sz="1800" b="1" dirty="0">
                <a:solidFill>
                  <a:schemeClr val="bg1"/>
                </a:solidFill>
                <a:effectLst/>
                <a:latin typeface="Times New Roman" panose="02020603050405020304" pitchFamily="18" charset="0"/>
                <a:ea typeface="Times New Roman" panose="02020603050405020304" pitchFamily="18" charset="0"/>
              </a:rPr>
              <a:t> </a:t>
            </a:r>
            <a:r>
              <a:rPr lang="uk-UA" sz="1800" b="0" dirty="0">
                <a:solidFill>
                  <a:schemeClr val="bg1"/>
                </a:solidFill>
                <a:effectLst/>
                <a:latin typeface="Times New Roman" panose="02020603050405020304" pitchFamily="18" charset="0"/>
                <a:ea typeface="Times New Roman" panose="02020603050405020304" pitchFamily="18" charset="0"/>
              </a:rPr>
              <a:t>(знаходження різного роду властивостей системи, її елементів та оточення з метою визначення закономірностей поведінки системи);</a:t>
            </a:r>
            <a:br>
              <a:rPr lang="uk-UA" sz="1800" b="1" dirty="0">
                <a:solidFill>
                  <a:schemeClr val="bg1"/>
                </a:solidFill>
                <a:effectLst/>
                <a:latin typeface="Times New Roman" panose="02020603050405020304" pitchFamily="18" charset="0"/>
                <a:ea typeface="Times New Roman" panose="02020603050405020304" pitchFamily="18" charset="0"/>
              </a:rPr>
            </a:br>
            <a:r>
              <a:rPr lang="uk-UA" sz="1800" b="0" dirty="0">
                <a:solidFill>
                  <a:schemeClr val="bg1"/>
                </a:solidFill>
                <a:effectLst/>
                <a:latin typeface="Times New Roman" panose="02020603050405020304" pitchFamily="18" charset="0"/>
                <a:ea typeface="Times New Roman" panose="02020603050405020304" pitchFamily="18" charset="0"/>
              </a:rPr>
              <a:t>3) завдання </a:t>
            </a:r>
            <a:r>
              <a:rPr lang="uk-UA" sz="1800" b="1" i="1" dirty="0">
                <a:solidFill>
                  <a:schemeClr val="bg1"/>
                </a:solidFill>
                <a:effectLst/>
                <a:latin typeface="Times New Roman" panose="02020603050405020304" pitchFamily="18" charset="0"/>
                <a:ea typeface="Times New Roman" panose="02020603050405020304" pitchFamily="18" charset="0"/>
              </a:rPr>
              <a:t>синтезу</a:t>
            </a:r>
            <a:r>
              <a:rPr lang="uk-UA" sz="1800" b="0" dirty="0">
                <a:solidFill>
                  <a:schemeClr val="bg1"/>
                </a:solidFill>
                <a:effectLst/>
                <a:latin typeface="Times New Roman" panose="02020603050405020304" pitchFamily="18" charset="0"/>
                <a:ea typeface="Times New Roman" panose="02020603050405020304" pitchFamily="18" charset="0"/>
              </a:rPr>
              <a:t> (на основі попередньо отриманих даних створити модель системи, визначити її структуру, параметри ефективної роботи системи, вирішення завдань та досягнення поставлених цілей).</a:t>
            </a:r>
            <a:br>
              <a:rPr lang="uk-UA" sz="1800" b="1"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18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894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B6A0A1-1883-44F9-B2CB-E742CAE06A11}"/>
              </a:ext>
            </a:extLst>
          </p:cNvPr>
          <p:cNvSpPr>
            <a:spLocks noGrp="1"/>
          </p:cNvSpPr>
          <p:nvPr>
            <p:ph type="title"/>
          </p:nvPr>
        </p:nvSpPr>
        <p:spPr>
          <a:xfrm>
            <a:off x="152400" y="152400"/>
            <a:ext cx="8839200" cy="6477000"/>
          </a:xfrm>
        </p:spPr>
        <p:txBody>
          <a:bodyPr/>
          <a:lstStyle/>
          <a:p>
            <a:br>
              <a:rPr lang="ru-RU" sz="1800" b="0" i="0" u="none" strike="noStrike" baseline="0" dirty="0">
                <a:solidFill>
                  <a:srgbClr val="000000"/>
                </a:solidFill>
                <a:latin typeface="Times New Roman" panose="02020603050405020304" pitchFamily="18" charset="0"/>
              </a:rPr>
            </a:br>
            <a:br>
              <a:rPr lang="ru-RU" sz="1800" b="1" dirty="0">
                <a:solidFill>
                  <a:schemeClr val="tx1"/>
                </a:solidFill>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endParaRPr lang="ru-RU" sz="1800" b="1" dirty="0">
              <a:effectLst/>
              <a:latin typeface="Times New Roman" panose="02020603050405020304" pitchFamily="18" charset="0"/>
              <a:ea typeface="Times New Roman" panose="02020603050405020304" pitchFamily="18" charset="0"/>
            </a:endParaRPr>
          </a:p>
        </p:txBody>
      </p:sp>
      <p:pic>
        <p:nvPicPr>
          <p:cNvPr id="5" name="Рисунок 4">
            <a:extLst>
              <a:ext uri="{FF2B5EF4-FFF2-40B4-BE49-F238E27FC236}">
                <a16:creationId xmlns:a16="http://schemas.microsoft.com/office/drawing/2014/main" id="{FF3CA516-F9E5-5DFF-DFC6-E9A9D21DF9F3}"/>
              </a:ext>
            </a:extLst>
          </p:cNvPr>
          <p:cNvPicPr>
            <a:picLocks noChangeAspect="1"/>
          </p:cNvPicPr>
          <p:nvPr/>
        </p:nvPicPr>
        <p:blipFill>
          <a:blip r:embed="rId2"/>
          <a:stretch>
            <a:fillRect/>
          </a:stretch>
        </p:blipFill>
        <p:spPr>
          <a:xfrm>
            <a:off x="990600" y="228600"/>
            <a:ext cx="6781800" cy="3660631"/>
          </a:xfrm>
          <a:prstGeom prst="rect">
            <a:avLst/>
          </a:prstGeom>
        </p:spPr>
      </p:pic>
      <p:sp>
        <p:nvSpPr>
          <p:cNvPr id="7" name="TextBox 6">
            <a:extLst>
              <a:ext uri="{FF2B5EF4-FFF2-40B4-BE49-F238E27FC236}">
                <a16:creationId xmlns:a16="http://schemas.microsoft.com/office/drawing/2014/main" id="{4559F731-C974-8D54-3306-874E426E56D8}"/>
              </a:ext>
            </a:extLst>
          </p:cNvPr>
          <p:cNvSpPr txBox="1"/>
          <p:nvPr/>
        </p:nvSpPr>
        <p:spPr>
          <a:xfrm>
            <a:off x="533400" y="3943660"/>
            <a:ext cx="8458200" cy="2062103"/>
          </a:xfrm>
          <a:prstGeom prst="rect">
            <a:avLst/>
          </a:prstGeom>
          <a:noFill/>
        </p:spPr>
        <p:txBody>
          <a:bodyPr wrap="square">
            <a:spAutoFit/>
          </a:bodyPr>
          <a:lstStyle/>
          <a:p>
            <a:r>
              <a:rPr lang="uk-UA" sz="1600" dirty="0">
                <a:solidFill>
                  <a:schemeClr val="bg1"/>
                </a:solidFill>
                <a:effectLst/>
                <a:latin typeface="Times New Roman" panose="02020603050405020304" pitchFamily="18" charset="0"/>
                <a:ea typeface="Times New Roman" panose="02020603050405020304" pitchFamily="18" charset="0"/>
              </a:rPr>
              <a:t>Широке використання в логістиці мають різні методи </a:t>
            </a:r>
            <a:r>
              <a:rPr lang="uk-UA" sz="1600" b="1" i="1" dirty="0">
                <a:solidFill>
                  <a:schemeClr val="bg1"/>
                </a:solidFill>
                <a:effectLst/>
                <a:latin typeface="Times New Roman" panose="02020603050405020304" pitchFamily="18" charset="0"/>
                <a:ea typeface="Times New Roman" panose="02020603050405020304" pitchFamily="18" charset="0"/>
              </a:rPr>
              <a:t>моделювання</a:t>
            </a:r>
            <a:r>
              <a:rPr lang="uk-UA" sz="1600" dirty="0">
                <a:solidFill>
                  <a:schemeClr val="bg1"/>
                </a:solidFill>
                <a:effectLst/>
                <a:latin typeface="Times New Roman" panose="02020603050405020304" pitchFamily="18" charset="0"/>
                <a:ea typeface="Times New Roman" panose="02020603050405020304" pitchFamily="18" charset="0"/>
              </a:rPr>
              <a:t>, тобто дослідження логістичних систем і процесів шляхом побудови та вивчення їхніх моделей. Дослідження та прогнозування поведінки логістичних систем здійснюється на основі </a:t>
            </a:r>
            <a:r>
              <a:rPr lang="uk-UA" sz="1600" b="1" i="1" dirty="0">
                <a:solidFill>
                  <a:schemeClr val="bg1"/>
                </a:solidFill>
                <a:effectLst/>
                <a:latin typeface="Times New Roman" panose="02020603050405020304" pitchFamily="18" charset="0"/>
                <a:ea typeface="Times New Roman" panose="02020603050405020304" pitchFamily="18" charset="0"/>
              </a:rPr>
              <a:t>моделювання</a:t>
            </a:r>
            <a:r>
              <a:rPr lang="uk-UA" sz="1600" b="1" dirty="0">
                <a:solidFill>
                  <a:schemeClr val="bg1"/>
                </a:solidFill>
                <a:effectLst/>
                <a:latin typeface="Times New Roman" panose="02020603050405020304" pitchFamily="18" charset="0"/>
                <a:ea typeface="Times New Roman" panose="02020603050405020304" pitchFamily="18" charset="0"/>
              </a:rPr>
              <a:t> </a:t>
            </a:r>
            <a:r>
              <a:rPr lang="uk-UA" sz="1600" dirty="0">
                <a:solidFill>
                  <a:schemeClr val="bg1"/>
                </a:solidFill>
                <a:effectLst/>
                <a:latin typeface="Times New Roman" panose="02020603050405020304" pitchFamily="18" charset="0"/>
                <a:ea typeface="Times New Roman" panose="02020603050405020304" pitchFamily="18" charset="0"/>
              </a:rPr>
              <a:t>— опис логістичних процесів за допомогою моделей (відображення логістичної системи, що може бути використано замість неї для вивчення її властивостей та можливих варіантів поведінки). При цьому під логістичною моделлю розуміють будь-який образ (абстрактний чи матеріальний) логістичного процесу або логістичної системи, який використовується в якості їх замінника.</a:t>
            </a:r>
            <a:endParaRPr lang="uk-UA" sz="1600" dirty="0">
              <a:solidFill>
                <a:schemeClr val="bg1"/>
              </a:solidFill>
            </a:endParaRPr>
          </a:p>
        </p:txBody>
      </p:sp>
    </p:spTree>
    <p:extLst>
      <p:ext uri="{BB962C8B-B14F-4D97-AF65-F5344CB8AC3E}">
        <p14:creationId xmlns:p14="http://schemas.microsoft.com/office/powerpoint/2010/main" val="92266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B6A0A1-1883-44F9-B2CB-E742CAE06A11}"/>
              </a:ext>
            </a:extLst>
          </p:cNvPr>
          <p:cNvSpPr>
            <a:spLocks noGrp="1"/>
          </p:cNvSpPr>
          <p:nvPr>
            <p:ph type="title"/>
          </p:nvPr>
        </p:nvSpPr>
        <p:spPr>
          <a:xfrm>
            <a:off x="152400" y="152400"/>
            <a:ext cx="8839200" cy="6477000"/>
          </a:xfrm>
        </p:spPr>
        <p:txBody>
          <a:bodyPr/>
          <a:lstStyle/>
          <a:p>
            <a:br>
              <a:rPr lang="ru-RU" sz="1800" b="0" i="0" u="none" strike="noStrike" baseline="0" dirty="0">
                <a:solidFill>
                  <a:srgbClr val="000000"/>
                </a:solidFill>
                <a:latin typeface="Times New Roman" panose="02020603050405020304" pitchFamily="18" charset="0"/>
              </a:rPr>
            </a:br>
            <a:br>
              <a:rPr lang="ru-RU" sz="1800" b="1" dirty="0">
                <a:solidFill>
                  <a:schemeClr val="tx1"/>
                </a:solidFill>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endParaRPr lang="ru-RU" sz="18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4559F731-C974-8D54-3306-874E426E56D8}"/>
              </a:ext>
            </a:extLst>
          </p:cNvPr>
          <p:cNvSpPr txBox="1"/>
          <p:nvPr/>
        </p:nvSpPr>
        <p:spPr>
          <a:xfrm>
            <a:off x="228600" y="217714"/>
            <a:ext cx="8610600" cy="2120068"/>
          </a:xfrm>
          <a:prstGeom prst="rect">
            <a:avLst/>
          </a:prstGeom>
          <a:noFill/>
        </p:spPr>
        <p:txBody>
          <a:bodyPr wrap="square">
            <a:spAutoFit/>
          </a:bodyPr>
          <a:lstStyle/>
          <a:p>
            <a:pPr algn="just">
              <a:lnSpc>
                <a:spcPct val="150000"/>
              </a:lnSpc>
            </a:pPr>
            <a:r>
              <a:rPr lang="uk-UA" sz="1800" b="0" dirty="0">
                <a:solidFill>
                  <a:schemeClr val="bg1"/>
                </a:solidFill>
                <a:effectLst/>
                <a:latin typeface="Times New Roman" panose="02020603050405020304" pitchFamily="18" charset="0"/>
                <a:ea typeface="Times New Roman" panose="02020603050405020304" pitchFamily="18" charset="0"/>
              </a:rPr>
              <a:t>Найбільше розповсюдження в процесах створення та використання логістичних систем набули математичні моделі. </a:t>
            </a:r>
            <a:r>
              <a:rPr lang="uk-UA" sz="1800" b="1" i="1" dirty="0">
                <a:solidFill>
                  <a:schemeClr val="bg1"/>
                </a:solidFill>
                <a:effectLst/>
                <a:latin typeface="Times New Roman" panose="02020603050405020304" pitchFamily="18" charset="0"/>
                <a:ea typeface="Times New Roman" panose="02020603050405020304" pitchFamily="18" charset="0"/>
              </a:rPr>
              <a:t>Економічно-математична модель </a:t>
            </a:r>
            <a:r>
              <a:rPr lang="uk-UA" sz="1800" b="0" dirty="0">
                <a:solidFill>
                  <a:schemeClr val="bg1"/>
                </a:solidFill>
                <a:effectLst/>
                <a:latin typeface="Times New Roman" panose="02020603050405020304" pitchFamily="18" charset="0"/>
                <a:ea typeface="Times New Roman" panose="02020603050405020304" pitchFamily="18" charset="0"/>
              </a:rPr>
              <a:t>— формалізований, спрощений опис економічних об’єктів (систем, процесів, явищ) з метою їх подальшого дослідження. При цьому використовуються математико-статистичні та економетричні методи.</a:t>
            </a:r>
            <a:endParaRPr lang="uk-UA" sz="1800" b="1" dirty="0">
              <a:solidFill>
                <a:schemeClr val="bg1"/>
              </a:solidFill>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a16="http://schemas.microsoft.com/office/drawing/2014/main" id="{8A27880B-5F6F-03FD-4074-67EF54321A64}"/>
              </a:ext>
            </a:extLst>
          </p:cNvPr>
          <p:cNvPicPr>
            <a:picLocks noChangeAspect="1"/>
          </p:cNvPicPr>
          <p:nvPr/>
        </p:nvPicPr>
        <p:blipFill>
          <a:blip r:embed="rId2"/>
          <a:stretch>
            <a:fillRect/>
          </a:stretch>
        </p:blipFill>
        <p:spPr>
          <a:xfrm>
            <a:off x="457200" y="2490787"/>
            <a:ext cx="8229600" cy="2838311"/>
          </a:xfrm>
          <a:prstGeom prst="rect">
            <a:avLst/>
          </a:prstGeom>
        </p:spPr>
      </p:pic>
    </p:spTree>
    <p:extLst>
      <p:ext uri="{BB962C8B-B14F-4D97-AF65-F5344CB8AC3E}">
        <p14:creationId xmlns:p14="http://schemas.microsoft.com/office/powerpoint/2010/main" val="213608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7055380" cy="1400530"/>
          </a:xfrm>
        </p:spPr>
        <p:txBody>
          <a:bodyPr/>
          <a:lstStyle/>
          <a:p>
            <a:pPr algn="ctr"/>
            <a:r>
              <a:rPr lang="uk-UA" b="1" dirty="0">
                <a:solidFill>
                  <a:schemeClr val="bg1"/>
                </a:solidFill>
              </a:rPr>
              <a:t>ДЯКУЮ ЗА УВАГУ!</a:t>
            </a:r>
            <a:br>
              <a:rPr lang="uk-UA" b="1" dirty="0">
                <a:solidFill>
                  <a:schemeClr val="bg1"/>
                </a:solidFill>
              </a:rPr>
            </a:br>
            <a:endParaRPr lang="uk-UA" b="1" dirty="0">
              <a:solidFill>
                <a:schemeClr val="bg1"/>
              </a:solidFill>
            </a:endParaRPr>
          </a:p>
        </p:txBody>
      </p:sp>
    </p:spTree>
    <p:extLst>
      <p:ext uri="{BB962C8B-B14F-4D97-AF65-F5344CB8AC3E}">
        <p14:creationId xmlns:p14="http://schemas.microsoft.com/office/powerpoint/2010/main" val="160253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839200" cy="64770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pPr>
              <a:lnSpc>
                <a:spcPct val="150000"/>
              </a:lnSpc>
            </a:pPr>
            <a:r>
              <a:rPr lang="uk-UA" sz="1800" b="1" dirty="0">
                <a:solidFill>
                  <a:schemeClr val="bg1"/>
                </a:solidFill>
                <a:effectLst/>
                <a:latin typeface="Times New Roman" panose="02020603050405020304" pitchFamily="18" charset="0"/>
                <a:ea typeface="Times New Roman" panose="02020603050405020304" pitchFamily="18" charset="0"/>
              </a:rPr>
              <a:t>1. </a:t>
            </a:r>
            <a:r>
              <a:rPr lang="ru-RU" sz="1800" b="1" dirty="0">
                <a:solidFill>
                  <a:schemeClr val="bg1"/>
                </a:solidFill>
                <a:effectLst/>
                <a:latin typeface="Times New Roman" panose="02020603050405020304" pitchFamily="18" charset="0"/>
                <a:ea typeface="Times New Roman" panose="02020603050405020304" pitchFamily="18" charset="0"/>
              </a:rPr>
              <a:t>Системний підхід у логістиці</a:t>
            </a: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r>
              <a:rPr lang="uk-UA" sz="2000" b="1" i="1" dirty="0">
                <a:solidFill>
                  <a:schemeClr val="bg1"/>
                </a:solidFill>
                <a:effectLst/>
                <a:latin typeface="Times New Roman" panose="02020603050405020304" pitchFamily="18" charset="0"/>
                <a:ea typeface="Times New Roman" panose="02020603050405020304" pitchFamily="18" charset="0"/>
              </a:rPr>
              <a:t>Системний підхід у логістиці</a:t>
            </a:r>
            <a:r>
              <a:rPr lang="uk-UA" sz="2000" b="1" dirty="0">
                <a:solidFill>
                  <a:schemeClr val="bg1"/>
                </a:solidFill>
                <a:effectLst/>
                <a:latin typeface="Times New Roman" panose="02020603050405020304" pitchFamily="18" charset="0"/>
                <a:ea typeface="Times New Roman" panose="02020603050405020304" pitchFamily="18" charset="0"/>
              </a:rPr>
              <a:t> </a:t>
            </a:r>
            <a:r>
              <a:rPr lang="uk-UA" sz="2000" b="0" dirty="0">
                <a:solidFill>
                  <a:schemeClr val="bg1"/>
                </a:solidFill>
                <a:effectLst/>
                <a:latin typeface="Times New Roman" panose="02020603050405020304" pitchFamily="18" charset="0"/>
                <a:ea typeface="Times New Roman" panose="02020603050405020304" pitchFamily="18" charset="0"/>
              </a:rPr>
              <a:t>— це комплексне вивчення об’єктів і явищ як цілісних логістичних систем з метою ліквідації невідповідності між інтересами та цілями всієї логістичної системи та її окремих елементів, між різними логістичними системи, між логістичною системою та зовнішнім середовищем. </a:t>
            </a:r>
            <a:br>
              <a:rPr lang="uk-UA" sz="2000" b="0" dirty="0">
                <a:solidFill>
                  <a:schemeClr val="bg1"/>
                </a:solidFill>
                <a:effectLst/>
                <a:latin typeface="Times New Roman" panose="02020603050405020304" pitchFamily="18" charset="0"/>
                <a:ea typeface="Times New Roman" panose="02020603050405020304" pitchFamily="18" charset="0"/>
              </a:rPr>
            </a:br>
            <a:br>
              <a:rPr lang="uk-UA" sz="2000" b="0" dirty="0">
                <a:solidFill>
                  <a:schemeClr val="bg1"/>
                </a:solidFill>
                <a:effectLst/>
                <a:latin typeface="Times New Roman" panose="02020603050405020304" pitchFamily="18" charset="0"/>
                <a:ea typeface="Times New Roman" panose="02020603050405020304" pitchFamily="18" charset="0"/>
              </a:rPr>
            </a:br>
            <a:r>
              <a:rPr lang="uk-UA" sz="2000" b="0" dirty="0">
                <a:solidFill>
                  <a:schemeClr val="bg1"/>
                </a:solidFill>
                <a:effectLst/>
                <a:latin typeface="Times New Roman" panose="02020603050405020304" pitchFamily="18" charset="0"/>
                <a:ea typeface="Times New Roman" panose="02020603050405020304" pitchFamily="18" charset="0"/>
              </a:rPr>
              <a:t>Такий підхід передбачає наступні рівні дослідження:</a:t>
            </a:r>
            <a:br>
              <a:rPr lang="uk-UA" sz="2000" b="1" dirty="0">
                <a:solidFill>
                  <a:schemeClr val="bg1"/>
                </a:solidFill>
                <a:effectLst/>
                <a:latin typeface="Times New Roman" panose="02020603050405020304" pitchFamily="18" charset="0"/>
                <a:ea typeface="Times New Roman" panose="02020603050405020304" pitchFamily="18" charset="0"/>
              </a:rPr>
            </a:br>
            <a:r>
              <a:rPr lang="uk-UA" sz="2000" b="0" dirty="0">
                <a:solidFill>
                  <a:schemeClr val="bg1"/>
                </a:solidFill>
                <a:effectLst/>
                <a:latin typeface="Times New Roman" panose="02020603050405020304" pitchFamily="18" charset="0"/>
                <a:ea typeface="Times New Roman" panose="02020603050405020304" pitchFamily="18" charset="0"/>
              </a:rPr>
              <a:t>1) макрорівень (логістична система розглядається як ціле, встановлюються її межі та зовнішні зв’язки; передбачає оцінку та аналіз логістичної системи ззовні);</a:t>
            </a:r>
            <a:br>
              <a:rPr lang="uk-UA" sz="2000" b="1" dirty="0">
                <a:solidFill>
                  <a:schemeClr val="bg1"/>
                </a:solidFill>
                <a:effectLst/>
                <a:latin typeface="Times New Roman" panose="02020603050405020304" pitchFamily="18" charset="0"/>
                <a:ea typeface="Times New Roman" panose="02020603050405020304" pitchFamily="18" charset="0"/>
              </a:rPr>
            </a:br>
            <a:r>
              <a:rPr lang="uk-UA" sz="2000" b="0" dirty="0">
                <a:solidFill>
                  <a:schemeClr val="bg1"/>
                </a:solidFill>
                <a:effectLst/>
                <a:latin typeface="Times New Roman" panose="02020603050405020304" pitchFamily="18" charset="0"/>
                <a:ea typeface="Times New Roman" panose="02020603050405020304" pitchFamily="18" charset="0"/>
              </a:rPr>
              <a:t>2) мікрорівень (вивчення складових елементів системи, їх властивостей, зв’язків між ними; передбачає дослідження взаємозв’язків логістичної системи).</a:t>
            </a:r>
            <a:br>
              <a:rPr lang="uk-UA" sz="1800" b="1" dirty="0">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2200" dirty="0">
              <a:solidFill>
                <a:schemeClr val="bg1"/>
              </a:solidFill>
            </a:endParaRPr>
          </a:p>
        </p:txBody>
      </p:sp>
    </p:spTree>
    <p:extLst>
      <p:ext uri="{BB962C8B-B14F-4D97-AF65-F5344CB8AC3E}">
        <p14:creationId xmlns:p14="http://schemas.microsoft.com/office/powerpoint/2010/main" val="424001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DE30CE-B09A-4143-8F65-C634312DA494}"/>
              </a:ext>
            </a:extLst>
          </p:cNvPr>
          <p:cNvSpPr txBox="1"/>
          <p:nvPr/>
        </p:nvSpPr>
        <p:spPr>
          <a:xfrm>
            <a:off x="152400" y="76200"/>
            <a:ext cx="8839200" cy="1338828"/>
          </a:xfrm>
          <a:prstGeom prst="rect">
            <a:avLst/>
          </a:prstGeom>
          <a:noFill/>
        </p:spPr>
        <p:txBody>
          <a:bodyPr wrap="square">
            <a:spAutoFit/>
          </a:bodyPr>
          <a:lstStyle/>
          <a:p>
            <a:pPr algn="just">
              <a:lnSpc>
                <a:spcPct val="150000"/>
              </a:lnSpc>
            </a:pPr>
            <a:endParaRPr lang="ru-RU" dirty="0">
              <a:latin typeface="Times New Roman" panose="02020603050405020304" pitchFamily="18" charset="0"/>
              <a:ea typeface="Times New Roman" panose="02020603050405020304" pitchFamily="18" charset="0"/>
            </a:endParaRPr>
          </a:p>
          <a:p>
            <a:pPr algn="just"/>
            <a:endParaRPr lang="ru-RU" sz="1800" dirty="0">
              <a:effectLst/>
              <a:latin typeface="Times New Roman" panose="02020603050405020304" pitchFamily="18" charset="0"/>
              <a:ea typeface="Times New Roman" panose="02020603050405020304" pitchFamily="18" charset="0"/>
            </a:endParaRPr>
          </a:p>
          <a:p>
            <a:pPr algn="just"/>
            <a:endParaRPr lang="ru-RU" dirty="0">
              <a:latin typeface="Times New Roman" panose="02020603050405020304" pitchFamily="18" charset="0"/>
            </a:endParaRPr>
          </a:p>
          <a:p>
            <a:pPr algn="just"/>
            <a:endParaRPr lang="ru-RU" dirty="0"/>
          </a:p>
        </p:txBody>
      </p:sp>
      <p:pic>
        <p:nvPicPr>
          <p:cNvPr id="3" name="Рисунок 2">
            <a:extLst>
              <a:ext uri="{FF2B5EF4-FFF2-40B4-BE49-F238E27FC236}">
                <a16:creationId xmlns:a16="http://schemas.microsoft.com/office/drawing/2014/main" id="{8300EC32-FE84-7E59-F4C6-D3374F0D3750}"/>
              </a:ext>
            </a:extLst>
          </p:cNvPr>
          <p:cNvPicPr>
            <a:picLocks noChangeAspect="1"/>
          </p:cNvPicPr>
          <p:nvPr/>
        </p:nvPicPr>
        <p:blipFill>
          <a:blip r:embed="rId2"/>
          <a:stretch>
            <a:fillRect/>
          </a:stretch>
        </p:blipFill>
        <p:spPr>
          <a:xfrm>
            <a:off x="1219200" y="609599"/>
            <a:ext cx="7010400" cy="5033737"/>
          </a:xfrm>
          <a:prstGeom prst="rect">
            <a:avLst/>
          </a:prstGeom>
        </p:spPr>
      </p:pic>
    </p:spTree>
    <p:extLst>
      <p:ext uri="{BB962C8B-B14F-4D97-AF65-F5344CB8AC3E}">
        <p14:creationId xmlns:p14="http://schemas.microsoft.com/office/powerpoint/2010/main" val="108741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43B5C9-1B72-4685-A94D-48203E0581D5}"/>
              </a:ext>
            </a:extLst>
          </p:cNvPr>
          <p:cNvSpPr>
            <a:spLocks noGrp="1"/>
          </p:cNvSpPr>
          <p:nvPr>
            <p:ph type="title"/>
          </p:nvPr>
        </p:nvSpPr>
        <p:spPr>
          <a:xfrm>
            <a:off x="0" y="174396"/>
            <a:ext cx="8915400" cy="6705600"/>
          </a:xfrm>
        </p:spPr>
        <p:txBody>
          <a:bodyPr>
            <a:normAutofit/>
          </a:bodyPr>
          <a:lstStyle/>
          <a:p>
            <a:br>
              <a:rPr lang="uk-UA" sz="1600" b="0" dirty="0">
                <a:solidFill>
                  <a:schemeClr val="tx1"/>
                </a:solidFill>
                <a:effectLst/>
                <a:latin typeface="Times New Roman" panose="02020603050405020304" pitchFamily="18" charset="0"/>
                <a:ea typeface="Times New Roman" panose="02020603050405020304" pitchFamily="18" charset="0"/>
              </a:rPr>
            </a:br>
            <a:br>
              <a:rPr lang="uk-UA" sz="1600" b="0" dirty="0">
                <a:solidFill>
                  <a:schemeClr val="tx1"/>
                </a:solidFill>
                <a:effectLst/>
                <a:latin typeface="Times New Roman" panose="02020603050405020304" pitchFamily="18" charset="0"/>
                <a:ea typeface="Times New Roman" panose="02020603050405020304" pitchFamily="18" charset="0"/>
              </a:rPr>
            </a:br>
            <a:br>
              <a:rPr lang="uk-UA" sz="1400" b="0" dirty="0">
                <a:solidFill>
                  <a:schemeClr val="tx1"/>
                </a:solidFill>
                <a:effectLst/>
                <a:latin typeface="Times New Roman" panose="02020603050405020304" pitchFamily="18" charset="0"/>
                <a:ea typeface="Times New Roman" panose="02020603050405020304" pitchFamily="18" charset="0"/>
              </a:rPr>
            </a:br>
            <a:br>
              <a:rPr lang="ru-RU" sz="1400" b="1" dirty="0">
                <a:effectLst/>
                <a:latin typeface="Times New Roman" panose="02020603050405020304" pitchFamily="18" charset="0"/>
                <a:ea typeface="Times New Roman" panose="02020603050405020304" pitchFamily="18" charset="0"/>
              </a:rPr>
            </a:br>
            <a:br>
              <a:rPr lang="ru-RU" sz="1400" b="1" dirty="0">
                <a:effectLst/>
                <a:latin typeface="Times New Roman" panose="02020603050405020304" pitchFamily="18" charset="0"/>
                <a:ea typeface="Times New Roman" panose="02020603050405020304" pitchFamily="18" charset="0"/>
              </a:rPr>
            </a:br>
            <a:br>
              <a:rPr lang="uk-UA" sz="1400" b="1" dirty="0">
                <a:effectLst/>
                <a:latin typeface="Times New Roman" panose="02020603050405020304" pitchFamily="18" charset="0"/>
                <a:ea typeface="Times New Roman" panose="02020603050405020304" pitchFamily="18" charset="0"/>
              </a:rPr>
            </a:br>
            <a:br>
              <a:rPr lang="uk-UA" sz="1400" b="1" dirty="0">
                <a:effectLst/>
                <a:latin typeface="Times New Roman" panose="02020603050405020304" pitchFamily="18" charset="0"/>
                <a:ea typeface="Times New Roman" panose="02020603050405020304" pitchFamily="18" charset="0"/>
              </a:rPr>
            </a:br>
            <a:br>
              <a:rPr lang="ru-RU" sz="1400" b="1" dirty="0">
                <a:effectLst/>
                <a:latin typeface="Times New Roman" panose="02020603050405020304" pitchFamily="18" charset="0"/>
                <a:ea typeface="Times New Roman" panose="02020603050405020304" pitchFamily="18" charset="0"/>
              </a:rPr>
            </a:br>
            <a:endParaRPr lang="ru-RU" sz="1400" dirty="0"/>
          </a:p>
        </p:txBody>
      </p:sp>
      <p:sp>
        <p:nvSpPr>
          <p:cNvPr id="6" name="TextBox 5">
            <a:extLst>
              <a:ext uri="{FF2B5EF4-FFF2-40B4-BE49-F238E27FC236}">
                <a16:creationId xmlns:a16="http://schemas.microsoft.com/office/drawing/2014/main" id="{A9AD5A0B-85F7-BEF5-3531-A4FCF58C6F84}"/>
              </a:ext>
            </a:extLst>
          </p:cNvPr>
          <p:cNvSpPr txBox="1"/>
          <p:nvPr/>
        </p:nvSpPr>
        <p:spPr>
          <a:xfrm>
            <a:off x="457200" y="228600"/>
            <a:ext cx="8458200" cy="1200329"/>
          </a:xfrm>
          <a:prstGeom prst="rect">
            <a:avLst/>
          </a:prstGeom>
          <a:noFill/>
        </p:spPr>
        <p:txBody>
          <a:bodyPr wrap="square">
            <a:spAutoFit/>
          </a:bodyPr>
          <a:lstStyle/>
          <a:p>
            <a:r>
              <a:rPr lang="uk-UA" sz="1800" b="1" i="1" dirty="0">
                <a:solidFill>
                  <a:schemeClr val="bg1"/>
                </a:solidFill>
                <a:effectLst/>
                <a:latin typeface="Times New Roman" panose="02020603050405020304" pitchFamily="18" charset="0"/>
                <a:ea typeface="Times New Roman" panose="02020603050405020304" pitchFamily="18" charset="0"/>
              </a:rPr>
              <a:t>Логістична синергія</a:t>
            </a:r>
            <a:r>
              <a:rPr lang="uk-UA" sz="1800" b="1" dirty="0">
                <a:solidFill>
                  <a:schemeClr val="bg1"/>
                </a:solidFill>
                <a:effectLst/>
                <a:latin typeface="Times New Roman" panose="02020603050405020304" pitchFamily="18" charset="0"/>
                <a:ea typeface="Times New Roman" panose="02020603050405020304" pitchFamily="18" charset="0"/>
              </a:rPr>
              <a:t> </a:t>
            </a:r>
            <a:r>
              <a:rPr lang="uk-UA" sz="1800" dirty="0">
                <a:solidFill>
                  <a:schemeClr val="bg1"/>
                </a:solidFill>
                <a:effectLst/>
                <a:latin typeface="Times New Roman" panose="02020603050405020304" pitchFamily="18" charset="0"/>
                <a:ea typeface="Times New Roman" panose="02020603050405020304" pitchFamily="18" charset="0"/>
              </a:rPr>
              <a:t>— взаємне підсилення зв’язків всередині логістичної системи чи між логістичними системами, за якого синергетичний ефект одночасної дії яких-небудь факторів перевищує суму ефектів, отриманих за відокремленої дії цих факторів. </a:t>
            </a:r>
            <a:endParaRPr lang="uk-UA" dirty="0">
              <a:solidFill>
                <a:schemeClr val="bg1"/>
              </a:solidFill>
            </a:endParaRPr>
          </a:p>
        </p:txBody>
      </p:sp>
      <p:pic>
        <p:nvPicPr>
          <p:cNvPr id="8" name="Рисунок 7">
            <a:extLst>
              <a:ext uri="{FF2B5EF4-FFF2-40B4-BE49-F238E27FC236}">
                <a16:creationId xmlns:a16="http://schemas.microsoft.com/office/drawing/2014/main" id="{649022CF-EBEC-77F1-254D-1BCCCD8033F3}"/>
              </a:ext>
            </a:extLst>
          </p:cNvPr>
          <p:cNvPicPr>
            <a:picLocks noChangeAspect="1"/>
          </p:cNvPicPr>
          <p:nvPr/>
        </p:nvPicPr>
        <p:blipFill>
          <a:blip r:embed="rId2"/>
          <a:stretch>
            <a:fillRect/>
          </a:stretch>
        </p:blipFill>
        <p:spPr>
          <a:xfrm>
            <a:off x="990600" y="1486032"/>
            <a:ext cx="7162800" cy="4857273"/>
          </a:xfrm>
          <a:prstGeom prst="rect">
            <a:avLst/>
          </a:prstGeom>
        </p:spPr>
      </p:pic>
    </p:spTree>
    <p:extLst>
      <p:ext uri="{BB962C8B-B14F-4D97-AF65-F5344CB8AC3E}">
        <p14:creationId xmlns:p14="http://schemas.microsoft.com/office/powerpoint/2010/main" val="933377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B6A0A1-1883-44F9-B2CB-E742CAE06A11}"/>
              </a:ext>
            </a:extLst>
          </p:cNvPr>
          <p:cNvSpPr>
            <a:spLocks noGrp="1"/>
          </p:cNvSpPr>
          <p:nvPr>
            <p:ph type="title"/>
          </p:nvPr>
        </p:nvSpPr>
        <p:spPr>
          <a:xfrm>
            <a:off x="152400" y="152400"/>
            <a:ext cx="8839200" cy="6477000"/>
          </a:xfrm>
        </p:spPr>
        <p:txBody>
          <a:bodyPr/>
          <a:lstStyle/>
          <a:p>
            <a:pPr>
              <a:lnSpc>
                <a:spcPct val="150000"/>
              </a:lnSpc>
            </a:pPr>
            <a:r>
              <a:rPr lang="uk-UA" sz="1800" b="1" dirty="0">
                <a:solidFill>
                  <a:schemeClr val="bg1"/>
                </a:solidFill>
                <a:effectLst/>
                <a:latin typeface="Times New Roman" panose="02020603050405020304" pitchFamily="18" charset="0"/>
                <a:ea typeface="Times New Roman" panose="02020603050405020304" pitchFamily="18" charset="0"/>
              </a:rPr>
              <a:t>4.2. Логістичні системи та їх види</a:t>
            </a:r>
            <a:br>
              <a:rPr lang="uk-UA" sz="1800" b="1" dirty="0">
                <a:solidFill>
                  <a:schemeClr val="bg1"/>
                </a:solidFill>
                <a:effectLst/>
                <a:latin typeface="Times New Roman" panose="02020603050405020304" pitchFamily="18" charset="0"/>
                <a:ea typeface="Times New Roman" panose="02020603050405020304" pitchFamily="18" charset="0"/>
              </a:rPr>
            </a:br>
            <a:r>
              <a:rPr lang="uk-UA" sz="1800" b="1" i="1" dirty="0">
                <a:solidFill>
                  <a:schemeClr val="bg1"/>
                </a:solidFill>
                <a:effectLst/>
                <a:latin typeface="Times New Roman" panose="02020603050405020304" pitchFamily="18" charset="0"/>
                <a:ea typeface="Times New Roman" panose="02020603050405020304" pitchFamily="18" charset="0"/>
              </a:rPr>
              <a:t>Логістична система</a:t>
            </a:r>
            <a:r>
              <a:rPr lang="uk-UA" sz="1800" b="1" dirty="0">
                <a:solidFill>
                  <a:schemeClr val="bg1"/>
                </a:solidFill>
                <a:effectLst/>
                <a:latin typeface="Times New Roman" panose="02020603050405020304" pitchFamily="18" charset="0"/>
                <a:ea typeface="Times New Roman" panose="02020603050405020304" pitchFamily="18" charset="0"/>
              </a:rPr>
              <a:t> </a:t>
            </a:r>
            <a:r>
              <a:rPr lang="uk-UA" sz="1800" b="0" dirty="0">
                <a:solidFill>
                  <a:schemeClr val="bg1"/>
                </a:solidFill>
                <a:effectLst/>
                <a:latin typeface="Times New Roman" panose="02020603050405020304" pitchFamily="18" charset="0"/>
                <a:ea typeface="Times New Roman" panose="02020603050405020304" pitchFamily="18" charset="0"/>
              </a:rPr>
              <a:t>— це економічна система, яка складається із взаємодіючих підсистем та елементів, що виконують логістичні функції (операції) і об’єднані загальною метою та інтересами, які реалізуються шляхом управління логістичними потоками. Логістична система має розвинені зв’язки з зовнішнім та внутрішнім середовищем функціонування, що дозволяє швидко адаптуватися до змін.</a:t>
            </a:r>
            <a:br>
              <a:rPr lang="uk-UA" sz="1800" b="1" dirty="0">
                <a:solidFill>
                  <a:schemeClr val="bg1"/>
                </a:solidFill>
                <a:effectLst/>
                <a:latin typeface="Times New Roman" panose="02020603050405020304" pitchFamily="18" charset="0"/>
                <a:ea typeface="Times New Roman" panose="02020603050405020304" pitchFamily="18" charset="0"/>
              </a:rPr>
            </a:br>
            <a:br>
              <a:rPr lang="ru-RU" sz="1600" b="1" dirty="0">
                <a:effectLst/>
                <a:latin typeface="Times New Roman" panose="02020603050405020304" pitchFamily="18" charset="0"/>
                <a:ea typeface="Times New Roman" panose="02020603050405020304" pitchFamily="18" charset="0"/>
              </a:rPr>
            </a:br>
            <a:endParaRPr lang="ru-RU" sz="1600" dirty="0"/>
          </a:p>
        </p:txBody>
      </p:sp>
      <p:pic>
        <p:nvPicPr>
          <p:cNvPr id="4" name="Рисунок 3">
            <a:extLst>
              <a:ext uri="{FF2B5EF4-FFF2-40B4-BE49-F238E27FC236}">
                <a16:creationId xmlns:a16="http://schemas.microsoft.com/office/drawing/2014/main" id="{1B4790B3-365C-664E-7839-7483C041918D}"/>
              </a:ext>
            </a:extLst>
          </p:cNvPr>
          <p:cNvPicPr>
            <a:picLocks noChangeAspect="1"/>
          </p:cNvPicPr>
          <p:nvPr/>
        </p:nvPicPr>
        <p:blipFill>
          <a:blip r:embed="rId2"/>
          <a:stretch>
            <a:fillRect/>
          </a:stretch>
        </p:blipFill>
        <p:spPr>
          <a:xfrm>
            <a:off x="533400" y="2667000"/>
            <a:ext cx="8001000" cy="3758432"/>
          </a:xfrm>
          <a:prstGeom prst="rect">
            <a:avLst/>
          </a:prstGeom>
        </p:spPr>
      </p:pic>
    </p:spTree>
    <p:extLst>
      <p:ext uri="{BB962C8B-B14F-4D97-AF65-F5344CB8AC3E}">
        <p14:creationId xmlns:p14="http://schemas.microsoft.com/office/powerpoint/2010/main" val="412325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B6A0A1-1883-44F9-B2CB-E742CAE06A11}"/>
              </a:ext>
            </a:extLst>
          </p:cNvPr>
          <p:cNvSpPr>
            <a:spLocks noGrp="1"/>
          </p:cNvSpPr>
          <p:nvPr>
            <p:ph type="title"/>
          </p:nvPr>
        </p:nvSpPr>
        <p:spPr>
          <a:xfrm>
            <a:off x="152400" y="152400"/>
            <a:ext cx="8839200" cy="6477000"/>
          </a:xfrm>
        </p:spPr>
        <p:txBody>
          <a:bodyPr/>
          <a:lstStyle/>
          <a:p>
            <a:r>
              <a:rPr lang="uk-UA" sz="1600" b="0" dirty="0">
                <a:solidFill>
                  <a:schemeClr val="bg1"/>
                </a:solidFill>
                <a:effectLst/>
                <a:latin typeface="Times New Roman" panose="02020603050405020304" pitchFamily="18" charset="0"/>
                <a:ea typeface="Times New Roman" panose="02020603050405020304" pitchFamily="18" charset="0"/>
              </a:rPr>
              <a:t>На практиці існують </a:t>
            </a:r>
            <a:r>
              <a:rPr lang="uk-UA" sz="1600" b="0" i="1" dirty="0">
                <a:solidFill>
                  <a:schemeClr val="bg1"/>
                </a:solidFill>
                <a:effectLst/>
                <a:latin typeface="Times New Roman" panose="02020603050405020304" pitchFamily="18" charset="0"/>
                <a:ea typeface="Times New Roman" panose="02020603050405020304" pitchFamily="18" charset="0"/>
              </a:rPr>
              <a:t>деякі рівні розвитку логістичних систем</a:t>
            </a:r>
            <a:r>
              <a:rPr lang="uk-UA" sz="1600" b="0" dirty="0">
                <a:solidFill>
                  <a:schemeClr val="bg1"/>
                </a:solidFill>
                <a:effectLst/>
                <a:latin typeface="Times New Roman" panose="02020603050405020304" pitchFamily="18" charset="0"/>
                <a:ea typeface="Times New Roman" panose="02020603050405020304" pitchFamily="18" charset="0"/>
              </a:rPr>
              <a:t>, які відрізняються рівнем охоплення різноманітних компонентів логістичного процесу:</a:t>
            </a:r>
            <a:br>
              <a:rPr lang="uk-UA" sz="1600" b="1" dirty="0">
                <a:solidFill>
                  <a:schemeClr val="bg1"/>
                </a:solidFill>
                <a:effectLst/>
                <a:latin typeface="Times New Roman" panose="02020603050405020304" pitchFamily="18" charset="0"/>
                <a:ea typeface="Times New Roman" panose="02020603050405020304" pitchFamily="18" charset="0"/>
              </a:rPr>
            </a:br>
            <a:r>
              <a:rPr lang="uk-UA" sz="1600" b="0" dirty="0">
                <a:solidFill>
                  <a:schemeClr val="bg1"/>
                </a:solidFill>
                <a:effectLst/>
                <a:latin typeface="Times New Roman" panose="02020603050405020304" pitchFamily="18" charset="0"/>
                <a:ea typeface="Times New Roman" panose="02020603050405020304" pitchFamily="18" charset="0"/>
              </a:rPr>
              <a:t>1) логістичні системи першого ступеня (виконання функцій складування готової продукції та транспортування);</a:t>
            </a:r>
            <a:br>
              <a:rPr lang="uk-UA" sz="1600" b="1" dirty="0">
                <a:solidFill>
                  <a:schemeClr val="bg1"/>
                </a:solidFill>
                <a:effectLst/>
                <a:latin typeface="Times New Roman" panose="02020603050405020304" pitchFamily="18" charset="0"/>
                <a:ea typeface="Times New Roman" panose="02020603050405020304" pitchFamily="18" charset="0"/>
              </a:rPr>
            </a:br>
            <a:r>
              <a:rPr lang="uk-UA" sz="1600" b="0" dirty="0">
                <a:solidFill>
                  <a:schemeClr val="bg1"/>
                </a:solidFill>
                <a:effectLst/>
                <a:latin typeface="Times New Roman" panose="02020603050405020304" pitchFamily="18" charset="0"/>
                <a:ea typeface="Times New Roman" panose="02020603050405020304" pitchFamily="18" charset="0"/>
              </a:rPr>
              <a:t>2) логістичні системи другого ступеня (спрямовується увага додатково на внутрішньовиробничі процеси управління запасами);</a:t>
            </a:r>
            <a:br>
              <a:rPr lang="uk-UA" sz="1600" b="1" dirty="0">
                <a:solidFill>
                  <a:schemeClr val="bg1"/>
                </a:solidFill>
                <a:effectLst/>
                <a:latin typeface="Times New Roman" panose="02020603050405020304" pitchFamily="18" charset="0"/>
                <a:ea typeface="Times New Roman" panose="02020603050405020304" pitchFamily="18" charset="0"/>
              </a:rPr>
            </a:br>
            <a:r>
              <a:rPr lang="uk-UA" sz="1600" b="0" dirty="0">
                <a:solidFill>
                  <a:schemeClr val="bg1"/>
                </a:solidFill>
                <a:effectLst/>
                <a:latin typeface="Times New Roman" panose="02020603050405020304" pitchFamily="18" charset="0"/>
                <a:ea typeface="Times New Roman" panose="02020603050405020304" pitchFamily="18" charset="0"/>
              </a:rPr>
              <a:t>3) логістичні системи третього ступеня (спрямовується додатково увага на сферу </a:t>
            </a:r>
            <a:r>
              <a:rPr lang="uk-UA" sz="1600" b="0" dirty="0" err="1">
                <a:solidFill>
                  <a:schemeClr val="bg1"/>
                </a:solidFill>
                <a:effectLst/>
                <a:latin typeface="Times New Roman" panose="02020603050405020304" pitchFamily="18" charset="0"/>
                <a:ea typeface="Times New Roman" panose="02020603050405020304" pitchFamily="18" charset="0"/>
              </a:rPr>
              <a:t>закупівель</a:t>
            </a:r>
            <a:r>
              <a:rPr lang="uk-UA" sz="1600" b="0" dirty="0">
                <a:solidFill>
                  <a:schemeClr val="bg1"/>
                </a:solidFill>
                <a:effectLst/>
                <a:latin typeface="Times New Roman" panose="02020603050405020304" pitchFamily="18" charset="0"/>
                <a:ea typeface="Times New Roman" panose="02020603050405020304" pitchFamily="18" charset="0"/>
              </a:rPr>
              <a:t> та постачання);</a:t>
            </a:r>
            <a:br>
              <a:rPr lang="uk-UA" sz="1600" b="1" dirty="0">
                <a:solidFill>
                  <a:schemeClr val="bg1"/>
                </a:solidFill>
                <a:effectLst/>
                <a:latin typeface="Times New Roman" panose="02020603050405020304" pitchFamily="18" charset="0"/>
                <a:ea typeface="Times New Roman" panose="02020603050405020304" pitchFamily="18" charset="0"/>
              </a:rPr>
            </a:br>
            <a:r>
              <a:rPr lang="uk-UA" sz="1600" b="0" dirty="0">
                <a:solidFill>
                  <a:schemeClr val="bg1"/>
                </a:solidFill>
                <a:effectLst/>
                <a:latin typeface="Times New Roman" panose="02020603050405020304" pitchFamily="18" charset="0"/>
                <a:ea typeface="Times New Roman" panose="02020603050405020304" pitchFamily="18" charset="0"/>
              </a:rPr>
              <a:t>4) логістичні системи четвертого ступеня (розповсюдження уваги на всі сфери постачання, виробництва та розподілу).</a:t>
            </a:r>
            <a:br>
              <a:rPr lang="uk-UA" sz="1600" b="1" dirty="0">
                <a:solidFill>
                  <a:schemeClr val="bg1"/>
                </a:solidFill>
                <a:effectLst/>
                <a:latin typeface="Times New Roman" panose="02020603050405020304" pitchFamily="18" charset="0"/>
                <a:ea typeface="Times New Roman" panose="02020603050405020304" pitchFamily="18" charset="0"/>
              </a:rPr>
            </a:br>
            <a:br>
              <a:rPr lang="uk-UA" sz="1600" b="1" dirty="0">
                <a:solidFill>
                  <a:schemeClr val="bg1"/>
                </a:solidFill>
                <a:effectLst/>
                <a:latin typeface="Times New Roman" panose="02020603050405020304" pitchFamily="18" charset="0"/>
                <a:ea typeface="Times New Roman" panose="02020603050405020304" pitchFamily="18" charset="0"/>
              </a:rPr>
            </a:br>
            <a:r>
              <a:rPr lang="uk-UA" sz="1600" b="0" dirty="0">
                <a:solidFill>
                  <a:schemeClr val="bg1"/>
                </a:solidFill>
                <a:effectLst/>
                <a:latin typeface="Times New Roman" panose="02020603050405020304" pitchFamily="18" charset="0"/>
                <a:ea typeface="Times New Roman" panose="02020603050405020304" pitchFamily="18" charset="0"/>
              </a:rPr>
              <a:t>Логістичні системи розглядаються як сукупність логістичних підсистем, ланок та елементів.</a:t>
            </a:r>
            <a:br>
              <a:rPr lang="uk-UA" sz="1600" b="1" dirty="0">
                <a:solidFill>
                  <a:schemeClr val="bg1"/>
                </a:solidFill>
                <a:effectLst/>
                <a:latin typeface="Times New Roman" panose="02020603050405020304" pitchFamily="18" charset="0"/>
                <a:ea typeface="Times New Roman" panose="02020603050405020304" pitchFamily="18" charset="0"/>
              </a:rPr>
            </a:br>
            <a:r>
              <a:rPr lang="uk-UA" sz="1600" b="1" i="1" dirty="0">
                <a:solidFill>
                  <a:schemeClr val="bg1"/>
                </a:solidFill>
                <a:effectLst/>
                <a:latin typeface="Times New Roman" panose="02020603050405020304" pitchFamily="18" charset="0"/>
                <a:ea typeface="Times New Roman" panose="02020603050405020304" pitchFamily="18" charset="0"/>
              </a:rPr>
              <a:t>Підсистема логістичної системи</a:t>
            </a:r>
            <a:r>
              <a:rPr lang="uk-UA" sz="1600" b="1" dirty="0">
                <a:solidFill>
                  <a:schemeClr val="bg1"/>
                </a:solidFill>
                <a:effectLst/>
                <a:latin typeface="Times New Roman" panose="02020603050405020304" pitchFamily="18" charset="0"/>
                <a:ea typeface="Times New Roman" panose="02020603050405020304" pitchFamily="18" charset="0"/>
              </a:rPr>
              <a:t> </a:t>
            </a:r>
            <a:r>
              <a:rPr lang="uk-UA" sz="1600" b="0" dirty="0">
                <a:solidFill>
                  <a:schemeClr val="bg1"/>
                </a:solidFill>
                <a:effectLst/>
                <a:latin typeface="Times New Roman" panose="02020603050405020304" pitchFamily="18" charset="0"/>
                <a:ea typeface="Times New Roman" panose="02020603050405020304" pitchFamily="18" charset="0"/>
              </a:rPr>
              <a:t>— виокремлена у відповідності до організаційної структури сукупність ланок та елементів логістичної системи, яка дозволяє вирішувати завдання логістичного адміністрування системи в цілому та (або) управління комплексом логістичних функцій в окремій сфері діяльності компанії. Виділяють два комплекси підсистем: </a:t>
            </a:r>
            <a:r>
              <a:rPr lang="uk-UA" sz="1600" b="0" i="1" dirty="0">
                <a:solidFill>
                  <a:schemeClr val="bg1"/>
                </a:solidFill>
                <a:effectLst/>
                <a:latin typeface="Times New Roman" panose="02020603050405020304" pitchFamily="18" charset="0"/>
                <a:ea typeface="Times New Roman" panose="02020603050405020304" pitchFamily="18" charset="0"/>
              </a:rPr>
              <a:t>функціональний</a:t>
            </a:r>
            <a:r>
              <a:rPr lang="uk-UA" sz="1600" b="0" dirty="0">
                <a:solidFill>
                  <a:schemeClr val="bg1"/>
                </a:solidFill>
                <a:effectLst/>
                <a:latin typeface="Times New Roman" panose="02020603050405020304" pitchFamily="18" charset="0"/>
                <a:ea typeface="Times New Roman" panose="02020603050405020304" pitchFamily="18" charset="0"/>
              </a:rPr>
              <a:t> (дистрибуція, підтримка виробництва, постачання) та </a:t>
            </a:r>
            <a:r>
              <a:rPr lang="uk-UA" sz="1600" b="0" i="1" dirty="0" err="1">
                <a:solidFill>
                  <a:schemeClr val="bg1"/>
                </a:solidFill>
                <a:effectLst/>
                <a:latin typeface="Times New Roman" panose="02020603050405020304" pitchFamily="18" charset="0"/>
                <a:ea typeface="Times New Roman" panose="02020603050405020304" pitchFamily="18" charset="0"/>
              </a:rPr>
              <a:t>забезпечуючий</a:t>
            </a:r>
            <a:r>
              <a:rPr lang="uk-UA" sz="1600" b="0" dirty="0">
                <a:solidFill>
                  <a:schemeClr val="bg1"/>
                </a:solidFill>
                <a:effectLst/>
                <a:latin typeface="Times New Roman" panose="02020603050405020304" pitchFamily="18" charset="0"/>
                <a:ea typeface="Times New Roman" panose="02020603050405020304" pitchFamily="18" charset="0"/>
              </a:rPr>
              <a:t> (організаційно-економічна, правова та інформаційна підтримка, екологічне та ергономічне забезпечення).</a:t>
            </a:r>
            <a:br>
              <a:rPr lang="uk-UA" sz="1600" b="1" dirty="0">
                <a:solidFill>
                  <a:schemeClr val="bg1"/>
                </a:solidFill>
                <a:effectLst/>
                <a:latin typeface="Times New Roman" panose="02020603050405020304" pitchFamily="18" charset="0"/>
                <a:ea typeface="Times New Roman" panose="02020603050405020304" pitchFamily="18" charset="0"/>
              </a:rPr>
            </a:br>
            <a:r>
              <a:rPr lang="uk-UA" sz="1600" b="1" i="1" dirty="0">
                <a:solidFill>
                  <a:schemeClr val="bg1"/>
                </a:solidFill>
                <a:effectLst/>
                <a:latin typeface="Times New Roman" panose="02020603050405020304" pitchFamily="18" charset="0"/>
                <a:ea typeface="Times New Roman" panose="02020603050405020304" pitchFamily="18" charset="0"/>
              </a:rPr>
              <a:t>Ланка логістичної системи</a:t>
            </a:r>
            <a:r>
              <a:rPr lang="uk-UA" sz="1600" b="1" dirty="0">
                <a:solidFill>
                  <a:schemeClr val="bg1"/>
                </a:solidFill>
                <a:effectLst/>
                <a:latin typeface="Times New Roman" panose="02020603050405020304" pitchFamily="18" charset="0"/>
                <a:ea typeface="Times New Roman" panose="02020603050405020304" pitchFamily="18" charset="0"/>
              </a:rPr>
              <a:t> </a:t>
            </a:r>
            <a:r>
              <a:rPr lang="uk-UA" sz="1600" b="0" dirty="0">
                <a:solidFill>
                  <a:schemeClr val="bg1"/>
                </a:solidFill>
                <a:effectLst/>
                <a:latin typeface="Times New Roman" panose="02020603050405020304" pitchFamily="18" charset="0"/>
                <a:ea typeface="Times New Roman" panose="02020603050405020304" pitchFamily="18" charset="0"/>
              </a:rPr>
              <a:t>— економічно та (або) функціонально обумовлений об’єкт, який не підлягає подальшій декомпозиції в межах поставлених завдань аналізу або синтезу логістичної системи та виконує локальну цільову функцію. Існують чотири основні типи логістичних ланок: генеруючі, перетворюючі, поглинаючі та комбіновані.</a:t>
            </a:r>
            <a:br>
              <a:rPr lang="uk-UA" sz="1600" b="1" dirty="0">
                <a:solidFill>
                  <a:schemeClr val="bg1"/>
                </a:solidFill>
                <a:effectLst/>
                <a:latin typeface="Times New Roman" panose="02020603050405020304" pitchFamily="18" charset="0"/>
                <a:ea typeface="Times New Roman" panose="02020603050405020304" pitchFamily="18" charset="0"/>
              </a:rPr>
            </a:br>
            <a:r>
              <a:rPr lang="uk-UA" sz="1600" b="1" i="1" dirty="0">
                <a:solidFill>
                  <a:schemeClr val="bg1"/>
                </a:solidFill>
                <a:effectLst/>
                <a:latin typeface="Times New Roman" panose="02020603050405020304" pitchFamily="18" charset="0"/>
                <a:ea typeface="Times New Roman" panose="02020603050405020304" pitchFamily="18" charset="0"/>
              </a:rPr>
              <a:t>Елемент логістичної системи</a:t>
            </a:r>
            <a:r>
              <a:rPr lang="uk-UA" sz="1600" b="1" dirty="0">
                <a:solidFill>
                  <a:schemeClr val="bg1"/>
                </a:solidFill>
                <a:effectLst/>
                <a:latin typeface="Times New Roman" panose="02020603050405020304" pitchFamily="18" charset="0"/>
                <a:ea typeface="Times New Roman" panose="02020603050405020304" pitchFamily="18" charset="0"/>
              </a:rPr>
              <a:t> </a:t>
            </a:r>
            <a:r>
              <a:rPr lang="uk-UA" sz="1600" b="0" dirty="0">
                <a:solidFill>
                  <a:schemeClr val="bg1"/>
                </a:solidFill>
                <a:effectLst/>
                <a:latin typeface="Times New Roman" panose="02020603050405020304" pitchFamily="18" charset="0"/>
                <a:ea typeface="Times New Roman" panose="02020603050405020304" pitchFamily="18" charset="0"/>
              </a:rPr>
              <a:t>— неподільна в межах поставленого завдання управління або проектування частина ланки логістичної системи (підсистеми).</a:t>
            </a:r>
            <a:br>
              <a:rPr lang="uk-UA" sz="1600" b="1" dirty="0">
                <a:effectLst/>
                <a:latin typeface="Times New Roman" panose="02020603050405020304" pitchFamily="18" charset="0"/>
                <a:ea typeface="Times New Roman" panose="02020603050405020304" pitchFamily="18" charset="0"/>
              </a:rPr>
            </a:br>
            <a:endParaRPr lang="ru-RU"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262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8130922-67EB-BF0A-23C7-E525249C761D}"/>
              </a:ext>
            </a:extLst>
          </p:cNvPr>
          <p:cNvPicPr>
            <a:picLocks noChangeAspect="1"/>
          </p:cNvPicPr>
          <p:nvPr/>
        </p:nvPicPr>
        <p:blipFill>
          <a:blip r:embed="rId2"/>
          <a:stretch>
            <a:fillRect/>
          </a:stretch>
        </p:blipFill>
        <p:spPr>
          <a:xfrm>
            <a:off x="2181223" y="54114"/>
            <a:ext cx="5274983" cy="6803886"/>
          </a:xfrm>
          <a:prstGeom prst="rect">
            <a:avLst/>
          </a:prstGeom>
        </p:spPr>
      </p:pic>
    </p:spTree>
    <p:extLst>
      <p:ext uri="{BB962C8B-B14F-4D97-AF65-F5344CB8AC3E}">
        <p14:creationId xmlns:p14="http://schemas.microsoft.com/office/powerpoint/2010/main" val="417165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B6A0A1-1883-44F9-B2CB-E742CAE06A11}"/>
              </a:ext>
            </a:extLst>
          </p:cNvPr>
          <p:cNvSpPr>
            <a:spLocks noGrp="1"/>
          </p:cNvSpPr>
          <p:nvPr>
            <p:ph type="title"/>
          </p:nvPr>
        </p:nvSpPr>
        <p:spPr>
          <a:xfrm>
            <a:off x="152400" y="152400"/>
            <a:ext cx="8839200" cy="6477000"/>
          </a:xfrm>
        </p:spPr>
        <p:txBody>
          <a:bodyPr>
            <a:normAutofit/>
          </a:bodyPr>
          <a:lstStyle/>
          <a:p>
            <a:br>
              <a:rPr lang="ru-RU" sz="1800" b="1" dirty="0">
                <a:effectLst/>
                <a:latin typeface="Times New Roman" panose="02020603050405020304" pitchFamily="18" charset="0"/>
                <a:ea typeface="Times New Roman" panose="02020603050405020304" pitchFamily="18" charset="0"/>
              </a:rPr>
            </a:br>
            <a:br>
              <a:rPr lang="ru-RU" sz="1800" b="1" dirty="0">
                <a:effectLst/>
                <a:latin typeface="Times New Roman" panose="02020603050405020304" pitchFamily="18" charset="0"/>
                <a:ea typeface="Times New Roman" panose="02020603050405020304" pitchFamily="18" charset="0"/>
              </a:rPr>
            </a:br>
            <a:endParaRPr lang="ru-RU" sz="1800" b="1"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a16="http://schemas.microsoft.com/office/drawing/2014/main" id="{F9729ECF-1F66-7D0F-47CB-685D74EE6A2B}"/>
              </a:ext>
            </a:extLst>
          </p:cNvPr>
          <p:cNvPicPr>
            <a:picLocks noChangeAspect="1"/>
          </p:cNvPicPr>
          <p:nvPr/>
        </p:nvPicPr>
        <p:blipFill>
          <a:blip r:embed="rId2"/>
          <a:stretch>
            <a:fillRect/>
          </a:stretch>
        </p:blipFill>
        <p:spPr>
          <a:xfrm>
            <a:off x="1066800" y="130628"/>
            <a:ext cx="7051374" cy="2290737"/>
          </a:xfrm>
          <a:prstGeom prst="rect">
            <a:avLst/>
          </a:prstGeom>
        </p:spPr>
      </p:pic>
      <p:sp>
        <p:nvSpPr>
          <p:cNvPr id="6" name="TextBox 5">
            <a:extLst>
              <a:ext uri="{FF2B5EF4-FFF2-40B4-BE49-F238E27FC236}">
                <a16:creationId xmlns:a16="http://schemas.microsoft.com/office/drawing/2014/main" id="{247208F5-1953-EA4C-BF2C-3500FA5B111E}"/>
              </a:ext>
            </a:extLst>
          </p:cNvPr>
          <p:cNvSpPr txBox="1"/>
          <p:nvPr/>
        </p:nvSpPr>
        <p:spPr>
          <a:xfrm>
            <a:off x="685800" y="2396611"/>
            <a:ext cx="8153400" cy="3385542"/>
          </a:xfrm>
          <a:prstGeom prst="rect">
            <a:avLst/>
          </a:prstGeom>
          <a:noFill/>
        </p:spPr>
        <p:txBody>
          <a:bodyPr wrap="square">
            <a:spAutoFit/>
          </a:bodyPr>
          <a:lstStyle/>
          <a:p>
            <a:pPr indent="450215" algn="just"/>
            <a:r>
              <a:rPr lang="uk-UA" sz="1800" b="1" i="1" dirty="0">
                <a:solidFill>
                  <a:schemeClr val="bg1"/>
                </a:solidFill>
                <a:effectLst/>
                <a:latin typeface="Times New Roman" panose="02020603050405020304" pitchFamily="18" charset="0"/>
                <a:ea typeface="Calibri" panose="020F0502020204030204" pitchFamily="34" charset="0"/>
              </a:rPr>
              <a:t>Мікрологістичні системи</a:t>
            </a:r>
            <a:r>
              <a:rPr lang="uk-UA" sz="1800" dirty="0">
                <a:solidFill>
                  <a:schemeClr val="bg1"/>
                </a:solidFill>
                <a:effectLst/>
                <a:latin typeface="Times New Roman" panose="02020603050405020304" pitchFamily="18" charset="0"/>
                <a:ea typeface="Calibri" panose="020F0502020204030204" pitchFamily="34" charset="0"/>
              </a:rPr>
              <a:t> являють собою певну групу внутрівиробничих логістичних систем, до складу яких входять технологічно пов’язані виробництва, об’єднані єдиною інфраструктурою (окремі виробничі та торгівельні підприємства, територіально-виробничі комплекси). </a:t>
            </a:r>
          </a:p>
          <a:p>
            <a:pPr indent="450215" algn="just"/>
            <a:endParaRPr lang="uk-UA" b="1" i="1" dirty="0">
              <a:solidFill>
                <a:schemeClr val="bg1"/>
              </a:solidFill>
              <a:latin typeface="Times New Roman" panose="02020603050405020304" pitchFamily="18" charset="0"/>
              <a:ea typeface="Times New Roman" panose="02020603050405020304" pitchFamily="18" charset="0"/>
            </a:endParaRPr>
          </a:p>
          <a:p>
            <a:pPr indent="450215" algn="just"/>
            <a:r>
              <a:rPr lang="uk-UA" sz="1800" b="1" i="1" dirty="0">
                <a:solidFill>
                  <a:schemeClr val="bg1"/>
                </a:solidFill>
                <a:effectLst/>
                <a:latin typeface="Times New Roman" panose="02020603050405020304" pitchFamily="18" charset="0"/>
                <a:ea typeface="Times New Roman" panose="02020603050405020304" pitchFamily="18" charset="0"/>
              </a:rPr>
              <a:t>Макрологістичні системи</a:t>
            </a:r>
            <a:r>
              <a:rPr lang="uk-UA" sz="1800" b="0" dirty="0">
                <a:solidFill>
                  <a:schemeClr val="bg1"/>
                </a:solidFill>
                <a:effectLst/>
                <a:latin typeface="Times New Roman" panose="02020603050405020304" pitchFamily="18" charset="0"/>
                <a:ea typeface="Times New Roman" panose="02020603050405020304" pitchFamily="18" charset="0"/>
              </a:rPr>
              <a:t> – це великі системи, які здійснюють управління матеріальними потоками і охоплюють декілька промислових, посередницьких, торгівельних і транспортних підприємств, які розташовані в різних регіонах або й країнах і основною метою яких є об’єднання зусиль всіх членів системи задля оптимізації логістичних процесів і отримання загального максимального соціально-економічного ефекту. </a:t>
            </a:r>
            <a:endParaRPr lang="uk-UA" sz="1800" b="1" dirty="0">
              <a:solidFill>
                <a:schemeClr val="bg1"/>
              </a:solidFill>
              <a:effectLst/>
              <a:latin typeface="Times New Roman" panose="02020603050405020304" pitchFamily="18" charset="0"/>
              <a:ea typeface="Times New Roman" panose="02020603050405020304" pitchFamily="18" charset="0"/>
            </a:endParaRPr>
          </a:p>
          <a:p>
            <a:pPr indent="450215" algn="just"/>
            <a:endParaRPr lang="uk-UA" sz="16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6845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B6A0A1-1883-44F9-B2CB-E742CAE06A11}"/>
              </a:ext>
            </a:extLst>
          </p:cNvPr>
          <p:cNvSpPr>
            <a:spLocks noGrp="1"/>
          </p:cNvSpPr>
          <p:nvPr>
            <p:ph type="title"/>
          </p:nvPr>
        </p:nvSpPr>
        <p:spPr>
          <a:xfrm>
            <a:off x="152400" y="152400"/>
            <a:ext cx="8839200" cy="6477000"/>
          </a:xfrm>
        </p:spPr>
        <p:txBody>
          <a:bodyPr/>
          <a:lstStyle/>
          <a:p>
            <a:pPr>
              <a:lnSpc>
                <a:spcPct val="90000"/>
              </a:lnSpc>
            </a:pPr>
            <a:r>
              <a:rPr lang="uk-UA" sz="1800" b="1" i="1" dirty="0">
                <a:solidFill>
                  <a:schemeClr val="bg1"/>
                </a:solidFill>
                <a:effectLst/>
                <a:latin typeface="Times New Roman" panose="02020603050405020304" pitchFamily="18" charset="0"/>
                <a:ea typeface="Times New Roman" panose="02020603050405020304" pitchFamily="18" charset="0"/>
              </a:rPr>
              <a:t>Мікрологістичні внутрішньовиробничі логістичні системи</a:t>
            </a:r>
            <a:r>
              <a:rPr lang="uk-UA" sz="1800" b="1" dirty="0">
                <a:solidFill>
                  <a:schemeClr val="bg1"/>
                </a:solidFill>
                <a:effectLst/>
                <a:latin typeface="Times New Roman" panose="02020603050405020304" pitchFamily="18" charset="0"/>
                <a:ea typeface="Times New Roman" panose="02020603050405020304" pitchFamily="18" charset="0"/>
              </a:rPr>
              <a:t> </a:t>
            </a:r>
            <a:r>
              <a:rPr lang="uk-UA" sz="1800" b="0" dirty="0">
                <a:solidFill>
                  <a:schemeClr val="bg1"/>
                </a:solidFill>
                <a:effectLst/>
                <a:latin typeface="Times New Roman" panose="02020603050405020304" pitchFamily="18" charset="0"/>
                <a:ea typeface="Times New Roman" panose="02020603050405020304" pitchFamily="18" charset="0"/>
              </a:rPr>
              <a:t>оптимізують управління матеріальними потоками в межах технологічного циклу виробництва продукції та можуть бути деталізовані до виробничого (структурного) підрозділу. </a:t>
            </a:r>
            <a:r>
              <a:rPr lang="uk-UA" sz="1800" b="1" i="1" dirty="0">
                <a:solidFill>
                  <a:schemeClr val="bg1"/>
                </a:solidFill>
                <a:effectLst/>
                <a:latin typeface="Times New Roman" panose="02020603050405020304" pitchFamily="18" charset="0"/>
                <a:ea typeface="Times New Roman" panose="02020603050405020304" pitchFamily="18" charset="0"/>
              </a:rPr>
              <a:t>Зовнішні логістичні системи</a:t>
            </a:r>
            <a:r>
              <a:rPr lang="uk-UA" sz="1800" b="1" dirty="0">
                <a:solidFill>
                  <a:schemeClr val="bg1"/>
                </a:solidFill>
                <a:effectLst/>
                <a:latin typeface="Times New Roman" panose="02020603050405020304" pitchFamily="18" charset="0"/>
                <a:ea typeface="Times New Roman" panose="02020603050405020304" pitchFamily="18" charset="0"/>
              </a:rPr>
              <a:t> </a:t>
            </a:r>
            <a:r>
              <a:rPr lang="uk-UA" sz="1800" b="0" dirty="0">
                <a:solidFill>
                  <a:schemeClr val="bg1"/>
                </a:solidFill>
                <a:effectLst/>
                <a:latin typeface="Times New Roman" panose="02020603050405020304" pitchFamily="18" charset="0"/>
                <a:ea typeface="Times New Roman" panose="02020603050405020304" pitchFamily="18" charset="0"/>
              </a:rPr>
              <a:t>вирішують завдання, пов’язані з управлінням та оптимізацією логістичних потоків від їх джерел до місць призначення поза виробничим технологічним циклом. Іноді ці системи разом розглядають як підсистеми </a:t>
            </a:r>
            <a:r>
              <a:rPr lang="uk-UA" sz="1800" b="1" i="1" dirty="0">
                <a:solidFill>
                  <a:schemeClr val="bg1"/>
                </a:solidFill>
                <a:effectLst/>
                <a:latin typeface="Times New Roman" panose="02020603050405020304" pitchFamily="18" charset="0"/>
                <a:ea typeface="Times New Roman" panose="02020603050405020304" pitchFamily="18" charset="0"/>
              </a:rPr>
              <a:t>інтегрованої логістичної системи </a:t>
            </a:r>
            <a:r>
              <a:rPr lang="uk-UA" sz="1800" b="0" dirty="0">
                <a:solidFill>
                  <a:schemeClr val="bg1"/>
                </a:solidFill>
                <a:effectLst/>
                <a:latin typeface="Times New Roman" panose="02020603050405020304" pitchFamily="18" charset="0"/>
                <a:ea typeface="Times New Roman" panose="02020603050405020304" pitchFamily="18" charset="0"/>
              </a:rPr>
              <a:t>(базисні логістичні функції в цій системі розглядаються в залежності від поставлених перед логістикою системою цілей та критеріїв оптимізації шляхом створення спеціальної організаційно-функціональної структури, яка включає вищий логістичний менеджмент, що здійснює координацію та інтегроване управління логістичними потоками, та багато ланок логістичної системи).</a:t>
            </a:r>
            <a:br>
              <a:rPr lang="uk-UA" sz="1800" b="1"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r>
              <a:rPr lang="uk-UA" sz="1800" b="0" dirty="0">
                <a:solidFill>
                  <a:schemeClr val="bg1"/>
                </a:solidFill>
                <a:effectLst/>
                <a:latin typeface="Times New Roman" panose="02020603050405020304" pitchFamily="18" charset="0"/>
                <a:ea typeface="Times New Roman" panose="02020603050405020304" pitchFamily="18" charset="0"/>
              </a:rPr>
              <a:t>Макрологістичні системи </a:t>
            </a:r>
            <a:r>
              <a:rPr lang="uk-UA" sz="1800" b="1" i="1" dirty="0">
                <a:solidFill>
                  <a:schemeClr val="bg1"/>
                </a:solidFill>
                <a:effectLst/>
                <a:latin typeface="Times New Roman" panose="02020603050405020304" pitchFamily="18" charset="0"/>
                <a:ea typeface="Times New Roman" panose="02020603050405020304" pitchFamily="18" charset="0"/>
              </a:rPr>
              <a:t>з прямими зв’язками</a:t>
            </a:r>
            <a:r>
              <a:rPr lang="uk-UA" sz="1800" b="1" dirty="0">
                <a:solidFill>
                  <a:schemeClr val="bg1"/>
                </a:solidFill>
                <a:effectLst/>
                <a:latin typeface="Times New Roman" panose="02020603050405020304" pitchFamily="18" charset="0"/>
                <a:ea typeface="Times New Roman" panose="02020603050405020304" pitchFamily="18" charset="0"/>
              </a:rPr>
              <a:t> </a:t>
            </a:r>
            <a:r>
              <a:rPr lang="uk-UA" sz="1800" b="0" dirty="0">
                <a:solidFill>
                  <a:schemeClr val="bg1"/>
                </a:solidFill>
                <a:effectLst/>
                <a:latin typeface="Times New Roman" panose="02020603050405020304" pitchFamily="18" charset="0"/>
                <a:ea typeface="Times New Roman" panose="02020603050405020304" pitchFamily="18" charset="0"/>
              </a:rPr>
              <a:t>передбачають рух матеріального потоку від постачальників та інших необхідних компонентів до виробника, а від виробника до споживача без посередників. </a:t>
            </a:r>
            <a:r>
              <a:rPr lang="uk-UA" sz="1800" b="1" i="1" dirty="0">
                <a:solidFill>
                  <a:schemeClr val="bg1"/>
                </a:solidFill>
                <a:effectLst/>
                <a:latin typeface="Times New Roman" panose="02020603050405020304" pitchFamily="18" charset="0"/>
                <a:ea typeface="Times New Roman" panose="02020603050405020304" pitchFamily="18" charset="0"/>
              </a:rPr>
              <a:t>Ешелована</a:t>
            </a:r>
            <a:r>
              <a:rPr lang="uk-UA" sz="1800" b="0" dirty="0">
                <a:solidFill>
                  <a:schemeClr val="bg1"/>
                </a:solidFill>
                <a:effectLst/>
                <a:latin typeface="Times New Roman" panose="02020603050405020304" pitchFamily="18" charset="0"/>
                <a:ea typeface="Times New Roman" panose="02020603050405020304" pitchFamily="18" charset="0"/>
              </a:rPr>
              <a:t> макрологістична система передбачає рух матеріального потоку від постачальників сировини та інших компонентів до виробника, а від нього — до споживача через посередників. Макрологістична система </a:t>
            </a:r>
            <a:r>
              <a:rPr lang="uk-UA" sz="1800" b="1" i="1" dirty="0">
                <a:solidFill>
                  <a:schemeClr val="bg1"/>
                </a:solidFill>
                <a:effectLst/>
                <a:latin typeface="Times New Roman" panose="02020603050405020304" pitchFamily="18" charset="0"/>
                <a:ea typeface="Times New Roman" panose="02020603050405020304" pitchFamily="18" charset="0"/>
              </a:rPr>
              <a:t>з гнучкими зв’язками</a:t>
            </a:r>
            <a:r>
              <a:rPr lang="uk-UA" sz="1800" b="1" dirty="0">
                <a:solidFill>
                  <a:schemeClr val="bg1"/>
                </a:solidFill>
                <a:effectLst/>
                <a:latin typeface="Times New Roman" panose="02020603050405020304" pitchFamily="18" charset="0"/>
                <a:ea typeface="Times New Roman" panose="02020603050405020304" pitchFamily="18" charset="0"/>
              </a:rPr>
              <a:t> </a:t>
            </a:r>
            <a:r>
              <a:rPr lang="uk-UA" sz="1800" b="0" dirty="0">
                <a:solidFill>
                  <a:schemeClr val="bg1"/>
                </a:solidFill>
                <a:effectLst/>
                <a:latin typeface="Times New Roman" panose="02020603050405020304" pitchFamily="18" charset="0"/>
                <a:ea typeface="Times New Roman" panose="02020603050405020304" pitchFamily="18" charset="0"/>
              </a:rPr>
              <a:t>передбачають поєднання підходів двох систем.</a:t>
            </a: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r>
              <a:rPr lang="uk-UA" sz="1800" b="0" dirty="0">
                <a:solidFill>
                  <a:schemeClr val="bg1"/>
                </a:solidFill>
                <a:effectLst/>
                <a:latin typeface="Times New Roman" panose="02020603050405020304" pitchFamily="18" charset="0"/>
                <a:ea typeface="Times New Roman" panose="02020603050405020304" pitchFamily="18" charset="0"/>
              </a:rPr>
              <a:t>Сукупність всіх логістичних ланцюгів компанії утворює </a:t>
            </a:r>
            <a:r>
              <a:rPr lang="uk-UA" sz="1800" b="1" i="1" dirty="0">
                <a:solidFill>
                  <a:schemeClr val="bg1"/>
                </a:solidFill>
                <a:effectLst/>
                <a:latin typeface="Times New Roman" panose="02020603050405020304" pitchFamily="18" charset="0"/>
                <a:ea typeface="Times New Roman" panose="02020603050405020304" pitchFamily="18" charset="0"/>
              </a:rPr>
              <a:t>логістичну мережу</a:t>
            </a:r>
            <a:r>
              <a:rPr lang="uk-UA" sz="1800" b="1" dirty="0">
                <a:solidFill>
                  <a:schemeClr val="bg1"/>
                </a:solidFill>
                <a:effectLst/>
                <a:latin typeface="Times New Roman" panose="02020603050405020304" pitchFamily="18" charset="0"/>
                <a:ea typeface="Times New Roman" panose="02020603050405020304" pitchFamily="18" charset="0"/>
              </a:rPr>
              <a:t>. </a:t>
            </a:r>
            <a:r>
              <a:rPr lang="uk-UA" sz="1800" b="0" dirty="0">
                <a:solidFill>
                  <a:schemeClr val="bg1"/>
                </a:solidFill>
                <a:effectLst/>
                <a:latin typeface="Times New Roman" panose="02020603050405020304" pitchFamily="18" charset="0"/>
                <a:ea typeface="Times New Roman" panose="02020603050405020304" pitchFamily="18" charset="0"/>
              </a:rPr>
              <a:t>Логістична мережа передбачає розгляд логістичної системи як цілого, тобто базується на інтегрованому підході, та розглядається як система. Причина існування логістичної мережі полягає у складності взаємовідносин в процесах руху логістичних потоків, яка спричинює ускладнення логістичних ланцюгів, в результаті чого і створюється логістична мережа.</a:t>
            </a:r>
            <a:br>
              <a:rPr lang="uk-UA" sz="1800" b="1"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18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6335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Синя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2764</TotalTime>
  <Words>1216</Words>
  <Application>Microsoft Office PowerPoint</Application>
  <PresentationFormat>Екран (4:3)</PresentationFormat>
  <Paragraphs>20</Paragraphs>
  <Slides>14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14</vt:i4>
      </vt:variant>
    </vt:vector>
  </HeadingPairs>
  <TitlesOfParts>
    <vt:vector size="19" baseType="lpstr">
      <vt:lpstr>Arial</vt:lpstr>
      <vt:lpstr>Century Gothic</vt:lpstr>
      <vt:lpstr>Times New Roman</vt:lpstr>
      <vt:lpstr>Wingdings 3</vt:lpstr>
      <vt:lpstr>Іон</vt:lpstr>
      <vt:lpstr>                  Лекція 4. Логістичні системи     1. Системний підхід у логістиці 2. Логістичні системи та їх види 3. Оцінка функціонування та розвитку логістичних систем       </vt:lpstr>
      <vt:lpstr>1. Системний підхід у логістиці  Системний підхід у логістиці — це комплексне вивчення об’єктів і явищ як цілісних логістичних систем з метою ліквідації невідповідності між інтересами та цілями всієї логістичної системи та її окремих елементів, між різними логістичними системи, між логістичною системою та зовнішнім середовищем.   Такий підхід передбачає наступні рівні дослідження: 1) макрорівень (логістична система розглядається як ціле, встановлюються її межі та зовнішні зв’язки; передбачає оцінку та аналіз логістичної системи ззовні); 2) мікрорівень (вивчення складових елементів системи, їх властивостей, зв’язків між ними; передбачає дослідження взаємозв’язків логістичної системи).       </vt:lpstr>
      <vt:lpstr>Презентація PowerPoint</vt:lpstr>
      <vt:lpstr>        </vt:lpstr>
      <vt:lpstr>4.2. Логістичні системи та їх види Логістична система — це економічна система, яка складається із взаємодіючих підсистем та елементів, що виконують логістичні функції (операції) і об’єднані загальною метою та інтересами, які реалізуються шляхом управління логістичними потоками. Логістична система має розвинені зв’язки з зовнішнім та внутрішнім середовищем функціонування, що дозволяє швидко адаптуватися до змін.  </vt:lpstr>
      <vt:lpstr>На практиці існують деякі рівні розвитку логістичних систем, які відрізняються рівнем охоплення різноманітних компонентів логістичного процесу: 1) логістичні системи першого ступеня (виконання функцій складування готової продукції та транспортування); 2) логістичні системи другого ступеня (спрямовується увага додатково на внутрішньовиробничі процеси управління запасами); 3) логістичні системи третього ступеня (спрямовується додатково увага на сферу закупівель та постачання); 4) логістичні системи четвертого ступеня (розповсюдження уваги на всі сфери постачання, виробництва та розподілу).  Логістичні системи розглядаються як сукупність логістичних підсистем, ланок та елементів. Підсистема логістичної системи — виокремлена у відповідності до організаційної структури сукупність ланок та елементів логістичної системи, яка дозволяє вирішувати завдання логістичного адміністрування системи в цілому та (або) управління комплексом логістичних функцій в окремій сфері діяльності компанії. Виділяють два комплекси підсистем: функціональний (дистрибуція, підтримка виробництва, постачання) та забезпечуючий (організаційно-економічна, правова та інформаційна підтримка, екологічне та ергономічне забезпечення). Ланка логістичної системи — економічно та (або) функціонально обумовлений об’єкт, який не підлягає подальшій декомпозиції в межах поставлених завдань аналізу або синтезу логістичної системи та виконує локальну цільову функцію. Існують чотири основні типи логістичних ланок: генеруючі, перетворюючі, поглинаючі та комбіновані. Елемент логістичної системи — неподільна в межах поставленого завдання управління або проектування частина ланки логістичної системи (підсистеми). </vt:lpstr>
      <vt:lpstr>Презентація PowerPoint</vt:lpstr>
      <vt:lpstr>  </vt:lpstr>
      <vt:lpstr>Мікрологістичні внутрішньовиробничі логістичні системи оптимізують управління матеріальними потоками в межах технологічного циклу виробництва продукції та можуть бути деталізовані до виробничого (структурного) підрозділу. Зовнішні логістичні системи вирішують завдання, пов’язані з управлінням та оптимізацією логістичних потоків від їх джерел до місць призначення поза виробничим технологічним циклом. Іноді ці системи разом розглядають як підсистеми інтегрованої логістичної системи (базисні логістичні функції в цій системі розглядаються в залежності від поставлених перед логістикою системою цілей та критеріїв оптимізації шляхом створення спеціальної організаційно-функціональної структури, яка включає вищий логістичний менеджмент, що здійснює координацію та інтегроване управління логістичними потоками, та багато ланок логістичної системи).  Макрологістичні системи з прямими зв’язками передбачають рух матеріального потоку від постачальників та інших необхідних компонентів до виробника, а від виробника до споживача без посередників. Ешелована макрологістична система передбачає рух матеріального потоку від постачальників сировини та інших компонентів до виробника, а від нього — до споживача через посередників. Макрологістична система з гнучкими зв’язками передбачають поєднання підходів двох систем.  Сукупність всіх логістичних ланцюгів компанії утворює логістичну мережу. Логістична мережа передбачає розгляд логістичної системи як цілого, тобто базується на інтегрованому підході, та розглядається як система. Причина існування логістичної мережі полягає у складності взаємовідносин в процесах руху логістичних потоків, яка спричинює ускладнення логістичних ланцюгів, в результаті чого і створюється логістична мережа.       </vt:lpstr>
      <vt:lpstr>3. Оцінка функціонування та розвитку логістичних систем       </vt:lpstr>
      <vt:lpstr>Прогноз — науково обґрунтоване про можливий стан (в кількісній оцінці) об’єкта прогнозування в майбутньому та (або) про альтернативні шляхи і термінах їх реалізації в майбутньому. Використовуються різноманітні прогнози: кількісні та якісні; інтервальні та точкові; пошукові та нормативні; оперативні, середньострокові та довгострокові та інші. Кібернетичний підхід — дослідження логістичної системи на основі принципів кібернетики, в тому числі за допомогою виявлення прямих та обернених зв’язків, вивчення процесів управління, розгляд елементів системи як деяких “чорних скриньок” (системи, внутрішній устрій яких може бути невідомим, з можливістю дослідження їх вхідної та вихідної інформації).  Системний аналіз — методологія загальної теорії систем, яка полягає у дослідженні будь-яких об’єктів за допомогою подання їх в якості систем, проведення їх структуризації та наступного аналізу. Основними завданнями системного аналізу є: 1) завдання декомпозиції (розбиття систем на підсистеми, які складаються з елементів); 2) завдання аналізу (знаходження різного роду властивостей системи, її елементів та оточення з метою визначення закономірностей поведінки системи); 3) завдання синтезу (на основі попередньо отриманих даних створити модель системи, визначити її структуру, параметри ефективної роботи системи, вирішення завдань та досягнення поставлених цілей).        </vt:lpstr>
      <vt:lpstr>       </vt:lpstr>
      <vt:lpstr>       </vt:lpstr>
      <vt:lpstr>ДЯКУЮ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Виговський Володимир Георгійович</dc:creator>
  <cp:lastModifiedBy>Lenovo</cp:lastModifiedBy>
  <cp:revision>50</cp:revision>
  <dcterms:created xsi:type="dcterms:W3CDTF">2020-09-21T06:29:33Z</dcterms:created>
  <dcterms:modified xsi:type="dcterms:W3CDTF">2023-09-19T15:44:17Z</dcterms:modified>
</cp:coreProperties>
</file>