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8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5F733-3BA0-8054-7000-E6E453F023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UA" sz="2000" dirty="0"/>
              <a:t>Ключові компетенції та бізнес-процеси комПанії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B15751-C646-0700-699F-F36F746254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5</a:t>
            </a:r>
          </a:p>
        </p:txBody>
      </p:sp>
    </p:spTree>
    <p:extLst>
      <p:ext uri="{BB962C8B-B14F-4D97-AF65-F5344CB8AC3E}">
        <p14:creationId xmlns:p14="http://schemas.microsoft.com/office/powerpoint/2010/main" val="112231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F73FF9B-642D-CB4B-9890-F674DB781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7724" y="239713"/>
            <a:ext cx="6571064" cy="5226050"/>
          </a:xfrm>
        </p:spPr>
      </p:pic>
    </p:spTree>
    <p:extLst>
      <p:ext uri="{BB962C8B-B14F-4D97-AF65-F5344CB8AC3E}">
        <p14:creationId xmlns:p14="http://schemas.microsoft.com/office/powerpoint/2010/main" val="411459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035297-18F7-D5B1-51E1-F852E77BA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51460"/>
            <a:ext cx="11521439" cy="5680710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магнітофон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(1951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(1957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транзисторнии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(1959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калькулятор (1964 р.),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Trinitron (1968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відеокамеру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(1980 р.), 3,5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дюймову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дискету (1980 р.),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програвач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(1982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іоннии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(1990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мінідиск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(1991 р.),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Walkman (1992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плоским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(1998 р.),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фотокамеру (1997 р.).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товарах.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мініатюризаціі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компактних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дозволили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оптики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244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C34E51-C1A0-3B33-F4CD-F2BBA5209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320040"/>
            <a:ext cx="11109959" cy="5692140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стало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транзисторів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мініпроцесорів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мінімоторів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лазерів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база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одну,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15695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79D333-92AF-F5C3-06DD-CFEEA53F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8610"/>
            <a:ext cx="10949939" cy="5417820"/>
          </a:xfrm>
        </p:spPr>
        <p:txBody>
          <a:bodyPr/>
          <a:lstStyle/>
          <a:p>
            <a:r>
              <a:rPr lang="ru-UA" b="1" dirty="0"/>
              <a:t>2. Формування компетенцій компанії в умовах динамічного середовища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один моментно,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5.6).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C5820AC-5AB7-4821-BB04-B702DE977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0" y="2367122"/>
            <a:ext cx="6624320" cy="335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55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47F874-7D08-5BBA-9ADE-F5F2FBC85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182880"/>
            <a:ext cx="11510009" cy="566928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у 80—90-х роках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почали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європейськими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медицина, фармацевтика,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косметологія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09613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DD8137-46D3-E36A-A905-A77C24AE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228600"/>
            <a:ext cx="11830049" cy="569214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синтезу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характеристикою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альянсів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створили альянс,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приклад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навести альянс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Ericson,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продуктом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такому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Express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до- ставки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доставка. Таким чином,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86957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9881F8-45A9-49F5-287D-E2F657C9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" y="228600"/>
            <a:ext cx="11727179" cy="568071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ництвом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повинен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радіопрогравачів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Walkman).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табл. 5.2.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81742B-834B-1D2B-6E66-BDAD8EE6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530344"/>
            <a:ext cx="6196329" cy="337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16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92DFF8-B7C2-A9ED-D737-7E2A718A2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228600"/>
            <a:ext cx="11269979" cy="5497830"/>
          </a:xfrm>
        </p:spPr>
        <p:txBody>
          <a:bodyPr>
            <a:normAutofit fontScale="85000" lnSpcReduction="10000"/>
          </a:bodyPr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Ідентифікація ключових компетенцій субєктів господарювання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нарешті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засадах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посад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рольові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генератора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00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13D1A2-A048-AA54-1773-657420153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7170"/>
            <a:ext cx="11384279" cy="5520690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доступом до ринку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маркетингом,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запасами за принципом «точно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78699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6C8261-600F-0C9C-B76C-5B7616B73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51460"/>
            <a:ext cx="11590019" cy="56121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Тіснішого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конкурент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домоглася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Будь-яка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принаймні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одного сегмента ринку.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кажучи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першопричиною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продуктами.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0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FF768D-E6A4-1E06-0D73-DF621FF03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1" y="308610"/>
            <a:ext cx="10483354" cy="5157735"/>
          </a:xfrm>
        </p:spPr>
        <p:txBody>
          <a:bodyPr/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та види компетенцій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Драйверами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інноваційно-інтелектуального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Макелвіл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1982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1990-х роках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знайшли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80176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D419E9-F2AD-DD13-BCC9-FCD624F89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320040"/>
            <a:ext cx="11224259" cy="545211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як активного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«портфеля»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багатофакторного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24322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9215307-1F32-541D-50AF-50CE474C4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85750"/>
            <a:ext cx="11475719" cy="5532120"/>
          </a:xfrm>
        </p:spPr>
        <p:txBody>
          <a:bodyPr/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5.7.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результатах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бізнес-системи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B77B58-4835-CF50-A160-1C474BABA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230" y="1415442"/>
            <a:ext cx="7068820" cy="457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52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FC2E06-8414-0506-7DB1-64E01A14F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610" y="297180"/>
            <a:ext cx="11384279" cy="5577840"/>
          </a:xfrm>
        </p:spPr>
        <p:txBody>
          <a:bodyPr/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силою)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втілюються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рис. 5.9.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5AEA96-41F7-2DD3-E841-5D7D9710A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830" y="2584450"/>
            <a:ext cx="79883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365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CEE093-26A3-6B6A-D6E9-367A7675A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1" y="251460"/>
            <a:ext cx="10734814" cy="521488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амбітніша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стати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5.10).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8366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365F3D3-BF0F-968E-949F-EF2296A5FC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3538" y="206375"/>
            <a:ext cx="5768948" cy="5259388"/>
          </a:xfrm>
        </p:spPr>
      </p:pic>
    </p:spTree>
    <p:extLst>
      <p:ext uri="{BB962C8B-B14F-4D97-AF65-F5344CB8AC3E}">
        <p14:creationId xmlns:p14="http://schemas.microsoft.com/office/powerpoint/2010/main" val="4188228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093A5E-1FE6-0F06-6194-B4F110004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51460"/>
            <a:ext cx="11349989" cy="55092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структурного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ємства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живча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новизна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видами: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за видами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галузями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найцінніші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імітуються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01969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97F1C6-127F-839C-A2B2-8EDA41571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1" y="400050"/>
            <a:ext cx="10631944" cy="50662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«Система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̆»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: у рамках </a:t>
            </a:r>
            <a:r>
              <a:rPr lang="ru-RU" dirty="0" err="1"/>
              <a:t>зовнішньоі</a:t>
            </a:r>
            <a:r>
              <a:rPr lang="ru-RU" dirty="0"/>
              <a:t>̈ </a:t>
            </a:r>
            <a:r>
              <a:rPr lang="ru-RU" dirty="0" err="1"/>
              <a:t>складовоі</a:t>
            </a:r>
            <a:r>
              <a:rPr lang="ru-RU" dirty="0"/>
              <a:t>̈ — </a:t>
            </a:r>
            <a:r>
              <a:rPr lang="ru-RU" dirty="0" err="1"/>
              <a:t>споживчии</a:t>
            </a:r>
            <a:r>
              <a:rPr lang="ru-RU" dirty="0"/>
              <a:t>̆ (</a:t>
            </a:r>
            <a:r>
              <a:rPr lang="ru-RU" dirty="0" err="1"/>
              <a:t>ринковии</a:t>
            </a:r>
            <a:r>
              <a:rPr lang="ru-RU" dirty="0"/>
              <a:t>̆) і </a:t>
            </a:r>
            <a:r>
              <a:rPr lang="ru-RU" dirty="0" err="1"/>
              <a:t>фінансовии</a:t>
            </a:r>
            <a:r>
              <a:rPr lang="ru-RU" dirty="0"/>
              <a:t>̆ </a:t>
            </a:r>
            <a:r>
              <a:rPr lang="ru-RU" dirty="0" err="1"/>
              <a:t>аспекти</a:t>
            </a:r>
            <a:r>
              <a:rPr lang="ru-RU" dirty="0"/>
              <a:t>, </a:t>
            </a:r>
            <a:r>
              <a:rPr lang="ru-RU" dirty="0" err="1"/>
              <a:t>внутрішньоі</a:t>
            </a:r>
            <a:r>
              <a:rPr lang="ru-RU" dirty="0"/>
              <a:t>̈ </a:t>
            </a:r>
            <a:r>
              <a:rPr lang="ru-RU" dirty="0" err="1"/>
              <a:t>складовоі</a:t>
            </a:r>
            <a:r>
              <a:rPr lang="ru-RU" dirty="0"/>
              <a:t>̈ — аспект </a:t>
            </a:r>
            <a:r>
              <a:rPr lang="ru-RU" dirty="0" err="1"/>
              <a:t>динамічних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̆,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 та аспект «</a:t>
            </a:r>
            <a:r>
              <a:rPr lang="ru-RU" dirty="0" err="1"/>
              <a:t>інтелектуального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» (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«</a:t>
            </a:r>
            <a:r>
              <a:rPr lang="ru-RU" dirty="0" err="1"/>
              <a:t>імпульсом</a:t>
            </a:r>
            <a:r>
              <a:rPr lang="ru-RU" dirty="0"/>
              <a:t>»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«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̆» </a:t>
            </a:r>
            <a:r>
              <a:rPr lang="ru-RU" dirty="0" err="1"/>
              <a:t>підприємства</a:t>
            </a:r>
            <a:r>
              <a:rPr lang="ru-RU" dirty="0"/>
              <a:t>). </a:t>
            </a:r>
          </a:p>
          <a:p>
            <a:pPr algn="just"/>
            <a:r>
              <a:rPr lang="ru-RU" dirty="0"/>
              <a:t>Методика </a:t>
            </a:r>
            <a:r>
              <a:rPr lang="ru-RU" dirty="0" err="1"/>
              <a:t>формування</a:t>
            </a:r>
            <a:r>
              <a:rPr lang="ru-RU" dirty="0"/>
              <a:t> й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таких </a:t>
            </a:r>
            <a:r>
              <a:rPr lang="ru-RU" dirty="0" err="1"/>
              <a:t>етапів</a:t>
            </a:r>
            <a:r>
              <a:rPr lang="ru-RU" dirty="0"/>
              <a:t> (табл. 5.3): </a:t>
            </a:r>
          </a:p>
          <a:p>
            <a:pPr algn="just"/>
            <a:r>
              <a:rPr lang="ru-RU" dirty="0"/>
              <a:t>⎯ «</a:t>
            </a:r>
            <a:r>
              <a:rPr lang="ru-RU" dirty="0" err="1"/>
              <a:t>інвентаризація</a:t>
            </a:r>
            <a:r>
              <a:rPr lang="ru-RU" dirty="0"/>
              <a:t>» </a:t>
            </a:r>
            <a:r>
              <a:rPr lang="ru-RU" dirty="0" err="1"/>
              <a:t>компетенціи</a:t>
            </a:r>
            <a:r>
              <a:rPr lang="ru-RU" dirty="0"/>
              <a:t>̆;</a:t>
            </a:r>
            <a:br>
              <a:rPr lang="ru-RU" dirty="0"/>
            </a:br>
            <a:r>
              <a:rPr lang="ru-RU" dirty="0"/>
              <a:t>⎯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̆; </a:t>
            </a:r>
          </a:p>
          <a:p>
            <a:pPr algn="just"/>
            <a:r>
              <a:rPr lang="ru-RU" dirty="0"/>
              <a:t>⎯ </a:t>
            </a:r>
            <a:r>
              <a:rPr lang="ru-RU" dirty="0" err="1"/>
              <a:t>створення</a:t>
            </a:r>
            <a:r>
              <a:rPr lang="ru-RU" dirty="0"/>
              <a:t> (синтез)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̆; </a:t>
            </a:r>
          </a:p>
          <a:p>
            <a:pPr algn="just"/>
            <a:r>
              <a:rPr lang="ru-RU" dirty="0"/>
              <a:t>⎯ </a:t>
            </a: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ресурсами, </a:t>
            </a:r>
            <a:r>
              <a:rPr lang="ru-RU" dirty="0" err="1"/>
              <a:t>бізнес-процесами</a:t>
            </a:r>
            <a:r>
              <a:rPr lang="ru-RU" dirty="0"/>
              <a:t> та </a:t>
            </a:r>
            <a:r>
              <a:rPr lang="ru-RU" dirty="0" err="1"/>
              <a:t>компетенціями</a:t>
            </a:r>
            <a:r>
              <a:rPr lang="ru-RU" dirty="0"/>
              <a:t> </a:t>
            </a:r>
            <a:r>
              <a:rPr lang="ru-RU" dirty="0" err="1"/>
              <a:t>компаніі</a:t>
            </a:r>
            <a:r>
              <a:rPr lang="ru-RU" dirty="0"/>
              <a:t>̈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вищоі</a:t>
            </a:r>
            <a:r>
              <a:rPr lang="ru-RU" dirty="0"/>
              <a:t>̈ </a:t>
            </a:r>
            <a:r>
              <a:rPr lang="ru-RU" dirty="0" err="1"/>
              <a:t>споживчоі</a:t>
            </a:r>
            <a:r>
              <a:rPr lang="ru-RU" dirty="0"/>
              <a:t>̈ </a:t>
            </a:r>
            <a:r>
              <a:rPr lang="ru-RU" dirty="0" err="1"/>
              <a:t>цінності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⎯ </a:t>
            </a:r>
            <a:r>
              <a:rPr lang="ru-RU" dirty="0" err="1"/>
              <a:t>захист</a:t>
            </a:r>
            <a:r>
              <a:rPr lang="ru-RU" dirty="0"/>
              <a:t> і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компетенціи</a:t>
            </a:r>
            <a:r>
              <a:rPr lang="ru-RU" dirty="0"/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85590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2A1C18-620C-7558-1A80-A2C14900F3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1819" y="375444"/>
            <a:ext cx="7797800" cy="5080000"/>
          </a:xfrm>
        </p:spPr>
      </p:pic>
    </p:spTree>
    <p:extLst>
      <p:ext uri="{BB962C8B-B14F-4D97-AF65-F5344CB8AC3E}">
        <p14:creationId xmlns:p14="http://schemas.microsoft.com/office/powerpoint/2010/main" val="1927157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0477A3-EBBB-CA07-2946-A8C8BFC21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330" y="182880"/>
            <a:ext cx="11578589" cy="5749290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фактичного стану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по- милками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нехтування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вклад в: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74991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CBCD19-B702-997D-263A-07BEEC208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60020"/>
            <a:ext cx="11670029" cy="588645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варто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почати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̆?</a:t>
            </a:r>
            <a:br>
              <a:rPr lang="ru-RU" dirty="0">
                <a:latin typeface="Times New Roman" panose="02020603050405020304" pitchFamily="18" charset="0"/>
                <a:cs typeface="Al Bayan Plain" pitchFamily="2" charset="-78"/>
              </a:rPr>
            </a:b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прогнозуються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втрат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і 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придбаних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Al Bayan Plain" pitchFamily="2" charset="-78"/>
              </a:rPr>
              <a:t>стратегіі</a:t>
            </a:r>
            <a:r>
              <a:rPr lang="ru-RU" dirty="0">
                <a:latin typeface="Times New Roman" panose="02020603050405020304" pitchFamily="18" charset="0"/>
                <a:cs typeface="Al Bayan Plain" pitchFamily="2" charset="-78"/>
              </a:rPr>
              <a:t>̈?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інвентаризаціі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Методичною основою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подана на рис. 5.11. </a:t>
            </a:r>
          </a:p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8383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8A4E05-A22F-1CE6-E532-47FB66584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1" y="331470"/>
            <a:ext cx="10551934" cy="51348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випереджаючого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новизна.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низка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 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незношуваність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08685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45E19EA-7508-4ED7-7078-7927D9BB3C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307" y="346869"/>
            <a:ext cx="8013700" cy="2908300"/>
          </a:xfrm>
        </p:spPr>
      </p:pic>
    </p:spTree>
    <p:extLst>
      <p:ext uri="{BB962C8B-B14F-4D97-AF65-F5344CB8AC3E}">
        <p14:creationId xmlns:p14="http://schemas.microsoft.com/office/powerpoint/2010/main" val="34532913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6C6BB4-E29B-C8BF-9369-C9FF5141F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1" y="320040"/>
            <a:ext cx="10631944" cy="514630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R&amp;D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неофіційні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командною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110793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3DC600-58CC-2813-6BFF-FE4B6EE7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890" y="262890"/>
            <a:ext cx="11384279" cy="55892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синтезу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іммобільності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міцноі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(конкурент повинен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ураховувати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 боку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крупнішого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суперни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ка);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ливість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ринки, завою-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2314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2EA775-6AAE-7EFA-26BA-FF175E409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1" y="217170"/>
            <a:ext cx="10563364" cy="52491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 сферою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ноу-хау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лобіювання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фінансово-кредитними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8289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2F8E6F-72B2-4D41-F61D-DE2423B4D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85750"/>
            <a:ext cx="11578589" cy="55549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за силою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причиною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ринку.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доступ до широкого спектра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шу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бізнес-партнерів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альянсах;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4651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FEF626-1C1C-4D6B-3604-132B7711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08610"/>
            <a:ext cx="11178539" cy="5497830"/>
          </a:xfrm>
        </p:spPr>
        <p:txBody>
          <a:bodyPr/>
          <a:lstStyle/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5.1).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породжении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активом, вона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зношується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умов, у той час, коли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відновлюватись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DB9F36D-2A56-9339-85A7-E034BB10D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996" y="2366010"/>
            <a:ext cx="6405954" cy="344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206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691BE2-33F0-0168-CEF4-95A824EA5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194310"/>
            <a:ext cx="11407139" cy="5623560"/>
          </a:xfrm>
        </p:spPr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«портфель»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компе-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тенціі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принципом «дерева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(рис. 5.2).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1752423-18F0-EAB9-C4EE-C9C0547A1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254" y="937260"/>
            <a:ext cx="6631916" cy="49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3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DC543C-CDBE-29C8-7E01-D4C3FE97A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85750"/>
            <a:ext cx="11407140" cy="558927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Коренева система «дерева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̆», яка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штормів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Стовбур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дерева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друкуючі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принтерах,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мікросхеми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Гілками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виокремились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Плодами «дерева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інтеграцією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(платформа)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25775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84E035-9438-6D1B-5F92-04D866E1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28600"/>
            <a:ext cx="11178539" cy="545211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продукт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5.4).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Corporation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штаб- квартирами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Японіі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США,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до холдингу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Group.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1946 року,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Моріта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Ібука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майстерню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радіодеталеи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Токійська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Corporation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високотехнологічноі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звукозаписувальною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Sony BMG,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кіностудіями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Columbia Pictures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TriStars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Pictures.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0592491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225</TotalTime>
  <Words>4551</Words>
  <Application>Microsoft Macintosh PowerPoint</Application>
  <PresentationFormat>Широкоэкранный</PresentationFormat>
  <Paragraphs>121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Gill Sans MT</vt:lpstr>
      <vt:lpstr>Times New Roman</vt:lpstr>
      <vt:lpstr>Галерея</vt:lpstr>
      <vt:lpstr>Ключові компетенції та бізнес-процеси комПанії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Ключові компетенції та бізнес-процеси комранії</dc:title>
  <dc:creator>Александр Ткачук</dc:creator>
  <cp:lastModifiedBy>Александр Ткачук</cp:lastModifiedBy>
  <cp:revision>84</cp:revision>
  <dcterms:created xsi:type="dcterms:W3CDTF">2022-04-24T11:16:02Z</dcterms:created>
  <dcterms:modified xsi:type="dcterms:W3CDTF">2022-04-25T08:15:28Z</dcterms:modified>
</cp:coreProperties>
</file>