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1" r:id="rId17"/>
    <p:sldId id="272" r:id="rId18"/>
    <p:sldId id="273" r:id="rId19"/>
    <p:sldId id="274" r:id="rId20"/>
    <p:sldId id="275"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4CEF247-FCA3-4A17-B008-C4D952EB4B00}" type="datetimeFigureOut">
              <a:rPr lang="ru-RU" smtClean="0"/>
              <a:t>06.10.2022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37BE4AE-C214-4AED-AA98-D192DE786F8C}" type="slidenum">
              <a:rPr lang="ru-RU" smtClean="0"/>
              <a:t>‹#›</a:t>
            </a:fld>
            <a:endParaRPr lang="ru-RU"/>
          </a:p>
        </p:txBody>
      </p:sp>
    </p:spTree>
    <p:extLst>
      <p:ext uri="{BB962C8B-B14F-4D97-AF65-F5344CB8AC3E}">
        <p14:creationId xmlns:p14="http://schemas.microsoft.com/office/powerpoint/2010/main" val="1050790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4CEF247-FCA3-4A17-B008-C4D952EB4B00}" type="datetimeFigureOut">
              <a:rPr lang="ru-RU" smtClean="0"/>
              <a:t>06.10.2022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37BE4AE-C214-4AED-AA98-D192DE786F8C}" type="slidenum">
              <a:rPr lang="ru-RU" smtClean="0"/>
              <a:t>‹#›</a:t>
            </a:fld>
            <a:endParaRPr lang="ru-RU"/>
          </a:p>
        </p:txBody>
      </p:sp>
    </p:spTree>
    <p:extLst>
      <p:ext uri="{BB962C8B-B14F-4D97-AF65-F5344CB8AC3E}">
        <p14:creationId xmlns:p14="http://schemas.microsoft.com/office/powerpoint/2010/main" val="536044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4CEF247-FCA3-4A17-B008-C4D952EB4B00}" type="datetimeFigureOut">
              <a:rPr lang="ru-RU" smtClean="0"/>
              <a:t>06.10.2022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37BE4AE-C214-4AED-AA98-D192DE786F8C}"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01506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4CEF247-FCA3-4A17-B008-C4D952EB4B00}" type="datetimeFigureOut">
              <a:rPr lang="ru-RU" smtClean="0"/>
              <a:t>06.10.2022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37BE4AE-C214-4AED-AA98-D192DE786F8C}" type="slidenum">
              <a:rPr lang="ru-RU" smtClean="0"/>
              <a:t>‹#›</a:t>
            </a:fld>
            <a:endParaRPr lang="ru-RU"/>
          </a:p>
        </p:txBody>
      </p:sp>
    </p:spTree>
    <p:extLst>
      <p:ext uri="{BB962C8B-B14F-4D97-AF65-F5344CB8AC3E}">
        <p14:creationId xmlns:p14="http://schemas.microsoft.com/office/powerpoint/2010/main" val="16682383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4CEF247-FCA3-4A17-B008-C4D952EB4B00}" type="datetimeFigureOut">
              <a:rPr lang="ru-RU" smtClean="0"/>
              <a:t>06.10.2022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37BE4AE-C214-4AED-AA98-D192DE786F8C}"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047475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4CEF247-FCA3-4A17-B008-C4D952EB4B00}" type="datetimeFigureOut">
              <a:rPr lang="ru-RU" smtClean="0"/>
              <a:t>06.10.2022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37BE4AE-C214-4AED-AA98-D192DE786F8C}" type="slidenum">
              <a:rPr lang="ru-RU" smtClean="0"/>
              <a:t>‹#›</a:t>
            </a:fld>
            <a:endParaRPr lang="ru-RU"/>
          </a:p>
        </p:txBody>
      </p:sp>
    </p:spTree>
    <p:extLst>
      <p:ext uri="{BB962C8B-B14F-4D97-AF65-F5344CB8AC3E}">
        <p14:creationId xmlns:p14="http://schemas.microsoft.com/office/powerpoint/2010/main" val="7354121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4CEF247-FCA3-4A17-B008-C4D952EB4B00}" type="datetimeFigureOut">
              <a:rPr lang="ru-RU" smtClean="0"/>
              <a:t>06.10.2022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37BE4AE-C214-4AED-AA98-D192DE786F8C}" type="slidenum">
              <a:rPr lang="ru-RU" smtClean="0"/>
              <a:t>‹#›</a:t>
            </a:fld>
            <a:endParaRPr lang="ru-RU"/>
          </a:p>
        </p:txBody>
      </p:sp>
    </p:spTree>
    <p:extLst>
      <p:ext uri="{BB962C8B-B14F-4D97-AF65-F5344CB8AC3E}">
        <p14:creationId xmlns:p14="http://schemas.microsoft.com/office/powerpoint/2010/main" val="2429538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4CEF247-FCA3-4A17-B008-C4D952EB4B00}" type="datetimeFigureOut">
              <a:rPr lang="ru-RU" smtClean="0"/>
              <a:t>06.10.2022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37BE4AE-C214-4AED-AA98-D192DE786F8C}" type="slidenum">
              <a:rPr lang="ru-RU" smtClean="0"/>
              <a:t>‹#›</a:t>
            </a:fld>
            <a:endParaRPr lang="ru-RU"/>
          </a:p>
        </p:txBody>
      </p:sp>
    </p:spTree>
    <p:extLst>
      <p:ext uri="{BB962C8B-B14F-4D97-AF65-F5344CB8AC3E}">
        <p14:creationId xmlns:p14="http://schemas.microsoft.com/office/powerpoint/2010/main" val="610938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4CEF247-FCA3-4A17-B008-C4D952EB4B00}" type="datetimeFigureOut">
              <a:rPr lang="ru-RU" smtClean="0"/>
              <a:t>06.10.2022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37BE4AE-C214-4AED-AA98-D192DE786F8C}" type="slidenum">
              <a:rPr lang="ru-RU" smtClean="0"/>
              <a:t>‹#›</a:t>
            </a:fld>
            <a:endParaRPr lang="ru-RU"/>
          </a:p>
        </p:txBody>
      </p:sp>
    </p:spTree>
    <p:extLst>
      <p:ext uri="{BB962C8B-B14F-4D97-AF65-F5344CB8AC3E}">
        <p14:creationId xmlns:p14="http://schemas.microsoft.com/office/powerpoint/2010/main" val="3097062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4CEF247-FCA3-4A17-B008-C4D952EB4B00}" type="datetimeFigureOut">
              <a:rPr lang="ru-RU" smtClean="0"/>
              <a:t>06.10.2022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37BE4AE-C214-4AED-AA98-D192DE786F8C}" type="slidenum">
              <a:rPr lang="ru-RU" smtClean="0"/>
              <a:t>‹#›</a:t>
            </a:fld>
            <a:endParaRPr lang="ru-RU"/>
          </a:p>
        </p:txBody>
      </p:sp>
    </p:spTree>
    <p:extLst>
      <p:ext uri="{BB962C8B-B14F-4D97-AF65-F5344CB8AC3E}">
        <p14:creationId xmlns:p14="http://schemas.microsoft.com/office/powerpoint/2010/main" val="2050479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4CEF247-FCA3-4A17-B008-C4D952EB4B00}" type="datetimeFigureOut">
              <a:rPr lang="ru-RU" smtClean="0"/>
              <a:t>06.10.2022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37BE4AE-C214-4AED-AA98-D192DE786F8C}" type="slidenum">
              <a:rPr lang="ru-RU" smtClean="0"/>
              <a:t>‹#›</a:t>
            </a:fld>
            <a:endParaRPr lang="ru-RU"/>
          </a:p>
        </p:txBody>
      </p:sp>
    </p:spTree>
    <p:extLst>
      <p:ext uri="{BB962C8B-B14F-4D97-AF65-F5344CB8AC3E}">
        <p14:creationId xmlns:p14="http://schemas.microsoft.com/office/powerpoint/2010/main" val="4277294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4CEF247-FCA3-4A17-B008-C4D952EB4B00}" type="datetimeFigureOut">
              <a:rPr lang="ru-RU" smtClean="0"/>
              <a:t>06.10.2022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37BE4AE-C214-4AED-AA98-D192DE786F8C}" type="slidenum">
              <a:rPr lang="ru-RU" smtClean="0"/>
              <a:t>‹#›</a:t>
            </a:fld>
            <a:endParaRPr lang="ru-RU"/>
          </a:p>
        </p:txBody>
      </p:sp>
    </p:spTree>
    <p:extLst>
      <p:ext uri="{BB962C8B-B14F-4D97-AF65-F5344CB8AC3E}">
        <p14:creationId xmlns:p14="http://schemas.microsoft.com/office/powerpoint/2010/main" val="3102582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4CEF247-FCA3-4A17-B008-C4D952EB4B00}" type="datetimeFigureOut">
              <a:rPr lang="ru-RU" smtClean="0"/>
              <a:t>06.10.2022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37BE4AE-C214-4AED-AA98-D192DE786F8C}" type="slidenum">
              <a:rPr lang="ru-RU" smtClean="0"/>
              <a:t>‹#›</a:t>
            </a:fld>
            <a:endParaRPr lang="ru-RU"/>
          </a:p>
        </p:txBody>
      </p:sp>
    </p:spTree>
    <p:extLst>
      <p:ext uri="{BB962C8B-B14F-4D97-AF65-F5344CB8AC3E}">
        <p14:creationId xmlns:p14="http://schemas.microsoft.com/office/powerpoint/2010/main" val="3230565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CEF247-FCA3-4A17-B008-C4D952EB4B00}" type="datetimeFigureOut">
              <a:rPr lang="ru-RU" smtClean="0"/>
              <a:t>06.10.2022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37BE4AE-C214-4AED-AA98-D192DE786F8C}" type="slidenum">
              <a:rPr lang="ru-RU" smtClean="0"/>
              <a:t>‹#›</a:t>
            </a:fld>
            <a:endParaRPr lang="ru-RU"/>
          </a:p>
        </p:txBody>
      </p:sp>
    </p:spTree>
    <p:extLst>
      <p:ext uri="{BB962C8B-B14F-4D97-AF65-F5344CB8AC3E}">
        <p14:creationId xmlns:p14="http://schemas.microsoft.com/office/powerpoint/2010/main" val="574446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D4CEF247-FCA3-4A17-B008-C4D952EB4B00}" type="datetimeFigureOut">
              <a:rPr lang="ru-RU" smtClean="0"/>
              <a:t>06.10.2022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37BE4AE-C214-4AED-AA98-D192DE786F8C}" type="slidenum">
              <a:rPr lang="ru-RU" smtClean="0"/>
              <a:t>‹#›</a:t>
            </a:fld>
            <a:endParaRPr lang="ru-RU"/>
          </a:p>
        </p:txBody>
      </p:sp>
    </p:spTree>
    <p:extLst>
      <p:ext uri="{BB962C8B-B14F-4D97-AF65-F5344CB8AC3E}">
        <p14:creationId xmlns:p14="http://schemas.microsoft.com/office/powerpoint/2010/main" val="2962248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4CEF247-FCA3-4A17-B008-C4D952EB4B00}" type="datetimeFigureOut">
              <a:rPr lang="ru-RU" smtClean="0"/>
              <a:t>06.10.2022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37BE4AE-C214-4AED-AA98-D192DE786F8C}" type="slidenum">
              <a:rPr lang="ru-RU" smtClean="0"/>
              <a:t>‹#›</a:t>
            </a:fld>
            <a:endParaRPr lang="ru-RU"/>
          </a:p>
        </p:txBody>
      </p:sp>
    </p:spTree>
    <p:extLst>
      <p:ext uri="{BB962C8B-B14F-4D97-AF65-F5344CB8AC3E}">
        <p14:creationId xmlns:p14="http://schemas.microsoft.com/office/powerpoint/2010/main" val="421927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4CEF247-FCA3-4A17-B008-C4D952EB4B00}" type="datetimeFigureOut">
              <a:rPr lang="ru-RU" smtClean="0"/>
              <a:t>06.10.2022</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37BE4AE-C214-4AED-AA98-D192DE786F8C}" type="slidenum">
              <a:rPr lang="ru-RU" smtClean="0"/>
              <a:t>‹#›</a:t>
            </a:fld>
            <a:endParaRPr lang="ru-RU"/>
          </a:p>
        </p:txBody>
      </p:sp>
    </p:spTree>
    <p:extLst>
      <p:ext uri="{BB962C8B-B14F-4D97-AF65-F5344CB8AC3E}">
        <p14:creationId xmlns:p14="http://schemas.microsoft.com/office/powerpoint/2010/main" val="11784986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07067" y="791571"/>
            <a:ext cx="7766936" cy="4356162"/>
          </a:xfrm>
        </p:spPr>
        <p:txBody>
          <a:bodyPr/>
          <a:lstStyle/>
          <a:p>
            <a:pPr algn="l"/>
            <a:r>
              <a:rPr lang="ru-RU" b="1" dirty="0">
                <a:solidFill>
                  <a:schemeClr val="tx1"/>
                </a:solidFill>
              </a:rPr>
              <a:t>ГРОШОВ</a:t>
            </a:r>
            <a:r>
              <a:rPr lang="uk-UA" b="1" dirty="0">
                <a:solidFill>
                  <a:schemeClr val="tx1"/>
                </a:solidFill>
              </a:rPr>
              <a:t>І</a:t>
            </a:r>
            <a:r>
              <a:rPr lang="ru-RU" b="1" dirty="0">
                <a:solidFill>
                  <a:schemeClr val="tx1"/>
                </a:solidFill>
              </a:rPr>
              <a:t> СИСТЕМИ</a:t>
            </a:r>
            <a:endParaRPr lang="ru-RU" dirty="0">
              <a:solidFill>
                <a:schemeClr val="tx1"/>
              </a:solidFill>
            </a:endParaRPr>
          </a:p>
          <a:p>
            <a:pPr lvl="0" algn="l"/>
            <a:endParaRPr lang="uk-UA" dirty="0">
              <a:solidFill>
                <a:schemeClr val="tx1"/>
              </a:solidFill>
            </a:endParaRPr>
          </a:p>
          <a:p>
            <a:pPr lvl="0" algn="l"/>
            <a:r>
              <a:rPr lang="uk-UA" dirty="0" smtClean="0">
                <a:solidFill>
                  <a:schemeClr val="tx1"/>
                </a:solidFill>
              </a:rPr>
              <a:t>4.1. Сутність</a:t>
            </a:r>
            <a:r>
              <a:rPr lang="uk-UA" dirty="0">
                <a:solidFill>
                  <a:schemeClr val="tx1"/>
                </a:solidFill>
              </a:rPr>
              <a:t>, призначення та структура грошової системи</a:t>
            </a:r>
            <a:endParaRPr lang="ru-RU" dirty="0">
              <a:solidFill>
                <a:schemeClr val="tx1"/>
              </a:solidFill>
            </a:endParaRPr>
          </a:p>
          <a:p>
            <a:pPr lvl="0" algn="l"/>
            <a:r>
              <a:rPr lang="uk-UA" dirty="0">
                <a:solidFill>
                  <a:schemeClr val="tx1"/>
                </a:solidFill>
              </a:rPr>
              <a:t>4.2. Види грошових систем та їх еволюція</a:t>
            </a:r>
            <a:endParaRPr lang="ru-RU" dirty="0">
              <a:solidFill>
                <a:schemeClr val="tx1"/>
              </a:solidFill>
            </a:endParaRPr>
          </a:p>
          <a:p>
            <a:pPr lvl="0" algn="l"/>
            <a:r>
              <a:rPr lang="uk-UA" dirty="0">
                <a:solidFill>
                  <a:schemeClr val="tx1"/>
                </a:solidFill>
              </a:rPr>
              <a:t>4.3. Становлення й розвиток грошової системи України</a:t>
            </a:r>
            <a:endParaRPr lang="ru-RU" dirty="0">
              <a:solidFill>
                <a:schemeClr val="tx1"/>
              </a:solidFill>
            </a:endParaRPr>
          </a:p>
          <a:p>
            <a:endParaRPr lang="ru-RU" dirty="0"/>
          </a:p>
        </p:txBody>
      </p:sp>
    </p:spTree>
    <p:extLst>
      <p:ext uri="{BB962C8B-B14F-4D97-AF65-F5344CB8AC3E}">
        <p14:creationId xmlns:p14="http://schemas.microsoft.com/office/powerpoint/2010/main" val="24793042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1852200" y="272955"/>
            <a:ext cx="6615019" cy="3529029"/>
          </a:xfrm>
          <a:prstGeom prst="rect">
            <a:avLst/>
          </a:prstGeom>
        </p:spPr>
      </p:pic>
      <p:sp>
        <p:nvSpPr>
          <p:cNvPr id="4" name="Прямоугольник 3"/>
          <p:cNvSpPr/>
          <p:nvPr/>
        </p:nvSpPr>
        <p:spPr>
          <a:xfrm>
            <a:off x="1969827" y="3801984"/>
            <a:ext cx="6096000" cy="2003625"/>
          </a:xfrm>
          <a:prstGeom prst="rect">
            <a:avLst/>
          </a:prstGeom>
        </p:spPr>
        <p:txBody>
          <a:bodyPr>
            <a:spAutoFit/>
          </a:bodyPr>
          <a:lstStyle/>
          <a:p>
            <a:pPr indent="342900" algn="just">
              <a:lnSpc>
                <a:spcPct val="115000"/>
              </a:lnSpc>
              <a:spcAft>
                <a:spcPts val="0"/>
              </a:spcAft>
            </a:pPr>
            <a:r>
              <a:rPr lang="ru-RU" b="1" spc="-30" dirty="0" err="1" smtClean="0">
                <a:effectLst/>
                <a:latin typeface="Times New Roman" panose="02020603050405020304" pitchFamily="18" charset="0"/>
                <a:ea typeface="Times New Roman" panose="02020603050405020304" pitchFamily="18" charset="0"/>
                <a:cs typeface="Times New Roman" panose="02020603050405020304" pitchFamily="18" charset="0"/>
              </a:rPr>
              <a:t>Сучасна</a:t>
            </a:r>
            <a:r>
              <a:rPr lang="ru-RU" b="1" spc="-3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spc="-30" dirty="0" err="1" smtClean="0">
                <a:effectLst/>
                <a:latin typeface="Times New Roman" panose="02020603050405020304" pitchFamily="18" charset="0"/>
                <a:ea typeface="Times New Roman" panose="02020603050405020304" pitchFamily="18" charset="0"/>
                <a:cs typeface="Times New Roman" panose="02020603050405020304" pitchFamily="18" charset="0"/>
              </a:rPr>
              <a:t>грошова</a:t>
            </a:r>
            <a:r>
              <a:rPr lang="ru-RU" b="1" spc="-30" dirty="0" smtClean="0">
                <a:effectLst/>
                <a:latin typeface="Times New Roman" panose="02020603050405020304" pitchFamily="18" charset="0"/>
                <a:ea typeface="Times New Roman" panose="02020603050405020304" pitchFamily="18" charset="0"/>
                <a:cs typeface="Times New Roman" panose="02020603050405020304" pitchFamily="18" charset="0"/>
              </a:rPr>
              <a:t> система </a:t>
            </a:r>
            <a:r>
              <a:rPr lang="ru-RU" b="1" spc="-30" dirty="0" err="1" smtClean="0">
                <a:effectLst/>
                <a:latin typeface="Times New Roman" panose="02020603050405020304" pitchFamily="18" charset="0"/>
                <a:ea typeface="Times New Roman" panose="02020603050405020304" pitchFamily="18" charset="0"/>
                <a:cs typeface="Times New Roman" panose="02020603050405020304" pitchFamily="18" charset="0"/>
              </a:rPr>
              <a:t>України</a:t>
            </a:r>
            <a:r>
              <a:rPr lang="ru-RU" b="1" spc="-3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pc="-3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pc="-30" dirty="0" err="1" smtClean="0">
                <a:effectLst/>
                <a:latin typeface="Times New Roman" panose="02020603050405020304" pitchFamily="18" charset="0"/>
                <a:ea typeface="Times New Roman" panose="02020603050405020304" pitchFamily="18" charset="0"/>
                <a:cs typeface="Times New Roman" panose="02020603050405020304" pitchFamily="18" charset="0"/>
              </a:rPr>
              <a:t>це</a:t>
            </a:r>
            <a:r>
              <a:rPr lang="ru-RU" spc="-3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pc="-30" dirty="0" err="1" smtClean="0">
                <a:effectLst/>
                <a:latin typeface="Times New Roman" panose="02020603050405020304" pitchFamily="18" charset="0"/>
                <a:ea typeface="Times New Roman" panose="02020603050405020304" pitchFamily="18" charset="0"/>
                <a:cs typeface="Times New Roman" panose="02020603050405020304" pitchFamily="18" charset="0"/>
              </a:rPr>
              <a:t>грошова</a:t>
            </a:r>
            <a:r>
              <a:rPr lang="ru-RU" spc="-30" dirty="0" smtClean="0">
                <a:effectLst/>
                <a:latin typeface="Times New Roman" panose="02020603050405020304" pitchFamily="18" charset="0"/>
                <a:ea typeface="Times New Roman" panose="02020603050405020304" pitchFamily="18" charset="0"/>
                <a:cs typeface="Times New Roman" panose="02020603050405020304" pitchFamily="18" charset="0"/>
              </a:rPr>
              <a:t> система </a:t>
            </a:r>
            <a:r>
              <a:rPr lang="ru-RU" spc="-30" dirty="0" err="1" smtClean="0">
                <a:effectLst/>
                <a:latin typeface="Times New Roman" panose="02020603050405020304" pitchFamily="18" charset="0"/>
                <a:ea typeface="Times New Roman" panose="02020603050405020304" pitchFamily="18" charset="0"/>
                <a:cs typeface="Times New Roman" panose="02020603050405020304" pitchFamily="18" charset="0"/>
              </a:rPr>
              <a:t>ринкового</a:t>
            </a:r>
            <a:r>
              <a:rPr lang="ru-RU" spc="-3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pc="-30" dirty="0" err="1" smtClean="0">
                <a:effectLst/>
                <a:latin typeface="Times New Roman" panose="02020603050405020304" pitchFamily="18" charset="0"/>
                <a:ea typeface="Times New Roman" panose="02020603050405020304" pitchFamily="18" charset="0"/>
                <a:cs typeface="Times New Roman" panose="02020603050405020304" pitchFamily="18" charset="0"/>
              </a:rPr>
              <a:t>зразка</a:t>
            </a:r>
            <a:r>
              <a:rPr lang="ru-RU" spc="-3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tabLst>
                <a:tab pos="571500" algn="l"/>
              </a:tabLst>
            </a:pPr>
            <a:r>
              <a:rPr lang="ru-RU" dirty="0" err="1" smtClean="0">
                <a:effectLst/>
                <a:latin typeface="Times New Roman" panose="02020603050405020304" pitchFamily="18" charset="0"/>
                <a:ea typeface="Times New Roman" panose="02020603050405020304" pitchFamily="18" charset="0"/>
                <a:cs typeface="Times New Roman" panose="02020603050405020304" pitchFamily="18" charset="0"/>
              </a:rPr>
              <a:t>Необхідність</a:t>
            </a:r>
            <a:r>
              <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smtClean="0">
                <a:effectLst/>
                <a:latin typeface="Times New Roman" panose="02020603050405020304" pitchFamily="18" charset="0"/>
                <a:ea typeface="Times New Roman" panose="02020603050405020304" pitchFamily="18" charset="0"/>
                <a:cs typeface="Times New Roman" panose="02020603050405020304" pitchFamily="18" charset="0"/>
              </a:rPr>
              <a:t>створення</a:t>
            </a:r>
            <a:r>
              <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smtClean="0">
                <a:effectLst/>
                <a:latin typeface="Times New Roman" panose="02020603050405020304" pitchFamily="18" charset="0"/>
                <a:ea typeface="Times New Roman" panose="02020603050405020304" pitchFamily="18" charset="0"/>
                <a:cs typeface="Times New Roman" panose="02020603050405020304" pitchFamily="18" charset="0"/>
              </a:rPr>
              <a:t>грошової</a:t>
            </a:r>
            <a:r>
              <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smtClean="0">
                <a:effectLst/>
                <a:latin typeface="Times New Roman" panose="02020603050405020304" pitchFamily="18" charset="0"/>
                <a:ea typeface="Times New Roman" panose="02020603050405020304" pitchFamily="18" charset="0"/>
                <a:cs typeface="Times New Roman" panose="02020603050405020304" pitchFamily="18" charset="0"/>
              </a:rPr>
              <a:t>системи</a:t>
            </a:r>
            <a:r>
              <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smtClean="0">
                <a:effectLst/>
                <a:latin typeface="Times New Roman" panose="02020603050405020304" pitchFamily="18" charset="0"/>
                <a:ea typeface="Times New Roman" panose="02020603050405020304" pitchFamily="18" charset="0"/>
                <a:cs typeface="Times New Roman" panose="02020603050405020304" pitchFamily="18" charset="0"/>
              </a:rPr>
              <a:t>України</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була обумовлена: </a:t>
            </a:r>
            <a:r>
              <a:rPr lang="ru-RU" dirty="0" err="1" smtClean="0">
                <a:effectLst/>
                <a:latin typeface="Times New Roman" panose="02020603050405020304" pitchFamily="18" charset="0"/>
                <a:ea typeface="Times New Roman" panose="02020603050405020304" pitchFamily="18" charset="0"/>
                <a:cs typeface="Times New Roman" panose="02020603050405020304" pitchFamily="18" charset="0"/>
              </a:rPr>
              <a:t>розпад</a:t>
            </a:r>
            <a:r>
              <a:rPr lang="uk-UA" dirty="0" err="1" smtClean="0">
                <a:effectLst/>
                <a:latin typeface="Times New Roman" panose="02020603050405020304" pitchFamily="18" charset="0"/>
                <a:ea typeface="Times New Roman" panose="02020603050405020304" pitchFamily="18" charset="0"/>
                <a:cs typeface="Times New Roman" panose="02020603050405020304" pitchFamily="18" charset="0"/>
              </a:rPr>
              <a:t>ом</a:t>
            </a:r>
            <a:r>
              <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rPr>
              <a:t> СРСР </a:t>
            </a:r>
            <a:r>
              <a:rPr lang="ru-RU" dirty="0" err="1" smtClean="0">
                <a:effectLst/>
                <a:latin typeface="Times New Roman" panose="02020603050405020304" pitchFamily="18" charset="0"/>
                <a:ea typeface="Times New Roman" panose="02020603050405020304" pitchFamily="18" charset="0"/>
                <a:cs typeface="Times New Roman" panose="02020603050405020304" pitchFamily="18" charset="0"/>
              </a:rPr>
              <a:t>наприкінці</a:t>
            </a:r>
            <a:r>
              <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rPr>
              <a:t> 1991 року</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smtClean="0">
                <a:effectLst/>
                <a:latin typeface="Times New Roman" panose="02020603050405020304" pitchFamily="18" charset="0"/>
                <a:ea typeface="Times New Roman" panose="02020603050405020304" pitchFamily="18" charset="0"/>
                <a:cs typeface="Times New Roman" panose="02020603050405020304" pitchFamily="18" charset="0"/>
              </a:rPr>
              <a:t>вих</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о</a:t>
            </a:r>
            <a:r>
              <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rPr>
              <a:t>д</a:t>
            </a:r>
            <a:r>
              <a:rPr lang="uk-UA" dirty="0" err="1" smtClean="0">
                <a:effectLst/>
                <a:latin typeface="Times New Roman" panose="02020603050405020304" pitchFamily="18" charset="0"/>
                <a:ea typeface="Times New Roman" panose="02020603050405020304" pitchFamily="18" charset="0"/>
                <a:cs typeface="Times New Roman" panose="02020603050405020304" pitchFamily="18" charset="0"/>
              </a:rPr>
              <a:t>ом</a:t>
            </a:r>
            <a:r>
              <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smtClean="0">
                <a:effectLst/>
                <a:latin typeface="Times New Roman" panose="02020603050405020304" pitchFamily="18" charset="0"/>
                <a:ea typeface="Times New Roman" panose="02020603050405020304" pitchFamily="18" charset="0"/>
                <a:cs typeface="Times New Roman" panose="02020603050405020304" pitchFamily="18" charset="0"/>
              </a:rPr>
              <a:t>України</a:t>
            </a:r>
            <a:r>
              <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rPr>
              <a:t> з </a:t>
            </a:r>
            <a:r>
              <a:rPr lang="ru-RU" dirty="0" err="1" smtClean="0">
                <a:effectLst/>
                <a:latin typeface="Times New Roman" panose="02020603050405020304" pitchFamily="18" charset="0"/>
                <a:ea typeface="Times New Roman" panose="02020603050405020304" pitchFamily="18" charset="0"/>
                <a:cs typeface="Times New Roman" panose="02020603050405020304" pitchFamily="18" charset="0"/>
              </a:rPr>
              <a:t>рубльової</a:t>
            </a:r>
            <a:r>
              <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smtClean="0">
                <a:effectLst/>
                <a:latin typeface="Times New Roman" panose="02020603050405020304" pitchFamily="18" charset="0"/>
                <a:ea typeface="Times New Roman" panose="02020603050405020304" pitchFamily="18" charset="0"/>
                <a:cs typeface="Times New Roman" panose="02020603050405020304" pitchFamily="18" charset="0"/>
              </a:rPr>
              <a:t>зони</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smtClean="0">
                <a:effectLst/>
                <a:latin typeface="Times New Roman" panose="02020603050405020304" pitchFamily="18" charset="0"/>
                <a:ea typeface="Times New Roman" panose="02020603050405020304" pitchFamily="18" charset="0"/>
                <a:cs typeface="Times New Roman" panose="02020603050405020304" pitchFamily="18" charset="0"/>
              </a:rPr>
              <a:t>запровадження</a:t>
            </a:r>
            <a:r>
              <a:rPr lang="uk-UA" dirty="0" smtClean="0">
                <a:effectLst/>
                <a:latin typeface="Times New Roman" panose="02020603050405020304" pitchFamily="18" charset="0"/>
                <a:ea typeface="Times New Roman" panose="02020603050405020304" pitchFamily="18" charset="0"/>
                <a:cs typeface="Times New Roman" panose="02020603050405020304" pitchFamily="18" charset="0"/>
              </a:rPr>
              <a:t>м</a:t>
            </a:r>
            <a:r>
              <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smtClean="0">
                <a:effectLst/>
                <a:latin typeface="Times New Roman" panose="02020603050405020304" pitchFamily="18" charset="0"/>
                <a:ea typeface="Times New Roman" panose="02020603050405020304" pitchFamily="18" charset="0"/>
                <a:cs typeface="Times New Roman" panose="02020603050405020304" pitchFamily="18" charset="0"/>
              </a:rPr>
              <a:t>власної</a:t>
            </a:r>
            <a:r>
              <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smtClean="0">
                <a:effectLst/>
                <a:latin typeface="Times New Roman" panose="02020603050405020304" pitchFamily="18" charset="0"/>
                <a:ea typeface="Times New Roman" panose="02020603050405020304" pitchFamily="18" charset="0"/>
                <a:cs typeface="Times New Roman" panose="02020603050405020304" pitchFamily="18" charset="0"/>
              </a:rPr>
              <a:t>грошової</a:t>
            </a:r>
            <a:r>
              <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smtClean="0">
                <a:effectLst/>
                <a:latin typeface="Times New Roman" panose="02020603050405020304" pitchFamily="18" charset="0"/>
                <a:ea typeface="Times New Roman" panose="02020603050405020304" pitchFamily="18" charset="0"/>
                <a:cs typeface="Times New Roman" panose="02020603050405020304" pitchFamily="18" charset="0"/>
              </a:rPr>
              <a:t>одиниці</a:t>
            </a:r>
            <a:r>
              <a:rPr lang="ru-RU"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9030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0"/>
            <a:ext cx="9108111" cy="5923127"/>
          </a:xfrm>
        </p:spPr>
        <p:txBody>
          <a:bodyPr>
            <a:normAutofit/>
          </a:bodyPr>
          <a:lstStyle/>
          <a:p>
            <a:r>
              <a:rPr lang="ru-RU" b="1" dirty="0"/>
              <a:t>4.3. </a:t>
            </a:r>
            <a:r>
              <a:rPr lang="ru-RU" b="1" dirty="0" err="1"/>
              <a:t>Створення</a:t>
            </a:r>
            <a:r>
              <a:rPr lang="ru-RU" b="1" dirty="0"/>
              <a:t> і </a:t>
            </a:r>
            <a:r>
              <a:rPr lang="ru-RU" b="1" dirty="0" err="1"/>
              <a:t>розвиток</a:t>
            </a:r>
            <a:r>
              <a:rPr lang="ru-RU" b="1" dirty="0"/>
              <a:t> </a:t>
            </a:r>
            <a:r>
              <a:rPr lang="ru-RU" b="1" dirty="0" err="1"/>
              <a:t>грошової</a:t>
            </a:r>
            <a:r>
              <a:rPr lang="ru-RU" b="1" dirty="0"/>
              <a:t> </a:t>
            </a:r>
            <a:r>
              <a:rPr lang="ru-RU" b="1" dirty="0" err="1"/>
              <a:t>системи</a:t>
            </a:r>
            <a:r>
              <a:rPr lang="ru-RU" b="1" dirty="0"/>
              <a:t> </a:t>
            </a:r>
            <a:r>
              <a:rPr lang="ru-RU" b="1" dirty="0" err="1" smtClean="0"/>
              <a:t>України</a:t>
            </a:r>
            <a:endParaRPr lang="ru-RU" b="1" dirty="0" smtClean="0"/>
          </a:p>
          <a:p>
            <a:endParaRPr lang="ru-RU" b="1" dirty="0"/>
          </a:p>
          <a:p>
            <a:r>
              <a:rPr lang="ru-RU" dirty="0" err="1" smtClean="0"/>
              <a:t>Організаційно-правові</a:t>
            </a:r>
            <a:r>
              <a:rPr lang="ru-RU" dirty="0" smtClean="0"/>
              <a:t> </a:t>
            </a:r>
            <a:r>
              <a:rPr lang="ru-RU" dirty="0"/>
              <a:t>засади </a:t>
            </a:r>
            <a:r>
              <a:rPr lang="ru-RU" dirty="0" err="1"/>
              <a:t>створення</a:t>
            </a:r>
            <a:r>
              <a:rPr lang="ru-RU" dirty="0"/>
              <a:t> </a:t>
            </a:r>
            <a:r>
              <a:rPr lang="ru-RU" dirty="0" err="1"/>
              <a:t>грошової</a:t>
            </a:r>
            <a:r>
              <a:rPr lang="ru-RU" dirty="0"/>
              <a:t> </a:t>
            </a:r>
            <a:r>
              <a:rPr lang="ru-RU" dirty="0" err="1"/>
              <a:t>системи</a:t>
            </a:r>
            <a:r>
              <a:rPr lang="ru-RU" dirty="0"/>
              <a:t> </a:t>
            </a:r>
            <a:r>
              <a:rPr lang="ru-RU" dirty="0" err="1"/>
              <a:t>України</a:t>
            </a:r>
            <a:r>
              <a:rPr lang="ru-RU" dirty="0"/>
              <a:t> </a:t>
            </a:r>
            <a:r>
              <a:rPr lang="ru-RU" dirty="0" err="1"/>
              <a:t>були</a:t>
            </a:r>
            <a:r>
              <a:rPr lang="ru-RU" dirty="0"/>
              <a:t> </a:t>
            </a:r>
            <a:r>
              <a:rPr lang="ru-RU" dirty="0" err="1" smtClean="0"/>
              <a:t>закладені</a:t>
            </a:r>
            <a:r>
              <a:rPr lang="ru-RU" dirty="0"/>
              <a:t> </a:t>
            </a:r>
            <a:r>
              <a:rPr lang="ru-RU" dirty="0" smtClean="0"/>
              <a:t>в </a:t>
            </a:r>
            <a:r>
              <a:rPr lang="ru-RU" dirty="0" err="1"/>
              <a:t>Законі</a:t>
            </a:r>
            <a:r>
              <a:rPr lang="ru-RU" dirty="0"/>
              <a:t> </a:t>
            </a:r>
            <a:r>
              <a:rPr lang="ru-RU" dirty="0" err="1"/>
              <a:t>України</a:t>
            </a:r>
            <a:r>
              <a:rPr lang="ru-RU" dirty="0"/>
              <a:t> «Про банки і </a:t>
            </a:r>
            <a:r>
              <a:rPr lang="ru-RU" dirty="0" err="1"/>
              <a:t>банківську</a:t>
            </a:r>
            <a:r>
              <a:rPr lang="ru-RU" dirty="0"/>
              <a:t> </a:t>
            </a:r>
            <a:r>
              <a:rPr lang="ru-RU" dirty="0" err="1"/>
              <a:t>діяльність</a:t>
            </a:r>
            <a:r>
              <a:rPr lang="ru-RU" dirty="0"/>
              <a:t>», </a:t>
            </a:r>
            <a:r>
              <a:rPr lang="ru-RU" dirty="0" err="1"/>
              <a:t>ухваленому</a:t>
            </a:r>
            <a:r>
              <a:rPr lang="ru-RU" dirty="0"/>
              <a:t> </a:t>
            </a:r>
            <a:r>
              <a:rPr lang="ru-RU" dirty="0" smtClean="0"/>
              <a:t>Верховною Радою </a:t>
            </a:r>
            <a:r>
              <a:rPr lang="ru-RU" dirty="0" err="1"/>
              <a:t>України</a:t>
            </a:r>
            <a:r>
              <a:rPr lang="ru-RU" dirty="0"/>
              <a:t> 20 </a:t>
            </a:r>
            <a:r>
              <a:rPr lang="ru-RU" dirty="0" err="1"/>
              <a:t>березня</a:t>
            </a:r>
            <a:r>
              <a:rPr lang="ru-RU" dirty="0"/>
              <a:t> 1991 р. </a:t>
            </a:r>
            <a:r>
              <a:rPr lang="ru-RU" dirty="0" err="1"/>
              <a:t>Цим</a:t>
            </a:r>
            <a:r>
              <a:rPr lang="ru-RU" dirty="0"/>
              <a:t> законом </a:t>
            </a:r>
            <a:r>
              <a:rPr lang="ru-RU" dirty="0" err="1"/>
              <a:t>Національному</a:t>
            </a:r>
            <a:r>
              <a:rPr lang="ru-RU" dirty="0"/>
              <a:t> банку </a:t>
            </a:r>
            <a:r>
              <a:rPr lang="ru-RU" dirty="0" err="1" smtClean="0"/>
              <a:t>України</a:t>
            </a:r>
            <a:r>
              <a:rPr lang="ru-RU" dirty="0"/>
              <a:t> </a:t>
            </a:r>
            <a:r>
              <a:rPr lang="ru-RU" dirty="0" err="1" smtClean="0"/>
              <a:t>надавалося</a:t>
            </a:r>
            <a:r>
              <a:rPr lang="ru-RU" dirty="0" smtClean="0"/>
              <a:t> </a:t>
            </a:r>
            <a:r>
              <a:rPr lang="ru-RU" dirty="0" err="1"/>
              <a:t>монопольне</a:t>
            </a:r>
            <a:r>
              <a:rPr lang="ru-RU" dirty="0"/>
              <a:t> право </a:t>
            </a:r>
            <a:r>
              <a:rPr lang="ru-RU" dirty="0" err="1"/>
              <a:t>здійснювати</a:t>
            </a:r>
            <a:r>
              <a:rPr lang="ru-RU" dirty="0"/>
              <a:t> </a:t>
            </a:r>
            <a:r>
              <a:rPr lang="ru-RU" dirty="0" err="1"/>
              <a:t>емісію</a:t>
            </a:r>
            <a:r>
              <a:rPr lang="ru-RU" dirty="0"/>
              <a:t> грошей на </a:t>
            </a:r>
            <a:r>
              <a:rPr lang="ru-RU" dirty="0" err="1"/>
              <a:t>території</a:t>
            </a:r>
            <a:r>
              <a:rPr lang="ru-RU" dirty="0"/>
              <a:t> </a:t>
            </a:r>
            <a:r>
              <a:rPr lang="ru-RU" dirty="0" err="1" smtClean="0"/>
              <a:t>України</a:t>
            </a:r>
            <a:r>
              <a:rPr lang="ru-RU" dirty="0"/>
              <a:t> </a:t>
            </a:r>
            <a:r>
              <a:rPr lang="ru-RU" dirty="0" smtClean="0"/>
              <a:t>та </a:t>
            </a:r>
            <a:r>
              <a:rPr lang="ru-RU" dirty="0" err="1"/>
              <a:t>організовувати</a:t>
            </a:r>
            <a:r>
              <a:rPr lang="ru-RU" dirty="0"/>
              <a:t> </a:t>
            </a:r>
            <a:r>
              <a:rPr lang="ru-RU" dirty="0" err="1"/>
              <a:t>їх</a:t>
            </a:r>
            <a:r>
              <a:rPr lang="ru-RU" dirty="0"/>
              <a:t> </a:t>
            </a:r>
            <a:r>
              <a:rPr lang="ru-RU" dirty="0" err="1"/>
              <a:t>обіг</a:t>
            </a:r>
            <a:r>
              <a:rPr lang="ru-RU" dirty="0"/>
              <a:t>, </a:t>
            </a:r>
            <a:r>
              <a:rPr lang="ru-RU" dirty="0" err="1"/>
              <a:t>проводити</a:t>
            </a:r>
            <a:r>
              <a:rPr lang="ru-RU" dirty="0"/>
              <a:t> </a:t>
            </a:r>
            <a:r>
              <a:rPr lang="ru-RU" dirty="0" err="1"/>
              <a:t>єдину</a:t>
            </a:r>
            <a:r>
              <a:rPr lang="ru-RU" dirty="0"/>
              <a:t> </a:t>
            </a:r>
            <a:r>
              <a:rPr lang="ru-RU" dirty="0" err="1"/>
              <a:t>грошово-кредитну</a:t>
            </a:r>
            <a:r>
              <a:rPr lang="ru-RU" dirty="0"/>
              <a:t> </a:t>
            </a:r>
            <a:r>
              <a:rPr lang="ru-RU" dirty="0" err="1"/>
              <a:t>політику</a:t>
            </a:r>
            <a:r>
              <a:rPr lang="ru-RU" dirty="0"/>
              <a:t> </a:t>
            </a:r>
            <a:r>
              <a:rPr lang="ru-RU" dirty="0" err="1"/>
              <a:t>тощо</a:t>
            </a:r>
            <a:r>
              <a:rPr lang="ru-RU" dirty="0"/>
              <a:t>.</a:t>
            </a:r>
          </a:p>
          <a:p>
            <a:r>
              <a:rPr lang="ru-RU" dirty="0" err="1"/>
              <a:t>Це</a:t>
            </a:r>
            <a:r>
              <a:rPr lang="ru-RU" dirty="0"/>
              <a:t> означало, </a:t>
            </a:r>
            <a:r>
              <a:rPr lang="ru-RU" dirty="0" err="1"/>
              <a:t>що</a:t>
            </a:r>
            <a:r>
              <a:rPr lang="ru-RU" dirty="0"/>
              <a:t> </a:t>
            </a:r>
            <a:r>
              <a:rPr lang="ru-RU" dirty="0" err="1"/>
              <a:t>ніякі</a:t>
            </a:r>
            <a:r>
              <a:rPr lang="ru-RU" dirty="0"/>
              <a:t> </a:t>
            </a:r>
            <a:r>
              <a:rPr lang="ru-RU" dirty="0" err="1"/>
              <a:t>інші</a:t>
            </a:r>
            <a:r>
              <a:rPr lang="ru-RU" dirty="0"/>
              <a:t> </a:t>
            </a:r>
            <a:r>
              <a:rPr lang="ru-RU" dirty="0" err="1"/>
              <a:t>органи</a:t>
            </a:r>
            <a:r>
              <a:rPr lang="ru-RU" dirty="0"/>
              <a:t> </a:t>
            </a:r>
            <a:r>
              <a:rPr lang="ru-RU" dirty="0" err="1"/>
              <a:t>нашої</a:t>
            </a:r>
            <a:r>
              <a:rPr lang="ru-RU" dirty="0"/>
              <a:t> </a:t>
            </a:r>
            <a:r>
              <a:rPr lang="ru-RU" dirty="0" err="1"/>
              <a:t>країни</a:t>
            </a:r>
            <a:r>
              <a:rPr lang="ru-RU" dirty="0"/>
              <a:t>, а </a:t>
            </a:r>
            <a:r>
              <a:rPr lang="ru-RU" dirty="0" err="1"/>
              <a:t>тим</a:t>
            </a:r>
            <a:r>
              <a:rPr lang="ru-RU" dirty="0"/>
              <a:t> </a:t>
            </a:r>
            <a:r>
              <a:rPr lang="ru-RU" dirty="0" err="1"/>
              <a:t>більше</a:t>
            </a:r>
            <a:r>
              <a:rPr lang="ru-RU" dirty="0"/>
              <a:t> </a:t>
            </a:r>
            <a:r>
              <a:rPr lang="ru-RU" dirty="0" err="1"/>
              <a:t>інших</a:t>
            </a:r>
            <a:r>
              <a:rPr lang="ru-RU" dirty="0"/>
              <a:t> </a:t>
            </a:r>
            <a:r>
              <a:rPr lang="ru-RU" dirty="0" err="1"/>
              <a:t>країн</a:t>
            </a:r>
            <a:r>
              <a:rPr lang="ru-RU" dirty="0"/>
              <a:t>, </a:t>
            </a:r>
            <a:r>
              <a:rPr lang="ru-RU" dirty="0" smtClean="0"/>
              <a:t>не </a:t>
            </a:r>
            <a:r>
              <a:rPr lang="ru-RU" dirty="0" err="1" smtClean="0"/>
              <a:t>мали</a:t>
            </a:r>
            <a:r>
              <a:rPr lang="ru-RU" dirty="0" smtClean="0"/>
              <a:t> </a:t>
            </a:r>
            <a:r>
              <a:rPr lang="ru-RU" dirty="0"/>
              <a:t>права </a:t>
            </a:r>
            <a:r>
              <a:rPr lang="ru-RU" dirty="0" err="1"/>
              <a:t>втручатися</a:t>
            </a:r>
            <a:r>
              <a:rPr lang="ru-RU" dirty="0"/>
              <a:t> в </a:t>
            </a:r>
            <a:r>
              <a:rPr lang="ru-RU" dirty="0" err="1"/>
              <a:t>цю</a:t>
            </a:r>
            <a:r>
              <a:rPr lang="ru-RU" dirty="0"/>
              <a:t> сферу. </a:t>
            </a:r>
            <a:r>
              <a:rPr lang="ru-RU" dirty="0" err="1"/>
              <a:t>Отже</a:t>
            </a:r>
            <a:r>
              <a:rPr lang="ru-RU" dirty="0"/>
              <a:t>, оборот грошей на </a:t>
            </a:r>
            <a:r>
              <a:rPr lang="ru-RU" dirty="0" err="1"/>
              <a:t>нашій</a:t>
            </a:r>
            <a:r>
              <a:rPr lang="ru-RU" dirty="0"/>
              <a:t> </a:t>
            </a:r>
            <a:r>
              <a:rPr lang="ru-RU" dirty="0" err="1" smtClean="0"/>
              <a:t>території</a:t>
            </a:r>
            <a:r>
              <a:rPr lang="ru-RU" dirty="0"/>
              <a:t> </a:t>
            </a:r>
            <a:r>
              <a:rPr lang="ru-RU" dirty="0" smtClean="0"/>
              <a:t>ставав </a:t>
            </a:r>
            <a:r>
              <a:rPr lang="ru-RU" dirty="0" err="1"/>
              <a:t>підвладним</a:t>
            </a:r>
            <a:r>
              <a:rPr lang="ru-RU" dirty="0"/>
              <a:t> органам </a:t>
            </a:r>
            <a:r>
              <a:rPr lang="ru-RU" dirty="0" err="1"/>
              <a:t>української</a:t>
            </a:r>
            <a:r>
              <a:rPr lang="ru-RU" dirty="0"/>
              <a:t> </a:t>
            </a:r>
            <a:r>
              <a:rPr lang="ru-RU" dirty="0" err="1" smtClean="0"/>
              <a:t>держави</a:t>
            </a:r>
            <a:r>
              <a:rPr lang="ru-RU" dirty="0" smtClean="0"/>
              <a:t>.</a:t>
            </a:r>
            <a:endParaRPr lang="ru-RU" dirty="0"/>
          </a:p>
          <a:p>
            <a:r>
              <a:rPr lang="ru-RU" dirty="0" err="1"/>
              <a:t>Перші</a:t>
            </a:r>
            <a:r>
              <a:rPr lang="ru-RU" dirty="0"/>
              <a:t> кроки </a:t>
            </a:r>
            <a:r>
              <a:rPr lang="ru-RU" dirty="0" err="1"/>
              <a:t>щодо</a:t>
            </a:r>
            <a:r>
              <a:rPr lang="ru-RU" dirty="0"/>
              <a:t> </a:t>
            </a:r>
            <a:r>
              <a:rPr lang="ru-RU" dirty="0" err="1"/>
              <a:t>створення</a:t>
            </a:r>
            <a:r>
              <a:rPr lang="ru-RU" dirty="0"/>
              <a:t> </a:t>
            </a:r>
            <a:r>
              <a:rPr lang="ru-RU" dirty="0" err="1"/>
              <a:t>власної</a:t>
            </a:r>
            <a:r>
              <a:rPr lang="ru-RU" dirty="0"/>
              <a:t> </a:t>
            </a:r>
            <a:r>
              <a:rPr lang="ru-RU" dirty="0" err="1"/>
              <a:t>грошової</a:t>
            </a:r>
            <a:r>
              <a:rPr lang="ru-RU" dirty="0"/>
              <a:t> </a:t>
            </a:r>
            <a:r>
              <a:rPr lang="ru-RU" dirty="0" err="1"/>
              <a:t>системи</a:t>
            </a:r>
            <a:r>
              <a:rPr lang="ru-RU" dirty="0"/>
              <a:t> </a:t>
            </a:r>
            <a:r>
              <a:rPr lang="ru-RU" dirty="0" err="1"/>
              <a:t>були</a:t>
            </a:r>
            <a:r>
              <a:rPr lang="ru-RU" dirty="0"/>
              <a:t> </a:t>
            </a:r>
            <a:r>
              <a:rPr lang="ru-RU" dirty="0" err="1"/>
              <a:t>зроблені</a:t>
            </a:r>
            <a:r>
              <a:rPr lang="ru-RU" dirty="0"/>
              <a:t> </a:t>
            </a:r>
            <a:r>
              <a:rPr lang="ru-RU" dirty="0" err="1" smtClean="0"/>
              <a:t>після</a:t>
            </a:r>
            <a:r>
              <a:rPr lang="ru-RU" dirty="0"/>
              <a:t> </a:t>
            </a:r>
            <a:r>
              <a:rPr lang="ru-RU" dirty="0" err="1" smtClean="0"/>
              <a:t>виходу</a:t>
            </a:r>
            <a:r>
              <a:rPr lang="ru-RU" dirty="0" smtClean="0"/>
              <a:t> </a:t>
            </a:r>
            <a:r>
              <a:rPr lang="ru-RU" dirty="0" err="1"/>
              <a:t>України</a:t>
            </a:r>
            <a:r>
              <a:rPr lang="ru-RU" dirty="0"/>
              <a:t> </a:t>
            </a:r>
            <a:r>
              <a:rPr lang="ru-RU" dirty="0" err="1"/>
              <a:t>зі</a:t>
            </a:r>
            <a:r>
              <a:rPr lang="ru-RU" dirty="0"/>
              <a:t> складу СРСР, коли 10 </a:t>
            </a:r>
            <a:r>
              <a:rPr lang="ru-RU" dirty="0" err="1"/>
              <a:t>січня</a:t>
            </a:r>
            <a:r>
              <a:rPr lang="ru-RU" dirty="0"/>
              <a:t> 1992 р. </a:t>
            </a:r>
            <a:r>
              <a:rPr lang="ru-RU" dirty="0" err="1"/>
              <a:t>були</a:t>
            </a:r>
            <a:r>
              <a:rPr lang="ru-RU" dirty="0"/>
              <a:t> </a:t>
            </a:r>
            <a:r>
              <a:rPr lang="ru-RU" dirty="0" err="1"/>
              <a:t>запроваджені</a:t>
            </a:r>
            <a:r>
              <a:rPr lang="ru-RU" dirty="0"/>
              <a:t> </a:t>
            </a:r>
            <a:r>
              <a:rPr lang="ru-RU" dirty="0" err="1" smtClean="0"/>
              <a:t>українські</a:t>
            </a:r>
            <a:r>
              <a:rPr lang="ru-RU" dirty="0" smtClean="0"/>
              <a:t> </a:t>
            </a:r>
            <a:r>
              <a:rPr lang="ru-RU" dirty="0" err="1"/>
              <a:t>купоно-карбованці</a:t>
            </a:r>
            <a:r>
              <a:rPr lang="ru-RU" dirty="0"/>
              <a:t> </a:t>
            </a:r>
            <a:r>
              <a:rPr lang="ru-RU" dirty="0" err="1"/>
              <a:t>багаторазового</a:t>
            </a:r>
            <a:r>
              <a:rPr lang="ru-RU" dirty="0"/>
              <a:t> </a:t>
            </a:r>
            <a:r>
              <a:rPr lang="ru-RU" dirty="0" err="1"/>
              <a:t>користування</a:t>
            </a:r>
            <a:r>
              <a:rPr lang="ru-RU" dirty="0"/>
              <a:t> як </a:t>
            </a:r>
            <a:r>
              <a:rPr lang="ru-RU" dirty="0" err="1"/>
              <a:t>доповнення</a:t>
            </a:r>
            <a:r>
              <a:rPr lang="ru-RU" dirty="0"/>
              <a:t> до </a:t>
            </a:r>
            <a:r>
              <a:rPr lang="ru-RU" dirty="0" err="1" smtClean="0"/>
              <a:t>рублевої</a:t>
            </a:r>
            <a:r>
              <a:rPr lang="ru-RU" dirty="0" smtClean="0"/>
              <a:t> </a:t>
            </a:r>
            <a:r>
              <a:rPr lang="ru-RU" dirty="0" err="1"/>
              <a:t>грошової</a:t>
            </a:r>
            <a:r>
              <a:rPr lang="ru-RU" dirty="0"/>
              <a:t> </a:t>
            </a:r>
            <a:r>
              <a:rPr lang="ru-RU" dirty="0" err="1"/>
              <a:t>маси</a:t>
            </a:r>
            <a:r>
              <a:rPr lang="ru-RU" dirty="0"/>
              <a:t>. </a:t>
            </a:r>
            <a:r>
              <a:rPr lang="ru-RU" dirty="0" err="1"/>
              <a:t>Тобто</a:t>
            </a:r>
            <a:r>
              <a:rPr lang="ru-RU" dirty="0"/>
              <a:t> в </a:t>
            </a:r>
            <a:r>
              <a:rPr lang="ru-RU" dirty="0" err="1"/>
              <a:t>обороті</a:t>
            </a:r>
            <a:r>
              <a:rPr lang="ru-RU" dirty="0"/>
              <a:t> </a:t>
            </a:r>
            <a:r>
              <a:rPr lang="ru-RU" dirty="0" err="1"/>
              <a:t>одночасно</a:t>
            </a:r>
            <a:r>
              <a:rPr lang="ru-RU" dirty="0"/>
              <a:t> </a:t>
            </a:r>
            <a:r>
              <a:rPr lang="ru-RU" dirty="0" err="1"/>
              <a:t>опинилися</a:t>
            </a:r>
            <a:r>
              <a:rPr lang="ru-RU" dirty="0"/>
              <a:t> два </a:t>
            </a:r>
            <a:r>
              <a:rPr lang="ru-RU" dirty="0" err="1"/>
              <a:t>види</a:t>
            </a:r>
            <a:r>
              <a:rPr lang="ru-RU" dirty="0"/>
              <a:t> </a:t>
            </a:r>
            <a:r>
              <a:rPr lang="ru-RU" dirty="0" err="1"/>
              <a:t>валюти</a:t>
            </a:r>
            <a:r>
              <a:rPr lang="ru-RU" dirty="0"/>
              <a:t> </a:t>
            </a:r>
            <a:r>
              <a:rPr lang="ru-RU" dirty="0" smtClean="0"/>
              <a:t>— </a:t>
            </a:r>
            <a:r>
              <a:rPr lang="ru-RU" dirty="0" err="1" smtClean="0"/>
              <a:t>попередні</a:t>
            </a:r>
            <a:r>
              <a:rPr lang="ru-RU" dirty="0" smtClean="0"/>
              <a:t> </a:t>
            </a:r>
            <a:r>
              <a:rPr lang="ru-RU" dirty="0" err="1"/>
              <a:t>рублі</a:t>
            </a:r>
            <a:r>
              <a:rPr lang="ru-RU" dirty="0"/>
              <a:t>, </a:t>
            </a:r>
            <a:r>
              <a:rPr lang="ru-RU" dirty="0" err="1"/>
              <a:t>емісія</a:t>
            </a:r>
            <a:r>
              <a:rPr lang="ru-RU" dirty="0"/>
              <a:t> </a:t>
            </a:r>
            <a:r>
              <a:rPr lang="ru-RU" dirty="0" err="1"/>
              <a:t>яких</a:t>
            </a:r>
            <a:r>
              <a:rPr lang="ru-RU" dirty="0"/>
              <a:t> </a:t>
            </a:r>
            <a:r>
              <a:rPr lang="ru-RU" dirty="0" err="1"/>
              <a:t>перейшла</a:t>
            </a:r>
            <a:r>
              <a:rPr lang="ru-RU" dirty="0"/>
              <a:t> </a:t>
            </a:r>
            <a:r>
              <a:rPr lang="ru-RU" dirty="0" err="1"/>
              <a:t>від</a:t>
            </a:r>
            <a:r>
              <a:rPr lang="ru-RU" dirty="0"/>
              <a:t> союзного уряду до уряду </a:t>
            </a:r>
            <a:r>
              <a:rPr lang="ru-RU" dirty="0" err="1" smtClean="0"/>
              <a:t>Російської</a:t>
            </a:r>
            <a:r>
              <a:rPr lang="ru-RU" dirty="0"/>
              <a:t> </a:t>
            </a:r>
            <a:r>
              <a:rPr lang="ru-RU" dirty="0" err="1" smtClean="0"/>
              <a:t>Федерації</a:t>
            </a:r>
            <a:r>
              <a:rPr lang="ru-RU" dirty="0"/>
              <a:t>, та </a:t>
            </a:r>
            <a:r>
              <a:rPr lang="ru-RU" dirty="0" err="1"/>
              <a:t>купоно-карбованці</a:t>
            </a:r>
            <a:r>
              <a:rPr lang="ru-RU" dirty="0"/>
              <a:t>, право </a:t>
            </a:r>
            <a:r>
              <a:rPr lang="ru-RU" dirty="0" err="1"/>
              <a:t>емісії</a:t>
            </a:r>
            <a:r>
              <a:rPr lang="ru-RU" dirty="0"/>
              <a:t> </a:t>
            </a:r>
            <a:r>
              <a:rPr lang="ru-RU" dirty="0" err="1"/>
              <a:t>яких</a:t>
            </a:r>
            <a:r>
              <a:rPr lang="ru-RU" dirty="0"/>
              <a:t> </a:t>
            </a:r>
            <a:r>
              <a:rPr lang="ru-RU" dirty="0" err="1"/>
              <a:t>було</a:t>
            </a:r>
            <a:r>
              <a:rPr lang="ru-RU" dirty="0"/>
              <a:t> </a:t>
            </a:r>
            <a:r>
              <a:rPr lang="ru-RU" dirty="0" err="1"/>
              <a:t>закріплено</a:t>
            </a:r>
            <a:r>
              <a:rPr lang="ru-RU" dirty="0"/>
              <a:t> за НБУ.</a:t>
            </a:r>
          </a:p>
        </p:txBody>
      </p:sp>
    </p:spTree>
    <p:extLst>
      <p:ext uri="{BB962C8B-B14F-4D97-AF65-F5344CB8AC3E}">
        <p14:creationId xmlns:p14="http://schemas.microsoft.com/office/powerpoint/2010/main" val="2161711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0"/>
            <a:ext cx="9108111" cy="5923127"/>
          </a:xfrm>
        </p:spPr>
        <p:txBody>
          <a:bodyPr>
            <a:normAutofit/>
          </a:bodyPr>
          <a:lstStyle/>
          <a:p>
            <a:r>
              <a:rPr lang="ru-RU" dirty="0"/>
              <a:t>Весь </a:t>
            </a:r>
            <a:r>
              <a:rPr lang="ru-RU" dirty="0" err="1"/>
              <a:t>безготівковий</a:t>
            </a:r>
            <a:r>
              <a:rPr lang="ru-RU" dirty="0"/>
              <a:t> оборот </a:t>
            </a:r>
            <a:r>
              <a:rPr lang="ru-RU" dirty="0" err="1"/>
              <a:t>продовжував</a:t>
            </a:r>
            <a:r>
              <a:rPr lang="ru-RU" dirty="0"/>
              <a:t> </a:t>
            </a:r>
            <a:r>
              <a:rPr lang="ru-RU" dirty="0" err="1"/>
              <a:t>обслуговуватися</a:t>
            </a:r>
            <a:r>
              <a:rPr lang="ru-RU" dirty="0"/>
              <a:t> </a:t>
            </a:r>
            <a:r>
              <a:rPr lang="ru-RU" dirty="0" err="1"/>
              <a:t>виключно</a:t>
            </a:r>
            <a:r>
              <a:rPr lang="ru-RU" dirty="0"/>
              <a:t> </a:t>
            </a:r>
            <a:r>
              <a:rPr lang="ru-RU" dirty="0" err="1" smtClean="0"/>
              <a:t>попередньою</a:t>
            </a:r>
            <a:r>
              <a:rPr lang="ru-RU" dirty="0"/>
              <a:t>, </a:t>
            </a:r>
            <a:r>
              <a:rPr lang="ru-RU" dirty="0" err="1"/>
              <a:t>тепер</a:t>
            </a:r>
            <a:r>
              <a:rPr lang="ru-RU" dirty="0"/>
              <a:t> уже </a:t>
            </a:r>
            <a:r>
              <a:rPr lang="ru-RU" dirty="0" err="1"/>
              <a:t>російською</a:t>
            </a:r>
            <a:r>
              <a:rPr lang="ru-RU" dirty="0"/>
              <a:t>, валютою — рублями.</a:t>
            </a:r>
          </a:p>
          <a:p>
            <a:pPr marL="0" indent="0">
              <a:buNone/>
            </a:pPr>
            <a:r>
              <a:rPr lang="ru-RU" dirty="0" err="1"/>
              <a:t>Паралельне</a:t>
            </a:r>
            <a:r>
              <a:rPr lang="ru-RU" dirty="0"/>
              <a:t> </a:t>
            </a:r>
            <a:r>
              <a:rPr lang="ru-RU" dirty="0" err="1"/>
              <a:t>використання</a:t>
            </a:r>
            <a:r>
              <a:rPr lang="ru-RU" dirty="0"/>
              <a:t> в 1992 р. </a:t>
            </a:r>
            <a:r>
              <a:rPr lang="ru-RU" dirty="0" err="1"/>
              <a:t>двох</a:t>
            </a:r>
            <a:r>
              <a:rPr lang="ru-RU" dirty="0"/>
              <a:t> валют — рубля і </a:t>
            </a:r>
            <a:r>
              <a:rPr lang="ru-RU" dirty="0" err="1"/>
              <a:t>карбованця</a:t>
            </a:r>
            <a:r>
              <a:rPr lang="ru-RU" dirty="0"/>
              <a:t> — </a:t>
            </a:r>
            <a:r>
              <a:rPr lang="ru-RU" dirty="0" err="1" smtClean="0"/>
              <a:t>зумовлювалося</a:t>
            </a:r>
            <a:r>
              <a:rPr lang="ru-RU" dirty="0" smtClean="0"/>
              <a:t> </a:t>
            </a:r>
            <a:r>
              <a:rPr lang="ru-RU" dirty="0"/>
              <a:t>рядом </a:t>
            </a:r>
            <a:r>
              <a:rPr lang="ru-RU" dirty="0" err="1"/>
              <a:t>обставин</a:t>
            </a:r>
            <a:r>
              <a:rPr lang="ru-RU" dirty="0"/>
              <a:t>:</a:t>
            </a:r>
          </a:p>
          <a:p>
            <a:r>
              <a:rPr lang="ru-RU" dirty="0"/>
              <a:t> </a:t>
            </a:r>
            <a:r>
              <a:rPr lang="ru-RU" dirty="0" err="1"/>
              <a:t>Центральний</a:t>
            </a:r>
            <a:r>
              <a:rPr lang="ru-RU" dirty="0"/>
              <a:t> банк РФ </a:t>
            </a:r>
            <a:r>
              <a:rPr lang="ru-RU" dirty="0" err="1"/>
              <a:t>ще</a:t>
            </a:r>
            <a:r>
              <a:rPr lang="ru-RU" dirty="0"/>
              <a:t> з </a:t>
            </a:r>
            <a:r>
              <a:rPr lang="ru-RU" dirty="0" err="1"/>
              <a:t>вересня</a:t>
            </a:r>
            <a:r>
              <a:rPr lang="ru-RU" dirty="0"/>
              <a:t> 1991 р. перестав </a:t>
            </a:r>
            <a:r>
              <a:rPr lang="ru-RU" dirty="0" err="1"/>
              <a:t>надсилати</a:t>
            </a:r>
            <a:r>
              <a:rPr lang="ru-RU" dirty="0"/>
              <a:t> в </a:t>
            </a:r>
            <a:r>
              <a:rPr lang="ru-RU" dirty="0" err="1" smtClean="0"/>
              <a:t>Україну</a:t>
            </a:r>
            <a:r>
              <a:rPr lang="ru-RU" dirty="0"/>
              <a:t> </a:t>
            </a:r>
            <a:r>
              <a:rPr lang="ru-RU" dirty="0" err="1" smtClean="0"/>
              <a:t>рублеву</a:t>
            </a:r>
            <a:r>
              <a:rPr lang="ru-RU" dirty="0" smtClean="0"/>
              <a:t> </a:t>
            </a:r>
            <a:r>
              <a:rPr lang="ru-RU" dirty="0" err="1"/>
              <a:t>готівку</a:t>
            </a:r>
            <a:r>
              <a:rPr lang="ru-RU" dirty="0"/>
              <a:t>, </a:t>
            </a:r>
            <a:r>
              <a:rPr lang="ru-RU" dirty="0" err="1"/>
              <a:t>що</a:t>
            </a:r>
            <a:r>
              <a:rPr lang="ru-RU" dirty="0"/>
              <a:t> </a:t>
            </a:r>
            <a:r>
              <a:rPr lang="ru-RU" dirty="0" err="1"/>
              <a:t>спровокувало</a:t>
            </a:r>
            <a:r>
              <a:rPr lang="ru-RU" dirty="0"/>
              <a:t> </a:t>
            </a:r>
            <a:r>
              <a:rPr lang="ru-RU" dirty="0" err="1"/>
              <a:t>значні</a:t>
            </a:r>
            <a:r>
              <a:rPr lang="ru-RU" dirty="0"/>
              <a:t> </a:t>
            </a:r>
            <a:r>
              <a:rPr lang="ru-RU" dirty="0" err="1"/>
              <a:t>ускладнення</a:t>
            </a:r>
            <a:r>
              <a:rPr lang="ru-RU" dirty="0"/>
              <a:t> в </a:t>
            </a:r>
            <a:r>
              <a:rPr lang="ru-RU" dirty="0" err="1"/>
              <a:t>забезпеченні</a:t>
            </a:r>
            <a:r>
              <a:rPr lang="ru-RU" dirty="0"/>
              <a:t> </a:t>
            </a:r>
            <a:r>
              <a:rPr lang="ru-RU" dirty="0" smtClean="0"/>
              <a:t>потреб обороту </a:t>
            </a:r>
            <a:r>
              <a:rPr lang="ru-RU" dirty="0"/>
              <a:t>в </a:t>
            </a:r>
            <a:r>
              <a:rPr lang="ru-RU" dirty="0" err="1"/>
              <a:t>готівці</a:t>
            </a:r>
            <a:r>
              <a:rPr lang="ru-RU" dirty="0"/>
              <a:t>;</a:t>
            </a:r>
          </a:p>
          <a:p>
            <a:r>
              <a:rPr lang="ru-RU" dirty="0"/>
              <a:t> на </a:t>
            </a:r>
            <a:r>
              <a:rPr lang="ru-RU" dirty="0" err="1"/>
              <a:t>межі</a:t>
            </a:r>
            <a:r>
              <a:rPr lang="ru-RU" dirty="0"/>
              <a:t> 1991–1992 </a:t>
            </a:r>
            <a:r>
              <a:rPr lang="ru-RU" dirty="0" err="1"/>
              <a:t>рр</a:t>
            </a:r>
            <a:r>
              <a:rPr lang="ru-RU" dirty="0"/>
              <a:t>. </a:t>
            </a:r>
            <a:r>
              <a:rPr lang="ru-RU" dirty="0" err="1"/>
              <a:t>Україна</a:t>
            </a:r>
            <a:r>
              <a:rPr lang="ru-RU" dirty="0"/>
              <a:t> </a:t>
            </a:r>
            <a:r>
              <a:rPr lang="ru-RU" dirty="0" err="1"/>
              <a:t>слідом</a:t>
            </a:r>
            <a:r>
              <a:rPr lang="ru-RU" dirty="0"/>
              <a:t> за </a:t>
            </a:r>
            <a:r>
              <a:rPr lang="ru-RU" dirty="0" err="1"/>
              <a:t>Росією</a:t>
            </a:r>
            <a:r>
              <a:rPr lang="ru-RU" dirty="0"/>
              <a:t> стала на шлях </a:t>
            </a:r>
            <a:r>
              <a:rPr lang="ru-RU" dirty="0" err="1" smtClean="0"/>
              <a:t>лібералізації</a:t>
            </a:r>
            <a:r>
              <a:rPr lang="ru-RU" dirty="0" smtClean="0"/>
              <a:t> </a:t>
            </a:r>
            <a:r>
              <a:rPr lang="ru-RU" dirty="0" err="1" smtClean="0"/>
              <a:t>цін</a:t>
            </a:r>
            <a:r>
              <a:rPr lang="ru-RU" dirty="0" smtClean="0"/>
              <a:t>, </a:t>
            </a:r>
            <a:r>
              <a:rPr lang="ru-RU" dirty="0" err="1" smtClean="0"/>
              <a:t>унаслідок</a:t>
            </a:r>
            <a:r>
              <a:rPr lang="ru-RU" dirty="0" smtClean="0"/>
              <a:t> </a:t>
            </a:r>
            <a:r>
              <a:rPr lang="ru-RU" dirty="0" err="1"/>
              <a:t>чого</a:t>
            </a:r>
            <a:r>
              <a:rPr lang="ru-RU" dirty="0"/>
              <a:t> </a:t>
            </a:r>
            <a:r>
              <a:rPr lang="ru-RU" dirty="0" err="1"/>
              <a:t>середній</a:t>
            </a:r>
            <a:r>
              <a:rPr lang="ru-RU" dirty="0"/>
              <a:t> </a:t>
            </a:r>
            <a:r>
              <a:rPr lang="ru-RU" dirty="0" err="1"/>
              <a:t>рівень</a:t>
            </a:r>
            <a:r>
              <a:rPr lang="ru-RU" dirty="0"/>
              <a:t> </a:t>
            </a:r>
            <a:r>
              <a:rPr lang="ru-RU" dirty="0" err="1"/>
              <a:t>їх</a:t>
            </a:r>
            <a:r>
              <a:rPr lang="ru-RU" dirty="0"/>
              <a:t> </a:t>
            </a:r>
            <a:r>
              <a:rPr lang="ru-RU" dirty="0" err="1"/>
              <a:t>зріс</a:t>
            </a:r>
            <a:r>
              <a:rPr lang="ru-RU" dirty="0"/>
              <a:t> </a:t>
            </a:r>
            <a:r>
              <a:rPr lang="ru-RU" dirty="0" err="1"/>
              <a:t>майже</a:t>
            </a:r>
            <a:r>
              <a:rPr lang="ru-RU" dirty="0"/>
              <a:t> десятикратно, </a:t>
            </a:r>
            <a:r>
              <a:rPr lang="ru-RU" dirty="0" err="1"/>
              <a:t>що</a:t>
            </a:r>
            <a:r>
              <a:rPr lang="ru-RU" dirty="0"/>
              <a:t> </a:t>
            </a:r>
            <a:r>
              <a:rPr lang="ru-RU" dirty="0" err="1" smtClean="0"/>
              <a:t>значно</a:t>
            </a:r>
            <a:r>
              <a:rPr lang="ru-RU" dirty="0"/>
              <a:t> </a:t>
            </a:r>
            <a:r>
              <a:rPr lang="ru-RU" dirty="0" err="1" smtClean="0"/>
              <a:t>збільшило</a:t>
            </a:r>
            <a:r>
              <a:rPr lang="ru-RU" dirty="0" smtClean="0"/>
              <a:t> </a:t>
            </a:r>
            <a:r>
              <a:rPr lang="ru-RU" dirty="0"/>
              <a:t>попит на </a:t>
            </a:r>
            <a:r>
              <a:rPr lang="ru-RU" dirty="0" err="1"/>
              <a:t>готівку</a:t>
            </a:r>
            <a:r>
              <a:rPr lang="ru-RU" dirty="0"/>
              <a:t>, </a:t>
            </a:r>
            <a:r>
              <a:rPr lang="ru-RU" dirty="0" err="1"/>
              <a:t>якої</a:t>
            </a:r>
            <a:r>
              <a:rPr lang="ru-RU" dirty="0"/>
              <a:t> </a:t>
            </a:r>
            <a:r>
              <a:rPr lang="ru-RU" dirty="0" err="1"/>
              <a:t>Україна</a:t>
            </a:r>
            <a:r>
              <a:rPr lang="ru-RU" dirty="0"/>
              <a:t> не могла </a:t>
            </a:r>
            <a:r>
              <a:rPr lang="ru-RU" dirty="0" err="1"/>
              <a:t>отримати</a:t>
            </a:r>
            <a:r>
              <a:rPr lang="ru-RU" dirty="0"/>
              <a:t> </a:t>
            </a:r>
            <a:r>
              <a:rPr lang="ru-RU" dirty="0" err="1"/>
              <a:t>від</a:t>
            </a:r>
            <a:r>
              <a:rPr lang="ru-RU" dirty="0"/>
              <a:t> </a:t>
            </a:r>
            <a:r>
              <a:rPr lang="ru-RU" dirty="0" err="1"/>
              <a:t>Росії</a:t>
            </a:r>
            <a:r>
              <a:rPr lang="ru-RU" dirty="0"/>
              <a:t>;</a:t>
            </a:r>
          </a:p>
          <a:p>
            <a:r>
              <a:rPr lang="ru-RU" dirty="0"/>
              <a:t> </a:t>
            </a:r>
            <a:r>
              <a:rPr lang="ru-RU" dirty="0" err="1"/>
              <a:t>Україна</a:t>
            </a:r>
            <a:r>
              <a:rPr lang="ru-RU" dirty="0"/>
              <a:t> не мала в той час </a:t>
            </a:r>
            <a:r>
              <a:rPr lang="ru-RU" dirty="0" err="1"/>
              <a:t>власної</a:t>
            </a:r>
            <a:r>
              <a:rPr lang="ru-RU" dirty="0"/>
              <a:t> </a:t>
            </a:r>
            <a:r>
              <a:rPr lang="ru-RU" dirty="0" err="1"/>
              <a:t>бази</a:t>
            </a:r>
            <a:r>
              <a:rPr lang="ru-RU" dirty="0"/>
              <a:t> для </a:t>
            </a:r>
            <a:r>
              <a:rPr lang="ru-RU" dirty="0" err="1"/>
              <a:t>виготовлення</a:t>
            </a:r>
            <a:r>
              <a:rPr lang="ru-RU" dirty="0"/>
              <a:t> </a:t>
            </a:r>
            <a:r>
              <a:rPr lang="ru-RU" dirty="0" err="1"/>
              <a:t>грошових</a:t>
            </a:r>
            <a:r>
              <a:rPr lang="ru-RU" dirty="0"/>
              <a:t> </a:t>
            </a:r>
            <a:r>
              <a:rPr lang="ru-RU" dirty="0" err="1" smtClean="0"/>
              <a:t>знаків</a:t>
            </a:r>
            <a:r>
              <a:rPr lang="ru-RU" dirty="0"/>
              <a:t>, а </a:t>
            </a:r>
            <a:r>
              <a:rPr lang="ru-RU" dirty="0" err="1"/>
              <a:t>фінансове</a:t>
            </a:r>
            <a:r>
              <a:rPr lang="ru-RU" dirty="0"/>
              <a:t> становище </a:t>
            </a:r>
            <a:r>
              <a:rPr lang="ru-RU" dirty="0" err="1"/>
              <a:t>держави</a:t>
            </a:r>
            <a:r>
              <a:rPr lang="ru-RU" dirty="0"/>
              <a:t> не давало </a:t>
            </a:r>
            <a:r>
              <a:rPr lang="ru-RU" dirty="0" err="1"/>
              <a:t>змоги</a:t>
            </a:r>
            <a:r>
              <a:rPr lang="ru-RU" dirty="0"/>
              <a:t> зразу </a:t>
            </a:r>
            <a:r>
              <a:rPr lang="ru-RU" dirty="0" err="1"/>
              <a:t>замовити</a:t>
            </a:r>
            <a:r>
              <a:rPr lang="ru-RU" dirty="0"/>
              <a:t> за </a:t>
            </a:r>
            <a:r>
              <a:rPr lang="ru-RU" dirty="0" smtClean="0"/>
              <a:t>кордоном </a:t>
            </a:r>
            <a:r>
              <a:rPr lang="ru-RU" dirty="0" err="1"/>
              <a:t>достатню</a:t>
            </a:r>
            <a:r>
              <a:rPr lang="ru-RU" dirty="0"/>
              <a:t> </a:t>
            </a:r>
            <a:r>
              <a:rPr lang="ru-RU" dirty="0" err="1"/>
              <a:t>масу</a:t>
            </a:r>
            <a:r>
              <a:rPr lang="ru-RU" dirty="0"/>
              <a:t> грошей, </a:t>
            </a:r>
            <a:r>
              <a:rPr lang="ru-RU" dirty="0" err="1"/>
              <a:t>щоб</a:t>
            </a:r>
            <a:r>
              <a:rPr lang="ru-RU" dirty="0"/>
              <a:t> </a:t>
            </a:r>
            <a:r>
              <a:rPr lang="ru-RU" dirty="0" err="1"/>
              <a:t>швидко</a:t>
            </a:r>
            <a:r>
              <a:rPr lang="ru-RU" dirty="0"/>
              <a:t> </a:t>
            </a:r>
            <a:r>
              <a:rPr lang="ru-RU" dirty="0" err="1"/>
              <a:t>замінити</a:t>
            </a:r>
            <a:r>
              <a:rPr lang="ru-RU" dirty="0"/>
              <a:t> ними </a:t>
            </a:r>
            <a:r>
              <a:rPr lang="ru-RU" dirty="0" err="1"/>
              <a:t>старі</a:t>
            </a:r>
            <a:r>
              <a:rPr lang="ru-RU" dirty="0"/>
              <a:t> </a:t>
            </a:r>
            <a:r>
              <a:rPr lang="ru-RU" dirty="0" err="1"/>
              <a:t>гроші</a:t>
            </a:r>
            <a:r>
              <a:rPr lang="ru-RU" dirty="0"/>
              <a:t>.</a:t>
            </a:r>
          </a:p>
          <a:p>
            <a:pPr marL="0" indent="0">
              <a:buNone/>
            </a:pPr>
            <a:r>
              <a:rPr lang="ru-RU" dirty="0"/>
              <a:t>З </a:t>
            </a:r>
            <a:r>
              <a:rPr lang="ru-RU" dirty="0" err="1"/>
              <a:t>огляду</a:t>
            </a:r>
            <a:r>
              <a:rPr lang="ru-RU" dirty="0"/>
              <a:t> на </a:t>
            </a:r>
            <a:r>
              <a:rPr lang="ru-RU" dirty="0" err="1"/>
              <a:t>ці</a:t>
            </a:r>
            <a:r>
              <a:rPr lang="ru-RU" dirty="0"/>
              <a:t> </a:t>
            </a:r>
            <a:r>
              <a:rPr lang="ru-RU" dirty="0" err="1"/>
              <a:t>обставини</a:t>
            </a:r>
            <a:r>
              <a:rPr lang="ru-RU" dirty="0"/>
              <a:t> </a:t>
            </a:r>
            <a:r>
              <a:rPr lang="ru-RU" dirty="0" err="1"/>
              <a:t>Україна</a:t>
            </a:r>
            <a:r>
              <a:rPr lang="ru-RU" dirty="0"/>
              <a:t>, </a:t>
            </a:r>
            <a:r>
              <a:rPr lang="ru-RU" dirty="0" err="1"/>
              <a:t>ще</a:t>
            </a:r>
            <a:r>
              <a:rPr lang="ru-RU" dirty="0"/>
              <a:t> будучи в </a:t>
            </a:r>
            <a:r>
              <a:rPr lang="ru-RU" dirty="0" err="1"/>
              <a:t>складі</a:t>
            </a:r>
            <a:r>
              <a:rPr lang="ru-RU" dirty="0"/>
              <a:t> Союзу, почала </a:t>
            </a:r>
            <a:r>
              <a:rPr lang="ru-RU" dirty="0" err="1" smtClean="0"/>
              <a:t>готувати</a:t>
            </a:r>
            <a:r>
              <a:rPr lang="ru-RU" dirty="0"/>
              <a:t> </a:t>
            </a:r>
            <a:r>
              <a:rPr lang="ru-RU" dirty="0" err="1" smtClean="0"/>
              <a:t>свої</a:t>
            </a:r>
            <a:r>
              <a:rPr lang="ru-RU" dirty="0" smtClean="0"/>
              <a:t> </a:t>
            </a:r>
            <a:r>
              <a:rPr lang="ru-RU" dirty="0" err="1"/>
              <a:t>грошові</a:t>
            </a:r>
            <a:r>
              <a:rPr lang="ru-RU" dirty="0"/>
              <a:t> знаки. </a:t>
            </a:r>
            <a:r>
              <a:rPr lang="ru-RU" dirty="0" err="1"/>
              <a:t>Проте</a:t>
            </a:r>
            <a:r>
              <a:rPr lang="ru-RU" dirty="0"/>
              <a:t> статус </a:t>
            </a:r>
            <a:r>
              <a:rPr lang="ru-RU" dirty="0" err="1"/>
              <a:t>союзної</a:t>
            </a:r>
            <a:r>
              <a:rPr lang="ru-RU" dirty="0"/>
              <a:t> </a:t>
            </a:r>
            <a:r>
              <a:rPr lang="ru-RU" dirty="0" err="1"/>
              <a:t>республіки</a:t>
            </a:r>
            <a:r>
              <a:rPr lang="ru-RU" dirty="0"/>
              <a:t> не дозволяв </a:t>
            </a:r>
            <a:r>
              <a:rPr lang="ru-RU" dirty="0" err="1"/>
              <a:t>їй</a:t>
            </a:r>
            <a:r>
              <a:rPr lang="ru-RU" dirty="0"/>
              <a:t> </a:t>
            </a:r>
            <a:r>
              <a:rPr lang="ru-RU" dirty="0" err="1"/>
              <a:t>мати</a:t>
            </a:r>
            <a:r>
              <a:rPr lang="ru-RU" dirty="0"/>
              <a:t> </a:t>
            </a:r>
            <a:r>
              <a:rPr lang="ru-RU" dirty="0" err="1" smtClean="0"/>
              <a:t>власних</a:t>
            </a:r>
            <a:r>
              <a:rPr lang="ru-RU" dirty="0"/>
              <a:t> </a:t>
            </a:r>
            <a:r>
              <a:rPr lang="ru-RU" dirty="0" smtClean="0"/>
              <a:t>грошей</a:t>
            </a:r>
            <a:r>
              <a:rPr lang="ru-RU" dirty="0"/>
              <a:t>, і уряд </a:t>
            </a:r>
            <a:r>
              <a:rPr lang="ru-RU" dirty="0" err="1"/>
              <a:t>пішов</a:t>
            </a:r>
            <a:r>
              <a:rPr lang="ru-RU" dirty="0"/>
              <a:t> шляхом </a:t>
            </a:r>
            <a:r>
              <a:rPr lang="ru-RU" dirty="0" err="1"/>
              <a:t>випуску</a:t>
            </a:r>
            <a:r>
              <a:rPr lang="ru-RU" dirty="0"/>
              <a:t> </a:t>
            </a:r>
            <a:r>
              <a:rPr lang="ru-RU" dirty="0" err="1"/>
              <a:t>допоміжних</a:t>
            </a:r>
            <a:r>
              <a:rPr lang="ru-RU" dirty="0"/>
              <a:t> (до рубля) </a:t>
            </a:r>
            <a:r>
              <a:rPr lang="ru-RU" dirty="0" err="1"/>
              <a:t>знаків</a:t>
            </a:r>
            <a:r>
              <a:rPr lang="ru-RU" dirty="0"/>
              <a:t> — </a:t>
            </a:r>
            <a:r>
              <a:rPr lang="ru-RU" dirty="0" err="1" smtClean="0"/>
              <a:t>купоно-карбованців</a:t>
            </a:r>
            <a:r>
              <a:rPr lang="ru-RU" dirty="0"/>
              <a:t>, </a:t>
            </a:r>
            <a:r>
              <a:rPr lang="ru-RU" dirty="0" err="1"/>
              <a:t>які</a:t>
            </a:r>
            <a:r>
              <a:rPr lang="ru-RU" dirty="0"/>
              <a:t>, за </a:t>
            </a:r>
            <a:r>
              <a:rPr lang="ru-RU" dirty="0" err="1"/>
              <a:t>визначенням</a:t>
            </a:r>
            <a:r>
              <a:rPr lang="ru-RU" dirty="0"/>
              <a:t>, </a:t>
            </a:r>
            <a:r>
              <a:rPr lang="ru-RU" dirty="0" err="1"/>
              <a:t>можуть</a:t>
            </a:r>
            <a:r>
              <a:rPr lang="ru-RU" dirty="0"/>
              <a:t> бути </a:t>
            </a:r>
            <a:r>
              <a:rPr lang="ru-RU" dirty="0" err="1"/>
              <a:t>тільки</a:t>
            </a:r>
            <a:r>
              <a:rPr lang="ru-RU" dirty="0"/>
              <a:t> </a:t>
            </a:r>
            <a:r>
              <a:rPr lang="ru-RU" dirty="0" err="1"/>
              <a:t>паралельними</a:t>
            </a:r>
            <a:r>
              <a:rPr lang="ru-RU" dirty="0"/>
              <a:t> </a:t>
            </a:r>
            <a:r>
              <a:rPr lang="ru-RU" dirty="0" err="1"/>
              <a:t>грошима</a:t>
            </a:r>
            <a:r>
              <a:rPr lang="ru-RU" dirty="0"/>
              <a:t>.</a:t>
            </a:r>
          </a:p>
        </p:txBody>
      </p:sp>
    </p:spTree>
    <p:extLst>
      <p:ext uri="{BB962C8B-B14F-4D97-AF65-F5344CB8AC3E}">
        <p14:creationId xmlns:p14="http://schemas.microsoft.com/office/powerpoint/2010/main" val="295497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0"/>
            <a:ext cx="9108111" cy="5923127"/>
          </a:xfrm>
        </p:spPr>
        <p:txBody>
          <a:bodyPr>
            <a:normAutofit fontScale="92500" lnSpcReduction="20000"/>
          </a:bodyPr>
          <a:lstStyle/>
          <a:p>
            <a:pPr marL="0" indent="0">
              <a:buNone/>
            </a:pPr>
            <a:r>
              <a:rPr lang="ru-RU" dirty="0" err="1"/>
              <a:t>Конкретними</a:t>
            </a:r>
            <a:r>
              <a:rPr lang="ru-RU" dirty="0"/>
              <a:t> </a:t>
            </a:r>
            <a:r>
              <a:rPr lang="ru-RU" dirty="0" err="1"/>
              <a:t>чинниками</a:t>
            </a:r>
            <a:r>
              <a:rPr lang="ru-RU" dirty="0"/>
              <a:t>, </a:t>
            </a:r>
            <a:r>
              <a:rPr lang="ru-RU" dirty="0" err="1"/>
              <a:t>що</a:t>
            </a:r>
            <a:r>
              <a:rPr lang="ru-RU" dirty="0"/>
              <a:t> </a:t>
            </a:r>
            <a:r>
              <a:rPr lang="ru-RU" dirty="0" err="1"/>
              <a:t>ускладнювали</a:t>
            </a:r>
            <a:r>
              <a:rPr lang="ru-RU" dirty="0"/>
              <a:t> стан грошового обороту на </a:t>
            </a:r>
            <a:r>
              <a:rPr lang="ru-RU" dirty="0" smtClean="0"/>
              <a:t>початку </a:t>
            </a:r>
            <a:r>
              <a:rPr lang="ru-RU" dirty="0" err="1"/>
              <a:t>запровадження</a:t>
            </a:r>
            <a:r>
              <a:rPr lang="ru-RU" dirty="0"/>
              <a:t> </a:t>
            </a:r>
            <a:r>
              <a:rPr lang="ru-RU" dirty="0" err="1"/>
              <a:t>купоно-карбованця</a:t>
            </a:r>
            <a:r>
              <a:rPr lang="ru-RU" dirty="0"/>
              <a:t>, </a:t>
            </a:r>
            <a:r>
              <a:rPr lang="ru-RU" dirty="0" err="1"/>
              <a:t>були</a:t>
            </a:r>
            <a:r>
              <a:rPr lang="ru-RU" dirty="0"/>
              <a:t>:</a:t>
            </a:r>
          </a:p>
          <a:p>
            <a:r>
              <a:rPr lang="ru-RU" dirty="0"/>
              <a:t>1. </a:t>
            </a:r>
            <a:r>
              <a:rPr lang="ru-RU" dirty="0" err="1"/>
              <a:t>Обвальний</a:t>
            </a:r>
            <a:r>
              <a:rPr lang="ru-RU" dirty="0"/>
              <a:t> спад </a:t>
            </a:r>
            <a:r>
              <a:rPr lang="ru-RU" dirty="0" err="1"/>
              <a:t>виробництва</a:t>
            </a:r>
            <a:r>
              <a:rPr lang="ru-RU" dirty="0"/>
              <a:t> </a:t>
            </a:r>
            <a:r>
              <a:rPr lang="ru-RU" dirty="0" err="1"/>
              <a:t>під</a:t>
            </a:r>
            <a:r>
              <a:rPr lang="ru-RU" dirty="0"/>
              <a:t> </a:t>
            </a:r>
            <a:r>
              <a:rPr lang="ru-RU" dirty="0" err="1"/>
              <a:t>впливом</a:t>
            </a:r>
            <a:r>
              <a:rPr lang="ru-RU" dirty="0"/>
              <a:t> </a:t>
            </a:r>
            <a:r>
              <a:rPr lang="ru-RU" dirty="0" err="1"/>
              <a:t>лібералізації</a:t>
            </a:r>
            <a:r>
              <a:rPr lang="ru-RU" dirty="0"/>
              <a:t> </a:t>
            </a:r>
            <a:r>
              <a:rPr lang="ru-RU" dirty="0" err="1"/>
              <a:t>цін</a:t>
            </a:r>
            <a:r>
              <a:rPr lang="ru-RU" dirty="0"/>
              <a:t> та </a:t>
            </a:r>
            <a:r>
              <a:rPr lang="ru-RU" dirty="0" err="1"/>
              <a:t>розриву</a:t>
            </a:r>
            <a:r>
              <a:rPr lang="ru-RU" dirty="0"/>
              <a:t> </a:t>
            </a:r>
            <a:r>
              <a:rPr lang="ru-RU" dirty="0" err="1" smtClean="0"/>
              <a:t>попередніх</a:t>
            </a:r>
            <a:r>
              <a:rPr lang="ru-RU" dirty="0" smtClean="0"/>
              <a:t> </a:t>
            </a:r>
            <a:r>
              <a:rPr lang="ru-RU" dirty="0" err="1"/>
              <a:t>господарських</a:t>
            </a:r>
            <a:r>
              <a:rPr lang="ru-RU" dirty="0"/>
              <a:t> </a:t>
            </a:r>
            <a:r>
              <a:rPr lang="ru-RU" dirty="0" err="1"/>
              <a:t>зв’язків</a:t>
            </a:r>
            <a:r>
              <a:rPr lang="ru-RU" dirty="0"/>
              <a:t>, </a:t>
            </a:r>
            <a:r>
              <a:rPr lang="ru-RU" dirty="0" err="1"/>
              <a:t>скорочення</a:t>
            </a:r>
            <a:r>
              <a:rPr lang="ru-RU" dirty="0"/>
              <a:t> державного </a:t>
            </a:r>
            <a:r>
              <a:rPr lang="ru-RU" dirty="0" err="1"/>
              <a:t>замовлення</a:t>
            </a:r>
            <a:r>
              <a:rPr lang="ru-RU" dirty="0"/>
              <a:t>. </a:t>
            </a:r>
            <a:r>
              <a:rPr lang="ru-RU" dirty="0" err="1"/>
              <a:t>Тільки</a:t>
            </a:r>
            <a:r>
              <a:rPr lang="ru-RU" dirty="0"/>
              <a:t> </a:t>
            </a:r>
            <a:r>
              <a:rPr lang="ru-RU" dirty="0" smtClean="0"/>
              <a:t>за </a:t>
            </a:r>
            <a:r>
              <a:rPr lang="ru-RU" dirty="0" err="1" smtClean="0"/>
              <a:t>січень</a:t>
            </a:r>
            <a:r>
              <a:rPr lang="ru-RU" dirty="0" smtClean="0"/>
              <a:t> </a:t>
            </a:r>
            <a:r>
              <a:rPr lang="ru-RU" dirty="0"/>
              <a:t>1992 р. </a:t>
            </a:r>
            <a:r>
              <a:rPr lang="ru-RU" dirty="0" err="1"/>
              <a:t>обсяг</a:t>
            </a:r>
            <a:r>
              <a:rPr lang="ru-RU" dirty="0"/>
              <a:t> </a:t>
            </a:r>
            <a:r>
              <a:rPr lang="ru-RU" dirty="0" err="1"/>
              <a:t>промислового</a:t>
            </a:r>
            <a:r>
              <a:rPr lang="ru-RU" dirty="0"/>
              <a:t> </a:t>
            </a:r>
            <a:r>
              <a:rPr lang="ru-RU" dirty="0" err="1"/>
              <a:t>виробництва</a:t>
            </a:r>
            <a:r>
              <a:rPr lang="ru-RU" dirty="0"/>
              <a:t> </a:t>
            </a:r>
            <a:r>
              <a:rPr lang="ru-RU" dirty="0" err="1"/>
              <a:t>скоротився</a:t>
            </a:r>
            <a:r>
              <a:rPr lang="ru-RU" dirty="0"/>
              <a:t> на 19,8 %, у </a:t>
            </a:r>
            <a:r>
              <a:rPr lang="ru-RU" dirty="0" smtClean="0"/>
              <a:t>тому </a:t>
            </a:r>
            <a:r>
              <a:rPr lang="ru-RU" dirty="0" err="1" smtClean="0"/>
              <a:t>числі</a:t>
            </a:r>
            <a:r>
              <a:rPr lang="ru-RU" dirty="0" smtClean="0"/>
              <a:t> </a:t>
            </a:r>
            <a:r>
              <a:rPr lang="ru-RU" dirty="0" err="1"/>
              <a:t>товарів</a:t>
            </a:r>
            <a:r>
              <a:rPr lang="ru-RU" dirty="0"/>
              <a:t> широкого </a:t>
            </a:r>
            <a:r>
              <a:rPr lang="ru-RU" dirty="0" err="1"/>
              <a:t>вжитку</a:t>
            </a:r>
            <a:r>
              <a:rPr lang="ru-RU" dirty="0"/>
              <a:t> — на 28,1 %, </a:t>
            </a:r>
            <a:r>
              <a:rPr lang="ru-RU" dirty="0" err="1"/>
              <a:t>продуктів</a:t>
            </a:r>
            <a:r>
              <a:rPr lang="ru-RU" dirty="0"/>
              <a:t> </a:t>
            </a:r>
            <a:r>
              <a:rPr lang="ru-RU" dirty="0" err="1"/>
              <a:t>харчування</a:t>
            </a:r>
            <a:r>
              <a:rPr lang="ru-RU" dirty="0"/>
              <a:t> — </a:t>
            </a:r>
            <a:r>
              <a:rPr lang="ru-RU" dirty="0" smtClean="0"/>
              <a:t>на 41,2 </a:t>
            </a:r>
            <a:r>
              <a:rPr lang="ru-RU" dirty="0"/>
              <a:t>%. </a:t>
            </a:r>
            <a:r>
              <a:rPr lang="ru-RU" dirty="0" err="1"/>
              <a:t>Роздрібний</a:t>
            </a:r>
            <a:r>
              <a:rPr lang="ru-RU" dirty="0"/>
              <a:t> </a:t>
            </a:r>
            <a:r>
              <a:rPr lang="ru-RU" dirty="0" err="1"/>
              <a:t>товарообіг</a:t>
            </a:r>
            <a:r>
              <a:rPr lang="ru-RU" dirty="0"/>
              <a:t> </a:t>
            </a:r>
            <a:r>
              <a:rPr lang="ru-RU" dirty="0" err="1"/>
              <a:t>знизився</a:t>
            </a:r>
            <a:r>
              <a:rPr lang="ru-RU" dirty="0"/>
              <a:t> на 61 %. Усе </a:t>
            </a:r>
            <a:r>
              <a:rPr lang="ru-RU" dirty="0" err="1"/>
              <a:t>це</a:t>
            </a:r>
            <a:r>
              <a:rPr lang="ru-RU" dirty="0"/>
              <a:t> </a:t>
            </a:r>
            <a:r>
              <a:rPr lang="ru-RU" dirty="0" err="1"/>
              <a:t>скорочувало</a:t>
            </a:r>
            <a:r>
              <a:rPr lang="ru-RU" dirty="0"/>
              <a:t> попит </a:t>
            </a:r>
            <a:r>
              <a:rPr lang="ru-RU" dirty="0" smtClean="0"/>
              <a:t>на </a:t>
            </a:r>
            <a:r>
              <a:rPr lang="ru-RU" dirty="0" err="1" smtClean="0"/>
              <a:t>гроші</a:t>
            </a:r>
            <a:r>
              <a:rPr lang="ru-RU" dirty="0"/>
              <a:t>, і </a:t>
            </a:r>
            <a:r>
              <a:rPr lang="ru-RU" dirty="0" err="1"/>
              <a:t>частина</a:t>
            </a:r>
            <a:r>
              <a:rPr lang="ru-RU" dirty="0"/>
              <a:t> </a:t>
            </a:r>
            <a:r>
              <a:rPr lang="ru-RU" dirty="0" err="1"/>
              <a:t>наявних</a:t>
            </a:r>
            <a:r>
              <a:rPr lang="ru-RU" dirty="0"/>
              <a:t> в </a:t>
            </a:r>
            <a:r>
              <a:rPr lang="ru-RU" dirty="0" err="1"/>
              <a:t>обороті</a:t>
            </a:r>
            <a:r>
              <a:rPr lang="ru-RU" dirty="0"/>
              <a:t> грошей </a:t>
            </a:r>
            <a:r>
              <a:rPr lang="ru-RU" dirty="0" err="1"/>
              <a:t>виявилася</a:t>
            </a:r>
            <a:r>
              <a:rPr lang="ru-RU" dirty="0"/>
              <a:t> </a:t>
            </a:r>
            <a:r>
              <a:rPr lang="ru-RU" dirty="0" err="1"/>
              <a:t>зайвою</a:t>
            </a:r>
            <a:r>
              <a:rPr lang="ru-RU" dirty="0"/>
              <a:t>, </a:t>
            </a:r>
            <a:r>
              <a:rPr lang="ru-RU" dirty="0" err="1"/>
              <a:t>провокуючи</a:t>
            </a:r>
            <a:r>
              <a:rPr lang="ru-RU" dirty="0"/>
              <a:t> </a:t>
            </a:r>
            <a:r>
              <a:rPr lang="ru-RU" dirty="0" err="1" smtClean="0"/>
              <a:t>зростання</a:t>
            </a:r>
            <a:r>
              <a:rPr lang="ru-RU" dirty="0" smtClean="0"/>
              <a:t> </a:t>
            </a:r>
            <a:r>
              <a:rPr lang="ru-RU" dirty="0" err="1"/>
              <a:t>цін</a:t>
            </a:r>
            <a:r>
              <a:rPr lang="ru-RU" dirty="0"/>
              <a:t>.</a:t>
            </a:r>
          </a:p>
          <a:p>
            <a:r>
              <a:rPr lang="ru-RU" dirty="0"/>
              <a:t>2. </a:t>
            </a:r>
            <a:r>
              <a:rPr lang="ru-RU" dirty="0" err="1"/>
              <a:t>Вільне</a:t>
            </a:r>
            <a:r>
              <a:rPr lang="ru-RU" dirty="0"/>
              <a:t> </a:t>
            </a:r>
            <a:r>
              <a:rPr lang="ru-RU" dirty="0" err="1"/>
              <a:t>використання</a:t>
            </a:r>
            <a:r>
              <a:rPr lang="ru-RU" dirty="0"/>
              <a:t> </a:t>
            </a:r>
            <a:r>
              <a:rPr lang="ru-RU" dirty="0" err="1"/>
              <a:t>російського</a:t>
            </a:r>
            <a:r>
              <a:rPr lang="ru-RU" dirty="0"/>
              <a:t> рубля на </a:t>
            </a:r>
            <a:r>
              <a:rPr lang="ru-RU" dirty="0" err="1"/>
              <a:t>внутрішньому</a:t>
            </a:r>
            <a:r>
              <a:rPr lang="ru-RU" dirty="0"/>
              <a:t> ринку </a:t>
            </a:r>
            <a:r>
              <a:rPr lang="ru-RU" dirty="0" err="1" smtClean="0"/>
              <a:t>України</a:t>
            </a:r>
            <a:r>
              <a:rPr lang="ru-RU" dirty="0"/>
              <a:t> </a:t>
            </a:r>
            <a:r>
              <a:rPr lang="ru-RU" dirty="0" err="1" smtClean="0"/>
              <a:t>сприяло</a:t>
            </a:r>
            <a:r>
              <a:rPr lang="ru-RU" dirty="0" smtClean="0"/>
              <a:t> </a:t>
            </a:r>
            <a:r>
              <a:rPr lang="ru-RU" dirty="0"/>
              <a:t>широкому </a:t>
            </a:r>
            <a:r>
              <a:rPr lang="ru-RU" dirty="0" err="1"/>
              <a:t>відпливу</a:t>
            </a:r>
            <a:r>
              <a:rPr lang="ru-RU" dirty="0"/>
              <a:t> </a:t>
            </a:r>
            <a:r>
              <a:rPr lang="ru-RU" dirty="0" err="1"/>
              <a:t>товарів</a:t>
            </a:r>
            <a:r>
              <a:rPr lang="ru-RU" dirty="0"/>
              <a:t> за </a:t>
            </a:r>
            <a:r>
              <a:rPr lang="ru-RU" dirty="0" err="1"/>
              <a:t>межі</a:t>
            </a:r>
            <a:r>
              <a:rPr lang="ru-RU" dirty="0"/>
              <a:t> </a:t>
            </a:r>
            <a:r>
              <a:rPr lang="ru-RU" dirty="0" err="1"/>
              <a:t>України</a:t>
            </a:r>
            <a:r>
              <a:rPr lang="ru-RU" dirty="0"/>
              <a:t>, </a:t>
            </a:r>
            <a:r>
              <a:rPr lang="ru-RU" dirty="0" err="1"/>
              <a:t>підриву</a:t>
            </a:r>
            <a:r>
              <a:rPr lang="ru-RU" dirty="0"/>
              <a:t> </a:t>
            </a:r>
            <a:r>
              <a:rPr lang="ru-RU" dirty="0" err="1"/>
              <a:t>товарної</a:t>
            </a:r>
            <a:r>
              <a:rPr lang="ru-RU" dirty="0"/>
              <a:t> </a:t>
            </a:r>
            <a:r>
              <a:rPr lang="ru-RU" dirty="0" err="1" smtClean="0"/>
              <a:t>основи</a:t>
            </a:r>
            <a:r>
              <a:rPr lang="ru-RU" dirty="0" smtClean="0"/>
              <a:t> </a:t>
            </a:r>
            <a:r>
              <a:rPr lang="ru-RU" dirty="0" err="1"/>
              <a:t>внутрішнього</a:t>
            </a:r>
            <a:r>
              <a:rPr lang="ru-RU" dirty="0"/>
              <a:t> грошового </a:t>
            </a:r>
            <a:r>
              <a:rPr lang="ru-RU" dirty="0" err="1"/>
              <a:t>обігу</a:t>
            </a:r>
            <a:r>
              <a:rPr lang="ru-RU" dirty="0"/>
              <a:t>. Тому уряд </a:t>
            </a:r>
            <a:r>
              <a:rPr lang="ru-RU" dirty="0" err="1"/>
              <a:t>України</a:t>
            </a:r>
            <a:r>
              <a:rPr lang="ru-RU" dirty="0"/>
              <a:t> </a:t>
            </a:r>
            <a:r>
              <a:rPr lang="ru-RU" dirty="0" err="1"/>
              <a:t>змушений</a:t>
            </a:r>
            <a:r>
              <a:rPr lang="ru-RU" dirty="0"/>
              <a:t> </a:t>
            </a:r>
            <a:r>
              <a:rPr lang="ru-RU" dirty="0" err="1"/>
              <a:t>був</a:t>
            </a:r>
            <a:r>
              <a:rPr lang="ru-RU" dirty="0"/>
              <a:t> </a:t>
            </a:r>
            <a:r>
              <a:rPr lang="ru-RU" dirty="0" smtClean="0"/>
              <a:t>перевести весь </a:t>
            </a:r>
            <a:r>
              <a:rPr lang="ru-RU" dirty="0" err="1"/>
              <a:t>готівковий</a:t>
            </a:r>
            <a:r>
              <a:rPr lang="ru-RU" dirty="0"/>
              <a:t> </a:t>
            </a:r>
            <a:r>
              <a:rPr lang="ru-RU" dirty="0" err="1"/>
              <a:t>обіг</a:t>
            </a:r>
            <a:r>
              <a:rPr lang="ru-RU" dirty="0"/>
              <a:t> на </a:t>
            </a:r>
            <a:r>
              <a:rPr lang="ru-RU" dirty="0" err="1"/>
              <a:t>карбованцеву</a:t>
            </a:r>
            <a:r>
              <a:rPr lang="ru-RU" dirty="0"/>
              <a:t> валюту і </a:t>
            </a:r>
            <a:r>
              <a:rPr lang="ru-RU" dirty="0" err="1"/>
              <a:t>вилучити</a:t>
            </a:r>
            <a:r>
              <a:rPr lang="ru-RU" dirty="0"/>
              <a:t> з </a:t>
            </a:r>
            <a:r>
              <a:rPr lang="ru-RU" dirty="0" err="1"/>
              <a:t>нього</a:t>
            </a:r>
            <a:r>
              <a:rPr lang="ru-RU" dirty="0"/>
              <a:t> </a:t>
            </a:r>
            <a:r>
              <a:rPr lang="ru-RU" dirty="0" err="1"/>
              <a:t>рублеву</a:t>
            </a:r>
            <a:r>
              <a:rPr lang="ru-RU" dirty="0"/>
              <a:t> </a:t>
            </a:r>
            <a:r>
              <a:rPr lang="ru-RU" dirty="0" smtClean="0"/>
              <a:t>валюту</a:t>
            </a:r>
            <a:r>
              <a:rPr lang="ru-RU" dirty="0"/>
              <a:t>. </a:t>
            </a:r>
            <a:r>
              <a:rPr lang="ru-RU" dirty="0" err="1"/>
              <a:t>Цей</a:t>
            </a:r>
            <a:r>
              <a:rPr lang="ru-RU" dirty="0"/>
              <a:t> </a:t>
            </a:r>
            <a:r>
              <a:rPr lang="ru-RU" dirty="0" err="1"/>
              <a:t>крок</a:t>
            </a:r>
            <a:r>
              <a:rPr lang="ru-RU" dirty="0"/>
              <a:t> </a:t>
            </a:r>
            <a:r>
              <a:rPr lang="ru-RU" dirty="0" err="1"/>
              <a:t>забезпечував</a:t>
            </a:r>
            <a:r>
              <a:rPr lang="ru-RU" dirty="0"/>
              <a:t> </a:t>
            </a:r>
            <a:r>
              <a:rPr lang="ru-RU" dirty="0" err="1"/>
              <a:t>повний</a:t>
            </a:r>
            <a:r>
              <a:rPr lang="ru-RU" dirty="0"/>
              <a:t> контроль НБУ за </a:t>
            </a:r>
            <a:r>
              <a:rPr lang="ru-RU" dirty="0" err="1"/>
              <a:t>обігом</a:t>
            </a:r>
            <a:r>
              <a:rPr lang="ru-RU" dirty="0"/>
              <a:t> </a:t>
            </a:r>
            <a:r>
              <a:rPr lang="ru-RU" dirty="0" err="1"/>
              <a:t>готівки</a:t>
            </a:r>
            <a:r>
              <a:rPr lang="ru-RU" dirty="0"/>
              <a:t>. </a:t>
            </a:r>
            <a:r>
              <a:rPr lang="ru-RU" dirty="0" err="1"/>
              <a:t>Проте</a:t>
            </a:r>
            <a:r>
              <a:rPr lang="ru-RU" dirty="0"/>
              <a:t> </a:t>
            </a:r>
            <a:r>
              <a:rPr lang="ru-RU" dirty="0" err="1" smtClean="0"/>
              <a:t>він</a:t>
            </a:r>
            <a:r>
              <a:rPr lang="ru-RU" dirty="0"/>
              <a:t> </a:t>
            </a:r>
            <a:r>
              <a:rPr lang="ru-RU" dirty="0" err="1" smtClean="0"/>
              <a:t>відкривав</a:t>
            </a:r>
            <a:r>
              <a:rPr lang="ru-RU" dirty="0" smtClean="0"/>
              <a:t> </a:t>
            </a:r>
            <a:r>
              <a:rPr lang="ru-RU" dirty="0" err="1"/>
              <a:t>широкі</a:t>
            </a:r>
            <a:r>
              <a:rPr lang="ru-RU" dirty="0"/>
              <a:t> </a:t>
            </a:r>
            <a:r>
              <a:rPr lang="ru-RU" dirty="0" err="1"/>
              <a:t>можливості</a:t>
            </a:r>
            <a:r>
              <a:rPr lang="ru-RU" dirty="0"/>
              <a:t> для </a:t>
            </a:r>
            <a:r>
              <a:rPr lang="ru-RU" dirty="0" err="1"/>
              <a:t>використання</a:t>
            </a:r>
            <a:r>
              <a:rPr lang="ru-RU" dirty="0"/>
              <a:t> </a:t>
            </a:r>
            <a:r>
              <a:rPr lang="ru-RU" dirty="0" err="1"/>
              <a:t>емісії</a:t>
            </a:r>
            <a:r>
              <a:rPr lang="ru-RU" dirty="0"/>
              <a:t> </a:t>
            </a:r>
            <a:r>
              <a:rPr lang="ru-RU" dirty="0" err="1"/>
              <a:t>карбованців</a:t>
            </a:r>
            <a:r>
              <a:rPr lang="ru-RU" dirty="0"/>
              <a:t> для </a:t>
            </a:r>
            <a:r>
              <a:rPr lang="ru-RU" dirty="0" err="1" smtClean="0"/>
              <a:t>покриття</a:t>
            </a:r>
            <a:r>
              <a:rPr lang="ru-RU" dirty="0"/>
              <a:t> </a:t>
            </a:r>
            <a:r>
              <a:rPr lang="ru-RU" dirty="0" err="1" smtClean="0"/>
              <a:t>фінансових</a:t>
            </a:r>
            <a:r>
              <a:rPr lang="ru-RU" dirty="0" smtClean="0"/>
              <a:t> </a:t>
            </a:r>
            <a:r>
              <a:rPr lang="ru-RU" dirty="0"/>
              <a:t>потреб уряду, </a:t>
            </a:r>
            <a:r>
              <a:rPr lang="ru-RU" dirty="0" err="1"/>
              <a:t>які</a:t>
            </a:r>
            <a:r>
              <a:rPr lang="ru-RU" dirty="0"/>
              <a:t> в той час </a:t>
            </a:r>
            <a:r>
              <a:rPr lang="ru-RU" dirty="0" err="1"/>
              <a:t>зростали</a:t>
            </a:r>
            <a:r>
              <a:rPr lang="ru-RU" dirty="0"/>
              <a:t> </a:t>
            </a:r>
            <a:r>
              <a:rPr lang="ru-RU" dirty="0" err="1"/>
              <a:t>надзвичайно</a:t>
            </a:r>
            <a:r>
              <a:rPr lang="ru-RU" dirty="0"/>
              <a:t> </a:t>
            </a:r>
            <a:r>
              <a:rPr lang="ru-RU" dirty="0" err="1"/>
              <a:t>швидко</a:t>
            </a:r>
            <a:r>
              <a:rPr lang="ru-RU" dirty="0"/>
              <a:t>, </a:t>
            </a:r>
            <a:r>
              <a:rPr lang="ru-RU" dirty="0" err="1"/>
              <a:t>що</a:t>
            </a:r>
            <a:r>
              <a:rPr lang="ru-RU" dirty="0"/>
              <a:t> </a:t>
            </a:r>
            <a:r>
              <a:rPr lang="ru-RU" dirty="0" smtClean="0"/>
              <a:t>стало одним </a:t>
            </a:r>
            <a:r>
              <a:rPr lang="ru-RU" dirty="0" err="1"/>
              <a:t>із</a:t>
            </a:r>
            <a:r>
              <a:rPr lang="ru-RU" dirty="0"/>
              <a:t> </a:t>
            </a:r>
            <a:r>
              <a:rPr lang="ru-RU" dirty="0" err="1"/>
              <a:t>головних</a:t>
            </a:r>
            <a:r>
              <a:rPr lang="ru-RU" dirty="0"/>
              <a:t> </a:t>
            </a:r>
            <a:r>
              <a:rPr lang="ru-RU" dirty="0" err="1"/>
              <a:t>чинників</a:t>
            </a:r>
            <a:r>
              <a:rPr lang="ru-RU" dirty="0"/>
              <a:t> </a:t>
            </a:r>
            <a:r>
              <a:rPr lang="ru-RU" dirty="0" err="1"/>
              <a:t>розкручування</a:t>
            </a:r>
            <a:r>
              <a:rPr lang="ru-RU" dirty="0"/>
              <a:t> в </a:t>
            </a:r>
            <a:r>
              <a:rPr lang="ru-RU" dirty="0" err="1"/>
              <a:t>Україні</a:t>
            </a:r>
            <a:r>
              <a:rPr lang="ru-RU" dirty="0"/>
              <a:t> </a:t>
            </a:r>
            <a:r>
              <a:rPr lang="ru-RU" dirty="0" err="1"/>
              <a:t>гіперінфляції</a:t>
            </a:r>
            <a:r>
              <a:rPr lang="ru-RU" dirty="0"/>
              <a:t>.</a:t>
            </a:r>
          </a:p>
          <a:p>
            <a:r>
              <a:rPr lang="ru-RU" dirty="0"/>
              <a:t>3. З </a:t>
            </a:r>
            <a:r>
              <a:rPr lang="ru-RU" dirty="0" err="1"/>
              <a:t>ініціативи</a:t>
            </a:r>
            <a:r>
              <a:rPr lang="ru-RU" dirty="0"/>
              <a:t> РФ у </a:t>
            </a:r>
            <a:r>
              <a:rPr lang="ru-RU" dirty="0" err="1"/>
              <a:t>середині</a:t>
            </a:r>
            <a:r>
              <a:rPr lang="ru-RU" dirty="0"/>
              <a:t> 1992 р. у </a:t>
            </a:r>
            <a:r>
              <a:rPr lang="ru-RU" dirty="0" err="1"/>
              <a:t>рублевій</a:t>
            </a:r>
            <a:r>
              <a:rPr lang="ru-RU" dirty="0"/>
              <a:t> </a:t>
            </a:r>
            <a:r>
              <a:rPr lang="ru-RU" dirty="0" err="1"/>
              <a:t>зоні</a:t>
            </a:r>
            <a:r>
              <a:rPr lang="ru-RU" dirty="0"/>
              <a:t> </a:t>
            </a:r>
            <a:r>
              <a:rPr lang="ru-RU" dirty="0" err="1"/>
              <a:t>була</a:t>
            </a:r>
            <a:r>
              <a:rPr lang="ru-RU" dirty="0"/>
              <a:t> </a:t>
            </a:r>
            <a:r>
              <a:rPr lang="ru-RU" dirty="0" err="1"/>
              <a:t>запроваджена</a:t>
            </a:r>
            <a:r>
              <a:rPr lang="ru-RU" dirty="0"/>
              <a:t> </a:t>
            </a:r>
            <a:r>
              <a:rPr lang="ru-RU" dirty="0" smtClean="0"/>
              <a:t>система </a:t>
            </a:r>
            <a:r>
              <a:rPr lang="ru-RU" dirty="0" err="1"/>
              <a:t>взаємозаліку</a:t>
            </a:r>
            <a:r>
              <a:rPr lang="ru-RU" dirty="0"/>
              <a:t> через </a:t>
            </a:r>
            <a:r>
              <a:rPr lang="ru-RU" dirty="0" err="1"/>
              <a:t>кореспондентські</a:t>
            </a:r>
            <a:r>
              <a:rPr lang="ru-RU" dirty="0"/>
              <a:t> </a:t>
            </a:r>
            <a:r>
              <a:rPr lang="ru-RU" dirty="0" err="1"/>
              <a:t>рахунки</a:t>
            </a:r>
            <a:r>
              <a:rPr lang="ru-RU" dirty="0"/>
              <a:t>, </a:t>
            </a:r>
            <a:r>
              <a:rPr lang="ru-RU" dirty="0" err="1"/>
              <a:t>відкриті</a:t>
            </a:r>
            <a:r>
              <a:rPr lang="ru-RU" dirty="0"/>
              <a:t> в </a:t>
            </a:r>
            <a:r>
              <a:rPr lang="ru-RU" dirty="0" err="1" smtClean="0"/>
              <a:t>розрахунковому</a:t>
            </a:r>
            <a:r>
              <a:rPr lang="ru-RU" dirty="0"/>
              <a:t> </a:t>
            </a:r>
            <a:r>
              <a:rPr lang="ru-RU" dirty="0" err="1" smtClean="0"/>
              <a:t>центрі</a:t>
            </a:r>
            <a:r>
              <a:rPr lang="ru-RU" dirty="0" smtClean="0"/>
              <a:t> </a:t>
            </a:r>
            <a:r>
              <a:rPr lang="ru-RU" dirty="0"/>
              <a:t>при Центральному банку РФ. </a:t>
            </a:r>
            <a:r>
              <a:rPr lang="ru-RU" dirty="0" err="1"/>
              <a:t>Унаслідок</a:t>
            </a:r>
            <a:r>
              <a:rPr lang="ru-RU" dirty="0"/>
              <a:t> </a:t>
            </a:r>
            <a:r>
              <a:rPr lang="ru-RU" dirty="0" err="1"/>
              <a:t>цього</a:t>
            </a:r>
            <a:r>
              <a:rPr lang="ru-RU" dirty="0"/>
              <a:t> </a:t>
            </a:r>
            <a:r>
              <a:rPr lang="ru-RU" dirty="0" err="1"/>
              <a:t>платежі</a:t>
            </a:r>
            <a:r>
              <a:rPr lang="ru-RU" dirty="0"/>
              <a:t> </a:t>
            </a:r>
            <a:r>
              <a:rPr lang="ru-RU" dirty="0" err="1"/>
              <a:t>між</a:t>
            </a:r>
            <a:r>
              <a:rPr lang="ru-RU" dirty="0"/>
              <a:t> </a:t>
            </a:r>
            <a:r>
              <a:rPr lang="ru-RU" dirty="0" err="1"/>
              <a:t>країнами</a:t>
            </a:r>
            <a:r>
              <a:rPr lang="ru-RU" dirty="0"/>
              <a:t> </a:t>
            </a:r>
            <a:r>
              <a:rPr lang="ru-RU" dirty="0" err="1" smtClean="0"/>
              <a:t>рублевої</a:t>
            </a:r>
            <a:r>
              <a:rPr lang="ru-RU" dirty="0" smtClean="0"/>
              <a:t> </a:t>
            </a:r>
            <a:r>
              <a:rPr lang="ru-RU" dirty="0" err="1"/>
              <a:t>зони</a:t>
            </a:r>
            <a:r>
              <a:rPr lang="ru-RU" dirty="0"/>
              <a:t> </a:t>
            </a:r>
            <a:r>
              <a:rPr lang="ru-RU" dirty="0" err="1"/>
              <a:t>були</a:t>
            </a:r>
            <a:r>
              <a:rPr lang="ru-RU" dirty="0"/>
              <a:t> </a:t>
            </a:r>
            <a:r>
              <a:rPr lang="ru-RU" dirty="0" err="1"/>
              <a:t>взяті</a:t>
            </a:r>
            <a:r>
              <a:rPr lang="ru-RU" dirty="0"/>
              <a:t> </a:t>
            </a:r>
            <a:r>
              <a:rPr lang="ru-RU" dirty="0" err="1"/>
              <a:t>під</a:t>
            </a:r>
            <a:r>
              <a:rPr lang="ru-RU" dirty="0"/>
              <a:t> контроль </a:t>
            </a:r>
            <a:r>
              <a:rPr lang="ru-RU" dirty="0" err="1"/>
              <a:t>Центральним</a:t>
            </a:r>
            <a:r>
              <a:rPr lang="ru-RU" dirty="0"/>
              <a:t> банком РФ. Рубль </a:t>
            </a:r>
            <a:r>
              <a:rPr lang="ru-RU" dirty="0" err="1" smtClean="0"/>
              <a:t>втративсвій</a:t>
            </a:r>
            <a:r>
              <a:rPr lang="ru-RU" dirty="0" smtClean="0"/>
              <a:t> </a:t>
            </a:r>
            <a:r>
              <a:rPr lang="ru-RU" dirty="0"/>
              <a:t>статус </a:t>
            </a:r>
            <a:r>
              <a:rPr lang="ru-RU" dirty="0" err="1"/>
              <a:t>єдиної</a:t>
            </a:r>
            <a:r>
              <a:rPr lang="ru-RU" dirty="0"/>
              <a:t> </a:t>
            </a:r>
            <a:r>
              <a:rPr lang="ru-RU" dirty="0" err="1"/>
              <a:t>грошової</a:t>
            </a:r>
            <a:r>
              <a:rPr lang="ru-RU" dirty="0"/>
              <a:t> </a:t>
            </a:r>
            <a:r>
              <a:rPr lang="ru-RU" dirty="0" err="1"/>
              <a:t>одиниці</a:t>
            </a:r>
            <a:r>
              <a:rPr lang="ru-RU" dirty="0"/>
              <a:t>, </a:t>
            </a:r>
            <a:r>
              <a:rPr lang="ru-RU" dirty="0" err="1"/>
              <a:t>виникло</a:t>
            </a:r>
            <a:r>
              <a:rPr lang="ru-RU" dirty="0"/>
              <a:t> </a:t>
            </a:r>
            <a:r>
              <a:rPr lang="ru-RU" dirty="0" err="1"/>
              <a:t>кілька</a:t>
            </a:r>
            <a:r>
              <a:rPr lang="ru-RU" dirty="0"/>
              <a:t> </a:t>
            </a:r>
            <a:r>
              <a:rPr lang="ru-RU" dirty="0" err="1"/>
              <a:t>рублів</a:t>
            </a:r>
            <a:r>
              <a:rPr lang="ru-RU" dirty="0"/>
              <a:t> — </a:t>
            </a:r>
            <a:r>
              <a:rPr lang="ru-RU" dirty="0" err="1" smtClean="0"/>
              <a:t>російський</a:t>
            </a:r>
            <a:r>
              <a:rPr lang="ru-RU" dirty="0" smtClean="0"/>
              <a:t>, </a:t>
            </a:r>
            <a:r>
              <a:rPr lang="ru-RU" dirty="0" err="1" smtClean="0"/>
              <a:t>український</a:t>
            </a:r>
            <a:r>
              <a:rPr lang="ru-RU" dirty="0"/>
              <a:t>, </a:t>
            </a:r>
            <a:r>
              <a:rPr lang="ru-RU" dirty="0" err="1"/>
              <a:t>білоруський</a:t>
            </a:r>
            <a:r>
              <a:rPr lang="ru-RU" dirty="0"/>
              <a:t> </a:t>
            </a:r>
            <a:r>
              <a:rPr lang="ru-RU" dirty="0" err="1"/>
              <a:t>тощо</a:t>
            </a:r>
            <a:r>
              <a:rPr lang="ru-RU" dirty="0"/>
              <a:t>. Курс </a:t>
            </a:r>
            <a:r>
              <a:rPr lang="ru-RU" dirty="0" err="1"/>
              <a:t>українського</a:t>
            </a:r>
            <a:r>
              <a:rPr lang="ru-RU" dirty="0"/>
              <a:t> рубля </a:t>
            </a:r>
            <a:r>
              <a:rPr lang="ru-RU" dirty="0" err="1"/>
              <a:t>щодо</a:t>
            </a:r>
            <a:r>
              <a:rPr lang="ru-RU" dirty="0"/>
              <a:t> </a:t>
            </a:r>
            <a:r>
              <a:rPr lang="ru-RU" dirty="0" err="1"/>
              <a:t>російського</a:t>
            </a:r>
            <a:r>
              <a:rPr lang="ru-RU" dirty="0"/>
              <a:t> </a:t>
            </a:r>
            <a:r>
              <a:rPr lang="ru-RU" dirty="0" smtClean="0"/>
              <a:t>став </a:t>
            </a:r>
            <a:r>
              <a:rPr lang="ru-RU" dirty="0" err="1" smtClean="0"/>
              <a:t>швидко</a:t>
            </a:r>
            <a:r>
              <a:rPr lang="ru-RU" dirty="0" smtClean="0"/>
              <a:t> </a:t>
            </a:r>
            <a:r>
              <a:rPr lang="ru-RU" dirty="0" err="1"/>
              <a:t>падати</a:t>
            </a:r>
            <a:r>
              <a:rPr lang="ru-RU" dirty="0"/>
              <a:t>. </a:t>
            </a:r>
            <a:r>
              <a:rPr lang="ru-RU" dirty="0" err="1"/>
              <a:t>Україна</a:t>
            </a:r>
            <a:r>
              <a:rPr lang="ru-RU" dirty="0"/>
              <a:t> </a:t>
            </a:r>
            <a:r>
              <a:rPr lang="ru-RU" dirty="0" err="1"/>
              <a:t>втратила</a:t>
            </a:r>
            <a:r>
              <a:rPr lang="ru-RU" dirty="0"/>
              <a:t> будь-</a:t>
            </a:r>
            <a:r>
              <a:rPr lang="ru-RU" dirty="0" err="1"/>
              <a:t>які</a:t>
            </a:r>
            <a:r>
              <a:rPr lang="ru-RU" dirty="0"/>
              <a:t> </a:t>
            </a:r>
            <a:r>
              <a:rPr lang="ru-RU" dirty="0" err="1"/>
              <a:t>переваги</a:t>
            </a:r>
            <a:r>
              <a:rPr lang="ru-RU" dirty="0"/>
              <a:t> </a:t>
            </a:r>
            <a:r>
              <a:rPr lang="ru-RU" dirty="0" err="1"/>
              <a:t>від</a:t>
            </a:r>
            <a:r>
              <a:rPr lang="ru-RU" dirty="0"/>
              <a:t> </a:t>
            </a:r>
            <a:r>
              <a:rPr lang="ru-RU" dirty="0" err="1"/>
              <a:t>використання</a:t>
            </a:r>
            <a:r>
              <a:rPr lang="ru-RU" dirty="0"/>
              <a:t> в </a:t>
            </a:r>
            <a:r>
              <a:rPr lang="ru-RU" dirty="0" err="1" smtClean="0"/>
              <a:t>безготівковому</a:t>
            </a:r>
            <a:r>
              <a:rPr lang="ru-RU" dirty="0" smtClean="0"/>
              <a:t> </a:t>
            </a:r>
            <a:r>
              <a:rPr lang="ru-RU" dirty="0" err="1"/>
              <a:t>обороті</a:t>
            </a:r>
            <a:r>
              <a:rPr lang="ru-RU" dirty="0"/>
              <a:t> </a:t>
            </a:r>
            <a:r>
              <a:rPr lang="ru-RU" dirty="0" err="1"/>
              <a:t>іншої</a:t>
            </a:r>
            <a:r>
              <a:rPr lang="ru-RU" dirty="0"/>
              <a:t> </a:t>
            </a:r>
            <a:r>
              <a:rPr lang="ru-RU" dirty="0" err="1"/>
              <a:t>валюти</a:t>
            </a:r>
            <a:r>
              <a:rPr lang="ru-RU" dirty="0"/>
              <a:t> — рубля.</a:t>
            </a:r>
          </a:p>
        </p:txBody>
      </p:sp>
    </p:spTree>
    <p:extLst>
      <p:ext uri="{BB962C8B-B14F-4D97-AF65-F5344CB8AC3E}">
        <p14:creationId xmlns:p14="http://schemas.microsoft.com/office/powerpoint/2010/main" val="3414193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0"/>
            <a:ext cx="9108111" cy="5923127"/>
          </a:xfrm>
        </p:spPr>
        <p:txBody>
          <a:bodyPr>
            <a:normAutofit lnSpcReduction="10000"/>
          </a:bodyPr>
          <a:lstStyle/>
          <a:p>
            <a:r>
              <a:rPr lang="ru-RU" dirty="0" err="1"/>
              <a:t>Щоб</a:t>
            </a:r>
            <a:r>
              <a:rPr lang="ru-RU" dirty="0"/>
              <a:t> </a:t>
            </a:r>
            <a:r>
              <a:rPr lang="ru-RU" dirty="0" err="1"/>
              <a:t>послабити</a:t>
            </a:r>
            <a:r>
              <a:rPr lang="ru-RU" dirty="0"/>
              <a:t> </a:t>
            </a:r>
            <a:r>
              <a:rPr lang="ru-RU" dirty="0" err="1"/>
              <a:t>негативні</a:t>
            </a:r>
            <a:r>
              <a:rPr lang="ru-RU" dirty="0"/>
              <a:t> </a:t>
            </a:r>
            <a:r>
              <a:rPr lang="ru-RU" dirty="0" err="1"/>
              <a:t>наслідки</a:t>
            </a:r>
            <a:r>
              <a:rPr lang="ru-RU" dirty="0"/>
              <a:t> </a:t>
            </a:r>
            <a:r>
              <a:rPr lang="ru-RU" dirty="0" err="1"/>
              <a:t>паралельного</a:t>
            </a:r>
            <a:r>
              <a:rPr lang="ru-RU" dirty="0"/>
              <a:t> </a:t>
            </a:r>
            <a:r>
              <a:rPr lang="ru-RU" dirty="0" err="1"/>
              <a:t>обігу</a:t>
            </a:r>
            <a:r>
              <a:rPr lang="ru-RU" dirty="0"/>
              <a:t> </a:t>
            </a:r>
            <a:r>
              <a:rPr lang="ru-RU" dirty="0" err="1"/>
              <a:t>двох</a:t>
            </a:r>
            <a:r>
              <a:rPr lang="ru-RU" dirty="0"/>
              <a:t> валют, </a:t>
            </a:r>
            <a:r>
              <a:rPr lang="ru-RU" dirty="0" smtClean="0"/>
              <a:t>Президент </a:t>
            </a:r>
            <a:r>
              <a:rPr lang="ru-RU" dirty="0" err="1"/>
              <a:t>України</a:t>
            </a:r>
            <a:r>
              <a:rPr lang="ru-RU" dirty="0"/>
              <a:t> указом «Про реформу </a:t>
            </a:r>
            <a:r>
              <a:rPr lang="ru-RU" dirty="0" err="1"/>
              <a:t>грошової</a:t>
            </a:r>
            <a:r>
              <a:rPr lang="ru-RU" dirty="0"/>
              <a:t> </a:t>
            </a:r>
            <a:r>
              <a:rPr lang="ru-RU" dirty="0" err="1"/>
              <a:t>системи</a:t>
            </a:r>
            <a:r>
              <a:rPr lang="ru-RU" dirty="0"/>
              <a:t> </a:t>
            </a:r>
            <a:r>
              <a:rPr lang="ru-RU" dirty="0" err="1"/>
              <a:t>України</a:t>
            </a:r>
            <a:r>
              <a:rPr lang="ru-RU" dirty="0"/>
              <a:t>» </a:t>
            </a:r>
            <a:r>
              <a:rPr lang="ru-RU" dirty="0" err="1"/>
              <a:t>від</a:t>
            </a:r>
            <a:r>
              <a:rPr lang="ru-RU" dirty="0"/>
              <a:t> 12 </a:t>
            </a:r>
            <a:r>
              <a:rPr lang="ru-RU" dirty="0" smtClean="0"/>
              <a:t>листопада </a:t>
            </a:r>
            <a:r>
              <a:rPr lang="ru-RU" dirty="0"/>
              <a:t>1992 р. </a:t>
            </a:r>
            <a:r>
              <a:rPr lang="ru-RU" dirty="0" err="1"/>
              <a:t>запровадив</a:t>
            </a:r>
            <a:r>
              <a:rPr lang="ru-RU" dirty="0"/>
              <a:t> </a:t>
            </a:r>
            <a:r>
              <a:rPr lang="ru-RU" dirty="0" err="1"/>
              <a:t>купоно-карбованець</a:t>
            </a:r>
            <a:r>
              <a:rPr lang="ru-RU" dirty="0"/>
              <a:t> у сферу </a:t>
            </a:r>
            <a:r>
              <a:rPr lang="ru-RU" dirty="0" err="1"/>
              <a:t>безготівкового</a:t>
            </a:r>
            <a:r>
              <a:rPr lang="ru-RU" dirty="0"/>
              <a:t> обороту </a:t>
            </a:r>
            <a:r>
              <a:rPr lang="ru-RU" dirty="0" smtClean="0"/>
              <a:t>і </a:t>
            </a:r>
            <a:r>
              <a:rPr lang="ru-RU" dirty="0" err="1" smtClean="0"/>
              <a:t>вилучив</a:t>
            </a:r>
            <a:r>
              <a:rPr lang="ru-RU" dirty="0" smtClean="0"/>
              <a:t> </a:t>
            </a:r>
            <a:r>
              <a:rPr lang="ru-RU" dirty="0"/>
              <a:t>з </a:t>
            </a:r>
            <a:r>
              <a:rPr lang="ru-RU" dirty="0" err="1"/>
              <a:t>нього</a:t>
            </a:r>
            <a:r>
              <a:rPr lang="ru-RU" dirty="0"/>
              <a:t> </a:t>
            </a:r>
            <a:r>
              <a:rPr lang="ru-RU" dirty="0" err="1"/>
              <a:t>рублеві</a:t>
            </a:r>
            <a:r>
              <a:rPr lang="ru-RU" dirty="0"/>
              <a:t> </a:t>
            </a:r>
            <a:r>
              <a:rPr lang="ru-RU" dirty="0" err="1"/>
              <a:t>гроші</a:t>
            </a:r>
            <a:r>
              <a:rPr lang="ru-RU" dirty="0"/>
              <a:t>. </a:t>
            </a:r>
            <a:r>
              <a:rPr lang="ru-RU" dirty="0" err="1"/>
              <a:t>Нові</a:t>
            </a:r>
            <a:r>
              <a:rPr lang="ru-RU" dirty="0"/>
              <a:t> </a:t>
            </a:r>
            <a:r>
              <a:rPr lang="ru-RU" dirty="0" err="1"/>
              <a:t>гроші</a:t>
            </a:r>
            <a:r>
              <a:rPr lang="ru-RU" dirty="0"/>
              <a:t> </a:t>
            </a:r>
            <a:r>
              <a:rPr lang="ru-RU" dirty="0" err="1"/>
              <a:t>були</a:t>
            </a:r>
            <a:r>
              <a:rPr lang="ru-RU" dirty="0"/>
              <a:t> </a:t>
            </a:r>
            <a:r>
              <a:rPr lang="ru-RU" dirty="0" err="1"/>
              <a:t>названі</a:t>
            </a:r>
            <a:r>
              <a:rPr lang="ru-RU" dirty="0"/>
              <a:t> «</a:t>
            </a:r>
            <a:r>
              <a:rPr lang="ru-RU" dirty="0" err="1"/>
              <a:t>український</a:t>
            </a:r>
            <a:r>
              <a:rPr lang="ru-RU" dirty="0"/>
              <a:t> </a:t>
            </a:r>
            <a:r>
              <a:rPr lang="ru-RU" dirty="0" err="1" smtClean="0"/>
              <a:t>карбованець</a:t>
            </a:r>
            <a:r>
              <a:rPr lang="ru-RU" dirty="0"/>
              <a:t>», </a:t>
            </a:r>
            <a:r>
              <a:rPr lang="ru-RU" dirty="0" err="1"/>
              <a:t>дістали</a:t>
            </a:r>
            <a:r>
              <a:rPr lang="ru-RU" dirty="0"/>
              <a:t> статус </a:t>
            </a:r>
            <a:r>
              <a:rPr lang="ru-RU" dirty="0" err="1"/>
              <a:t>тимчасових</a:t>
            </a:r>
            <a:r>
              <a:rPr lang="ru-RU" dirty="0"/>
              <a:t> </a:t>
            </a:r>
            <a:r>
              <a:rPr lang="ru-RU" dirty="0" err="1"/>
              <a:t>національних</a:t>
            </a:r>
            <a:r>
              <a:rPr lang="ru-RU" dirty="0"/>
              <a:t> грошей і стали </a:t>
            </a:r>
            <a:r>
              <a:rPr lang="ru-RU" dirty="0" err="1"/>
              <a:t>єдиним</a:t>
            </a:r>
            <a:r>
              <a:rPr lang="ru-RU" dirty="0"/>
              <a:t> на </a:t>
            </a:r>
            <a:r>
              <a:rPr lang="ru-RU" dirty="0" err="1" smtClean="0"/>
              <a:t>території</a:t>
            </a:r>
            <a:r>
              <a:rPr lang="ru-RU" dirty="0" smtClean="0"/>
              <a:t> </a:t>
            </a:r>
            <a:r>
              <a:rPr lang="ru-RU" dirty="0" err="1"/>
              <a:t>України</a:t>
            </a:r>
            <a:r>
              <a:rPr lang="ru-RU" dirty="0"/>
              <a:t> </a:t>
            </a:r>
            <a:r>
              <a:rPr lang="ru-RU" dirty="0" err="1"/>
              <a:t>засобом</a:t>
            </a:r>
            <a:r>
              <a:rPr lang="ru-RU" dirty="0"/>
              <a:t> платежу. </a:t>
            </a:r>
            <a:r>
              <a:rPr lang="ru-RU" dirty="0" err="1"/>
              <a:t>Український</a:t>
            </a:r>
            <a:r>
              <a:rPr lang="ru-RU" dirty="0"/>
              <a:t> </a:t>
            </a:r>
            <a:r>
              <a:rPr lang="ru-RU" dirty="0" err="1"/>
              <a:t>карбованець</a:t>
            </a:r>
            <a:r>
              <a:rPr lang="ru-RU" dirty="0"/>
              <a:t> як </a:t>
            </a:r>
            <a:r>
              <a:rPr lang="ru-RU" dirty="0" err="1"/>
              <a:t>тимчасові</a:t>
            </a:r>
            <a:r>
              <a:rPr lang="ru-RU" dirty="0"/>
              <a:t> </a:t>
            </a:r>
            <a:r>
              <a:rPr lang="ru-RU" dirty="0" err="1" smtClean="0"/>
              <a:t>гроші</a:t>
            </a:r>
            <a:r>
              <a:rPr lang="ru-RU" dirty="0"/>
              <a:t> </a:t>
            </a:r>
            <a:r>
              <a:rPr lang="ru-RU" dirty="0" smtClean="0"/>
              <a:t>взяв </a:t>
            </a:r>
            <a:r>
              <a:rPr lang="ru-RU" dirty="0"/>
              <a:t>на себе </a:t>
            </a:r>
            <a:r>
              <a:rPr lang="ru-RU" dirty="0" err="1"/>
              <a:t>левову</a:t>
            </a:r>
            <a:r>
              <a:rPr lang="ru-RU" dirty="0"/>
              <a:t> </a:t>
            </a:r>
            <a:r>
              <a:rPr lang="ru-RU" dirty="0" err="1"/>
              <a:t>частку</a:t>
            </a:r>
            <a:r>
              <a:rPr lang="ru-RU" dirty="0"/>
              <a:t> </a:t>
            </a:r>
            <a:r>
              <a:rPr lang="ru-RU" dirty="0" err="1"/>
              <a:t>фінансових</a:t>
            </a:r>
            <a:r>
              <a:rPr lang="ru-RU" dirty="0"/>
              <a:t> </a:t>
            </a:r>
            <a:r>
              <a:rPr lang="ru-RU" dirty="0" err="1"/>
              <a:t>негараздів</a:t>
            </a:r>
            <a:r>
              <a:rPr lang="ru-RU" dirty="0"/>
              <a:t> </a:t>
            </a:r>
            <a:r>
              <a:rPr lang="ru-RU" dirty="0" err="1"/>
              <a:t>перехідного</a:t>
            </a:r>
            <a:r>
              <a:rPr lang="ru-RU" dirty="0"/>
              <a:t> </a:t>
            </a:r>
            <a:r>
              <a:rPr lang="ru-RU" dirty="0" err="1"/>
              <a:t>періоду</a:t>
            </a:r>
            <a:r>
              <a:rPr lang="ru-RU" dirty="0"/>
              <a:t> і </a:t>
            </a:r>
            <a:r>
              <a:rPr lang="ru-RU" dirty="0" err="1" smtClean="0"/>
              <a:t>виконав</a:t>
            </a:r>
            <a:r>
              <a:rPr lang="ru-RU" dirty="0"/>
              <a:t> </a:t>
            </a:r>
            <a:r>
              <a:rPr lang="ru-RU" dirty="0" err="1" smtClean="0"/>
              <a:t>цим</a:t>
            </a:r>
            <a:r>
              <a:rPr lang="ru-RU" dirty="0" smtClean="0"/>
              <a:t> </a:t>
            </a:r>
            <a:r>
              <a:rPr lang="ru-RU" dirty="0"/>
              <a:t>свою </a:t>
            </a:r>
            <a:r>
              <a:rPr lang="ru-RU" dirty="0" err="1"/>
              <a:t>історично-жертовну</a:t>
            </a:r>
            <a:r>
              <a:rPr lang="ru-RU" dirty="0"/>
              <a:t> </a:t>
            </a:r>
            <a:r>
              <a:rPr lang="ru-RU" dirty="0" err="1"/>
              <a:t>місію</a:t>
            </a:r>
            <a:r>
              <a:rPr lang="ru-RU" dirty="0" smtClean="0"/>
              <a:t>.</a:t>
            </a:r>
          </a:p>
          <a:p>
            <a:pPr marL="0" indent="0">
              <a:buNone/>
            </a:pPr>
            <a:r>
              <a:rPr lang="ru-RU" dirty="0"/>
              <a:t>На другому </a:t>
            </a:r>
            <a:r>
              <a:rPr lang="ru-RU" dirty="0" err="1"/>
              <a:t>етапі</a:t>
            </a:r>
            <a:r>
              <a:rPr lang="ru-RU" dirty="0"/>
              <a:t> </a:t>
            </a:r>
            <a:r>
              <a:rPr lang="ru-RU" dirty="0" err="1"/>
              <a:t>Національний</a:t>
            </a:r>
            <a:r>
              <a:rPr lang="ru-RU" dirty="0"/>
              <a:t> банк </a:t>
            </a:r>
            <a:r>
              <a:rPr lang="ru-RU" dirty="0" err="1"/>
              <a:t>України</a:t>
            </a:r>
            <a:r>
              <a:rPr lang="ru-RU" dirty="0"/>
              <a:t>, </a:t>
            </a:r>
            <a:r>
              <a:rPr lang="ru-RU" dirty="0" err="1"/>
              <a:t>спираючись</a:t>
            </a:r>
            <a:r>
              <a:rPr lang="ru-RU" dirty="0"/>
              <a:t> на </a:t>
            </a:r>
            <a:r>
              <a:rPr lang="ru-RU" dirty="0" err="1"/>
              <a:t>норми</a:t>
            </a:r>
            <a:r>
              <a:rPr lang="ru-RU" dirty="0"/>
              <a:t> </a:t>
            </a:r>
            <a:r>
              <a:rPr lang="ru-RU" dirty="0" smtClean="0"/>
              <a:t>Закону </a:t>
            </a:r>
            <a:r>
              <a:rPr lang="ru-RU" dirty="0" err="1" smtClean="0"/>
              <a:t>України</a:t>
            </a:r>
            <a:r>
              <a:rPr lang="ru-RU" dirty="0" smtClean="0"/>
              <a:t> </a:t>
            </a:r>
            <a:r>
              <a:rPr lang="ru-RU" dirty="0"/>
              <a:t>«Про банки і </a:t>
            </a:r>
            <a:r>
              <a:rPr lang="ru-RU" dirty="0" err="1"/>
              <a:t>банківську</a:t>
            </a:r>
            <a:r>
              <a:rPr lang="ru-RU" dirty="0"/>
              <a:t> </a:t>
            </a:r>
            <a:r>
              <a:rPr lang="ru-RU" dirty="0" err="1"/>
              <a:t>діяльність</a:t>
            </a:r>
            <a:r>
              <a:rPr lang="ru-RU" dirty="0"/>
              <a:t>» (1991 р.), </a:t>
            </a:r>
            <a:r>
              <a:rPr lang="ru-RU" dirty="0" err="1"/>
              <a:t>відпрацьовував</a:t>
            </a:r>
            <a:r>
              <a:rPr lang="ru-RU" dirty="0"/>
              <a:t> </a:t>
            </a:r>
            <a:r>
              <a:rPr lang="ru-RU" dirty="0" err="1" smtClean="0"/>
              <a:t>окремі</a:t>
            </a:r>
            <a:r>
              <a:rPr lang="ru-RU" dirty="0"/>
              <a:t> </a:t>
            </a:r>
            <a:r>
              <a:rPr lang="ru-RU" dirty="0" err="1" smtClean="0"/>
              <a:t>елементи</a:t>
            </a:r>
            <a:r>
              <a:rPr lang="ru-RU" dirty="0" smtClean="0"/>
              <a:t> </a:t>
            </a:r>
            <a:r>
              <a:rPr lang="ru-RU" dirty="0"/>
              <a:t>та </a:t>
            </a:r>
            <a:r>
              <a:rPr lang="ru-RU" dirty="0" err="1"/>
              <a:t>організацію</a:t>
            </a:r>
            <a:r>
              <a:rPr lang="ru-RU" dirty="0"/>
              <a:t> </a:t>
            </a:r>
            <a:r>
              <a:rPr lang="ru-RU" dirty="0" err="1"/>
              <a:t>функціонування</a:t>
            </a:r>
            <a:r>
              <a:rPr lang="ru-RU" dirty="0"/>
              <a:t> </a:t>
            </a:r>
            <a:r>
              <a:rPr lang="ru-RU" dirty="0" err="1"/>
              <a:t>грошової</a:t>
            </a:r>
            <a:r>
              <a:rPr lang="ru-RU" dirty="0"/>
              <a:t> </a:t>
            </a:r>
            <a:r>
              <a:rPr lang="ru-RU" dirty="0" err="1"/>
              <a:t>системи</a:t>
            </a:r>
            <a:r>
              <a:rPr lang="ru-RU" dirty="0"/>
              <a:t>. До </a:t>
            </a:r>
            <a:r>
              <a:rPr lang="ru-RU" dirty="0" err="1"/>
              <a:t>основних</a:t>
            </a:r>
            <a:r>
              <a:rPr lang="ru-RU" dirty="0"/>
              <a:t> </a:t>
            </a:r>
            <a:r>
              <a:rPr lang="ru-RU" dirty="0" err="1" smtClean="0"/>
              <a:t>напрямів</a:t>
            </a:r>
            <a:r>
              <a:rPr lang="ru-RU" dirty="0" smtClean="0"/>
              <a:t> </a:t>
            </a:r>
            <a:r>
              <a:rPr lang="ru-RU" dirty="0"/>
              <a:t>та </a:t>
            </a:r>
            <a:r>
              <a:rPr lang="ru-RU" dirty="0" err="1"/>
              <a:t>найбільш</a:t>
            </a:r>
            <a:r>
              <a:rPr lang="ru-RU" dirty="0"/>
              <a:t> </a:t>
            </a:r>
            <a:r>
              <a:rPr lang="ru-RU" dirty="0" err="1"/>
              <a:t>відчутних</a:t>
            </a:r>
            <a:r>
              <a:rPr lang="ru-RU" dirty="0"/>
              <a:t> </a:t>
            </a:r>
            <a:r>
              <a:rPr lang="ru-RU" dirty="0" err="1"/>
              <a:t>результатів</a:t>
            </a:r>
            <a:r>
              <a:rPr lang="ru-RU" dirty="0"/>
              <a:t> </a:t>
            </a:r>
            <a:r>
              <a:rPr lang="ru-RU" dirty="0" err="1"/>
              <a:t>розвитку</a:t>
            </a:r>
            <a:r>
              <a:rPr lang="ru-RU" dirty="0"/>
              <a:t> </a:t>
            </a:r>
            <a:r>
              <a:rPr lang="ru-RU" dirty="0" err="1"/>
              <a:t>грошової</a:t>
            </a:r>
            <a:r>
              <a:rPr lang="ru-RU" dirty="0"/>
              <a:t> </a:t>
            </a:r>
            <a:r>
              <a:rPr lang="ru-RU" dirty="0" err="1"/>
              <a:t>системи</a:t>
            </a:r>
            <a:r>
              <a:rPr lang="ru-RU" dirty="0"/>
              <a:t> на </a:t>
            </a:r>
            <a:r>
              <a:rPr lang="ru-RU" dirty="0" err="1" smtClean="0"/>
              <a:t>цьому</a:t>
            </a:r>
            <a:r>
              <a:rPr lang="ru-RU" dirty="0"/>
              <a:t> </a:t>
            </a:r>
            <a:r>
              <a:rPr lang="ru-RU" dirty="0" err="1" smtClean="0"/>
              <a:t>етапі</a:t>
            </a:r>
            <a:r>
              <a:rPr lang="ru-RU" dirty="0" smtClean="0"/>
              <a:t> </a:t>
            </a:r>
            <a:r>
              <a:rPr lang="ru-RU" dirty="0" err="1"/>
              <a:t>можна</a:t>
            </a:r>
            <a:r>
              <a:rPr lang="ru-RU" dirty="0"/>
              <a:t> </a:t>
            </a:r>
            <a:r>
              <a:rPr lang="ru-RU" dirty="0" err="1"/>
              <a:t>віднести</a:t>
            </a:r>
            <a:r>
              <a:rPr lang="ru-RU" dirty="0"/>
              <a:t>:</a:t>
            </a:r>
          </a:p>
          <a:p>
            <a:r>
              <a:rPr lang="ru-RU" dirty="0"/>
              <a:t>1. </a:t>
            </a:r>
            <a:r>
              <a:rPr lang="ru-RU" dirty="0" err="1"/>
              <a:t>Розбудову</a:t>
            </a:r>
            <a:r>
              <a:rPr lang="ru-RU" dirty="0"/>
              <a:t> </a:t>
            </a:r>
            <a:r>
              <a:rPr lang="ru-RU" dirty="0" err="1"/>
              <a:t>власного</a:t>
            </a:r>
            <a:r>
              <a:rPr lang="ru-RU" dirty="0"/>
              <a:t> </a:t>
            </a:r>
            <a:r>
              <a:rPr lang="ru-RU" dirty="0" err="1"/>
              <a:t>емісійного</a:t>
            </a:r>
            <a:r>
              <a:rPr lang="ru-RU" dirty="0"/>
              <a:t> </a:t>
            </a:r>
            <a:r>
              <a:rPr lang="ru-RU" dirty="0" err="1"/>
              <a:t>механізму</a:t>
            </a:r>
            <a:r>
              <a:rPr lang="ru-RU" dirty="0"/>
              <a:t>, </a:t>
            </a:r>
            <a:r>
              <a:rPr lang="ru-RU" dirty="0" err="1"/>
              <a:t>який</a:t>
            </a:r>
            <a:r>
              <a:rPr lang="ru-RU" dirty="0"/>
              <a:t> включав:</a:t>
            </a:r>
          </a:p>
          <a:p>
            <a:r>
              <a:rPr lang="ru-RU" dirty="0"/>
              <a:t> </a:t>
            </a:r>
            <a:r>
              <a:rPr lang="ru-RU" dirty="0" err="1"/>
              <a:t>створення</a:t>
            </a:r>
            <a:r>
              <a:rPr lang="ru-RU" dirty="0"/>
              <a:t> </a:t>
            </a:r>
            <a:r>
              <a:rPr lang="ru-RU" dirty="0" err="1"/>
              <a:t>Банкнотно</a:t>
            </a:r>
            <a:r>
              <a:rPr lang="ru-RU" dirty="0"/>
              <a:t>-монетного двору НБУ, </a:t>
            </a:r>
            <a:r>
              <a:rPr lang="ru-RU" dirty="0" err="1"/>
              <a:t>що</a:t>
            </a:r>
            <a:r>
              <a:rPr lang="ru-RU" dirty="0"/>
              <a:t> </a:t>
            </a:r>
            <a:r>
              <a:rPr lang="ru-RU" dirty="0" err="1"/>
              <a:t>має</a:t>
            </a:r>
            <a:r>
              <a:rPr lang="ru-RU" dirty="0"/>
              <a:t> </a:t>
            </a:r>
            <a:r>
              <a:rPr lang="ru-RU" dirty="0" err="1"/>
              <a:t>повний</a:t>
            </a:r>
            <a:r>
              <a:rPr lang="ru-RU" dirty="0"/>
              <a:t> цикл </a:t>
            </a:r>
            <a:r>
              <a:rPr lang="ru-RU" dirty="0" err="1" smtClean="0"/>
              <a:t>високоякісного</a:t>
            </a:r>
            <a:r>
              <a:rPr lang="ru-RU" dirty="0" smtClean="0"/>
              <a:t> </a:t>
            </a:r>
            <a:r>
              <a:rPr lang="ru-RU" dirty="0" err="1"/>
              <a:t>виробництва</a:t>
            </a:r>
            <a:r>
              <a:rPr lang="ru-RU" dirty="0"/>
              <a:t> </a:t>
            </a:r>
            <a:r>
              <a:rPr lang="ru-RU" dirty="0" err="1"/>
              <a:t>паперових</a:t>
            </a:r>
            <a:r>
              <a:rPr lang="ru-RU" dirty="0"/>
              <a:t> грошей та </a:t>
            </a:r>
            <a:r>
              <a:rPr lang="ru-RU" dirty="0" err="1"/>
              <a:t>монети</a:t>
            </a:r>
            <a:r>
              <a:rPr lang="ru-RU" dirty="0"/>
              <a:t>;</a:t>
            </a:r>
          </a:p>
          <a:p>
            <a:r>
              <a:rPr lang="ru-RU" dirty="0"/>
              <a:t> </a:t>
            </a:r>
            <a:r>
              <a:rPr lang="ru-RU" dirty="0" err="1"/>
              <a:t>розроблення</a:t>
            </a:r>
            <a:r>
              <a:rPr lang="ru-RU" dirty="0"/>
              <a:t> дизайну, </a:t>
            </a:r>
            <a:r>
              <a:rPr lang="ru-RU" dirty="0" err="1"/>
              <a:t>установлення</a:t>
            </a:r>
            <a:r>
              <a:rPr lang="ru-RU" dirty="0"/>
              <a:t> </a:t>
            </a:r>
            <a:r>
              <a:rPr lang="ru-RU" dirty="0" err="1"/>
              <a:t>номіналу</a:t>
            </a:r>
            <a:r>
              <a:rPr lang="ru-RU" dirty="0"/>
              <a:t>, </a:t>
            </a:r>
            <a:r>
              <a:rPr lang="ru-RU" dirty="0" err="1"/>
              <a:t>платіжних</a:t>
            </a:r>
            <a:r>
              <a:rPr lang="ru-RU" dirty="0"/>
              <a:t> </a:t>
            </a:r>
            <a:r>
              <a:rPr lang="ru-RU" dirty="0" err="1"/>
              <a:t>ознак</a:t>
            </a:r>
            <a:r>
              <a:rPr lang="ru-RU" dirty="0"/>
              <a:t>, </a:t>
            </a:r>
            <a:r>
              <a:rPr lang="ru-RU" dirty="0" err="1" smtClean="0"/>
              <a:t>забезпечення</a:t>
            </a:r>
            <a:r>
              <a:rPr lang="ru-RU" dirty="0" smtClean="0"/>
              <a:t> </a:t>
            </a:r>
            <a:r>
              <a:rPr lang="ru-RU" dirty="0" err="1"/>
              <a:t>системи</a:t>
            </a:r>
            <a:r>
              <a:rPr lang="ru-RU" dirty="0"/>
              <a:t> </a:t>
            </a:r>
            <a:r>
              <a:rPr lang="ru-RU" dirty="0" err="1"/>
              <a:t>захисту</a:t>
            </a:r>
            <a:r>
              <a:rPr lang="ru-RU" dirty="0"/>
              <a:t> </a:t>
            </a:r>
            <a:r>
              <a:rPr lang="ru-RU" dirty="0" err="1"/>
              <a:t>грошових</a:t>
            </a:r>
            <a:r>
              <a:rPr lang="ru-RU" dirty="0"/>
              <a:t> </a:t>
            </a:r>
            <a:r>
              <a:rPr lang="ru-RU" dirty="0" err="1"/>
              <a:t>знаків</a:t>
            </a:r>
            <a:r>
              <a:rPr lang="ru-RU" dirty="0"/>
              <a:t> та монет;</a:t>
            </a:r>
          </a:p>
          <a:p>
            <a:r>
              <a:rPr lang="ru-RU" dirty="0"/>
              <a:t> </a:t>
            </a:r>
            <a:r>
              <a:rPr lang="ru-RU" dirty="0" err="1"/>
              <a:t>розроблення</a:t>
            </a:r>
            <a:r>
              <a:rPr lang="ru-RU" dirty="0"/>
              <a:t> правил </a:t>
            </a:r>
            <a:r>
              <a:rPr lang="ru-RU" dirty="0" err="1"/>
              <a:t>випуску</a:t>
            </a:r>
            <a:r>
              <a:rPr lang="ru-RU" dirty="0"/>
              <a:t> в </a:t>
            </a:r>
            <a:r>
              <a:rPr lang="ru-RU" dirty="0" err="1"/>
              <a:t>обіг</a:t>
            </a:r>
            <a:r>
              <a:rPr lang="ru-RU" dirty="0"/>
              <a:t>, </a:t>
            </a:r>
            <a:r>
              <a:rPr lang="ru-RU" dirty="0" err="1"/>
              <a:t>зберігання</a:t>
            </a:r>
            <a:r>
              <a:rPr lang="ru-RU" dirty="0"/>
              <a:t>, </a:t>
            </a:r>
            <a:r>
              <a:rPr lang="ru-RU" dirty="0" err="1"/>
              <a:t>інкасації</a:t>
            </a:r>
            <a:r>
              <a:rPr lang="ru-RU" dirty="0"/>
              <a:t>, </a:t>
            </a:r>
            <a:r>
              <a:rPr lang="ru-RU" dirty="0" err="1"/>
              <a:t>вилучення</a:t>
            </a:r>
            <a:r>
              <a:rPr lang="ru-RU" dirty="0"/>
              <a:t> з </a:t>
            </a:r>
            <a:r>
              <a:rPr lang="ru-RU" dirty="0" err="1" smtClean="0"/>
              <a:t>обігу</a:t>
            </a:r>
            <a:r>
              <a:rPr lang="ru-RU" dirty="0" smtClean="0"/>
              <a:t> </a:t>
            </a:r>
            <a:r>
              <a:rPr lang="ru-RU" dirty="0" err="1"/>
              <a:t>готівки</a:t>
            </a:r>
            <a:r>
              <a:rPr lang="ru-RU" dirty="0"/>
              <a:t>, </a:t>
            </a:r>
            <a:r>
              <a:rPr lang="ru-RU" dirty="0" err="1"/>
              <a:t>ведення</a:t>
            </a:r>
            <a:r>
              <a:rPr lang="ru-RU" dirty="0"/>
              <a:t> </a:t>
            </a:r>
            <a:r>
              <a:rPr lang="ru-RU" dirty="0" err="1"/>
              <a:t>касових</a:t>
            </a:r>
            <a:r>
              <a:rPr lang="ru-RU" dirty="0"/>
              <a:t> </a:t>
            </a:r>
            <a:r>
              <a:rPr lang="ru-RU" dirty="0" err="1"/>
              <a:t>операцій</a:t>
            </a:r>
            <a:r>
              <a:rPr lang="ru-RU" dirty="0"/>
              <a:t> </a:t>
            </a:r>
            <a:r>
              <a:rPr lang="ru-RU" dirty="0" err="1"/>
              <a:t>тощо</a:t>
            </a:r>
            <a:r>
              <a:rPr lang="ru-RU" dirty="0"/>
              <a:t>.</a:t>
            </a:r>
          </a:p>
        </p:txBody>
      </p:sp>
    </p:spTree>
    <p:extLst>
      <p:ext uri="{BB962C8B-B14F-4D97-AF65-F5344CB8AC3E}">
        <p14:creationId xmlns:p14="http://schemas.microsoft.com/office/powerpoint/2010/main" val="1820274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0"/>
            <a:ext cx="9967921" cy="6182435"/>
          </a:xfrm>
        </p:spPr>
        <p:txBody>
          <a:bodyPr>
            <a:normAutofit fontScale="85000" lnSpcReduction="20000"/>
          </a:bodyPr>
          <a:lstStyle/>
          <a:p>
            <a:pPr marL="0" indent="0">
              <a:buNone/>
            </a:pPr>
            <a:r>
              <a:rPr lang="ru-RU" dirty="0"/>
              <a:t>2. </a:t>
            </a:r>
            <a:r>
              <a:rPr lang="ru-RU" dirty="0" err="1"/>
              <a:t>Формування</a:t>
            </a:r>
            <a:r>
              <a:rPr lang="ru-RU" dirty="0"/>
              <a:t> </a:t>
            </a:r>
            <a:r>
              <a:rPr lang="ru-RU" dirty="0" err="1"/>
              <a:t>системи</a:t>
            </a:r>
            <a:r>
              <a:rPr lang="ru-RU" dirty="0"/>
              <a:t> </a:t>
            </a:r>
            <a:r>
              <a:rPr lang="ru-RU" dirty="0" err="1"/>
              <a:t>регулювання</a:t>
            </a:r>
            <a:r>
              <a:rPr lang="ru-RU" dirty="0"/>
              <a:t> НБУ </a:t>
            </a:r>
            <a:r>
              <a:rPr lang="ru-RU" dirty="0" err="1"/>
              <a:t>пропозиції</a:t>
            </a:r>
            <a:r>
              <a:rPr lang="ru-RU" dirty="0"/>
              <a:t> грошей, </a:t>
            </a:r>
            <a:r>
              <a:rPr lang="ru-RU" dirty="0" err="1"/>
              <a:t>що</a:t>
            </a:r>
            <a:r>
              <a:rPr lang="ru-RU" dirty="0"/>
              <a:t> </a:t>
            </a:r>
            <a:r>
              <a:rPr lang="ru-RU" dirty="0" err="1"/>
              <a:t>вимагало</a:t>
            </a:r>
            <a:r>
              <a:rPr lang="ru-RU" dirty="0"/>
              <a:t>:</a:t>
            </a:r>
          </a:p>
          <a:p>
            <a:r>
              <a:rPr lang="ru-RU" dirty="0"/>
              <a:t> </a:t>
            </a:r>
            <a:r>
              <a:rPr lang="ru-RU" dirty="0" err="1"/>
              <a:t>відпрацювання</a:t>
            </a:r>
            <a:r>
              <a:rPr lang="ru-RU" dirty="0"/>
              <a:t> </a:t>
            </a:r>
            <a:r>
              <a:rPr lang="ru-RU" dirty="0" err="1"/>
              <a:t>механізму</a:t>
            </a:r>
            <a:r>
              <a:rPr lang="ru-RU" dirty="0"/>
              <a:t> </a:t>
            </a:r>
            <a:r>
              <a:rPr lang="ru-RU" dirty="0" err="1"/>
              <a:t>централізованого</a:t>
            </a:r>
            <a:r>
              <a:rPr lang="ru-RU" dirty="0"/>
              <a:t> </a:t>
            </a:r>
            <a:r>
              <a:rPr lang="ru-RU" dirty="0" err="1"/>
              <a:t>регулювання</a:t>
            </a:r>
            <a:r>
              <a:rPr lang="ru-RU" dirty="0"/>
              <a:t> </a:t>
            </a:r>
            <a:r>
              <a:rPr lang="ru-RU" dirty="0" err="1"/>
              <a:t>банківських</a:t>
            </a:r>
            <a:r>
              <a:rPr lang="ru-RU" dirty="0"/>
              <a:t> </a:t>
            </a:r>
            <a:r>
              <a:rPr lang="ru-RU" dirty="0" err="1" smtClean="0"/>
              <a:t>резервів</a:t>
            </a:r>
            <a:r>
              <a:rPr lang="ru-RU" dirty="0"/>
              <a:t>;</a:t>
            </a:r>
          </a:p>
          <a:p>
            <a:r>
              <a:rPr lang="ru-RU" dirty="0"/>
              <a:t> </a:t>
            </a:r>
            <a:r>
              <a:rPr lang="ru-RU" dirty="0" err="1"/>
              <a:t>запровадження</a:t>
            </a:r>
            <a:r>
              <a:rPr lang="ru-RU" dirty="0"/>
              <a:t> </a:t>
            </a:r>
            <a:r>
              <a:rPr lang="ru-RU" dirty="0" err="1"/>
              <a:t>механізму</a:t>
            </a:r>
            <a:r>
              <a:rPr lang="ru-RU" dirty="0"/>
              <a:t> </a:t>
            </a:r>
            <a:r>
              <a:rPr lang="ru-RU" dirty="0" err="1"/>
              <a:t>рефінансування</a:t>
            </a:r>
            <a:r>
              <a:rPr lang="ru-RU" dirty="0"/>
              <a:t> </a:t>
            </a:r>
            <a:r>
              <a:rPr lang="ru-RU" dirty="0" err="1"/>
              <a:t>комерційних</a:t>
            </a:r>
            <a:r>
              <a:rPr lang="ru-RU" dirty="0"/>
              <a:t> </a:t>
            </a:r>
            <a:r>
              <a:rPr lang="ru-RU" dirty="0" err="1"/>
              <a:t>банків</a:t>
            </a:r>
            <a:r>
              <a:rPr lang="ru-RU" dirty="0"/>
              <a:t>;</a:t>
            </a:r>
          </a:p>
          <a:p>
            <a:r>
              <a:rPr lang="ru-RU" dirty="0"/>
              <a:t> </a:t>
            </a:r>
            <a:r>
              <a:rPr lang="ru-RU" dirty="0" err="1"/>
              <a:t>розвитку</a:t>
            </a:r>
            <a:r>
              <a:rPr lang="ru-RU" dirty="0"/>
              <a:t> </a:t>
            </a:r>
            <a:r>
              <a:rPr lang="ru-RU" dirty="0" err="1"/>
              <a:t>операцій</a:t>
            </a:r>
            <a:r>
              <a:rPr lang="ru-RU" dirty="0"/>
              <a:t> на </a:t>
            </a:r>
            <a:r>
              <a:rPr lang="ru-RU" dirty="0" err="1"/>
              <a:t>відкритому</a:t>
            </a:r>
            <a:r>
              <a:rPr lang="ru-RU" dirty="0"/>
              <a:t> ринку;</a:t>
            </a:r>
          </a:p>
          <a:p>
            <a:r>
              <a:rPr lang="ru-RU" dirty="0"/>
              <a:t> </a:t>
            </a:r>
            <a:r>
              <a:rPr lang="ru-RU" dirty="0" err="1"/>
              <a:t>створення</a:t>
            </a:r>
            <a:r>
              <a:rPr lang="ru-RU" dirty="0"/>
              <a:t> </a:t>
            </a:r>
            <a:r>
              <a:rPr lang="ru-RU" dirty="0" err="1"/>
              <a:t>системи</a:t>
            </a:r>
            <a:r>
              <a:rPr lang="ru-RU" dirty="0"/>
              <a:t> державного </a:t>
            </a:r>
            <a:r>
              <a:rPr lang="ru-RU" dirty="0" err="1"/>
              <a:t>регулювання</a:t>
            </a:r>
            <a:r>
              <a:rPr lang="ru-RU" dirty="0"/>
              <a:t> </a:t>
            </a:r>
            <a:r>
              <a:rPr lang="ru-RU" dirty="0" err="1"/>
              <a:t>банківської</a:t>
            </a:r>
            <a:r>
              <a:rPr lang="ru-RU" dirty="0"/>
              <a:t> </a:t>
            </a:r>
            <a:r>
              <a:rPr lang="ru-RU" dirty="0" err="1"/>
              <a:t>діяльності</a:t>
            </a:r>
            <a:r>
              <a:rPr lang="ru-RU" dirty="0"/>
              <a:t> та </a:t>
            </a:r>
            <a:r>
              <a:rPr lang="ru-RU" dirty="0" err="1"/>
              <a:t>ін</a:t>
            </a:r>
            <a:r>
              <a:rPr lang="ru-RU" dirty="0"/>
              <a:t>.</a:t>
            </a:r>
          </a:p>
          <a:p>
            <a:pPr marL="0" indent="0">
              <a:buNone/>
            </a:pPr>
            <a:r>
              <a:rPr lang="ru-RU" dirty="0"/>
              <a:t>3. </a:t>
            </a:r>
            <a:r>
              <a:rPr lang="ru-RU" dirty="0" err="1"/>
              <a:t>Розроблення</a:t>
            </a:r>
            <a:r>
              <a:rPr lang="ru-RU" dirty="0"/>
              <a:t> методики та </a:t>
            </a:r>
            <a:r>
              <a:rPr lang="ru-RU" dirty="0" err="1"/>
              <a:t>методології</a:t>
            </a:r>
            <a:r>
              <a:rPr lang="ru-RU" dirty="0"/>
              <a:t> </a:t>
            </a:r>
            <a:r>
              <a:rPr lang="ru-RU" dirty="0" err="1"/>
              <a:t>грошово-кредитної</a:t>
            </a:r>
            <a:r>
              <a:rPr lang="ru-RU" dirty="0"/>
              <a:t> </a:t>
            </a:r>
            <a:r>
              <a:rPr lang="ru-RU" dirty="0" err="1"/>
              <a:t>політики</a:t>
            </a:r>
            <a:r>
              <a:rPr lang="ru-RU" dirty="0"/>
              <a:t> </a:t>
            </a:r>
            <a:r>
              <a:rPr lang="ru-RU" dirty="0" smtClean="0"/>
              <a:t>НБУ, </a:t>
            </a:r>
            <a:r>
              <a:rPr lang="ru-RU" dirty="0" err="1" smtClean="0"/>
              <a:t>накопичення</a:t>
            </a:r>
            <a:r>
              <a:rPr lang="ru-RU" dirty="0" smtClean="0"/>
              <a:t> </a:t>
            </a:r>
            <a:r>
              <a:rPr lang="ru-RU" dirty="0" err="1"/>
              <a:t>досвіду</a:t>
            </a:r>
            <a:r>
              <a:rPr lang="ru-RU" dirty="0"/>
              <a:t> практичного </a:t>
            </a:r>
            <a:r>
              <a:rPr lang="ru-RU" dirty="0" err="1"/>
              <a:t>застосування</a:t>
            </a:r>
            <a:r>
              <a:rPr lang="ru-RU" dirty="0"/>
              <a:t> </a:t>
            </a:r>
            <a:r>
              <a:rPr lang="ru-RU" dirty="0" err="1"/>
              <a:t>інструментів</a:t>
            </a:r>
            <a:r>
              <a:rPr lang="ru-RU" dirty="0"/>
              <a:t> </a:t>
            </a:r>
            <a:r>
              <a:rPr lang="ru-RU" dirty="0" err="1" smtClean="0"/>
              <a:t>грошово-кредитної</a:t>
            </a:r>
            <a:r>
              <a:rPr lang="ru-RU" dirty="0" smtClean="0"/>
              <a:t> </a:t>
            </a:r>
            <a:r>
              <a:rPr lang="ru-RU" dirty="0" err="1"/>
              <a:t>політики</a:t>
            </a:r>
            <a:r>
              <a:rPr lang="ru-RU" dirty="0"/>
              <a:t>, </a:t>
            </a:r>
            <a:r>
              <a:rPr lang="ru-RU" dirty="0" err="1"/>
              <a:t>розмежування</a:t>
            </a:r>
            <a:r>
              <a:rPr lang="ru-RU" dirty="0"/>
              <a:t> сфер </a:t>
            </a:r>
            <a:r>
              <a:rPr lang="ru-RU" dirty="0" err="1"/>
              <a:t>застосування</a:t>
            </a:r>
            <a:r>
              <a:rPr lang="ru-RU" dirty="0"/>
              <a:t> </a:t>
            </a:r>
            <a:r>
              <a:rPr lang="ru-RU" dirty="0" err="1"/>
              <a:t>фіскальної</a:t>
            </a:r>
            <a:r>
              <a:rPr lang="ru-RU" dirty="0"/>
              <a:t> та </a:t>
            </a:r>
            <a:r>
              <a:rPr lang="ru-RU" dirty="0" err="1" smtClean="0"/>
              <a:t>грошово-кредитної</a:t>
            </a:r>
            <a:r>
              <a:rPr lang="ru-RU" dirty="0"/>
              <a:t> </a:t>
            </a:r>
            <a:r>
              <a:rPr lang="ru-RU" dirty="0" err="1" smtClean="0"/>
              <a:t>політики</a:t>
            </a:r>
            <a:r>
              <a:rPr lang="ru-RU" dirty="0"/>
              <a:t>.</a:t>
            </a:r>
          </a:p>
          <a:p>
            <a:pPr marL="0" indent="0">
              <a:buNone/>
            </a:pPr>
            <a:r>
              <a:rPr lang="ru-RU" dirty="0"/>
              <a:t>4. </a:t>
            </a:r>
            <a:r>
              <a:rPr lang="ru-RU" dirty="0" err="1"/>
              <a:t>Розбудова</a:t>
            </a:r>
            <a:r>
              <a:rPr lang="ru-RU" dirty="0"/>
              <a:t> </a:t>
            </a:r>
            <a:r>
              <a:rPr lang="ru-RU" dirty="0" err="1"/>
              <a:t>національної</a:t>
            </a:r>
            <a:r>
              <a:rPr lang="ru-RU" dirty="0"/>
              <a:t> </a:t>
            </a:r>
            <a:r>
              <a:rPr lang="ru-RU" dirty="0" err="1"/>
              <a:t>платіжної</a:t>
            </a:r>
            <a:r>
              <a:rPr lang="ru-RU" dirty="0"/>
              <a:t> </a:t>
            </a:r>
            <a:r>
              <a:rPr lang="ru-RU" dirty="0" err="1"/>
              <a:t>системи</a:t>
            </a:r>
            <a:r>
              <a:rPr lang="ru-RU" dirty="0"/>
              <a:t>, </a:t>
            </a:r>
            <a:r>
              <a:rPr lang="ru-RU" dirty="0" err="1"/>
              <a:t>що</a:t>
            </a:r>
            <a:r>
              <a:rPr lang="ru-RU" dirty="0"/>
              <a:t> </a:t>
            </a:r>
            <a:r>
              <a:rPr lang="ru-RU" dirty="0" err="1"/>
              <a:t>охоплювала</a:t>
            </a:r>
            <a:r>
              <a:rPr lang="ru-RU" dirty="0"/>
              <a:t>:</a:t>
            </a:r>
          </a:p>
          <a:p>
            <a:r>
              <a:rPr lang="ru-RU" dirty="0"/>
              <a:t> </a:t>
            </a:r>
            <a:r>
              <a:rPr lang="ru-RU" dirty="0" err="1"/>
              <a:t>створення</a:t>
            </a:r>
            <a:r>
              <a:rPr lang="ru-RU" dirty="0"/>
              <a:t> </a:t>
            </a:r>
            <a:r>
              <a:rPr lang="ru-RU" dirty="0" err="1"/>
              <a:t>системи</a:t>
            </a:r>
            <a:r>
              <a:rPr lang="ru-RU" dirty="0"/>
              <a:t> </a:t>
            </a:r>
            <a:r>
              <a:rPr lang="ru-RU" dirty="0" err="1"/>
              <a:t>електронних</a:t>
            </a:r>
            <a:r>
              <a:rPr lang="ru-RU" dirty="0"/>
              <a:t> </a:t>
            </a:r>
            <a:r>
              <a:rPr lang="ru-RU" dirty="0" err="1"/>
              <a:t>платежів</a:t>
            </a:r>
            <a:r>
              <a:rPr lang="ru-RU" dirty="0"/>
              <a:t> на </a:t>
            </a:r>
            <a:r>
              <a:rPr lang="ru-RU" dirty="0" err="1"/>
              <a:t>міжбанківському</a:t>
            </a:r>
            <a:r>
              <a:rPr lang="ru-RU" dirty="0"/>
              <a:t> </a:t>
            </a:r>
            <a:r>
              <a:rPr lang="ru-RU" dirty="0" err="1"/>
              <a:t>рівні</a:t>
            </a:r>
            <a:r>
              <a:rPr lang="ru-RU" dirty="0"/>
              <a:t>;</a:t>
            </a:r>
          </a:p>
          <a:p>
            <a:r>
              <a:rPr lang="ru-RU" dirty="0"/>
              <a:t> </a:t>
            </a:r>
            <a:r>
              <a:rPr lang="ru-RU" dirty="0" err="1"/>
              <a:t>розроблення</a:t>
            </a:r>
            <a:r>
              <a:rPr lang="ru-RU" dirty="0"/>
              <a:t> методик та </a:t>
            </a:r>
            <a:r>
              <a:rPr lang="ru-RU" dirty="0" err="1"/>
              <a:t>інструктивних</a:t>
            </a:r>
            <a:r>
              <a:rPr lang="ru-RU" dirty="0"/>
              <a:t> </a:t>
            </a:r>
            <a:r>
              <a:rPr lang="ru-RU" dirty="0" err="1"/>
              <a:t>документів</a:t>
            </a:r>
            <a:r>
              <a:rPr lang="ru-RU" dirty="0"/>
              <a:t> </a:t>
            </a:r>
            <a:r>
              <a:rPr lang="ru-RU" dirty="0" err="1"/>
              <a:t>щодо</a:t>
            </a:r>
            <a:r>
              <a:rPr lang="ru-RU" dirty="0"/>
              <a:t> </a:t>
            </a:r>
            <a:r>
              <a:rPr lang="ru-RU" dirty="0" err="1"/>
              <a:t>організації</a:t>
            </a:r>
            <a:r>
              <a:rPr lang="ru-RU" dirty="0"/>
              <a:t> </a:t>
            </a:r>
            <a:r>
              <a:rPr lang="ru-RU" dirty="0" err="1" smtClean="0"/>
              <a:t>безготівкових</a:t>
            </a:r>
            <a:r>
              <a:rPr lang="ru-RU" dirty="0" smtClean="0"/>
              <a:t> </a:t>
            </a:r>
            <a:r>
              <a:rPr lang="ru-RU" dirty="0" err="1"/>
              <a:t>розрахунків</a:t>
            </a:r>
            <a:r>
              <a:rPr lang="ru-RU" dirty="0"/>
              <a:t> на </a:t>
            </a:r>
            <a:r>
              <a:rPr lang="ru-RU" dirty="0" err="1"/>
              <a:t>міжгосподарському</a:t>
            </a:r>
            <a:r>
              <a:rPr lang="ru-RU" dirty="0"/>
              <a:t> </a:t>
            </a:r>
            <a:r>
              <a:rPr lang="ru-RU" dirty="0" err="1"/>
              <a:t>рівні</a:t>
            </a:r>
            <a:r>
              <a:rPr lang="ru-RU" dirty="0"/>
              <a:t>;</a:t>
            </a:r>
          </a:p>
          <a:p>
            <a:r>
              <a:rPr lang="ru-RU" dirty="0"/>
              <a:t> </a:t>
            </a:r>
            <a:r>
              <a:rPr lang="ru-RU" dirty="0" err="1"/>
              <a:t>розроблення</a:t>
            </a:r>
            <a:r>
              <a:rPr lang="ru-RU" dirty="0"/>
              <a:t> </a:t>
            </a:r>
            <a:r>
              <a:rPr lang="ru-RU" dirty="0" err="1"/>
              <a:t>методичних</a:t>
            </a:r>
            <a:r>
              <a:rPr lang="ru-RU" dirty="0"/>
              <a:t> та </a:t>
            </a:r>
            <a:r>
              <a:rPr lang="ru-RU" dirty="0" err="1"/>
              <a:t>організаційних</a:t>
            </a:r>
            <a:r>
              <a:rPr lang="ru-RU" dirty="0"/>
              <a:t> засад </a:t>
            </a:r>
            <a:r>
              <a:rPr lang="ru-RU" dirty="0" err="1"/>
              <a:t>створення</a:t>
            </a:r>
            <a:r>
              <a:rPr lang="ru-RU" dirty="0"/>
              <a:t> </a:t>
            </a:r>
            <a:r>
              <a:rPr lang="ru-RU" dirty="0" err="1" smtClean="0"/>
              <a:t>електронної</a:t>
            </a:r>
            <a:r>
              <a:rPr lang="ru-RU" dirty="0"/>
              <a:t> </a:t>
            </a:r>
            <a:r>
              <a:rPr lang="ru-RU" dirty="0" err="1" smtClean="0"/>
              <a:t>системи</a:t>
            </a:r>
            <a:r>
              <a:rPr lang="ru-RU" dirty="0" smtClean="0"/>
              <a:t> </a:t>
            </a:r>
            <a:r>
              <a:rPr lang="ru-RU" dirty="0" err="1"/>
              <a:t>масових</a:t>
            </a:r>
            <a:r>
              <a:rPr lang="ru-RU" dirty="0"/>
              <a:t> </a:t>
            </a:r>
            <a:r>
              <a:rPr lang="ru-RU" dirty="0" err="1"/>
              <a:t>платежів</a:t>
            </a:r>
            <a:r>
              <a:rPr lang="ru-RU" dirty="0"/>
              <a:t>.</a:t>
            </a:r>
          </a:p>
          <a:p>
            <a:pPr marL="0" indent="0">
              <a:buNone/>
            </a:pPr>
            <a:r>
              <a:rPr lang="ru-RU" dirty="0"/>
              <a:t>5. </a:t>
            </a:r>
            <a:r>
              <a:rPr lang="ru-RU" dirty="0" err="1"/>
              <a:t>Формування</a:t>
            </a:r>
            <a:r>
              <a:rPr lang="ru-RU" dirty="0"/>
              <a:t> </a:t>
            </a:r>
            <a:r>
              <a:rPr lang="ru-RU" dirty="0" err="1"/>
              <a:t>механізму</a:t>
            </a:r>
            <a:r>
              <a:rPr lang="ru-RU" dirty="0"/>
              <a:t> валютного </a:t>
            </a:r>
            <a:r>
              <a:rPr lang="ru-RU" dirty="0" err="1"/>
              <a:t>регулювання</a:t>
            </a:r>
            <a:r>
              <a:rPr lang="ru-RU" dirty="0"/>
              <a:t>, </a:t>
            </a:r>
            <a:r>
              <a:rPr lang="ru-RU" dirty="0" err="1"/>
              <a:t>який</a:t>
            </a:r>
            <a:r>
              <a:rPr lang="ru-RU" dirty="0"/>
              <a:t> </a:t>
            </a:r>
            <a:r>
              <a:rPr lang="ru-RU" dirty="0" err="1"/>
              <a:t>включає</a:t>
            </a:r>
            <a:r>
              <a:rPr lang="ru-RU" dirty="0"/>
              <a:t>:</a:t>
            </a:r>
          </a:p>
          <a:p>
            <a:r>
              <a:rPr lang="ru-RU" dirty="0"/>
              <a:t> </a:t>
            </a:r>
            <a:r>
              <a:rPr lang="ru-RU" dirty="0" err="1"/>
              <a:t>розвиток</a:t>
            </a:r>
            <a:r>
              <a:rPr lang="ru-RU" dirty="0"/>
              <a:t> </a:t>
            </a:r>
            <a:r>
              <a:rPr lang="ru-RU" dirty="0" err="1"/>
              <a:t>інфраструктури</a:t>
            </a:r>
            <a:r>
              <a:rPr lang="ru-RU" dirty="0"/>
              <a:t> валютного ринку і </a:t>
            </a:r>
            <a:r>
              <a:rPr lang="ru-RU" dirty="0" err="1"/>
              <a:t>формування</a:t>
            </a:r>
            <a:r>
              <a:rPr lang="ru-RU" dirty="0"/>
              <a:t> </a:t>
            </a:r>
            <a:r>
              <a:rPr lang="ru-RU" dirty="0" err="1"/>
              <a:t>методичних</a:t>
            </a:r>
            <a:r>
              <a:rPr lang="ru-RU" dirty="0"/>
              <a:t> </a:t>
            </a:r>
            <a:r>
              <a:rPr lang="ru-RU" dirty="0" smtClean="0"/>
              <a:t>та </a:t>
            </a:r>
            <a:r>
              <a:rPr lang="ru-RU" dirty="0" err="1" smtClean="0"/>
              <a:t>організаційних</a:t>
            </a:r>
            <a:r>
              <a:rPr lang="ru-RU" dirty="0" smtClean="0"/>
              <a:t> </a:t>
            </a:r>
            <a:r>
              <a:rPr lang="ru-RU" dirty="0"/>
              <a:t>засад </a:t>
            </a:r>
            <a:r>
              <a:rPr lang="ru-RU" dirty="0" err="1"/>
              <a:t>здійснення</a:t>
            </a:r>
            <a:r>
              <a:rPr lang="ru-RU" dirty="0"/>
              <a:t> </a:t>
            </a:r>
            <a:r>
              <a:rPr lang="ru-RU" dirty="0" err="1"/>
              <a:t>операцій</a:t>
            </a:r>
            <a:r>
              <a:rPr lang="ru-RU" dirty="0"/>
              <a:t> на </a:t>
            </a:r>
            <a:r>
              <a:rPr lang="ru-RU" dirty="0" err="1"/>
              <a:t>ньому</a:t>
            </a:r>
            <a:r>
              <a:rPr lang="ru-RU" dirty="0"/>
              <a:t>;</a:t>
            </a:r>
          </a:p>
          <a:p>
            <a:r>
              <a:rPr lang="ru-RU" dirty="0"/>
              <a:t> порядок </a:t>
            </a:r>
            <a:r>
              <a:rPr lang="ru-RU" dirty="0" err="1"/>
              <a:t>регулювання</a:t>
            </a:r>
            <a:r>
              <a:rPr lang="ru-RU" dirty="0"/>
              <a:t> валютного курсу;</a:t>
            </a:r>
          </a:p>
          <a:p>
            <a:r>
              <a:rPr lang="ru-RU" dirty="0"/>
              <a:t> </a:t>
            </a:r>
            <a:r>
              <a:rPr lang="ru-RU" dirty="0" err="1"/>
              <a:t>створення</a:t>
            </a:r>
            <a:r>
              <a:rPr lang="ru-RU" dirty="0"/>
              <a:t> </a:t>
            </a:r>
            <a:r>
              <a:rPr lang="ru-RU" dirty="0" err="1"/>
              <a:t>механізму</a:t>
            </a:r>
            <a:r>
              <a:rPr lang="ru-RU" dirty="0"/>
              <a:t> </a:t>
            </a:r>
            <a:r>
              <a:rPr lang="ru-RU" dirty="0" err="1"/>
              <a:t>формування</a:t>
            </a:r>
            <a:r>
              <a:rPr lang="ru-RU" dirty="0"/>
              <a:t> та </a:t>
            </a:r>
            <a:r>
              <a:rPr lang="ru-RU" dirty="0" err="1"/>
              <a:t>використання</a:t>
            </a:r>
            <a:r>
              <a:rPr lang="ru-RU" dirty="0"/>
              <a:t> </a:t>
            </a:r>
            <a:r>
              <a:rPr lang="ru-RU" dirty="0" smtClean="0"/>
              <a:t>золото-</a:t>
            </a:r>
            <a:r>
              <a:rPr lang="ru-RU" dirty="0" err="1" smtClean="0"/>
              <a:t>валютних</a:t>
            </a:r>
            <a:r>
              <a:rPr lang="ru-RU" dirty="0"/>
              <a:t> </a:t>
            </a:r>
            <a:r>
              <a:rPr lang="ru-RU" dirty="0" err="1" smtClean="0"/>
              <a:t>резервів</a:t>
            </a:r>
            <a:r>
              <a:rPr lang="ru-RU" dirty="0"/>
              <a:t>;</a:t>
            </a:r>
          </a:p>
          <a:p>
            <a:r>
              <a:rPr lang="ru-RU" dirty="0"/>
              <a:t> </a:t>
            </a:r>
            <a:r>
              <a:rPr lang="ru-RU" dirty="0" err="1"/>
              <a:t>формування</a:t>
            </a:r>
            <a:r>
              <a:rPr lang="ru-RU" dirty="0"/>
              <a:t> </a:t>
            </a:r>
            <a:r>
              <a:rPr lang="ru-RU" dirty="0" err="1"/>
              <a:t>звітності</a:t>
            </a:r>
            <a:r>
              <a:rPr lang="ru-RU" dirty="0"/>
              <a:t> </a:t>
            </a:r>
            <a:r>
              <a:rPr lang="ru-RU" dirty="0" err="1"/>
              <a:t>щодо</a:t>
            </a:r>
            <a:r>
              <a:rPr lang="ru-RU" dirty="0"/>
              <a:t> </a:t>
            </a:r>
            <a:r>
              <a:rPr lang="ru-RU" dirty="0" err="1"/>
              <a:t>платіжного</a:t>
            </a:r>
            <a:r>
              <a:rPr lang="ru-RU" dirty="0"/>
              <a:t> балансу </a:t>
            </a:r>
            <a:r>
              <a:rPr lang="ru-RU" dirty="0" err="1"/>
              <a:t>країни</a:t>
            </a:r>
            <a:r>
              <a:rPr lang="ru-RU" dirty="0"/>
              <a:t>, </a:t>
            </a:r>
            <a:r>
              <a:rPr lang="ru-RU" dirty="0" err="1"/>
              <a:t>здійснення</a:t>
            </a:r>
            <a:r>
              <a:rPr lang="ru-RU" dirty="0"/>
              <a:t> </a:t>
            </a:r>
            <a:r>
              <a:rPr lang="ru-RU" dirty="0" err="1" smtClean="0"/>
              <a:t>його</a:t>
            </a:r>
            <a:r>
              <a:rPr lang="ru-RU" dirty="0"/>
              <a:t> </a:t>
            </a:r>
            <a:r>
              <a:rPr lang="ru-RU" dirty="0" err="1" smtClean="0"/>
              <a:t>аналізу</a:t>
            </a:r>
            <a:r>
              <a:rPr lang="ru-RU" dirty="0" smtClean="0"/>
              <a:t> </a:t>
            </a:r>
            <a:r>
              <a:rPr lang="ru-RU" dirty="0"/>
              <a:t>та </a:t>
            </a:r>
            <a:r>
              <a:rPr lang="ru-RU" dirty="0" err="1"/>
              <a:t>прогнозування</a:t>
            </a:r>
            <a:r>
              <a:rPr lang="ru-RU" dirty="0"/>
              <a:t>.</a:t>
            </a:r>
          </a:p>
          <a:p>
            <a:pPr marL="0" indent="0">
              <a:buNone/>
            </a:pPr>
            <a:r>
              <a:rPr lang="ru-RU" dirty="0"/>
              <a:t>6. </a:t>
            </a:r>
            <a:r>
              <a:rPr lang="ru-RU" dirty="0" err="1"/>
              <a:t>Розроблення</a:t>
            </a:r>
            <a:r>
              <a:rPr lang="ru-RU" dirty="0"/>
              <a:t> та </a:t>
            </a:r>
            <a:r>
              <a:rPr lang="ru-RU" dirty="0" err="1"/>
              <a:t>випробування</a:t>
            </a:r>
            <a:r>
              <a:rPr lang="ru-RU" dirty="0"/>
              <a:t> на </a:t>
            </a:r>
            <a:r>
              <a:rPr lang="ru-RU" dirty="0" err="1"/>
              <a:t>практиці</a:t>
            </a:r>
            <a:r>
              <a:rPr lang="ru-RU" dirty="0"/>
              <a:t> </a:t>
            </a:r>
            <a:r>
              <a:rPr lang="ru-RU" dirty="0" err="1"/>
              <a:t>спеціальних</a:t>
            </a:r>
            <a:r>
              <a:rPr lang="ru-RU" dirty="0"/>
              <a:t> </a:t>
            </a:r>
            <a:r>
              <a:rPr lang="ru-RU" dirty="0" err="1"/>
              <a:t>заходів</a:t>
            </a:r>
            <a:r>
              <a:rPr lang="ru-RU" dirty="0"/>
              <a:t> з </a:t>
            </a:r>
            <a:r>
              <a:rPr lang="ru-RU" dirty="0" err="1" smtClean="0"/>
              <a:t>подолання</a:t>
            </a:r>
            <a:r>
              <a:rPr lang="ru-RU" dirty="0" smtClean="0"/>
              <a:t> </a:t>
            </a:r>
            <a:r>
              <a:rPr lang="ru-RU" dirty="0" err="1"/>
              <a:t>гіперінфляції</a:t>
            </a:r>
            <a:r>
              <a:rPr lang="ru-RU" dirty="0"/>
              <a:t> та </a:t>
            </a:r>
            <a:r>
              <a:rPr lang="ru-RU" dirty="0" err="1"/>
              <a:t>регулювання</a:t>
            </a:r>
            <a:r>
              <a:rPr lang="ru-RU" dirty="0"/>
              <a:t> </a:t>
            </a:r>
            <a:r>
              <a:rPr lang="ru-RU" dirty="0" err="1"/>
              <a:t>інфляції</a:t>
            </a:r>
            <a:r>
              <a:rPr lang="ru-RU" dirty="0"/>
              <a:t>.</a:t>
            </a:r>
          </a:p>
        </p:txBody>
      </p:sp>
    </p:spTree>
    <p:extLst>
      <p:ext uri="{BB962C8B-B14F-4D97-AF65-F5344CB8AC3E}">
        <p14:creationId xmlns:p14="http://schemas.microsoft.com/office/powerpoint/2010/main" val="10860222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0"/>
            <a:ext cx="9108111" cy="5923127"/>
          </a:xfrm>
        </p:spPr>
        <p:txBody>
          <a:bodyPr>
            <a:normAutofit lnSpcReduction="10000"/>
          </a:bodyPr>
          <a:lstStyle/>
          <a:p>
            <a:r>
              <a:rPr lang="ru-RU" dirty="0"/>
              <a:t>У </a:t>
            </a:r>
            <a:r>
              <a:rPr lang="ru-RU" dirty="0" err="1"/>
              <a:t>зв’язку</a:t>
            </a:r>
            <a:r>
              <a:rPr lang="ru-RU" dirty="0"/>
              <a:t> з </a:t>
            </a:r>
            <a:r>
              <a:rPr lang="ru-RU" dirty="0" err="1"/>
              <a:t>цим</a:t>
            </a:r>
            <a:r>
              <a:rPr lang="ru-RU" dirty="0"/>
              <a:t> </a:t>
            </a:r>
            <a:r>
              <a:rPr lang="ru-RU" dirty="0" err="1"/>
              <a:t>особливої</a:t>
            </a:r>
            <a:r>
              <a:rPr lang="ru-RU" dirty="0"/>
              <a:t> </a:t>
            </a:r>
            <a:r>
              <a:rPr lang="ru-RU" dirty="0" err="1"/>
              <a:t>гостроти</a:t>
            </a:r>
            <a:r>
              <a:rPr lang="ru-RU" dirty="0"/>
              <a:t> </a:t>
            </a:r>
            <a:r>
              <a:rPr lang="ru-RU" dirty="0" err="1"/>
              <a:t>набуло</a:t>
            </a:r>
            <a:r>
              <a:rPr lang="ru-RU" dirty="0"/>
              <a:t> </a:t>
            </a:r>
            <a:r>
              <a:rPr lang="ru-RU" dirty="0" err="1"/>
              <a:t>питання</a:t>
            </a:r>
            <a:r>
              <a:rPr lang="ru-RU" dirty="0"/>
              <a:t> </a:t>
            </a:r>
            <a:r>
              <a:rPr lang="ru-RU" dirty="0" err="1"/>
              <a:t>запровадження</a:t>
            </a:r>
            <a:r>
              <a:rPr lang="ru-RU" dirty="0"/>
              <a:t> в оборот </a:t>
            </a:r>
            <a:r>
              <a:rPr lang="ru-RU" dirty="0" err="1" smtClean="0"/>
              <a:t>постійної</a:t>
            </a:r>
            <a:r>
              <a:rPr lang="ru-RU" dirty="0" smtClean="0"/>
              <a:t> </a:t>
            </a:r>
            <a:r>
              <a:rPr lang="ru-RU" dirty="0" err="1"/>
              <a:t>грошової</a:t>
            </a:r>
            <a:r>
              <a:rPr lang="ru-RU" dirty="0"/>
              <a:t> </a:t>
            </a:r>
            <a:r>
              <a:rPr lang="ru-RU" dirty="0" err="1"/>
              <a:t>одиниці</a:t>
            </a:r>
            <a:r>
              <a:rPr lang="ru-RU" dirty="0"/>
              <a:t> — </a:t>
            </a:r>
            <a:r>
              <a:rPr lang="ru-RU" dirty="0" err="1"/>
              <a:t>гривні</a:t>
            </a:r>
            <a:r>
              <a:rPr lang="ru-RU" dirty="0"/>
              <a:t>, </a:t>
            </a:r>
            <a:r>
              <a:rPr lang="ru-RU" dirty="0" err="1"/>
              <a:t>що</a:t>
            </a:r>
            <a:r>
              <a:rPr lang="ru-RU" dirty="0"/>
              <a:t> </a:t>
            </a:r>
            <a:r>
              <a:rPr lang="ru-RU" dirty="0" err="1"/>
              <a:t>було</a:t>
            </a:r>
            <a:r>
              <a:rPr lang="ru-RU" dirty="0"/>
              <a:t> </a:t>
            </a:r>
            <a:r>
              <a:rPr lang="ru-RU" dirty="0" err="1"/>
              <a:t>здійснено</a:t>
            </a:r>
            <a:r>
              <a:rPr lang="ru-RU" dirty="0"/>
              <a:t> у </a:t>
            </a:r>
            <a:r>
              <a:rPr lang="ru-RU" dirty="0" err="1"/>
              <a:t>процесі</a:t>
            </a:r>
            <a:r>
              <a:rPr lang="ru-RU" dirty="0"/>
              <a:t> </a:t>
            </a:r>
            <a:r>
              <a:rPr lang="ru-RU" dirty="0" err="1"/>
              <a:t>грошової</a:t>
            </a:r>
            <a:r>
              <a:rPr lang="ru-RU" dirty="0"/>
              <a:t> </a:t>
            </a:r>
            <a:r>
              <a:rPr lang="ru-RU" dirty="0" err="1" smtClean="0"/>
              <a:t>реформи</a:t>
            </a:r>
            <a:r>
              <a:rPr lang="ru-RU" dirty="0" smtClean="0"/>
              <a:t> </a:t>
            </a:r>
            <a:r>
              <a:rPr lang="ru-RU" dirty="0"/>
              <a:t>у </a:t>
            </a:r>
            <a:r>
              <a:rPr lang="ru-RU" dirty="0" err="1"/>
              <a:t>вересні</a:t>
            </a:r>
            <a:r>
              <a:rPr lang="ru-RU" dirty="0"/>
              <a:t> 1996 р. </a:t>
            </a:r>
            <a:r>
              <a:rPr lang="ru-RU" dirty="0" err="1"/>
              <a:t>Цим</a:t>
            </a:r>
            <a:r>
              <a:rPr lang="ru-RU" dirty="0"/>
              <a:t> </a:t>
            </a:r>
            <a:r>
              <a:rPr lang="ru-RU" dirty="0" err="1"/>
              <a:t>закінчився</a:t>
            </a:r>
            <a:r>
              <a:rPr lang="ru-RU" dirty="0"/>
              <a:t> </a:t>
            </a:r>
            <a:r>
              <a:rPr lang="ru-RU" dirty="0" err="1"/>
              <a:t>другий</a:t>
            </a:r>
            <a:r>
              <a:rPr lang="ru-RU" dirty="0"/>
              <a:t> </a:t>
            </a:r>
            <a:r>
              <a:rPr lang="ru-RU" dirty="0" err="1"/>
              <a:t>етап</a:t>
            </a:r>
            <a:r>
              <a:rPr lang="ru-RU" dirty="0"/>
              <a:t> </a:t>
            </a:r>
            <a:r>
              <a:rPr lang="ru-RU" dirty="0" err="1"/>
              <a:t>розбудови</a:t>
            </a:r>
            <a:r>
              <a:rPr lang="ru-RU" dirty="0"/>
              <a:t> </a:t>
            </a:r>
            <a:r>
              <a:rPr lang="ru-RU" dirty="0" err="1"/>
              <a:t>грошової</a:t>
            </a:r>
            <a:r>
              <a:rPr lang="ru-RU" dirty="0"/>
              <a:t> </a:t>
            </a:r>
            <a:r>
              <a:rPr lang="ru-RU" dirty="0" err="1" smtClean="0"/>
              <a:t>системи</a:t>
            </a:r>
            <a:r>
              <a:rPr lang="ru-RU" dirty="0" smtClean="0"/>
              <a:t> </a:t>
            </a:r>
            <a:r>
              <a:rPr lang="ru-RU" dirty="0" err="1"/>
              <a:t>України</a:t>
            </a:r>
            <a:r>
              <a:rPr lang="ru-RU" dirty="0"/>
              <a:t> і </a:t>
            </a:r>
            <a:r>
              <a:rPr lang="ru-RU" dirty="0" err="1"/>
              <a:t>розпочався</a:t>
            </a:r>
            <a:r>
              <a:rPr lang="ru-RU" dirty="0"/>
              <a:t> </a:t>
            </a:r>
            <a:r>
              <a:rPr lang="ru-RU" dirty="0" err="1"/>
              <a:t>третій</a:t>
            </a:r>
            <a:r>
              <a:rPr lang="ru-RU" dirty="0"/>
              <a:t>.</a:t>
            </a:r>
          </a:p>
          <a:p>
            <a:r>
              <a:rPr lang="ru-RU" dirty="0"/>
              <a:t>На </a:t>
            </a:r>
            <a:r>
              <a:rPr lang="ru-RU" b="1" u="sng" dirty="0" err="1"/>
              <a:t>третьому</a:t>
            </a:r>
            <a:r>
              <a:rPr lang="ru-RU" b="1" u="sng" dirty="0"/>
              <a:t> </a:t>
            </a:r>
            <a:r>
              <a:rPr lang="ru-RU" b="1" u="sng" dirty="0" err="1"/>
              <a:t>етапі</a:t>
            </a:r>
            <a:r>
              <a:rPr lang="ru-RU" b="1" u="sng" dirty="0"/>
              <a:t> </a:t>
            </a:r>
            <a:r>
              <a:rPr lang="ru-RU" dirty="0" err="1"/>
              <a:t>відбувається</a:t>
            </a:r>
            <a:r>
              <a:rPr lang="ru-RU" dirty="0"/>
              <a:t> подальше </a:t>
            </a:r>
            <a:r>
              <a:rPr lang="ru-RU" dirty="0" err="1"/>
              <a:t>вдосконалення</a:t>
            </a:r>
            <a:r>
              <a:rPr lang="ru-RU" dirty="0"/>
              <a:t> </a:t>
            </a:r>
            <a:r>
              <a:rPr lang="ru-RU" dirty="0" err="1"/>
              <a:t>механізмів</a:t>
            </a:r>
            <a:r>
              <a:rPr lang="ru-RU" dirty="0"/>
              <a:t> та </a:t>
            </a:r>
            <a:r>
              <a:rPr lang="ru-RU" dirty="0" err="1" smtClean="0"/>
              <a:t>інструментів</a:t>
            </a:r>
            <a:r>
              <a:rPr lang="ru-RU" dirty="0" smtClean="0"/>
              <a:t> </a:t>
            </a:r>
            <a:r>
              <a:rPr lang="ru-RU" dirty="0" err="1" smtClean="0"/>
              <a:t>грошової</a:t>
            </a:r>
            <a:r>
              <a:rPr lang="ru-RU" dirty="0" smtClean="0"/>
              <a:t> </a:t>
            </a:r>
            <a:r>
              <a:rPr lang="ru-RU" dirty="0" err="1" smtClean="0"/>
              <a:t>системи</a:t>
            </a:r>
            <a:r>
              <a:rPr lang="ru-RU" dirty="0" smtClean="0"/>
              <a:t>, </a:t>
            </a:r>
            <a:r>
              <a:rPr lang="ru-RU" dirty="0" err="1" smtClean="0"/>
              <a:t>що</a:t>
            </a:r>
            <a:r>
              <a:rPr lang="ru-RU" dirty="0" smtClean="0"/>
              <a:t> </a:t>
            </a:r>
            <a:r>
              <a:rPr lang="ru-RU" dirty="0" err="1" smtClean="0"/>
              <a:t>були</a:t>
            </a:r>
            <a:r>
              <a:rPr lang="ru-RU" dirty="0" smtClean="0"/>
              <a:t> </a:t>
            </a:r>
            <a:r>
              <a:rPr lang="ru-RU" dirty="0" err="1" smtClean="0"/>
              <a:t>розроблені</a:t>
            </a:r>
            <a:r>
              <a:rPr lang="ru-RU" dirty="0" smtClean="0"/>
              <a:t> на </a:t>
            </a:r>
            <a:r>
              <a:rPr lang="ru-RU" dirty="0" err="1" smtClean="0"/>
              <a:t>попередньому</a:t>
            </a:r>
            <a:r>
              <a:rPr lang="ru-RU" dirty="0" smtClean="0"/>
              <a:t> </a:t>
            </a:r>
            <a:r>
              <a:rPr lang="ru-RU" dirty="0" err="1" smtClean="0"/>
              <a:t>етапі</a:t>
            </a:r>
            <a:r>
              <a:rPr lang="ru-RU" dirty="0" smtClean="0"/>
              <a:t>. </a:t>
            </a:r>
            <a:r>
              <a:rPr lang="ru-RU" dirty="0" err="1" smtClean="0"/>
              <a:t>Важливою</a:t>
            </a:r>
            <a:r>
              <a:rPr lang="ru-RU" dirty="0" smtClean="0"/>
              <a:t> </a:t>
            </a:r>
            <a:r>
              <a:rPr lang="ru-RU" dirty="0" err="1"/>
              <a:t>віхою</a:t>
            </a:r>
            <a:r>
              <a:rPr lang="ru-RU" dirty="0"/>
              <a:t> тут стало </a:t>
            </a:r>
            <a:r>
              <a:rPr lang="ru-RU" dirty="0" err="1"/>
              <a:t>прийняття</a:t>
            </a:r>
            <a:r>
              <a:rPr lang="ru-RU" dirty="0"/>
              <a:t> Верховною Радою </a:t>
            </a:r>
            <a:r>
              <a:rPr lang="ru-RU" dirty="0" err="1"/>
              <a:t>України</a:t>
            </a:r>
            <a:r>
              <a:rPr lang="ru-RU" dirty="0"/>
              <a:t> у </a:t>
            </a:r>
            <a:r>
              <a:rPr lang="ru-RU" dirty="0" err="1"/>
              <a:t>травні</a:t>
            </a:r>
            <a:r>
              <a:rPr lang="ru-RU" dirty="0"/>
              <a:t> 1999 </a:t>
            </a:r>
            <a:r>
              <a:rPr lang="ru-RU" dirty="0" smtClean="0"/>
              <a:t>р. Закону </a:t>
            </a:r>
            <a:r>
              <a:rPr lang="ru-RU" dirty="0"/>
              <a:t>«Про </a:t>
            </a:r>
            <a:r>
              <a:rPr lang="ru-RU" dirty="0" err="1"/>
              <a:t>Національний</a:t>
            </a:r>
            <a:r>
              <a:rPr lang="ru-RU" dirty="0"/>
              <a:t> банк </a:t>
            </a:r>
            <a:r>
              <a:rPr lang="ru-RU" dirty="0" err="1"/>
              <a:t>України</a:t>
            </a:r>
            <a:r>
              <a:rPr lang="ru-RU" dirty="0"/>
              <a:t>». </a:t>
            </a:r>
            <a:r>
              <a:rPr lang="ru-RU" dirty="0" err="1"/>
              <a:t>Хоча</a:t>
            </a:r>
            <a:r>
              <a:rPr lang="ru-RU" dirty="0"/>
              <a:t> в </a:t>
            </a:r>
            <a:r>
              <a:rPr lang="ru-RU" dirty="0" err="1"/>
              <a:t>цьому</a:t>
            </a:r>
            <a:r>
              <a:rPr lang="ru-RU" dirty="0"/>
              <a:t> </a:t>
            </a:r>
            <a:r>
              <a:rPr lang="ru-RU" dirty="0" err="1"/>
              <a:t>законі</a:t>
            </a:r>
            <a:r>
              <a:rPr lang="ru-RU" dirty="0"/>
              <a:t> </a:t>
            </a:r>
            <a:r>
              <a:rPr lang="ru-RU" dirty="0" err="1" smtClean="0"/>
              <a:t>безпосередньо</a:t>
            </a:r>
            <a:r>
              <a:rPr lang="ru-RU" dirty="0"/>
              <a:t> </a:t>
            </a:r>
            <a:r>
              <a:rPr lang="ru-RU" dirty="0" smtClean="0"/>
              <a:t>про </a:t>
            </a:r>
            <a:r>
              <a:rPr lang="ru-RU" dirty="0" err="1"/>
              <a:t>грошову</a:t>
            </a:r>
            <a:r>
              <a:rPr lang="ru-RU" dirty="0"/>
              <a:t> систему не </a:t>
            </a:r>
            <a:r>
              <a:rPr lang="ru-RU" dirty="0" err="1"/>
              <a:t>йдеться</a:t>
            </a:r>
            <a:r>
              <a:rPr lang="ru-RU" dirty="0"/>
              <a:t>, </a:t>
            </a:r>
            <a:r>
              <a:rPr lang="ru-RU" dirty="0" err="1"/>
              <a:t>проте</a:t>
            </a:r>
            <a:r>
              <a:rPr lang="ru-RU" dirty="0"/>
              <a:t> </a:t>
            </a:r>
            <a:r>
              <a:rPr lang="ru-RU" dirty="0" err="1"/>
              <a:t>ті</a:t>
            </a:r>
            <a:r>
              <a:rPr lang="ru-RU" dirty="0"/>
              <a:t> </a:t>
            </a:r>
            <a:r>
              <a:rPr lang="ru-RU" dirty="0" err="1"/>
              <a:t>функції</a:t>
            </a:r>
            <a:r>
              <a:rPr lang="ru-RU" dirty="0"/>
              <a:t> НБУ, </a:t>
            </a:r>
            <a:r>
              <a:rPr lang="ru-RU" dirty="0" err="1"/>
              <a:t>які</a:t>
            </a:r>
            <a:r>
              <a:rPr lang="ru-RU" dirty="0"/>
              <a:t> </a:t>
            </a:r>
            <a:r>
              <a:rPr lang="ru-RU" dirty="0" err="1"/>
              <a:t>становлять</a:t>
            </a:r>
            <a:r>
              <a:rPr lang="ru-RU" dirty="0"/>
              <a:t> </a:t>
            </a:r>
            <a:r>
              <a:rPr lang="ru-RU" dirty="0" smtClean="0"/>
              <a:t>основу </a:t>
            </a:r>
            <a:r>
              <a:rPr lang="ru-RU" dirty="0" err="1"/>
              <a:t>грошової</a:t>
            </a:r>
            <a:r>
              <a:rPr lang="ru-RU" dirty="0"/>
              <a:t> </a:t>
            </a:r>
            <a:r>
              <a:rPr lang="ru-RU" dirty="0" err="1"/>
              <a:t>системи</a:t>
            </a:r>
            <a:r>
              <a:rPr lang="ru-RU" dirty="0"/>
              <a:t>, </a:t>
            </a:r>
            <a:r>
              <a:rPr lang="ru-RU" dirty="0" err="1"/>
              <a:t>знайшли</a:t>
            </a:r>
            <a:r>
              <a:rPr lang="ru-RU" dirty="0"/>
              <a:t> </a:t>
            </a:r>
            <a:r>
              <a:rPr lang="ru-RU" dirty="0" err="1"/>
              <a:t>широке</a:t>
            </a:r>
            <a:r>
              <a:rPr lang="ru-RU" dirty="0"/>
              <a:t> </a:t>
            </a:r>
            <a:r>
              <a:rPr lang="ru-RU" dirty="0" err="1"/>
              <a:t>відображення</a:t>
            </a:r>
            <a:r>
              <a:rPr lang="ru-RU" dirty="0"/>
              <a:t>. </a:t>
            </a:r>
            <a:r>
              <a:rPr lang="ru-RU" dirty="0" err="1"/>
              <a:t>Це</a:t>
            </a:r>
            <a:r>
              <a:rPr lang="ru-RU" dirty="0"/>
              <a:t>, </a:t>
            </a:r>
            <a:r>
              <a:rPr lang="ru-RU" dirty="0" err="1"/>
              <a:t>зокрема</a:t>
            </a:r>
            <a:r>
              <a:rPr lang="ru-RU" dirty="0"/>
              <a:t>, </a:t>
            </a:r>
            <a:r>
              <a:rPr lang="ru-RU" dirty="0" err="1"/>
              <a:t>розділ</a:t>
            </a:r>
            <a:r>
              <a:rPr lang="ru-RU" dirty="0"/>
              <a:t> </a:t>
            </a:r>
            <a:r>
              <a:rPr lang="ru-RU" dirty="0" smtClean="0"/>
              <a:t>IV «</a:t>
            </a:r>
            <a:r>
              <a:rPr lang="ru-RU" dirty="0" err="1" smtClean="0"/>
              <a:t>Грошово-кредитна</a:t>
            </a:r>
            <a:r>
              <a:rPr lang="ru-RU" dirty="0" smtClean="0"/>
              <a:t> </a:t>
            </a:r>
            <a:r>
              <a:rPr lang="ru-RU" dirty="0" err="1"/>
              <a:t>політика</a:t>
            </a:r>
            <a:r>
              <a:rPr lang="ru-RU" dirty="0"/>
              <a:t>», </a:t>
            </a:r>
            <a:r>
              <a:rPr lang="ru-RU" dirty="0" err="1"/>
              <a:t>розділ</a:t>
            </a:r>
            <a:r>
              <a:rPr lang="ru-RU" dirty="0"/>
              <a:t> V «</a:t>
            </a:r>
            <a:r>
              <a:rPr lang="ru-RU" dirty="0" err="1"/>
              <a:t>Управління</a:t>
            </a:r>
            <a:r>
              <a:rPr lang="ru-RU" dirty="0"/>
              <a:t> </a:t>
            </a:r>
            <a:r>
              <a:rPr lang="ru-RU" dirty="0" err="1"/>
              <a:t>готівковим</a:t>
            </a:r>
            <a:r>
              <a:rPr lang="ru-RU" dirty="0"/>
              <a:t> </a:t>
            </a:r>
            <a:r>
              <a:rPr lang="ru-RU" dirty="0" err="1"/>
              <a:t>грошовим</a:t>
            </a:r>
            <a:r>
              <a:rPr lang="ru-RU" dirty="0"/>
              <a:t> </a:t>
            </a:r>
            <a:r>
              <a:rPr lang="ru-RU" dirty="0" err="1" smtClean="0"/>
              <a:t>обігом</a:t>
            </a:r>
            <a:r>
              <a:rPr lang="ru-RU" dirty="0"/>
              <a:t>», </a:t>
            </a:r>
            <a:r>
              <a:rPr lang="ru-RU" dirty="0" err="1"/>
              <a:t>розділ</a:t>
            </a:r>
            <a:r>
              <a:rPr lang="ru-RU" dirty="0"/>
              <a:t> VIII «</a:t>
            </a:r>
            <a:r>
              <a:rPr lang="ru-RU" dirty="0" err="1"/>
              <a:t>Діяльність</a:t>
            </a:r>
            <a:r>
              <a:rPr lang="ru-RU" dirty="0"/>
              <a:t> </a:t>
            </a:r>
            <a:r>
              <a:rPr lang="ru-RU" dirty="0" err="1"/>
              <a:t>Національного</a:t>
            </a:r>
            <a:r>
              <a:rPr lang="ru-RU" dirty="0"/>
              <a:t> банку </a:t>
            </a:r>
            <a:r>
              <a:rPr lang="ru-RU" dirty="0" err="1"/>
              <a:t>щодо</a:t>
            </a:r>
            <a:r>
              <a:rPr lang="ru-RU" dirty="0"/>
              <a:t> </a:t>
            </a:r>
            <a:r>
              <a:rPr lang="ru-RU" dirty="0" err="1"/>
              <a:t>операцій</a:t>
            </a:r>
            <a:r>
              <a:rPr lang="ru-RU" dirty="0"/>
              <a:t> з </a:t>
            </a:r>
            <a:r>
              <a:rPr lang="ru-RU" dirty="0" err="1" smtClean="0"/>
              <a:t>валютними</a:t>
            </a:r>
            <a:r>
              <a:rPr lang="ru-RU" dirty="0"/>
              <a:t> </a:t>
            </a:r>
            <a:r>
              <a:rPr lang="ru-RU" dirty="0" err="1" smtClean="0"/>
              <a:t>цінностями</a:t>
            </a:r>
            <a:r>
              <a:rPr lang="ru-RU" dirty="0"/>
              <a:t>». У них </a:t>
            </a:r>
            <a:r>
              <a:rPr lang="ru-RU" dirty="0" err="1"/>
              <a:t>чітко</a:t>
            </a:r>
            <a:r>
              <a:rPr lang="ru-RU" dirty="0"/>
              <a:t> </a:t>
            </a:r>
            <a:r>
              <a:rPr lang="ru-RU" dirty="0" err="1"/>
              <a:t>виписані</a:t>
            </a:r>
            <a:r>
              <a:rPr lang="ru-RU" dirty="0"/>
              <a:t> права та </a:t>
            </a:r>
            <a:r>
              <a:rPr lang="ru-RU" dirty="0" err="1"/>
              <a:t>обов’язки</a:t>
            </a:r>
            <a:r>
              <a:rPr lang="ru-RU" dirty="0"/>
              <a:t> НБУ </a:t>
            </a:r>
            <a:r>
              <a:rPr lang="ru-RU" dirty="0" err="1"/>
              <a:t>щодо</a:t>
            </a:r>
            <a:r>
              <a:rPr lang="ru-RU" dirty="0"/>
              <a:t> </a:t>
            </a:r>
            <a:r>
              <a:rPr lang="ru-RU" dirty="0" err="1" smtClean="0"/>
              <a:t>забезпечення</a:t>
            </a:r>
            <a:r>
              <a:rPr lang="ru-RU" dirty="0"/>
              <a:t> </a:t>
            </a:r>
            <a:r>
              <a:rPr lang="ru-RU" dirty="0" err="1" smtClean="0"/>
              <a:t>стабільності</a:t>
            </a:r>
            <a:r>
              <a:rPr lang="ru-RU" dirty="0" smtClean="0"/>
              <a:t> </a:t>
            </a:r>
            <a:r>
              <a:rPr lang="ru-RU" dirty="0" err="1"/>
              <a:t>національних</a:t>
            </a:r>
            <a:r>
              <a:rPr lang="ru-RU" dirty="0"/>
              <a:t> грошей, </a:t>
            </a:r>
            <a:r>
              <a:rPr lang="ru-RU" dirty="0" err="1"/>
              <a:t>регулювання</a:t>
            </a:r>
            <a:r>
              <a:rPr lang="ru-RU" dirty="0"/>
              <a:t> грошового обороту, </a:t>
            </a:r>
            <a:r>
              <a:rPr lang="ru-RU" dirty="0" err="1" smtClean="0"/>
              <a:t>визначені</a:t>
            </a:r>
            <a:r>
              <a:rPr lang="ru-RU" dirty="0"/>
              <a:t> </a:t>
            </a:r>
            <a:r>
              <a:rPr lang="ru-RU" dirty="0" err="1" smtClean="0"/>
              <a:t>методи</a:t>
            </a:r>
            <a:r>
              <a:rPr lang="ru-RU" dirty="0" smtClean="0"/>
              <a:t> </a:t>
            </a:r>
            <a:r>
              <a:rPr lang="ru-RU" dirty="0"/>
              <a:t>та </a:t>
            </a:r>
            <a:r>
              <a:rPr lang="ru-RU" dirty="0" err="1"/>
              <a:t>інструменти</a:t>
            </a:r>
            <a:r>
              <a:rPr lang="ru-RU" dirty="0"/>
              <a:t> </a:t>
            </a:r>
            <a:r>
              <a:rPr lang="ru-RU" dirty="0" err="1"/>
              <a:t>грошово-кредитної</a:t>
            </a:r>
            <a:r>
              <a:rPr lang="ru-RU" dirty="0"/>
              <a:t> </a:t>
            </a:r>
            <a:r>
              <a:rPr lang="ru-RU" dirty="0" err="1"/>
              <a:t>політики</a:t>
            </a:r>
            <a:r>
              <a:rPr lang="ru-RU" dirty="0"/>
              <a:t> та </a:t>
            </a:r>
            <a:r>
              <a:rPr lang="ru-RU" dirty="0" err="1"/>
              <a:t>інші</a:t>
            </a:r>
            <a:r>
              <a:rPr lang="ru-RU" dirty="0"/>
              <a:t> </a:t>
            </a:r>
            <a:r>
              <a:rPr lang="ru-RU" dirty="0" err="1"/>
              <a:t>види</a:t>
            </a:r>
            <a:r>
              <a:rPr lang="ru-RU" dirty="0"/>
              <a:t> </a:t>
            </a:r>
            <a:r>
              <a:rPr lang="ru-RU" dirty="0" err="1" smtClean="0"/>
              <a:t>діяльності</a:t>
            </a:r>
            <a:r>
              <a:rPr lang="ru-RU" dirty="0"/>
              <a:t> </a:t>
            </a:r>
            <a:r>
              <a:rPr lang="ru-RU" dirty="0" smtClean="0"/>
              <a:t>НБУ</a:t>
            </a:r>
            <a:r>
              <a:rPr lang="ru-RU" dirty="0"/>
              <a:t>, </a:t>
            </a:r>
            <a:r>
              <a:rPr lang="ru-RU" dirty="0" err="1"/>
              <a:t>що</a:t>
            </a:r>
            <a:r>
              <a:rPr lang="ru-RU" dirty="0"/>
              <a:t> </a:t>
            </a:r>
            <a:r>
              <a:rPr lang="ru-RU" dirty="0" err="1"/>
              <a:t>формують</a:t>
            </a:r>
            <a:r>
              <a:rPr lang="ru-RU" dirty="0"/>
              <a:t> </a:t>
            </a:r>
            <a:r>
              <a:rPr lang="ru-RU" dirty="0" err="1"/>
              <a:t>грошову</a:t>
            </a:r>
            <a:r>
              <a:rPr lang="ru-RU" dirty="0"/>
              <a:t> систему </a:t>
            </a:r>
            <a:r>
              <a:rPr lang="ru-RU" dirty="0" err="1"/>
              <a:t>країни</a:t>
            </a:r>
            <a:r>
              <a:rPr lang="ru-RU" dirty="0" smtClean="0"/>
              <a:t>.</a:t>
            </a:r>
          </a:p>
          <a:p>
            <a:r>
              <a:rPr lang="ru-RU" dirty="0" err="1"/>
              <a:t>Подальшого</a:t>
            </a:r>
            <a:r>
              <a:rPr lang="ru-RU" dirty="0"/>
              <a:t> </a:t>
            </a:r>
            <a:r>
              <a:rPr lang="ru-RU" dirty="0" err="1"/>
              <a:t>розвитку</a:t>
            </a:r>
            <a:r>
              <a:rPr lang="ru-RU" dirty="0"/>
              <a:t> </a:t>
            </a:r>
            <a:r>
              <a:rPr lang="ru-RU" dirty="0" err="1"/>
              <a:t>грошова</a:t>
            </a:r>
            <a:r>
              <a:rPr lang="ru-RU" dirty="0"/>
              <a:t> система </a:t>
            </a:r>
            <a:r>
              <a:rPr lang="ru-RU" dirty="0" err="1"/>
              <a:t>України</a:t>
            </a:r>
            <a:r>
              <a:rPr lang="ru-RU" dirty="0"/>
              <a:t> </a:t>
            </a:r>
            <a:r>
              <a:rPr lang="ru-RU" dirty="0" err="1"/>
              <a:t>набула</a:t>
            </a:r>
            <a:r>
              <a:rPr lang="ru-RU" dirty="0"/>
              <a:t> в </a:t>
            </a:r>
            <a:r>
              <a:rPr lang="ru-RU" dirty="0" err="1"/>
              <a:t>Законі</a:t>
            </a:r>
            <a:r>
              <a:rPr lang="ru-RU" dirty="0"/>
              <a:t> «Про </a:t>
            </a:r>
            <a:r>
              <a:rPr lang="ru-RU" dirty="0" err="1" smtClean="0"/>
              <a:t>платіжні</a:t>
            </a:r>
            <a:r>
              <a:rPr lang="ru-RU" dirty="0" smtClean="0"/>
              <a:t> </a:t>
            </a:r>
            <a:r>
              <a:rPr lang="ru-RU" dirty="0" err="1"/>
              <a:t>системи</a:t>
            </a:r>
            <a:r>
              <a:rPr lang="ru-RU" dirty="0"/>
              <a:t> та </a:t>
            </a:r>
            <a:r>
              <a:rPr lang="ru-RU" dirty="0" err="1"/>
              <a:t>переказ</a:t>
            </a:r>
            <a:r>
              <a:rPr lang="ru-RU" dirty="0"/>
              <a:t> грошей в </a:t>
            </a:r>
            <a:r>
              <a:rPr lang="ru-RU" dirty="0" err="1"/>
              <a:t>Україні</a:t>
            </a:r>
            <a:r>
              <a:rPr lang="ru-RU" dirty="0"/>
              <a:t>», </a:t>
            </a:r>
            <a:r>
              <a:rPr lang="ru-RU" dirty="0" err="1"/>
              <a:t>прийнятому</a:t>
            </a:r>
            <a:r>
              <a:rPr lang="ru-RU" dirty="0"/>
              <a:t> в </a:t>
            </a:r>
            <a:r>
              <a:rPr lang="ru-RU" dirty="0" err="1"/>
              <a:t>квітні</a:t>
            </a:r>
            <a:r>
              <a:rPr lang="ru-RU" dirty="0"/>
              <a:t> 2001 р. </a:t>
            </a:r>
            <a:r>
              <a:rPr lang="ru-RU" dirty="0" err="1"/>
              <a:t>Цим</a:t>
            </a:r>
            <a:r>
              <a:rPr lang="ru-RU" dirty="0"/>
              <a:t> </a:t>
            </a:r>
            <a:r>
              <a:rPr lang="ru-RU" dirty="0" smtClean="0"/>
              <a:t>законом </a:t>
            </a:r>
            <a:r>
              <a:rPr lang="ru-RU" dirty="0" err="1"/>
              <a:t>визначені</a:t>
            </a:r>
            <a:r>
              <a:rPr lang="ru-RU" dirty="0"/>
              <a:t> </a:t>
            </a:r>
            <a:r>
              <a:rPr lang="ru-RU" dirty="0" err="1"/>
              <a:t>основні</a:t>
            </a:r>
            <a:r>
              <a:rPr lang="ru-RU" dirty="0"/>
              <a:t> засади, </a:t>
            </a:r>
            <a:r>
              <a:rPr lang="ru-RU" dirty="0" err="1"/>
              <a:t>форми</a:t>
            </a:r>
            <a:r>
              <a:rPr lang="ru-RU" dirty="0"/>
              <a:t> </a:t>
            </a:r>
            <a:r>
              <a:rPr lang="ru-RU" dirty="0" err="1"/>
              <a:t>організації</a:t>
            </a:r>
            <a:r>
              <a:rPr lang="ru-RU" dirty="0"/>
              <a:t>, порядок </a:t>
            </a:r>
            <a:r>
              <a:rPr lang="ru-RU" dirty="0" smtClean="0"/>
              <a:t>документообороту, </a:t>
            </a:r>
            <a:r>
              <a:rPr lang="ru-RU" dirty="0" err="1" smtClean="0"/>
              <a:t>взаємна</a:t>
            </a:r>
            <a:r>
              <a:rPr lang="ru-RU" dirty="0" smtClean="0"/>
              <a:t> </a:t>
            </a:r>
            <a:r>
              <a:rPr lang="ru-RU" dirty="0" err="1"/>
              <a:t>відповідальність</a:t>
            </a:r>
            <a:r>
              <a:rPr lang="ru-RU" dirty="0"/>
              <a:t> </a:t>
            </a:r>
            <a:r>
              <a:rPr lang="ru-RU" dirty="0" err="1"/>
              <a:t>сторін</a:t>
            </a:r>
            <a:r>
              <a:rPr lang="ru-RU" dirty="0"/>
              <a:t> у </a:t>
            </a:r>
            <a:r>
              <a:rPr lang="ru-RU" dirty="0" err="1"/>
              <a:t>процесі</a:t>
            </a:r>
            <a:r>
              <a:rPr lang="ru-RU" dirty="0"/>
              <a:t> </a:t>
            </a:r>
            <a:r>
              <a:rPr lang="ru-RU" dirty="0" err="1"/>
              <a:t>безготівкових</a:t>
            </a:r>
            <a:r>
              <a:rPr lang="ru-RU" dirty="0"/>
              <a:t> </a:t>
            </a:r>
            <a:r>
              <a:rPr lang="ru-RU" dirty="0" err="1"/>
              <a:t>розрахунків</a:t>
            </a:r>
            <a:r>
              <a:rPr lang="ru-RU" dirty="0"/>
              <a:t> </a:t>
            </a:r>
            <a:r>
              <a:rPr lang="ru-RU" dirty="0" err="1"/>
              <a:t>між</a:t>
            </a:r>
            <a:r>
              <a:rPr lang="ru-RU" dirty="0"/>
              <a:t> </a:t>
            </a:r>
            <a:r>
              <a:rPr lang="ru-RU" dirty="0" err="1" smtClean="0"/>
              <a:t>суб’єктами</a:t>
            </a:r>
            <a:r>
              <a:rPr lang="ru-RU" dirty="0" smtClean="0"/>
              <a:t> </a:t>
            </a:r>
            <a:r>
              <a:rPr lang="ru-RU" dirty="0" err="1"/>
              <a:t>господарювання</a:t>
            </a:r>
            <a:r>
              <a:rPr lang="ru-RU" dirty="0"/>
              <a:t> та </a:t>
            </a:r>
            <a:r>
              <a:rPr lang="ru-RU" dirty="0" err="1"/>
              <a:t>між</a:t>
            </a:r>
            <a:r>
              <a:rPr lang="ru-RU" dirty="0"/>
              <a:t> банками</a:t>
            </a:r>
          </a:p>
        </p:txBody>
      </p:sp>
    </p:spTree>
    <p:extLst>
      <p:ext uri="{BB962C8B-B14F-4D97-AF65-F5344CB8AC3E}">
        <p14:creationId xmlns:p14="http://schemas.microsoft.com/office/powerpoint/2010/main" val="1401592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0"/>
            <a:ext cx="9108111" cy="5923127"/>
          </a:xfrm>
        </p:spPr>
        <p:txBody>
          <a:bodyPr/>
          <a:lstStyle/>
          <a:p>
            <a:r>
              <a:rPr lang="ru-RU" dirty="0" err="1" smtClean="0"/>
              <a:t>Укладено</a:t>
            </a:r>
            <a:r>
              <a:rPr lang="ru-RU" dirty="0" smtClean="0"/>
              <a:t> за:</a:t>
            </a:r>
          </a:p>
          <a:p>
            <a:r>
              <a:rPr lang="ru-RU" b="1" dirty="0" smtClean="0"/>
              <a:t>1. </a:t>
            </a:r>
            <a:r>
              <a:rPr lang="ru-RU" b="1" dirty="0" err="1" smtClean="0"/>
              <a:t>Гроші</a:t>
            </a:r>
            <a:r>
              <a:rPr lang="ru-RU" b="1" dirty="0" smtClean="0"/>
              <a:t> </a:t>
            </a:r>
            <a:r>
              <a:rPr lang="ru-RU" dirty="0"/>
              <a:t>та кредит : </a:t>
            </a:r>
            <a:r>
              <a:rPr lang="ru-RU" dirty="0" err="1"/>
              <a:t>підручник</a:t>
            </a:r>
            <a:r>
              <a:rPr lang="ru-RU" dirty="0"/>
              <a:t> / [М. І. </a:t>
            </a:r>
            <a:r>
              <a:rPr lang="ru-RU" dirty="0" err="1"/>
              <a:t>Савлук</a:t>
            </a:r>
            <a:r>
              <a:rPr lang="ru-RU" dirty="0"/>
              <a:t>, А. М. Мороз, І. М. </a:t>
            </a:r>
            <a:r>
              <a:rPr lang="ru-RU" dirty="0" err="1"/>
              <a:t>Лазепко</a:t>
            </a:r>
            <a:r>
              <a:rPr lang="ru-RU" dirty="0"/>
              <a:t> </a:t>
            </a:r>
            <a:r>
              <a:rPr lang="ru-RU" dirty="0" smtClean="0"/>
              <a:t>та </a:t>
            </a:r>
            <a:r>
              <a:rPr lang="ru-RU" dirty="0" err="1" smtClean="0"/>
              <a:t>ін</a:t>
            </a:r>
            <a:r>
              <a:rPr lang="ru-RU" dirty="0"/>
              <a:t>.] ; за наук. ред. М. І. </a:t>
            </a:r>
            <a:r>
              <a:rPr lang="ru-RU" dirty="0" err="1"/>
              <a:t>Савлука</a:t>
            </a:r>
            <a:r>
              <a:rPr lang="ru-RU" dirty="0"/>
              <a:t>. — 6-те вид., </a:t>
            </a:r>
            <a:r>
              <a:rPr lang="ru-RU" dirty="0" err="1"/>
              <a:t>перероб</a:t>
            </a:r>
            <a:r>
              <a:rPr lang="ru-RU" dirty="0"/>
              <a:t>. і доп. — К. : </a:t>
            </a:r>
            <a:r>
              <a:rPr lang="ru-RU" dirty="0" smtClean="0"/>
              <a:t>КНЕУ, 2011</a:t>
            </a:r>
            <a:r>
              <a:rPr lang="ru-RU" dirty="0"/>
              <a:t>. — </a:t>
            </a:r>
            <a:r>
              <a:rPr lang="ru-RU" dirty="0" smtClean="0"/>
              <a:t>589</a:t>
            </a:r>
          </a:p>
          <a:p>
            <a:r>
              <a:rPr lang="ru-RU" dirty="0" smtClean="0"/>
              <a:t>2. </a:t>
            </a:r>
            <a:r>
              <a:rPr lang="uk-UA" dirty="0"/>
              <a:t>С.З. </a:t>
            </a:r>
            <a:r>
              <a:rPr lang="uk-UA" dirty="0" err="1"/>
              <a:t>Мошенський</a:t>
            </a:r>
            <a:r>
              <a:rPr lang="uk-UA" dirty="0"/>
              <a:t>, О.С. Новак, О.М. </a:t>
            </a:r>
            <a:r>
              <a:rPr lang="uk-UA" dirty="0" smtClean="0"/>
              <a:t>Петрук</a:t>
            </a:r>
            <a:r>
              <a:rPr lang="ru-RU" dirty="0"/>
              <a:t> </a:t>
            </a:r>
            <a:r>
              <a:rPr lang="uk-UA" dirty="0" smtClean="0"/>
              <a:t>Гроші </a:t>
            </a:r>
            <a:r>
              <a:rPr lang="uk-UA" dirty="0"/>
              <a:t>та кредит: Навчально-методичний посібник для самостійного вивчення дисципліни. – Житомир: ЖДТУ, 201</a:t>
            </a:r>
            <a:r>
              <a:rPr lang="ru-RU" dirty="0"/>
              <a:t>6</a:t>
            </a:r>
            <a:r>
              <a:rPr lang="uk-UA" dirty="0"/>
              <a:t>. – 276 с.</a:t>
            </a:r>
            <a:endParaRPr lang="ru-RU" dirty="0"/>
          </a:p>
        </p:txBody>
      </p:sp>
    </p:spTree>
    <p:extLst>
      <p:ext uri="{BB962C8B-B14F-4D97-AF65-F5344CB8AC3E}">
        <p14:creationId xmlns:p14="http://schemas.microsoft.com/office/powerpoint/2010/main" val="22086442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0"/>
            <a:ext cx="9108111" cy="5923127"/>
          </a:xfrm>
        </p:spPr>
        <p:txBody>
          <a:bodyPr/>
          <a:lstStyle/>
          <a:p>
            <a:endParaRPr lang="ru-RU" dirty="0"/>
          </a:p>
        </p:txBody>
      </p:sp>
    </p:spTree>
    <p:extLst>
      <p:ext uri="{BB962C8B-B14F-4D97-AF65-F5344CB8AC3E}">
        <p14:creationId xmlns:p14="http://schemas.microsoft.com/office/powerpoint/2010/main" val="35427510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0"/>
            <a:ext cx="9108111" cy="5923127"/>
          </a:xfrm>
        </p:spPr>
        <p:txBody>
          <a:bodyPr/>
          <a:lstStyle/>
          <a:p>
            <a:endParaRPr lang="ru-RU" dirty="0"/>
          </a:p>
        </p:txBody>
      </p:sp>
    </p:spTree>
    <p:extLst>
      <p:ext uri="{BB962C8B-B14F-4D97-AF65-F5344CB8AC3E}">
        <p14:creationId xmlns:p14="http://schemas.microsoft.com/office/powerpoint/2010/main" val="2047603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27547"/>
            <a:ext cx="8596668" cy="5713816"/>
          </a:xfrm>
        </p:spPr>
        <p:txBody>
          <a:bodyPr/>
          <a:lstStyle/>
          <a:p>
            <a:r>
              <a:rPr lang="uk-UA" b="1" dirty="0"/>
              <a:t>4.1. Сутність, призначення та структура грошової системи</a:t>
            </a:r>
            <a:endParaRPr lang="ru-RU" dirty="0"/>
          </a:p>
          <a:p>
            <a:endParaRPr lang="ru-RU" dirty="0" smtClean="0"/>
          </a:p>
          <a:p>
            <a:endParaRPr lang="ru-RU" dirty="0"/>
          </a:p>
        </p:txBody>
      </p:sp>
      <p:sp>
        <p:nvSpPr>
          <p:cNvPr id="4" name="Прямоугольник 3"/>
          <p:cNvSpPr/>
          <p:nvPr/>
        </p:nvSpPr>
        <p:spPr>
          <a:xfrm>
            <a:off x="677334" y="758524"/>
            <a:ext cx="9196473" cy="5493812"/>
          </a:xfrm>
          <a:prstGeom prst="rect">
            <a:avLst/>
          </a:prstGeom>
        </p:spPr>
        <p:txBody>
          <a:bodyPr wrap="square">
            <a:spAutoFit/>
          </a:bodyPr>
          <a:lstStyle/>
          <a:p>
            <a:pPr indent="457200">
              <a:lnSpc>
                <a:spcPct val="150000"/>
              </a:lnSpc>
            </a:pPr>
            <a:r>
              <a:rPr lang="ru-RU" dirty="0">
                <a:latin typeface="TimesNewRoman"/>
              </a:rPr>
              <a:t>У </a:t>
            </a:r>
            <a:r>
              <a:rPr lang="ru-RU" dirty="0" err="1">
                <a:latin typeface="TimesNewRoman"/>
              </a:rPr>
              <a:t>загальному</a:t>
            </a:r>
            <a:r>
              <a:rPr lang="ru-RU" dirty="0">
                <a:latin typeface="TimesNewRoman"/>
              </a:rPr>
              <a:t> </a:t>
            </a:r>
            <a:r>
              <a:rPr lang="ru-RU" dirty="0" err="1">
                <a:latin typeface="TimesNewRoman"/>
              </a:rPr>
              <a:t>вигляді</a:t>
            </a:r>
            <a:r>
              <a:rPr lang="ru-RU" dirty="0">
                <a:latin typeface="TimesNewRoman"/>
              </a:rPr>
              <a:t> </a:t>
            </a:r>
            <a:r>
              <a:rPr lang="ru-RU" dirty="0" err="1">
                <a:latin typeface="TimesNewRoman"/>
              </a:rPr>
              <a:t>призначення</a:t>
            </a:r>
            <a:r>
              <a:rPr lang="ru-RU" dirty="0">
                <a:latin typeface="TimesNewRoman"/>
              </a:rPr>
              <a:t> </a:t>
            </a:r>
            <a:r>
              <a:rPr lang="ru-RU" dirty="0" err="1">
                <a:latin typeface="TimesNewRoman"/>
              </a:rPr>
              <a:t>грошової</a:t>
            </a:r>
            <a:r>
              <a:rPr lang="ru-RU" dirty="0">
                <a:latin typeface="TimesNewRoman"/>
              </a:rPr>
              <a:t> </a:t>
            </a:r>
            <a:r>
              <a:rPr lang="ru-RU" dirty="0" err="1">
                <a:latin typeface="TimesNewRoman"/>
              </a:rPr>
              <a:t>системи</a:t>
            </a:r>
            <a:r>
              <a:rPr lang="ru-RU" dirty="0">
                <a:latin typeface="TimesNewRoman"/>
              </a:rPr>
              <a:t> </a:t>
            </a:r>
            <a:r>
              <a:rPr lang="ru-RU" dirty="0" smtClean="0">
                <a:latin typeface="TimesNewRoman"/>
              </a:rPr>
              <a:t>в </a:t>
            </a:r>
            <a:r>
              <a:rPr lang="ru-RU" dirty="0" err="1" smtClean="0">
                <a:latin typeface="TimesNewRoman"/>
              </a:rPr>
              <a:t>сучасних</a:t>
            </a:r>
            <a:r>
              <a:rPr lang="ru-RU" dirty="0" smtClean="0">
                <a:latin typeface="TimesNewRoman"/>
              </a:rPr>
              <a:t> </a:t>
            </a:r>
            <a:r>
              <a:rPr lang="ru-RU" dirty="0" err="1">
                <a:latin typeface="TimesNewRoman"/>
              </a:rPr>
              <a:t>умовах</a:t>
            </a:r>
            <a:r>
              <a:rPr lang="ru-RU" dirty="0">
                <a:latin typeface="TimesNewRoman"/>
              </a:rPr>
              <a:t> </a:t>
            </a:r>
            <a:r>
              <a:rPr lang="ru-RU" dirty="0" err="1">
                <a:latin typeface="TimesNewRoman"/>
              </a:rPr>
              <a:t>полягає</a:t>
            </a:r>
            <a:r>
              <a:rPr lang="ru-RU" dirty="0">
                <a:latin typeface="TimesNewRoman"/>
              </a:rPr>
              <a:t> у </a:t>
            </a:r>
            <a:r>
              <a:rPr lang="ru-RU" dirty="0" err="1">
                <a:latin typeface="TimesNewRoman"/>
              </a:rPr>
              <a:t>створенні</a:t>
            </a:r>
            <a:r>
              <a:rPr lang="ru-RU" dirty="0">
                <a:latin typeface="TimesNewRoman"/>
              </a:rPr>
              <a:t> державного </a:t>
            </a:r>
            <a:r>
              <a:rPr lang="ru-RU" dirty="0" err="1" smtClean="0">
                <a:latin typeface="TimesNewRoman"/>
              </a:rPr>
              <a:t>механізму</a:t>
            </a:r>
            <a:r>
              <a:rPr lang="ru-RU" dirty="0" smtClean="0">
                <a:latin typeface="TimesNewRoman"/>
              </a:rPr>
              <a:t> </a:t>
            </a:r>
            <a:r>
              <a:rPr lang="ru-RU" dirty="0" err="1">
                <a:latin typeface="TimesNewRoman"/>
              </a:rPr>
              <a:t>забезпечення</a:t>
            </a:r>
            <a:r>
              <a:rPr lang="ru-RU" dirty="0">
                <a:latin typeface="TimesNewRoman"/>
              </a:rPr>
              <a:t> </a:t>
            </a:r>
            <a:r>
              <a:rPr lang="ru-RU" dirty="0" err="1">
                <a:latin typeface="TimesNewRoman"/>
              </a:rPr>
              <a:t>економіки</a:t>
            </a:r>
            <a:r>
              <a:rPr lang="ru-RU" dirty="0">
                <a:latin typeface="TimesNewRoman"/>
              </a:rPr>
              <a:t> </a:t>
            </a:r>
            <a:r>
              <a:rPr lang="ru-RU" dirty="0" err="1">
                <a:latin typeface="TimesNewRoman"/>
              </a:rPr>
              <a:t>грошима</a:t>
            </a:r>
            <a:r>
              <a:rPr lang="ru-RU" dirty="0">
                <a:latin typeface="TimesNewRoman"/>
              </a:rPr>
              <a:t> та </a:t>
            </a:r>
            <a:r>
              <a:rPr lang="ru-RU" dirty="0" err="1">
                <a:latin typeface="TimesNewRoman"/>
              </a:rPr>
              <a:t>підтриманні</a:t>
            </a:r>
            <a:r>
              <a:rPr lang="ru-RU" dirty="0">
                <a:latin typeface="TimesNewRoman"/>
              </a:rPr>
              <a:t> </a:t>
            </a:r>
            <a:r>
              <a:rPr lang="ru-RU" dirty="0" err="1" smtClean="0">
                <a:latin typeface="TimesNewRoman"/>
              </a:rPr>
              <a:t>їх</a:t>
            </a:r>
            <a:r>
              <a:rPr lang="ru-RU" dirty="0" smtClean="0">
                <a:latin typeface="TimesNewRoman"/>
              </a:rPr>
              <a:t> </a:t>
            </a:r>
            <a:r>
              <a:rPr lang="ru-RU" dirty="0" err="1" smtClean="0">
                <a:latin typeface="TimesNewRoman"/>
              </a:rPr>
              <a:t>ефективного</a:t>
            </a:r>
            <a:r>
              <a:rPr lang="ru-RU" dirty="0" smtClean="0">
                <a:latin typeface="TimesNewRoman"/>
              </a:rPr>
              <a:t> </a:t>
            </a:r>
            <a:r>
              <a:rPr lang="ru-RU" dirty="0" err="1">
                <a:latin typeface="TimesNewRoman"/>
              </a:rPr>
              <a:t>функціонування</a:t>
            </a:r>
            <a:r>
              <a:rPr lang="ru-RU" dirty="0">
                <a:latin typeface="TimesNewRoman"/>
              </a:rPr>
              <a:t>. За </a:t>
            </a:r>
            <a:r>
              <a:rPr lang="ru-RU" dirty="0" err="1">
                <a:latin typeface="TimesNewRoman"/>
              </a:rPr>
              <a:t>подібного</a:t>
            </a:r>
            <a:r>
              <a:rPr lang="ru-RU" dirty="0">
                <a:latin typeface="TimesNewRoman"/>
              </a:rPr>
              <a:t> </a:t>
            </a:r>
            <a:r>
              <a:rPr lang="ru-RU" dirty="0" err="1">
                <a:latin typeface="TimesNewRoman"/>
              </a:rPr>
              <a:t>формулювання</a:t>
            </a:r>
            <a:r>
              <a:rPr lang="ru-RU" dirty="0">
                <a:latin typeface="TimesNewRoman"/>
              </a:rPr>
              <a:t> </a:t>
            </a:r>
            <a:r>
              <a:rPr lang="ru-RU" dirty="0" err="1">
                <a:latin typeface="TimesNewRoman"/>
              </a:rPr>
              <a:t>призначення</a:t>
            </a:r>
            <a:r>
              <a:rPr lang="ru-RU" dirty="0">
                <a:latin typeface="TimesNewRoman"/>
              </a:rPr>
              <a:t> </a:t>
            </a:r>
            <a:r>
              <a:rPr lang="ru-RU" dirty="0" err="1" smtClean="0">
                <a:latin typeface="TimesNewRoman"/>
              </a:rPr>
              <a:t>грошової</a:t>
            </a:r>
            <a:r>
              <a:rPr lang="ru-RU" dirty="0" smtClean="0">
                <a:latin typeface="TimesNewRoman"/>
              </a:rPr>
              <a:t> </a:t>
            </a:r>
            <a:r>
              <a:rPr lang="ru-RU" dirty="0" err="1">
                <a:latin typeface="TimesNewRoman"/>
              </a:rPr>
              <a:t>системи</a:t>
            </a:r>
            <a:r>
              <a:rPr lang="ru-RU" dirty="0">
                <a:latin typeface="TimesNewRoman"/>
              </a:rPr>
              <a:t> на державу </a:t>
            </a:r>
            <a:r>
              <a:rPr lang="ru-RU" dirty="0" err="1">
                <a:latin typeface="TimesNewRoman"/>
              </a:rPr>
              <a:t>покладаються</a:t>
            </a:r>
            <a:r>
              <a:rPr lang="ru-RU" dirty="0">
                <a:latin typeface="TimesNewRoman"/>
              </a:rPr>
              <a:t> </a:t>
            </a:r>
            <a:r>
              <a:rPr lang="ru-RU" dirty="0" err="1">
                <a:latin typeface="TimesNewRoman"/>
              </a:rPr>
              <a:t>такі</a:t>
            </a:r>
            <a:r>
              <a:rPr lang="ru-RU" dirty="0">
                <a:latin typeface="TimesNewRoman"/>
              </a:rPr>
              <a:t> </a:t>
            </a:r>
            <a:r>
              <a:rPr lang="ru-RU" dirty="0" err="1">
                <a:latin typeface="TimesNewRoman"/>
              </a:rPr>
              <a:t>відносно</a:t>
            </a:r>
            <a:r>
              <a:rPr lang="ru-RU" dirty="0">
                <a:latin typeface="TimesNewRoman"/>
              </a:rPr>
              <a:t> </a:t>
            </a:r>
            <a:r>
              <a:rPr lang="ru-RU" dirty="0" err="1">
                <a:latin typeface="TimesNewRoman"/>
              </a:rPr>
              <a:t>самостійні</a:t>
            </a:r>
            <a:r>
              <a:rPr lang="ru-RU" dirty="0">
                <a:latin typeface="TimesNewRoman"/>
              </a:rPr>
              <a:t> </a:t>
            </a:r>
            <a:r>
              <a:rPr lang="ru-RU" dirty="0" err="1">
                <a:latin typeface="TimesNewRoman"/>
              </a:rPr>
              <a:t>завдання</a:t>
            </a:r>
            <a:r>
              <a:rPr lang="ru-RU" dirty="0">
                <a:latin typeface="TimesNewRoman"/>
              </a:rPr>
              <a:t>:</a:t>
            </a:r>
          </a:p>
          <a:p>
            <a:pPr>
              <a:lnSpc>
                <a:spcPct val="150000"/>
              </a:lnSpc>
            </a:pPr>
            <a:r>
              <a:rPr lang="ru-RU" dirty="0">
                <a:latin typeface="TimesNewRoman"/>
              </a:rPr>
              <a:t>— </a:t>
            </a:r>
            <a:r>
              <a:rPr lang="ru-RU" dirty="0" err="1">
                <a:latin typeface="TimesNewRoman"/>
              </a:rPr>
              <a:t>створення</a:t>
            </a:r>
            <a:r>
              <a:rPr lang="ru-RU" dirty="0">
                <a:latin typeface="TimesNewRoman"/>
              </a:rPr>
              <a:t> </a:t>
            </a:r>
            <a:r>
              <a:rPr lang="ru-RU" dirty="0" err="1">
                <a:latin typeface="TimesNewRoman"/>
              </a:rPr>
              <a:t>емісійного</a:t>
            </a:r>
            <a:r>
              <a:rPr lang="ru-RU" dirty="0">
                <a:latin typeface="TimesNewRoman"/>
              </a:rPr>
              <a:t> </a:t>
            </a:r>
            <a:r>
              <a:rPr lang="ru-RU" dirty="0" err="1">
                <a:latin typeface="TimesNewRoman"/>
              </a:rPr>
              <a:t>механізму</a:t>
            </a:r>
            <a:r>
              <a:rPr lang="ru-RU" dirty="0">
                <a:latin typeface="TimesNewRoman"/>
              </a:rPr>
              <a:t>, </a:t>
            </a:r>
            <a:r>
              <a:rPr lang="ru-RU" dirty="0" err="1">
                <a:latin typeface="TimesNewRoman"/>
              </a:rPr>
              <a:t>який</a:t>
            </a:r>
            <a:r>
              <a:rPr lang="ru-RU" dirty="0">
                <a:latin typeface="TimesNewRoman"/>
              </a:rPr>
              <a:t> </a:t>
            </a:r>
            <a:r>
              <a:rPr lang="ru-RU" dirty="0" err="1">
                <a:latin typeface="TimesNewRoman"/>
              </a:rPr>
              <a:t>включає</a:t>
            </a:r>
            <a:r>
              <a:rPr lang="ru-RU" dirty="0">
                <a:latin typeface="TimesNewRoman"/>
              </a:rPr>
              <a:t> </a:t>
            </a:r>
            <a:r>
              <a:rPr lang="ru-RU" dirty="0" err="1">
                <a:latin typeface="TimesNewRoman"/>
              </a:rPr>
              <a:t>матеріально-технічну</a:t>
            </a:r>
            <a:r>
              <a:rPr lang="ru-RU" dirty="0">
                <a:latin typeface="TimesNewRoman"/>
              </a:rPr>
              <a:t> базу</a:t>
            </a:r>
          </a:p>
          <a:p>
            <a:pPr>
              <a:lnSpc>
                <a:spcPct val="150000"/>
              </a:lnSpc>
            </a:pPr>
            <a:r>
              <a:rPr lang="ru-RU" dirty="0">
                <a:latin typeface="TimesNewRoman"/>
              </a:rPr>
              <a:t>і </a:t>
            </a:r>
            <a:r>
              <a:rPr lang="ru-RU" dirty="0" err="1">
                <a:latin typeface="TimesNewRoman"/>
              </a:rPr>
              <a:t>сучасні</a:t>
            </a:r>
            <a:r>
              <a:rPr lang="ru-RU" dirty="0">
                <a:latin typeface="TimesNewRoman"/>
              </a:rPr>
              <a:t> </a:t>
            </a:r>
            <a:r>
              <a:rPr lang="ru-RU" dirty="0" err="1">
                <a:latin typeface="TimesNewRoman"/>
              </a:rPr>
              <a:t>технології</a:t>
            </a:r>
            <a:r>
              <a:rPr lang="ru-RU" dirty="0">
                <a:latin typeface="TimesNewRoman"/>
              </a:rPr>
              <a:t> </a:t>
            </a:r>
            <a:r>
              <a:rPr lang="ru-RU" dirty="0" err="1">
                <a:latin typeface="TimesNewRoman"/>
              </a:rPr>
              <a:t>виробництва</a:t>
            </a:r>
            <a:r>
              <a:rPr lang="ru-RU" dirty="0">
                <a:latin typeface="TimesNewRoman"/>
              </a:rPr>
              <a:t> банкнот та </a:t>
            </a:r>
            <a:r>
              <a:rPr lang="ru-RU" dirty="0" err="1">
                <a:latin typeface="TimesNewRoman"/>
              </a:rPr>
              <a:t>розмінної</a:t>
            </a:r>
            <a:r>
              <a:rPr lang="ru-RU" dirty="0">
                <a:latin typeface="TimesNewRoman"/>
              </a:rPr>
              <a:t> </a:t>
            </a:r>
            <a:r>
              <a:rPr lang="ru-RU" dirty="0" err="1">
                <a:latin typeface="TimesNewRoman"/>
              </a:rPr>
              <a:t>монети</a:t>
            </a:r>
            <a:r>
              <a:rPr lang="ru-RU" dirty="0">
                <a:latin typeface="TimesNewRoman"/>
              </a:rPr>
              <a:t>, а </a:t>
            </a:r>
            <a:r>
              <a:rPr lang="ru-RU" dirty="0" err="1">
                <a:latin typeface="TimesNewRoman"/>
              </a:rPr>
              <a:t>також</a:t>
            </a:r>
            <a:r>
              <a:rPr lang="ru-RU" dirty="0">
                <a:latin typeface="TimesNewRoman"/>
              </a:rPr>
              <a:t> </a:t>
            </a:r>
            <a:r>
              <a:rPr lang="ru-RU" dirty="0" err="1" smtClean="0">
                <a:latin typeface="TimesNewRoman"/>
              </a:rPr>
              <a:t>розроблення</a:t>
            </a:r>
            <a:r>
              <a:rPr lang="ru-RU" dirty="0" smtClean="0">
                <a:latin typeface="TimesNewRoman"/>
              </a:rPr>
              <a:t> </a:t>
            </a:r>
            <a:r>
              <a:rPr lang="ru-RU" dirty="0">
                <a:latin typeface="TimesNewRoman"/>
              </a:rPr>
              <a:t>та </a:t>
            </a:r>
            <a:r>
              <a:rPr lang="ru-RU" dirty="0" err="1">
                <a:latin typeface="TimesNewRoman"/>
              </a:rPr>
              <a:t>дотримання</a:t>
            </a:r>
            <a:r>
              <a:rPr lang="ru-RU" dirty="0">
                <a:latin typeface="TimesNewRoman"/>
              </a:rPr>
              <a:t> </a:t>
            </a:r>
            <a:r>
              <a:rPr lang="ru-RU" dirty="0" err="1">
                <a:latin typeface="TimesNewRoman"/>
              </a:rPr>
              <a:t>єдиного</a:t>
            </a:r>
            <a:r>
              <a:rPr lang="ru-RU" dirty="0">
                <a:latin typeface="TimesNewRoman"/>
              </a:rPr>
              <a:t> порядку </a:t>
            </a:r>
            <a:r>
              <a:rPr lang="ru-RU" dirty="0" err="1">
                <a:latin typeface="TimesNewRoman"/>
              </a:rPr>
              <a:t>випуску</a:t>
            </a:r>
            <a:r>
              <a:rPr lang="ru-RU" dirty="0">
                <a:latin typeface="TimesNewRoman"/>
              </a:rPr>
              <a:t> </a:t>
            </a:r>
            <a:r>
              <a:rPr lang="ru-RU" dirty="0" err="1">
                <a:latin typeface="TimesNewRoman"/>
              </a:rPr>
              <a:t>їх</a:t>
            </a:r>
            <a:r>
              <a:rPr lang="ru-RU" dirty="0">
                <a:latin typeface="TimesNewRoman"/>
              </a:rPr>
              <a:t> в оборот;</a:t>
            </a:r>
          </a:p>
          <a:p>
            <a:pPr>
              <a:lnSpc>
                <a:spcPct val="150000"/>
              </a:lnSpc>
            </a:pPr>
            <a:r>
              <a:rPr lang="ru-RU" dirty="0">
                <a:latin typeface="TimesNewRoman"/>
              </a:rPr>
              <a:t>— </a:t>
            </a:r>
            <a:r>
              <a:rPr lang="ru-RU" dirty="0" err="1">
                <a:latin typeface="TimesNewRoman"/>
              </a:rPr>
              <a:t>створення</a:t>
            </a:r>
            <a:r>
              <a:rPr lang="ru-RU" dirty="0">
                <a:latin typeface="TimesNewRoman"/>
              </a:rPr>
              <a:t> і </a:t>
            </a:r>
            <a:r>
              <a:rPr lang="ru-RU" dirty="0" err="1">
                <a:latin typeface="TimesNewRoman"/>
              </a:rPr>
              <a:t>забезпечення</a:t>
            </a:r>
            <a:r>
              <a:rPr lang="ru-RU" dirty="0">
                <a:latin typeface="TimesNewRoman"/>
              </a:rPr>
              <a:t> </a:t>
            </a:r>
            <a:r>
              <a:rPr lang="ru-RU" dirty="0" err="1">
                <a:latin typeface="TimesNewRoman"/>
              </a:rPr>
              <a:t>функціонування</a:t>
            </a:r>
            <a:r>
              <a:rPr lang="ru-RU" dirty="0">
                <a:latin typeface="TimesNewRoman"/>
              </a:rPr>
              <a:t> </a:t>
            </a:r>
            <a:r>
              <a:rPr lang="ru-RU" dirty="0" err="1">
                <a:latin typeface="TimesNewRoman"/>
              </a:rPr>
              <a:t>платіжних</a:t>
            </a:r>
            <a:r>
              <a:rPr lang="ru-RU" dirty="0">
                <a:latin typeface="TimesNewRoman"/>
              </a:rPr>
              <a:t> систем, </a:t>
            </a:r>
            <a:r>
              <a:rPr lang="ru-RU" dirty="0" err="1">
                <a:latin typeface="TimesNewRoman"/>
              </a:rPr>
              <a:t>які</a:t>
            </a:r>
            <a:r>
              <a:rPr lang="ru-RU" dirty="0">
                <a:latin typeface="TimesNewRoman"/>
              </a:rPr>
              <a:t> </a:t>
            </a:r>
            <a:r>
              <a:rPr lang="ru-RU" dirty="0" err="1" smtClean="0">
                <a:latin typeface="TimesNewRoman"/>
              </a:rPr>
              <a:t>включають</a:t>
            </a:r>
            <a:r>
              <a:rPr lang="ru-RU" dirty="0" smtClean="0">
                <a:latin typeface="TimesNewRoman"/>
              </a:rPr>
              <a:t> </a:t>
            </a:r>
            <a:r>
              <a:rPr lang="ru-RU" dirty="0" err="1">
                <a:latin typeface="TimesNewRoman"/>
              </a:rPr>
              <a:t>грошові</a:t>
            </a:r>
            <a:r>
              <a:rPr lang="ru-RU" dirty="0">
                <a:latin typeface="TimesNewRoman"/>
              </a:rPr>
              <a:t> </a:t>
            </a:r>
            <a:r>
              <a:rPr lang="ru-RU" dirty="0" err="1">
                <a:latin typeface="TimesNewRoman"/>
              </a:rPr>
              <a:t>розрахунки</a:t>
            </a:r>
            <a:r>
              <a:rPr lang="ru-RU" dirty="0">
                <a:latin typeface="TimesNewRoman"/>
              </a:rPr>
              <a:t> </a:t>
            </a:r>
            <a:r>
              <a:rPr lang="ru-RU" dirty="0" err="1">
                <a:latin typeface="TimesNewRoman"/>
              </a:rPr>
              <a:t>між</a:t>
            </a:r>
            <a:r>
              <a:rPr lang="ru-RU" dirty="0">
                <a:latin typeface="TimesNewRoman"/>
              </a:rPr>
              <a:t> </a:t>
            </a:r>
            <a:r>
              <a:rPr lang="ru-RU" dirty="0" err="1">
                <a:latin typeface="TimesNewRoman"/>
              </a:rPr>
              <a:t>суб’єктами</a:t>
            </a:r>
            <a:r>
              <a:rPr lang="ru-RU" dirty="0">
                <a:latin typeface="TimesNewRoman"/>
              </a:rPr>
              <a:t> </a:t>
            </a:r>
            <a:r>
              <a:rPr lang="ru-RU" dirty="0" err="1">
                <a:latin typeface="TimesNewRoman"/>
              </a:rPr>
              <a:t>господарювання</a:t>
            </a:r>
            <a:r>
              <a:rPr lang="ru-RU" dirty="0">
                <a:latin typeface="TimesNewRoman"/>
              </a:rPr>
              <a:t>, </a:t>
            </a:r>
            <a:r>
              <a:rPr lang="ru-RU" dirty="0" err="1">
                <a:latin typeface="TimesNewRoman"/>
              </a:rPr>
              <a:t>розрахунки</a:t>
            </a:r>
            <a:r>
              <a:rPr lang="ru-RU" dirty="0">
                <a:latin typeface="TimesNewRoman"/>
              </a:rPr>
              <a:t> </a:t>
            </a:r>
            <a:r>
              <a:rPr lang="ru-RU" dirty="0" err="1">
                <a:latin typeface="TimesNewRoman"/>
              </a:rPr>
              <a:t>між</a:t>
            </a:r>
            <a:r>
              <a:rPr lang="ru-RU" dirty="0">
                <a:latin typeface="TimesNewRoman"/>
              </a:rPr>
              <a:t> </a:t>
            </a:r>
            <a:r>
              <a:rPr lang="ru-RU" dirty="0" smtClean="0">
                <a:latin typeface="TimesNewRoman"/>
              </a:rPr>
              <a:t>банками </a:t>
            </a:r>
            <a:r>
              <a:rPr lang="ru-RU" dirty="0">
                <a:latin typeface="TimesNewRoman"/>
              </a:rPr>
              <a:t>та </a:t>
            </a:r>
            <a:r>
              <a:rPr lang="ru-RU" dirty="0" err="1">
                <a:latin typeface="TimesNewRoman"/>
              </a:rPr>
              <a:t>розрахунки</a:t>
            </a:r>
            <a:r>
              <a:rPr lang="ru-RU" dirty="0">
                <a:latin typeface="TimesNewRoman"/>
              </a:rPr>
              <a:t> з </a:t>
            </a:r>
            <a:r>
              <a:rPr lang="ru-RU" dirty="0" err="1">
                <a:latin typeface="TimesNewRoman"/>
              </a:rPr>
              <a:t>участю</a:t>
            </a:r>
            <a:r>
              <a:rPr lang="ru-RU" dirty="0">
                <a:latin typeface="TimesNewRoman"/>
              </a:rPr>
              <a:t> </a:t>
            </a:r>
            <a:r>
              <a:rPr lang="ru-RU" dirty="0" err="1">
                <a:latin typeface="TimesNewRoman"/>
              </a:rPr>
              <a:t>фізичних</a:t>
            </a:r>
            <a:r>
              <a:rPr lang="ru-RU" dirty="0">
                <a:latin typeface="TimesNewRoman"/>
              </a:rPr>
              <a:t> </a:t>
            </a:r>
            <a:r>
              <a:rPr lang="ru-RU" dirty="0" err="1">
                <a:latin typeface="TimesNewRoman"/>
              </a:rPr>
              <a:t>осіб</a:t>
            </a:r>
            <a:r>
              <a:rPr lang="ru-RU" dirty="0">
                <a:latin typeface="TimesNewRoman"/>
              </a:rPr>
              <a:t>;</a:t>
            </a:r>
          </a:p>
          <a:p>
            <a:pPr>
              <a:lnSpc>
                <a:spcPct val="150000"/>
              </a:lnSpc>
            </a:pPr>
            <a:r>
              <a:rPr lang="ru-RU" dirty="0">
                <a:latin typeface="TimesNewRoman"/>
              </a:rPr>
              <a:t>— </a:t>
            </a:r>
            <a:r>
              <a:rPr lang="ru-RU" dirty="0" err="1">
                <a:latin typeface="TimesNewRoman"/>
              </a:rPr>
              <a:t>створення</a:t>
            </a:r>
            <a:r>
              <a:rPr lang="ru-RU" dirty="0">
                <a:latin typeface="TimesNewRoman"/>
              </a:rPr>
              <a:t> </a:t>
            </a:r>
            <a:r>
              <a:rPr lang="ru-RU" dirty="0" err="1">
                <a:latin typeface="TimesNewRoman"/>
              </a:rPr>
              <a:t>механізму</a:t>
            </a:r>
            <a:r>
              <a:rPr lang="ru-RU" dirty="0">
                <a:latin typeface="TimesNewRoman"/>
              </a:rPr>
              <a:t> </a:t>
            </a:r>
            <a:r>
              <a:rPr lang="ru-RU" dirty="0" err="1">
                <a:latin typeface="TimesNewRoman"/>
              </a:rPr>
              <a:t>регулювання</a:t>
            </a:r>
            <a:r>
              <a:rPr lang="ru-RU" dirty="0">
                <a:latin typeface="TimesNewRoman"/>
              </a:rPr>
              <a:t> грошового ринку, </a:t>
            </a:r>
            <a:r>
              <a:rPr lang="ru-RU" dirty="0" err="1">
                <a:latin typeface="TimesNewRoman"/>
              </a:rPr>
              <a:t>насамперед</a:t>
            </a:r>
            <a:r>
              <a:rPr lang="ru-RU" dirty="0">
                <a:latin typeface="TimesNewRoman"/>
              </a:rPr>
              <a:t> </a:t>
            </a:r>
            <a:r>
              <a:rPr lang="ru-RU" dirty="0" err="1" smtClean="0">
                <a:latin typeface="TimesNewRoman"/>
              </a:rPr>
              <a:t>пропозиції</a:t>
            </a:r>
            <a:r>
              <a:rPr lang="ru-RU" dirty="0" smtClean="0">
                <a:latin typeface="TimesNewRoman"/>
              </a:rPr>
              <a:t> </a:t>
            </a:r>
            <a:r>
              <a:rPr lang="ru-RU" dirty="0">
                <a:latin typeface="TimesNewRoman"/>
              </a:rPr>
              <a:t>грошей, </a:t>
            </a:r>
            <a:r>
              <a:rPr lang="ru-RU" dirty="0" err="1">
                <a:latin typeface="TimesNewRoman"/>
              </a:rPr>
              <a:t>який</a:t>
            </a:r>
            <a:r>
              <a:rPr lang="ru-RU" dirty="0">
                <a:latin typeface="TimesNewRoman"/>
              </a:rPr>
              <a:t> </a:t>
            </a:r>
            <a:r>
              <a:rPr lang="ru-RU" dirty="0" err="1">
                <a:latin typeface="TimesNewRoman"/>
              </a:rPr>
              <a:t>виступає</a:t>
            </a:r>
            <a:r>
              <a:rPr lang="ru-RU" dirty="0">
                <a:latin typeface="TimesNewRoman"/>
              </a:rPr>
              <a:t> у </a:t>
            </a:r>
            <a:r>
              <a:rPr lang="ru-RU" dirty="0" err="1">
                <a:latin typeface="TimesNewRoman"/>
              </a:rPr>
              <a:t>формі</a:t>
            </a:r>
            <a:r>
              <a:rPr lang="ru-RU" dirty="0">
                <a:latin typeface="TimesNewRoman"/>
              </a:rPr>
              <a:t> </a:t>
            </a:r>
            <a:r>
              <a:rPr lang="ru-RU" dirty="0" err="1">
                <a:latin typeface="TimesNewRoman"/>
              </a:rPr>
              <a:t>державної</a:t>
            </a:r>
            <a:r>
              <a:rPr lang="ru-RU" dirty="0">
                <a:latin typeface="TimesNewRoman"/>
              </a:rPr>
              <a:t> </a:t>
            </a:r>
            <a:r>
              <a:rPr lang="ru-RU" dirty="0" err="1">
                <a:latin typeface="TimesNewRoman"/>
              </a:rPr>
              <a:t>грошово-кредитної</a:t>
            </a:r>
            <a:r>
              <a:rPr lang="ru-RU" dirty="0">
                <a:latin typeface="TimesNewRoman"/>
              </a:rPr>
              <a:t> </a:t>
            </a:r>
            <a:r>
              <a:rPr lang="ru-RU" dirty="0" err="1">
                <a:latin typeface="TimesNewRoman"/>
              </a:rPr>
              <a:t>політики</a:t>
            </a:r>
            <a:r>
              <a:rPr lang="ru-RU" dirty="0">
                <a:latin typeface="TimesNewRoman"/>
              </a:rPr>
              <a:t>, у</a:t>
            </a:r>
          </a:p>
          <a:p>
            <a:pPr>
              <a:lnSpc>
                <a:spcPct val="150000"/>
              </a:lnSpc>
            </a:pPr>
            <a:r>
              <a:rPr lang="ru-RU" dirty="0">
                <a:latin typeface="TimesNewRoman"/>
              </a:rPr>
              <a:t>тому </a:t>
            </a:r>
            <a:r>
              <a:rPr lang="ru-RU" dirty="0" err="1">
                <a:latin typeface="TimesNewRoman"/>
              </a:rPr>
              <a:t>числі</a:t>
            </a:r>
            <a:r>
              <a:rPr lang="ru-RU" dirty="0">
                <a:latin typeface="TimesNewRoman"/>
              </a:rPr>
              <a:t> й </a:t>
            </a:r>
            <a:r>
              <a:rPr lang="ru-RU" dirty="0" err="1">
                <a:latin typeface="TimesNewRoman"/>
              </a:rPr>
              <a:t>валютної</a:t>
            </a:r>
            <a:r>
              <a:rPr lang="ru-RU" dirty="0">
                <a:latin typeface="TimesNewRoman"/>
              </a:rPr>
              <a:t>.</a:t>
            </a:r>
            <a:endParaRPr lang="ru-RU" dirty="0"/>
          </a:p>
        </p:txBody>
      </p:sp>
    </p:spTree>
    <p:extLst>
      <p:ext uri="{BB962C8B-B14F-4D97-AF65-F5344CB8AC3E}">
        <p14:creationId xmlns:p14="http://schemas.microsoft.com/office/powerpoint/2010/main" val="3038998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0"/>
            <a:ext cx="9108111" cy="5923127"/>
          </a:xfrm>
        </p:spPr>
        <p:txBody>
          <a:bodyPr/>
          <a:lstStyle/>
          <a:p>
            <a:endParaRPr lang="ru-RU" dirty="0"/>
          </a:p>
        </p:txBody>
      </p:sp>
    </p:spTree>
    <p:extLst>
      <p:ext uri="{BB962C8B-B14F-4D97-AF65-F5344CB8AC3E}">
        <p14:creationId xmlns:p14="http://schemas.microsoft.com/office/powerpoint/2010/main" val="115394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0"/>
            <a:ext cx="9108111" cy="5923127"/>
          </a:xfrm>
        </p:spPr>
        <p:txBody>
          <a:bodyPr/>
          <a:lstStyle/>
          <a:p>
            <a:pPr marL="0" indent="0">
              <a:buNone/>
            </a:pPr>
            <a:r>
              <a:rPr lang="uk-UA" b="1" dirty="0"/>
              <a:t> </a:t>
            </a:r>
            <a:r>
              <a:rPr lang="uk-UA" b="1" u="sng" dirty="0" smtClean="0"/>
              <a:t>Грошова </a:t>
            </a:r>
            <a:r>
              <a:rPr lang="uk-UA" b="1" u="sng" dirty="0"/>
              <a:t>система </a:t>
            </a:r>
            <a:r>
              <a:rPr lang="uk-UA" b="1" dirty="0"/>
              <a:t>– </a:t>
            </a:r>
            <a:r>
              <a:rPr lang="uk-UA" dirty="0"/>
              <a:t>це законодавчо встановлена форма організації грошового обороту в країні.</a:t>
            </a:r>
            <a:endParaRPr lang="ru-RU" dirty="0"/>
          </a:p>
          <a:p>
            <a:pPr marL="0" indent="0">
              <a:buNone/>
            </a:pPr>
            <a:r>
              <a:rPr lang="uk-UA" dirty="0"/>
              <a:t>Грошова система складається історично, її зміст і структурні елементи відображають досягнутий соціально-економічний рівень розвитку країни. Вона є елементом господарського механізму і регулюється законами, встановленими державою. </a:t>
            </a:r>
            <a:r>
              <a:rPr lang="uk-UA" dirty="0" smtClean="0"/>
              <a:t>Елементи </a:t>
            </a:r>
            <a:r>
              <a:rPr lang="uk-UA" dirty="0"/>
              <a:t>грошової системи наведені в </a:t>
            </a:r>
            <a:r>
              <a:rPr lang="uk-UA" dirty="0" smtClean="0"/>
              <a:t>таблиці:</a:t>
            </a:r>
          </a:p>
          <a:p>
            <a:pPr marL="0" indent="0">
              <a:buNone/>
            </a:pPr>
            <a:endParaRPr lang="uk-UA" dirty="0" smtClean="0"/>
          </a:p>
          <a:p>
            <a:pPr marL="0" indent="0">
              <a:buNone/>
            </a:pPr>
            <a:endParaRPr lang="ru-RU" dirty="0"/>
          </a:p>
        </p:txBody>
      </p:sp>
      <p:graphicFrame>
        <p:nvGraphicFramePr>
          <p:cNvPr id="8" name="Таблица 7"/>
          <p:cNvGraphicFramePr>
            <a:graphicFrameLocks noGrp="1"/>
          </p:cNvGraphicFramePr>
          <p:nvPr>
            <p:extLst>
              <p:ext uri="{D42A27DB-BD31-4B8C-83A1-F6EECF244321}">
                <p14:modId xmlns:p14="http://schemas.microsoft.com/office/powerpoint/2010/main" val="1624312871"/>
              </p:ext>
            </p:extLst>
          </p:nvPr>
        </p:nvGraphicFramePr>
        <p:xfrm>
          <a:off x="887103" y="2265529"/>
          <a:ext cx="8789160" cy="4369048"/>
        </p:xfrm>
        <a:graphic>
          <a:graphicData uri="http://schemas.openxmlformats.org/drawingml/2006/table">
            <a:tbl>
              <a:tblPr firstRow="1" firstCol="1" bandRow="1"/>
              <a:tblGrid>
                <a:gridCol w="525249"/>
                <a:gridCol w="2312015"/>
                <a:gridCol w="5951896"/>
              </a:tblGrid>
              <a:tr h="645109">
                <a:tc>
                  <a:txBody>
                    <a:bodyPr/>
                    <a:lstStyle/>
                    <a:p>
                      <a:pPr algn="ctr">
                        <a:lnSpc>
                          <a:spcPct val="115000"/>
                        </a:lnSpc>
                        <a:spcAft>
                          <a:spcPts val="0"/>
                        </a:spcAft>
                      </a:pP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 п/п</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lgn="ctr">
                        <a:lnSpc>
                          <a:spcPct val="115000"/>
                        </a:lnSpc>
                        <a:spcAft>
                          <a:spcPts val="0"/>
                        </a:spcAft>
                      </a:pP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Елемент</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lgn="ctr">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Характеристика</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r>
              <a:tr h="322554">
                <a:tc>
                  <a:txBody>
                    <a:bodyPr/>
                    <a:lstStyle/>
                    <a:p>
                      <a:pPr algn="ctr">
                        <a:lnSpc>
                          <a:spcPct val="115000"/>
                        </a:lnSpc>
                        <a:spcAft>
                          <a:spcPts val="0"/>
                        </a:spcAft>
                      </a:pPr>
                      <a:r>
                        <a:rPr lang="uk-UA" sz="1600" i="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600" i="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600" i="1" spc="-2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04275">
                <a:tc>
                  <a:txBody>
                    <a:bodyPr/>
                    <a:lstStyle/>
                    <a:p>
                      <a:pPr algn="ctr">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Найменування грошової одиниці</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spc="-20">
                          <a:effectLst/>
                          <a:latin typeface="Times New Roman" panose="02020603050405020304" pitchFamily="18" charset="0"/>
                          <a:ea typeface="Times New Roman" panose="02020603050405020304" pitchFamily="18" charset="0"/>
                          <a:cs typeface="Times New Roman" panose="02020603050405020304" pitchFamily="18" charset="0"/>
                        </a:rPr>
                        <a:t>встановлений у законодавчому порядку грошовий знак. Вона служить для вимірювання цін товарів та послуг. Грошова одиниця встановлюється законодавством країни з урахуванням соціально-економічних та історичних закономірностей її розвитку</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97110">
                <a:tc>
                  <a:txBody>
                    <a:bodyPr/>
                    <a:lstStyle/>
                    <a:p>
                      <a:pPr algn="ctr">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2</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Масштаб цін</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законодавча фіксація вагової кількості монетарного металу (золота чи срібла), що закріплюється державою за певною грошовою одиницею. Коли вперше розпочалося карбування монет, масштаб цін збігався з їх ваговим вмістом.</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З повним припиненням конвертації паперових грошей у монетарний товар – золото, із завершенням його демонетизації необхідність фіксації державою масштабу цін відпала</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33079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extLst>
              <p:ext uri="{D42A27DB-BD31-4B8C-83A1-F6EECF244321}">
                <p14:modId xmlns:p14="http://schemas.microsoft.com/office/powerpoint/2010/main" val="3023747777"/>
              </p:ext>
            </p:extLst>
          </p:nvPr>
        </p:nvGraphicFramePr>
        <p:xfrm>
          <a:off x="409432" y="141664"/>
          <a:ext cx="10126639" cy="6595480"/>
        </p:xfrm>
        <a:graphic>
          <a:graphicData uri="http://schemas.openxmlformats.org/drawingml/2006/table">
            <a:tbl>
              <a:tblPr firstRow="1" firstCol="1" bandRow="1"/>
              <a:tblGrid>
                <a:gridCol w="605176"/>
                <a:gridCol w="2663843"/>
                <a:gridCol w="6857620"/>
              </a:tblGrid>
              <a:tr h="3553778">
                <a:tc>
                  <a:txBody>
                    <a:bodyPr/>
                    <a:lstStyle/>
                    <a:p>
                      <a:pPr algn="ctr">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4380" marR="643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600" spc="-10" dirty="0">
                          <a:effectLst/>
                          <a:latin typeface="Times New Roman" panose="02020603050405020304" pitchFamily="18" charset="0"/>
                          <a:ea typeface="Times New Roman" panose="02020603050405020304" pitchFamily="18" charset="0"/>
                          <a:cs typeface="Times New Roman" panose="02020603050405020304" pitchFamily="18" charset="0"/>
                        </a:rPr>
                        <a:t>Види та </a:t>
                      </a:r>
                      <a:r>
                        <a:rPr lang="uk-UA" sz="1600" spc="-10" dirty="0" err="1">
                          <a:effectLst/>
                          <a:latin typeface="Times New Roman" panose="02020603050405020304" pitchFamily="18" charset="0"/>
                          <a:ea typeface="Times New Roman" panose="02020603050405020304" pitchFamily="18" charset="0"/>
                          <a:cs typeface="Times New Roman" panose="02020603050405020304" pitchFamily="18" charset="0"/>
                        </a:rPr>
                        <a:t>купюрність</a:t>
                      </a:r>
                      <a:r>
                        <a:rPr lang="uk-UA" sz="1600" spc="-10" dirty="0">
                          <a:effectLst/>
                          <a:latin typeface="Times New Roman" panose="02020603050405020304" pitchFamily="18" charset="0"/>
                          <a:ea typeface="Times New Roman" panose="02020603050405020304" pitchFamily="18" charset="0"/>
                          <a:cs typeface="Times New Roman" panose="02020603050405020304" pitchFamily="18" charset="0"/>
                        </a:rPr>
                        <a:t> грошових знаків</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380" marR="643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визначається вищим законодавчим органом, який надає їм статусу </a:t>
                      </a:r>
                      <a:r>
                        <a:rPr lang="uk-UA" sz="1600" i="1" dirty="0">
                          <a:effectLst/>
                          <a:latin typeface="Times New Roman" panose="02020603050405020304" pitchFamily="18" charset="0"/>
                          <a:ea typeface="Times New Roman" panose="02020603050405020304" pitchFamily="18" charset="0"/>
                          <a:cs typeface="Times New Roman" panose="02020603050405020304" pitchFamily="18" charset="0"/>
                        </a:rPr>
                        <a:t>законного платіжного засобу</a:t>
                      </a: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 тобто покладає на державу відповідальність за їх забезпечення. Право емісії грошових знаків та відповідальність за їх забезпеченням закон покладає на певний державний орган, як правило на центральний банк. За цих умов грошові знаки мають вид </a:t>
                      </a:r>
                      <a:r>
                        <a:rPr lang="uk-UA" sz="1600" i="1" dirty="0">
                          <a:effectLst/>
                          <a:latin typeface="Times New Roman" panose="02020603050405020304" pitchFamily="18" charset="0"/>
                          <a:ea typeface="Times New Roman" panose="02020603050405020304" pitchFamily="18" charset="0"/>
                          <a:cs typeface="Times New Roman" panose="02020603050405020304" pitchFamily="18" charset="0"/>
                        </a:rPr>
                        <a:t>банківських білетів (банкнот)</a:t>
                      </a: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 в окремих, виняткових випадках емісія грошових знаків може доручатися міністерству фінансів – у такому разі грошові знаки називаються </a:t>
                      </a:r>
                      <a:r>
                        <a:rPr lang="uk-UA" sz="1600" i="1" dirty="0">
                          <a:effectLst/>
                          <a:latin typeface="Times New Roman" panose="02020603050405020304" pitchFamily="18" charset="0"/>
                          <a:ea typeface="Times New Roman" panose="02020603050405020304" pitchFamily="18" charset="0"/>
                          <a:cs typeface="Times New Roman" panose="02020603050405020304" pitchFamily="18" charset="0"/>
                        </a:rPr>
                        <a:t>казначейськими білетами</a:t>
                      </a: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600" i="1" spc="-40" dirty="0">
                          <a:effectLst/>
                          <a:latin typeface="Times New Roman" panose="02020603050405020304" pitchFamily="18" charset="0"/>
                          <a:ea typeface="Times New Roman" panose="02020603050405020304" pitchFamily="18" charset="0"/>
                          <a:cs typeface="Times New Roman" panose="02020603050405020304" pitchFamily="18" charset="0"/>
                        </a:rPr>
                        <a:t>Монета</a:t>
                      </a:r>
                      <a:r>
                        <a:rPr lang="uk-UA" sz="1600" spc="-40" dirty="0">
                          <a:effectLst/>
                          <a:latin typeface="Times New Roman" panose="02020603050405020304" pitchFamily="18" charset="0"/>
                          <a:ea typeface="Times New Roman" panose="02020603050405020304" pitchFamily="18" charset="0"/>
                          <a:cs typeface="Times New Roman" panose="02020603050405020304" pitchFamily="18" charset="0"/>
                        </a:rPr>
                        <a:t> – злиток металу, що має встановлені законодавчо форму, вагу, склад металу, певні зображення й написи, включаючи номінал вартості.</a:t>
                      </a: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 Законодавство держави визначає також їх </a:t>
                      </a:r>
                      <a:r>
                        <a:rPr lang="uk-UA" sz="1600" dirty="0" err="1">
                          <a:effectLst/>
                          <a:latin typeface="Times New Roman" panose="02020603050405020304" pitchFamily="18" charset="0"/>
                          <a:ea typeface="Times New Roman" panose="02020603050405020304" pitchFamily="18" charset="0"/>
                          <a:cs typeface="Times New Roman" panose="02020603050405020304" pitchFamily="18" charset="0"/>
                        </a:rPr>
                        <a:t>купюрність</a:t>
                      </a: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600" spc="-35" dirty="0">
                          <a:effectLst/>
                          <a:latin typeface="Times New Roman" panose="02020603050405020304" pitchFamily="18" charset="0"/>
                          <a:ea typeface="Times New Roman" panose="02020603050405020304" pitchFamily="18" charset="0"/>
                          <a:cs typeface="Times New Roman" panose="02020603050405020304" pitchFamily="18" charset="0"/>
                        </a:rPr>
                        <a:t>Правильно встановлена розмірність номіна</a:t>
                      </a:r>
                      <a:r>
                        <a:rPr lang="uk-UA" sz="1600" spc="-30" dirty="0">
                          <a:effectLst/>
                          <a:latin typeface="Times New Roman" panose="02020603050405020304" pitchFamily="18" charset="0"/>
                          <a:ea typeface="Times New Roman" panose="02020603050405020304" pitchFamily="18" charset="0"/>
                          <a:cs typeface="Times New Roman" panose="02020603050405020304" pitchFamily="18" charset="0"/>
                        </a:rPr>
                        <a:t>лів банкнот та розмінної монети насамперед створює значні зручності учасникам платіжного обороту. Водночас висока частка </a:t>
                      </a:r>
                      <a:r>
                        <a:rPr lang="uk-UA" sz="1600" spc="-15" dirty="0">
                          <a:effectLst/>
                          <a:latin typeface="Times New Roman" panose="02020603050405020304" pitchFamily="18" charset="0"/>
                          <a:ea typeface="Times New Roman" panose="02020603050405020304" pitchFamily="18" charset="0"/>
                          <a:cs typeface="Times New Roman" panose="02020603050405020304" pitchFamily="18" charset="0"/>
                        </a:rPr>
                        <a:t>великих купюр забезпечує економію на друкуванні грошових </a:t>
                      </a:r>
                      <a:r>
                        <a:rPr lang="uk-UA" sz="1600" spc="-30" dirty="0">
                          <a:effectLst/>
                          <a:latin typeface="Times New Roman" panose="02020603050405020304" pitchFamily="18" charset="0"/>
                          <a:ea typeface="Times New Roman" panose="02020603050405020304" pitchFamily="18" charset="0"/>
                          <a:cs typeface="Times New Roman" panose="02020603050405020304" pitchFamily="18" charset="0"/>
                        </a:rPr>
                        <a:t>знаків</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380" marR="64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82025">
                <a:tc>
                  <a:txBody>
                    <a:bodyPr/>
                    <a:lstStyle/>
                    <a:p>
                      <a:pPr algn="ctr">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4380" marR="643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Регламентація готівкового та безготівкового грошового обороту</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4380" marR="643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spc="-40">
                          <a:effectLst/>
                          <a:latin typeface="Times New Roman" panose="02020603050405020304" pitchFamily="18" charset="0"/>
                          <a:ea typeface="Times New Roman" panose="02020603050405020304" pitchFamily="18" charset="0"/>
                          <a:cs typeface="Times New Roman" panose="02020603050405020304" pitchFamily="18" charset="0"/>
                        </a:rPr>
                        <a:t>включає визначення сфер готівкових та безготівкових розрахунків і режиму використання грошей на рахунках, форми розрахунків, порядок платежів тощо. Центральний банк повинен суворо контролювати грошовий обіг, сприяти забезпеченню стабільності грошової одиниці, регламентувати правила здійснення безготівкових платежів, форм розрахунків, способів і порядку платежів</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4380" marR="64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87160">
                <a:tc>
                  <a:txBody>
                    <a:bodyPr/>
                    <a:lstStyle/>
                    <a:p>
                      <a:pPr algn="ctr">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4380" marR="643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600">
                          <a:effectLst/>
                          <a:latin typeface="Times New Roman" panose="02020603050405020304" pitchFamily="18" charset="0"/>
                          <a:ea typeface="Times New Roman" panose="02020603050405020304" pitchFamily="18" charset="0"/>
                          <a:cs typeface="Times New Roman" panose="02020603050405020304" pitchFamily="18" charset="0"/>
                        </a:rPr>
                        <a:t>Регламентація режиму валютного курсу та операцій з валютними цінностями</a:t>
                      </a:r>
                      <a:endParaRPr lang="ru-RU"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4380" marR="643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600" dirty="0">
                          <a:effectLst/>
                          <a:latin typeface="Times New Roman" panose="02020603050405020304" pitchFamily="18" charset="0"/>
                          <a:ea typeface="Times New Roman" panose="02020603050405020304" pitchFamily="18" charset="0"/>
                          <a:cs typeface="Times New Roman" panose="02020603050405020304" pitchFamily="18" charset="0"/>
                        </a:rPr>
                        <a:t>в усіх країнах він активно використовуєть­ся для захисту і забезпечення сталості національної валюти</a:t>
                      </a:r>
                      <a:endParaRPr lang="ru-RU"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4380" marR="643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27308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extLst>
              <p:ext uri="{D42A27DB-BD31-4B8C-83A1-F6EECF244321}">
                <p14:modId xmlns:p14="http://schemas.microsoft.com/office/powerpoint/2010/main" val="3072136072"/>
              </p:ext>
            </p:extLst>
          </p:nvPr>
        </p:nvGraphicFramePr>
        <p:xfrm>
          <a:off x="832511" y="682388"/>
          <a:ext cx="9376013" cy="4926841"/>
        </p:xfrm>
        <a:graphic>
          <a:graphicData uri="http://schemas.openxmlformats.org/drawingml/2006/table">
            <a:tbl>
              <a:tblPr firstRow="1" firstCol="1" bandRow="1"/>
              <a:tblGrid>
                <a:gridCol w="560320"/>
                <a:gridCol w="2466388"/>
                <a:gridCol w="6349305"/>
              </a:tblGrid>
              <a:tr h="361360">
                <a:tc>
                  <a:txBody>
                    <a:bodyPr/>
                    <a:lstStyle/>
                    <a:p>
                      <a:pPr algn="ctr">
                        <a:lnSpc>
                          <a:spcPct val="115000"/>
                        </a:lnSpc>
                        <a:spcAft>
                          <a:spcPts val="0"/>
                        </a:spcAft>
                      </a:pPr>
                      <a:r>
                        <a:rPr lang="uk-UA" sz="18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800">
                          <a:effectLst/>
                          <a:latin typeface="Times New Roman" panose="02020603050405020304" pitchFamily="18" charset="0"/>
                          <a:ea typeface="Times New Roman" panose="02020603050405020304" pitchFamily="18" charset="0"/>
                          <a:cs typeface="Times New Roman" panose="02020603050405020304" pitchFamily="18" charset="0"/>
                        </a:rPr>
                        <a:t>2</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80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9180">
                <a:tc>
                  <a:txBody>
                    <a:bodyPr/>
                    <a:lstStyle/>
                    <a:p>
                      <a:pPr algn="ctr">
                        <a:lnSpc>
                          <a:spcPct val="115000"/>
                        </a:lnSpc>
                        <a:spcAft>
                          <a:spcPts val="0"/>
                        </a:spcAft>
                      </a:pPr>
                      <a:r>
                        <a:rPr lang="uk-UA" sz="1800">
                          <a:effectLst/>
                          <a:latin typeface="Times New Roman" panose="02020603050405020304" pitchFamily="18" charset="0"/>
                          <a:ea typeface="Times New Roman" panose="02020603050405020304" pitchFamily="18" charset="0"/>
                          <a:cs typeface="Times New Roman" panose="02020603050405020304" pitchFamily="18" charset="0"/>
                        </a:rPr>
                        <a:t>6</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800">
                          <a:effectLst/>
                          <a:latin typeface="Times New Roman" panose="02020603050405020304" pitchFamily="18" charset="0"/>
                          <a:ea typeface="Times New Roman" panose="02020603050405020304" pitchFamily="18" charset="0"/>
                          <a:cs typeface="Times New Roman" panose="02020603050405020304" pitchFamily="18" charset="0"/>
                        </a:rPr>
                        <a:t>Регламентація режиму банківського процента</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800">
                          <a:effectLst/>
                          <a:latin typeface="Times New Roman" panose="02020603050405020304" pitchFamily="18" charset="0"/>
                          <a:ea typeface="Times New Roman" panose="02020603050405020304" pitchFamily="18" charset="0"/>
                          <a:cs typeface="Times New Roman" panose="02020603050405020304" pitchFamily="18" charset="0"/>
                        </a:rPr>
                        <a:t>забезпечує регулювання ціни грошей на грошовому ринку з метою впливу на їх масу в обороті, а отже – на сталість грошей</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6301">
                <a:tc>
                  <a:txBody>
                    <a:bodyPr/>
                    <a:lstStyle/>
                    <a:p>
                      <a:pPr algn="ctr">
                        <a:lnSpc>
                          <a:spcPct val="115000"/>
                        </a:lnSpc>
                        <a:spcAft>
                          <a:spcPts val="0"/>
                        </a:spcAft>
                      </a:pPr>
                      <a:r>
                        <a:rPr lang="uk-UA" sz="180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1800">
                          <a:effectLst/>
                          <a:latin typeface="Times New Roman" panose="02020603050405020304" pitchFamily="18" charset="0"/>
                          <a:ea typeface="Times New Roman" panose="02020603050405020304" pitchFamily="18" charset="0"/>
                          <a:cs typeface="Times New Roman" panose="02020603050405020304" pitchFamily="18" charset="0"/>
                        </a:rPr>
                        <a:t>Державні органи, які здійснюють регулювання грошового обороту та контроль за дотриманням чинного законодавства</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uk-UA" sz="1800" dirty="0">
                          <a:effectLst/>
                          <a:latin typeface="Times New Roman" panose="02020603050405020304" pitchFamily="18" charset="0"/>
                          <a:ea typeface="Times New Roman" panose="02020603050405020304" pitchFamily="18" charset="0"/>
                          <a:cs typeface="Times New Roman" panose="02020603050405020304" pitchFamily="18" charset="0"/>
                        </a:rPr>
                        <a:t>кожна держава покладає його на спеціальні органи регулювання грошового обороту та контролю за дотриманням законодавства з монетарних питань. В Україні таким органом є Національний банк України. Інші органи державного управління економікою – Кабінет Міністрів, Міністерство економіки, Міністерство фінансів, реалізуючи свої заходи економічної та фінансової політики, теж впливають на грошовий оборот. Проте свої регулятивні дії в монетарній сфері вони повинні координувати з НБУ</a:t>
                      </a:r>
                      <a:endParaRPr lang="ru-RU"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95970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0"/>
            <a:ext cx="9108111" cy="5923127"/>
          </a:xfrm>
        </p:spPr>
        <p:txBody>
          <a:bodyPr/>
          <a:lstStyle/>
          <a:p>
            <a:pPr marL="914400" lvl="2" indent="0">
              <a:buNone/>
            </a:pPr>
            <a:r>
              <a:rPr lang="uk-UA" b="1" dirty="0" smtClean="0"/>
              <a:t>4.2. Типи </a:t>
            </a:r>
            <a:r>
              <a:rPr lang="uk-UA" b="1" dirty="0"/>
              <a:t>грошових </a:t>
            </a:r>
            <a:r>
              <a:rPr lang="uk-UA" b="1" dirty="0" smtClean="0"/>
              <a:t>систем</a:t>
            </a:r>
            <a:endParaRPr lang="ru-RU" sz="1400" dirty="0"/>
          </a:p>
          <a:p>
            <a:r>
              <a:rPr lang="uk-UA" dirty="0"/>
              <a:t>Тип грошової системи визначається змістом її елементів та їх взаємодією, які обумовлюють тенденції розвитку та закономірності функціонування грошової системи.</a:t>
            </a:r>
            <a:endParaRPr lang="ru-RU" sz="1400" dirty="0"/>
          </a:p>
          <a:p>
            <a:endParaRPr lang="ru-RU" dirty="0"/>
          </a:p>
        </p:txBody>
      </p:sp>
      <p:pic>
        <p:nvPicPr>
          <p:cNvPr id="2" name="Рисунок 1"/>
          <p:cNvPicPr>
            <a:picLocks noChangeAspect="1"/>
          </p:cNvPicPr>
          <p:nvPr/>
        </p:nvPicPr>
        <p:blipFill>
          <a:blip r:embed="rId2"/>
          <a:stretch>
            <a:fillRect/>
          </a:stretch>
        </p:blipFill>
        <p:spPr>
          <a:xfrm>
            <a:off x="2062939" y="1441873"/>
            <a:ext cx="5609524" cy="5257143"/>
          </a:xfrm>
          <a:prstGeom prst="rect">
            <a:avLst/>
          </a:prstGeom>
        </p:spPr>
      </p:pic>
    </p:spTree>
    <p:extLst>
      <p:ext uri="{BB962C8B-B14F-4D97-AF65-F5344CB8AC3E}">
        <p14:creationId xmlns:p14="http://schemas.microsoft.com/office/powerpoint/2010/main" val="1952611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0"/>
            <a:ext cx="9108111" cy="5923127"/>
          </a:xfrm>
        </p:spPr>
        <p:txBody>
          <a:bodyPr>
            <a:normAutofit lnSpcReduction="10000"/>
          </a:bodyPr>
          <a:lstStyle/>
          <a:p>
            <a:pPr marL="0" indent="0">
              <a:buNone/>
            </a:pPr>
            <a:r>
              <a:rPr lang="ru-RU" dirty="0"/>
              <a:t>У </a:t>
            </a:r>
            <a:r>
              <a:rPr lang="ru-RU" u="sng" dirty="0" err="1"/>
              <a:t>грошовій</a:t>
            </a:r>
            <a:r>
              <a:rPr lang="ru-RU" u="sng" dirty="0"/>
              <a:t> </a:t>
            </a:r>
            <a:r>
              <a:rPr lang="ru-RU" u="sng" dirty="0" err="1"/>
              <a:t>системі</a:t>
            </a:r>
            <a:r>
              <a:rPr lang="ru-RU" u="sng" dirty="0"/>
              <a:t> </a:t>
            </a:r>
            <a:r>
              <a:rPr lang="ru-RU" u="sng" dirty="0" err="1"/>
              <a:t>ринкового</a:t>
            </a:r>
            <a:r>
              <a:rPr lang="ru-RU" u="sng" dirty="0"/>
              <a:t> </a:t>
            </a:r>
            <a:r>
              <a:rPr lang="ru-RU" u="sng" dirty="0" err="1"/>
              <a:t>зразка</a:t>
            </a:r>
            <a:r>
              <a:rPr lang="ru-RU" u="sng" dirty="0"/>
              <a:t> </a:t>
            </a:r>
            <a:r>
              <a:rPr lang="ru-RU" dirty="0" err="1"/>
              <a:t>регулювання</a:t>
            </a:r>
            <a:r>
              <a:rPr lang="ru-RU" dirty="0"/>
              <a:t> грошового обороту проводиться через </a:t>
            </a:r>
            <a:r>
              <a:rPr lang="ru-RU" dirty="0" err="1"/>
              <a:t>використання</a:t>
            </a:r>
            <a:r>
              <a:rPr lang="ru-RU" dirty="0"/>
              <a:t> </a:t>
            </a:r>
            <a:r>
              <a:rPr lang="ru-RU" dirty="0" err="1"/>
              <a:t>економічних</a:t>
            </a:r>
            <a:r>
              <a:rPr lang="ru-RU" dirty="0"/>
              <a:t> </a:t>
            </a:r>
            <a:r>
              <a:rPr lang="ru-RU" dirty="0" err="1"/>
              <a:t>методів</a:t>
            </a:r>
            <a:r>
              <a:rPr lang="ru-RU" dirty="0"/>
              <a:t> </a:t>
            </a:r>
            <a:r>
              <a:rPr lang="ru-RU" dirty="0" err="1"/>
              <a:t>впливу</a:t>
            </a:r>
            <a:r>
              <a:rPr lang="ru-RU" dirty="0"/>
              <a:t> на </a:t>
            </a:r>
            <a:r>
              <a:rPr lang="ru-RU" dirty="0" err="1"/>
              <a:t>обсяг</a:t>
            </a:r>
            <a:r>
              <a:rPr lang="ru-RU" dirty="0"/>
              <a:t>, </a:t>
            </a:r>
            <a:r>
              <a:rPr lang="ru-RU" dirty="0" err="1"/>
              <a:t>динаміку</a:t>
            </a:r>
            <a:r>
              <a:rPr lang="ru-RU" dirty="0"/>
              <a:t> і структуру </a:t>
            </a:r>
            <a:r>
              <a:rPr lang="ru-RU" dirty="0" err="1"/>
              <a:t>грошової</a:t>
            </a:r>
            <a:r>
              <a:rPr lang="ru-RU" dirty="0"/>
              <a:t> </a:t>
            </a:r>
            <a:r>
              <a:rPr lang="ru-RU" dirty="0" err="1"/>
              <a:t>маси</a:t>
            </a:r>
            <a:r>
              <a:rPr lang="ru-RU" dirty="0"/>
              <a:t>.</a:t>
            </a:r>
          </a:p>
          <a:p>
            <a:r>
              <a:rPr lang="ru-RU" u="sng" dirty="0" err="1"/>
              <a:t>Неринкова</a:t>
            </a:r>
            <a:r>
              <a:rPr lang="ru-RU" u="sng" dirty="0"/>
              <a:t> </a:t>
            </a:r>
            <a:r>
              <a:rPr lang="ru-RU" u="sng" dirty="0" err="1"/>
              <a:t>грошова</a:t>
            </a:r>
            <a:r>
              <a:rPr lang="ru-RU" u="sng" dirty="0"/>
              <a:t> </a:t>
            </a:r>
            <a:r>
              <a:rPr lang="ru-RU" dirty="0"/>
              <a:t>система </a:t>
            </a:r>
            <a:r>
              <a:rPr lang="ru-RU" dirty="0" err="1"/>
              <a:t>характеризується</a:t>
            </a:r>
            <a:r>
              <a:rPr lang="ru-RU" dirty="0"/>
              <a:t> </a:t>
            </a:r>
            <a:r>
              <a:rPr lang="ru-RU" dirty="0" err="1"/>
              <a:t>наявністю</a:t>
            </a:r>
            <a:r>
              <a:rPr lang="ru-RU" dirty="0"/>
              <a:t> </a:t>
            </a:r>
            <a:r>
              <a:rPr lang="ru-RU" dirty="0" err="1"/>
              <a:t>обмежень</a:t>
            </a:r>
            <a:r>
              <a:rPr lang="ru-RU" dirty="0"/>
              <a:t> </a:t>
            </a:r>
            <a:r>
              <a:rPr lang="ru-RU" dirty="0" err="1"/>
              <a:t>функціонування</a:t>
            </a:r>
            <a:r>
              <a:rPr lang="ru-RU" dirty="0"/>
              <a:t> грошей (</a:t>
            </a:r>
            <a:r>
              <a:rPr lang="ru-RU" dirty="0" err="1"/>
              <a:t>талони</a:t>
            </a:r>
            <a:r>
              <a:rPr lang="ru-RU" dirty="0"/>
              <a:t>, </a:t>
            </a:r>
            <a:r>
              <a:rPr lang="ru-RU" dirty="0" err="1"/>
              <a:t>картки</a:t>
            </a:r>
            <a:r>
              <a:rPr lang="ru-RU" dirty="0"/>
              <a:t>). </a:t>
            </a:r>
            <a:r>
              <a:rPr lang="ru-RU" dirty="0" err="1"/>
              <a:t>Регулювання</a:t>
            </a:r>
            <a:r>
              <a:rPr lang="ru-RU" dirty="0"/>
              <a:t> грошового обороту </a:t>
            </a:r>
            <a:r>
              <a:rPr lang="ru-RU" dirty="0" err="1"/>
              <a:t>здійснюється</a:t>
            </a:r>
            <a:r>
              <a:rPr lang="ru-RU" dirty="0"/>
              <a:t> </a:t>
            </a:r>
            <a:r>
              <a:rPr lang="ru-RU" dirty="0" err="1"/>
              <a:t>адміністративними</a:t>
            </a:r>
            <a:r>
              <a:rPr lang="ru-RU" dirty="0"/>
              <a:t> методами (</a:t>
            </a:r>
            <a:r>
              <a:rPr lang="ru-RU" dirty="0" err="1"/>
              <a:t>розмежування</a:t>
            </a:r>
            <a:r>
              <a:rPr lang="ru-RU" dirty="0"/>
              <a:t> сфер </a:t>
            </a:r>
            <a:r>
              <a:rPr lang="ru-RU" dirty="0" err="1"/>
              <a:t>готівкового</a:t>
            </a:r>
            <a:r>
              <a:rPr lang="ru-RU" dirty="0"/>
              <a:t> і </a:t>
            </a:r>
            <a:r>
              <a:rPr lang="ru-RU" dirty="0" err="1"/>
              <a:t>безготівкового</a:t>
            </a:r>
            <a:r>
              <a:rPr lang="ru-RU" dirty="0"/>
              <a:t> грошового обороту, заборона </a:t>
            </a:r>
            <a:r>
              <a:rPr lang="ru-RU" dirty="0" err="1"/>
              <a:t>певних</a:t>
            </a:r>
            <a:r>
              <a:rPr lang="ru-RU" dirty="0"/>
              <a:t> </a:t>
            </a:r>
            <a:r>
              <a:rPr lang="ru-RU" dirty="0" err="1"/>
              <a:t>грошових</a:t>
            </a:r>
            <a:r>
              <a:rPr lang="ru-RU" dirty="0"/>
              <a:t> </a:t>
            </a:r>
            <a:r>
              <a:rPr lang="ru-RU" dirty="0" err="1"/>
              <a:t>операцій</a:t>
            </a:r>
            <a:r>
              <a:rPr lang="ru-RU" dirty="0"/>
              <a:t>, </a:t>
            </a:r>
            <a:r>
              <a:rPr lang="ru-RU" dirty="0" err="1"/>
              <a:t>проведення</a:t>
            </a:r>
            <a:r>
              <a:rPr lang="ru-RU" dirty="0"/>
              <a:t> контролю за </a:t>
            </a:r>
            <a:r>
              <a:rPr lang="ru-RU" dirty="0" err="1"/>
              <a:t>грошовими</a:t>
            </a:r>
            <a:r>
              <a:rPr lang="ru-RU" dirty="0"/>
              <a:t> </a:t>
            </a:r>
            <a:r>
              <a:rPr lang="ru-RU" dirty="0" err="1"/>
              <a:t>операціями</a:t>
            </a:r>
            <a:r>
              <a:rPr lang="ru-RU" dirty="0"/>
              <a:t>, </a:t>
            </a:r>
            <a:r>
              <a:rPr lang="ru-RU" dirty="0" err="1"/>
              <a:t>лімітування</a:t>
            </a:r>
            <a:r>
              <a:rPr lang="ru-RU" dirty="0"/>
              <a:t> </a:t>
            </a:r>
            <a:r>
              <a:rPr lang="ru-RU" dirty="0" err="1"/>
              <a:t>кредитів</a:t>
            </a:r>
            <a:r>
              <a:rPr lang="ru-RU" dirty="0"/>
              <a:t> та </a:t>
            </a:r>
            <a:r>
              <a:rPr lang="ru-RU" dirty="0" err="1"/>
              <a:t>ін</a:t>
            </a:r>
            <a:r>
              <a:rPr lang="ru-RU" dirty="0"/>
              <a:t>.).</a:t>
            </a:r>
          </a:p>
          <a:p>
            <a:pPr marL="0" indent="0">
              <a:buNone/>
            </a:pPr>
            <a:r>
              <a:rPr lang="ru-RU" u="sng" dirty="0"/>
              <a:t>У </a:t>
            </a:r>
            <a:r>
              <a:rPr lang="ru-RU" u="sng" dirty="0" err="1"/>
              <a:t>відкритій</a:t>
            </a:r>
            <a:r>
              <a:rPr lang="ru-RU" u="sng" dirty="0"/>
              <a:t> </a:t>
            </a:r>
            <a:r>
              <a:rPr lang="ru-RU" u="sng" dirty="0" err="1"/>
              <a:t>грошовій</a:t>
            </a:r>
            <a:r>
              <a:rPr lang="ru-RU" u="sng" dirty="0"/>
              <a:t> </a:t>
            </a:r>
            <a:r>
              <a:rPr lang="ru-RU" u="sng" dirty="0" err="1"/>
              <a:t>системі</a:t>
            </a:r>
            <a:r>
              <a:rPr lang="ru-RU" u="sng" dirty="0"/>
              <a:t> </a:t>
            </a:r>
            <a:r>
              <a:rPr lang="ru-RU" dirty="0" err="1"/>
              <a:t>відсутні</a:t>
            </a:r>
            <a:r>
              <a:rPr lang="ru-RU" dirty="0"/>
              <a:t> </a:t>
            </a:r>
            <a:r>
              <a:rPr lang="ru-RU" dirty="0" err="1"/>
              <a:t>обмеження</a:t>
            </a:r>
            <a:r>
              <a:rPr lang="ru-RU" dirty="0"/>
              <a:t> на </a:t>
            </a:r>
            <a:r>
              <a:rPr lang="ru-RU" dirty="0" err="1"/>
              <a:t>проведення</a:t>
            </a:r>
            <a:r>
              <a:rPr lang="ru-RU" dirty="0"/>
              <a:t> </a:t>
            </a:r>
            <a:r>
              <a:rPr lang="ru-RU" dirty="0" err="1"/>
              <a:t>валютних</a:t>
            </a:r>
            <a:r>
              <a:rPr lang="ru-RU" dirty="0"/>
              <a:t> </a:t>
            </a:r>
            <a:r>
              <a:rPr lang="ru-RU" dirty="0" err="1"/>
              <a:t>операцій</a:t>
            </a:r>
            <a:r>
              <a:rPr lang="ru-RU" dirty="0"/>
              <a:t> </a:t>
            </a:r>
            <a:r>
              <a:rPr lang="ru-RU" dirty="0" err="1"/>
              <a:t>юридичними</a:t>
            </a:r>
            <a:r>
              <a:rPr lang="ru-RU" dirty="0"/>
              <a:t> та </a:t>
            </a:r>
            <a:r>
              <a:rPr lang="ru-RU" dirty="0" err="1"/>
              <a:t>фізичними</a:t>
            </a:r>
            <a:r>
              <a:rPr lang="ru-RU" dirty="0"/>
              <a:t> особами. </a:t>
            </a:r>
            <a:r>
              <a:rPr lang="ru-RU" dirty="0" err="1"/>
              <a:t>Національна</a:t>
            </a:r>
            <a:r>
              <a:rPr lang="ru-RU" dirty="0"/>
              <a:t> </a:t>
            </a:r>
            <a:r>
              <a:rPr lang="ru-RU" dirty="0" err="1"/>
              <a:t>економіка</a:t>
            </a:r>
            <a:r>
              <a:rPr lang="ru-RU" dirty="0"/>
              <a:t> </a:t>
            </a:r>
            <a:r>
              <a:rPr lang="ru-RU" dirty="0" err="1"/>
              <a:t>органічно</a:t>
            </a:r>
            <a:r>
              <a:rPr lang="ru-RU" dirty="0"/>
              <a:t> включена у </a:t>
            </a:r>
            <a:r>
              <a:rPr lang="ru-RU" dirty="0" err="1"/>
              <a:t>світову</a:t>
            </a:r>
            <a:r>
              <a:rPr lang="ru-RU" dirty="0"/>
              <a:t>.</a:t>
            </a:r>
          </a:p>
          <a:p>
            <a:r>
              <a:rPr lang="ru-RU" u="sng" dirty="0" err="1"/>
              <a:t>Грошова</a:t>
            </a:r>
            <a:r>
              <a:rPr lang="ru-RU" u="sng" dirty="0"/>
              <a:t> система </a:t>
            </a:r>
            <a:r>
              <a:rPr lang="ru-RU" u="sng" dirty="0" err="1"/>
              <a:t>закритого</a:t>
            </a:r>
            <a:r>
              <a:rPr lang="ru-RU" u="sng" dirty="0"/>
              <a:t> типу </a:t>
            </a:r>
            <a:r>
              <a:rPr lang="ru-RU" dirty="0" err="1"/>
              <a:t>передбачає</a:t>
            </a:r>
            <a:r>
              <a:rPr lang="ru-RU" dirty="0"/>
              <a:t> </a:t>
            </a:r>
            <a:r>
              <a:rPr lang="ru-RU" dirty="0" err="1"/>
              <a:t>використання</a:t>
            </a:r>
            <a:r>
              <a:rPr lang="ru-RU" dirty="0"/>
              <a:t> </a:t>
            </a:r>
            <a:r>
              <a:rPr lang="ru-RU" dirty="0" err="1"/>
              <a:t>валютних</a:t>
            </a:r>
            <a:r>
              <a:rPr lang="ru-RU" dirty="0"/>
              <a:t> </a:t>
            </a:r>
            <a:r>
              <a:rPr lang="ru-RU" dirty="0" err="1"/>
              <a:t>обмежень</a:t>
            </a:r>
            <a:r>
              <a:rPr lang="ru-RU" dirty="0"/>
              <a:t>. </a:t>
            </a:r>
            <a:r>
              <a:rPr lang="ru-RU" dirty="0" err="1"/>
              <a:t>Національна</a:t>
            </a:r>
            <a:r>
              <a:rPr lang="ru-RU" dirty="0"/>
              <a:t> </a:t>
            </a:r>
            <a:r>
              <a:rPr lang="ru-RU" dirty="0" err="1"/>
              <a:t>грошова</a:t>
            </a:r>
            <a:r>
              <a:rPr lang="ru-RU" dirty="0"/>
              <a:t> система </a:t>
            </a:r>
            <a:r>
              <a:rPr lang="ru-RU" dirty="0" err="1"/>
              <a:t>ізольована</a:t>
            </a:r>
            <a:r>
              <a:rPr lang="ru-RU" dirty="0"/>
              <a:t> </a:t>
            </a:r>
            <a:r>
              <a:rPr lang="ru-RU" dirty="0" err="1"/>
              <a:t>від</a:t>
            </a:r>
            <a:r>
              <a:rPr lang="ru-RU" dirty="0"/>
              <a:t> </a:t>
            </a:r>
            <a:r>
              <a:rPr lang="ru-RU" dirty="0" err="1"/>
              <a:t>світової</a:t>
            </a:r>
            <a:r>
              <a:rPr lang="ru-RU" dirty="0" smtClean="0"/>
              <a:t>.</a:t>
            </a:r>
          </a:p>
          <a:p>
            <a:pPr marL="0" indent="0">
              <a:buNone/>
            </a:pPr>
            <a:r>
              <a:rPr lang="ru-RU" u="sng" dirty="0"/>
              <a:t>Для </a:t>
            </a:r>
            <a:r>
              <a:rPr lang="ru-RU" u="sng" dirty="0" err="1"/>
              <a:t>саморегульованої</a:t>
            </a:r>
            <a:r>
              <a:rPr lang="ru-RU" u="sng" dirty="0"/>
              <a:t> </a:t>
            </a:r>
            <a:r>
              <a:rPr lang="ru-RU" u="sng" dirty="0" err="1"/>
              <a:t>грошової</a:t>
            </a:r>
            <a:r>
              <a:rPr lang="ru-RU" u="sng" dirty="0"/>
              <a:t> </a:t>
            </a:r>
            <a:r>
              <a:rPr lang="ru-RU" u="sng" dirty="0" err="1"/>
              <a:t>системи</a:t>
            </a:r>
            <a:r>
              <a:rPr lang="ru-RU" u="sng" dirty="0"/>
              <a:t> </a:t>
            </a:r>
            <a:r>
              <a:rPr lang="ru-RU" dirty="0"/>
              <a:t>характерна </a:t>
            </a:r>
            <a:r>
              <a:rPr lang="ru-RU" dirty="0" err="1"/>
              <a:t>дія</a:t>
            </a:r>
            <a:r>
              <a:rPr lang="ru-RU" dirty="0"/>
              <a:t> </a:t>
            </a:r>
            <a:r>
              <a:rPr lang="ru-RU" dirty="0" err="1"/>
              <a:t>механізму</a:t>
            </a:r>
            <a:r>
              <a:rPr lang="ru-RU" dirty="0"/>
              <a:t> </a:t>
            </a:r>
            <a:r>
              <a:rPr lang="ru-RU" dirty="0" err="1"/>
              <a:t>стихійного</a:t>
            </a:r>
            <a:r>
              <a:rPr lang="ru-RU" dirty="0"/>
              <a:t> </a:t>
            </a:r>
            <a:r>
              <a:rPr lang="ru-RU" dirty="0" err="1"/>
              <a:t>регулювання</a:t>
            </a:r>
            <a:r>
              <a:rPr lang="ru-RU" dirty="0"/>
              <a:t> грошового обороту. </a:t>
            </a:r>
            <a:r>
              <a:rPr lang="ru-RU" dirty="0" err="1"/>
              <a:t>Саморегульованими</a:t>
            </a:r>
            <a:r>
              <a:rPr lang="ru-RU" dirty="0"/>
              <a:t> </a:t>
            </a:r>
            <a:r>
              <a:rPr lang="ru-RU" dirty="0" err="1"/>
              <a:t>були</a:t>
            </a:r>
            <a:r>
              <a:rPr lang="ru-RU" dirty="0"/>
              <a:t> </a:t>
            </a:r>
            <a:r>
              <a:rPr lang="ru-RU" dirty="0" err="1"/>
              <a:t>системи</a:t>
            </a:r>
            <a:r>
              <a:rPr lang="ru-RU" dirty="0"/>
              <a:t> </a:t>
            </a:r>
            <a:r>
              <a:rPr lang="ru-RU" dirty="0" err="1"/>
              <a:t>металевого</a:t>
            </a:r>
            <a:r>
              <a:rPr lang="ru-RU" dirty="0"/>
              <a:t> </a:t>
            </a:r>
            <a:r>
              <a:rPr lang="ru-RU" dirty="0" err="1"/>
              <a:t>обігу</a:t>
            </a:r>
            <a:r>
              <a:rPr lang="ru-RU" dirty="0"/>
              <a:t>. </a:t>
            </a:r>
            <a:r>
              <a:rPr lang="ru-RU" dirty="0" err="1"/>
              <a:t>Якщо</a:t>
            </a:r>
            <a:r>
              <a:rPr lang="ru-RU" dirty="0"/>
              <a:t> через </a:t>
            </a:r>
            <a:r>
              <a:rPr lang="ru-RU" dirty="0" err="1"/>
              <a:t>зміну</a:t>
            </a:r>
            <a:r>
              <a:rPr lang="ru-RU" dirty="0"/>
              <a:t> </a:t>
            </a:r>
            <a:r>
              <a:rPr lang="ru-RU" dirty="0" err="1"/>
              <a:t>виробництва</a:t>
            </a:r>
            <a:r>
              <a:rPr lang="ru-RU" dirty="0"/>
              <a:t> і </a:t>
            </a:r>
            <a:r>
              <a:rPr lang="ru-RU" dirty="0" err="1"/>
              <a:t>реалізації</a:t>
            </a:r>
            <a:r>
              <a:rPr lang="ru-RU" dirty="0"/>
              <a:t> </a:t>
            </a:r>
            <a:r>
              <a:rPr lang="ru-RU" dirty="0" err="1"/>
              <a:t>товарів</a:t>
            </a:r>
            <a:r>
              <a:rPr lang="ru-RU" dirty="0"/>
              <a:t> потреба в </a:t>
            </a:r>
            <a:r>
              <a:rPr lang="ru-RU" dirty="0" err="1"/>
              <a:t>грошових</a:t>
            </a:r>
            <a:r>
              <a:rPr lang="ru-RU" dirty="0"/>
              <a:t> знаках </a:t>
            </a:r>
            <a:r>
              <a:rPr lang="ru-RU" dirty="0" err="1"/>
              <a:t>скорочувалась</a:t>
            </a:r>
            <a:r>
              <a:rPr lang="ru-RU" dirty="0"/>
              <a:t>, то </a:t>
            </a:r>
            <a:r>
              <a:rPr lang="ru-RU" dirty="0" err="1"/>
              <a:t>відповідна</a:t>
            </a:r>
            <a:r>
              <a:rPr lang="ru-RU" dirty="0"/>
              <a:t> </a:t>
            </a:r>
            <a:r>
              <a:rPr lang="ru-RU" dirty="0" err="1"/>
              <a:t>кількість</a:t>
            </a:r>
            <a:r>
              <a:rPr lang="ru-RU" dirty="0"/>
              <a:t> грошей </a:t>
            </a:r>
            <a:r>
              <a:rPr lang="ru-RU" dirty="0" err="1"/>
              <a:t>вилучалась</a:t>
            </a:r>
            <a:r>
              <a:rPr lang="ru-RU" dirty="0"/>
              <a:t> з </a:t>
            </a:r>
            <a:r>
              <a:rPr lang="ru-RU" dirty="0" err="1"/>
              <a:t>обігу</a:t>
            </a:r>
            <a:r>
              <a:rPr lang="ru-RU" dirty="0"/>
              <a:t>, </a:t>
            </a:r>
            <a:r>
              <a:rPr lang="ru-RU" dirty="0" err="1"/>
              <a:t>перетворюючись</a:t>
            </a:r>
            <a:r>
              <a:rPr lang="ru-RU" dirty="0"/>
              <a:t> у скарб. У </a:t>
            </a:r>
            <a:r>
              <a:rPr lang="ru-RU" dirty="0" err="1"/>
              <a:t>разі</a:t>
            </a:r>
            <a:r>
              <a:rPr lang="ru-RU" dirty="0"/>
              <a:t> </a:t>
            </a:r>
            <a:r>
              <a:rPr lang="ru-RU" dirty="0" err="1"/>
              <a:t>розширення</a:t>
            </a:r>
            <a:r>
              <a:rPr lang="ru-RU" dirty="0"/>
              <a:t> </a:t>
            </a:r>
            <a:r>
              <a:rPr lang="ru-RU" dirty="0" err="1"/>
              <a:t>виробництва</a:t>
            </a:r>
            <a:r>
              <a:rPr lang="ru-RU" dirty="0"/>
              <a:t> і товарного </a:t>
            </a:r>
            <a:r>
              <a:rPr lang="ru-RU" dirty="0" err="1"/>
              <a:t>обігу</a:t>
            </a:r>
            <a:r>
              <a:rPr lang="ru-RU" dirty="0"/>
              <a:t> </a:t>
            </a:r>
            <a:r>
              <a:rPr lang="ru-RU" dirty="0" err="1"/>
              <a:t>грошові</a:t>
            </a:r>
            <a:r>
              <a:rPr lang="ru-RU" dirty="0"/>
              <a:t> знаки, </a:t>
            </a:r>
            <a:r>
              <a:rPr lang="ru-RU" dirty="0" err="1"/>
              <a:t>що</a:t>
            </a:r>
            <a:r>
              <a:rPr lang="ru-RU" dirty="0"/>
              <a:t> становили </a:t>
            </a:r>
            <a:r>
              <a:rPr lang="ru-RU" dirty="0" err="1"/>
              <a:t>грошовий</a:t>
            </a:r>
            <a:r>
              <a:rPr lang="ru-RU" dirty="0"/>
              <a:t> скарб, </a:t>
            </a:r>
            <a:r>
              <a:rPr lang="ru-RU" dirty="0" err="1"/>
              <a:t>надходили</a:t>
            </a:r>
            <a:r>
              <a:rPr lang="ru-RU" dirty="0"/>
              <a:t> в </a:t>
            </a:r>
            <a:r>
              <a:rPr lang="ru-RU" dirty="0" err="1"/>
              <a:t>обіг</a:t>
            </a:r>
            <a:r>
              <a:rPr lang="ru-RU" dirty="0"/>
              <a:t>.</a:t>
            </a:r>
          </a:p>
          <a:p>
            <a:r>
              <a:rPr lang="ru-RU" u="sng" dirty="0"/>
              <a:t>У </a:t>
            </a:r>
            <a:r>
              <a:rPr lang="ru-RU" u="sng" dirty="0" err="1"/>
              <a:t>регульованій</a:t>
            </a:r>
            <a:r>
              <a:rPr lang="ru-RU" u="sng" dirty="0"/>
              <a:t> </a:t>
            </a:r>
            <a:r>
              <a:rPr lang="ru-RU" u="sng" dirty="0" err="1"/>
              <a:t>грошовій</a:t>
            </a:r>
            <a:r>
              <a:rPr lang="ru-RU" u="sng" dirty="0"/>
              <a:t> </a:t>
            </a:r>
            <a:r>
              <a:rPr lang="ru-RU" u="sng" dirty="0" err="1"/>
              <a:t>системі</a:t>
            </a:r>
            <a:r>
              <a:rPr lang="ru-RU" u="sng" dirty="0"/>
              <a:t> </a:t>
            </a:r>
            <a:r>
              <a:rPr lang="ru-RU" dirty="0"/>
              <a:t>порядок </a:t>
            </a:r>
            <a:r>
              <a:rPr lang="ru-RU" dirty="0" err="1"/>
              <a:t>регулювання</a:t>
            </a:r>
            <a:r>
              <a:rPr lang="ru-RU" dirty="0"/>
              <a:t> грошового обороту є </a:t>
            </a:r>
            <a:r>
              <a:rPr lang="ru-RU" dirty="0" err="1"/>
              <a:t>окремим</a:t>
            </a:r>
            <a:r>
              <a:rPr lang="ru-RU" dirty="0"/>
              <a:t> </a:t>
            </a:r>
            <a:r>
              <a:rPr lang="ru-RU" dirty="0" err="1"/>
              <a:t>елементом</a:t>
            </a:r>
            <a:r>
              <a:rPr lang="ru-RU" dirty="0"/>
              <a:t> </a:t>
            </a:r>
            <a:r>
              <a:rPr lang="ru-RU" dirty="0" err="1"/>
              <a:t>грошової</a:t>
            </a:r>
            <a:r>
              <a:rPr lang="ru-RU" dirty="0"/>
              <a:t> </a:t>
            </a:r>
            <a:r>
              <a:rPr lang="ru-RU" dirty="0" err="1"/>
              <a:t>системи</a:t>
            </a:r>
            <a:r>
              <a:rPr lang="ru-RU" dirty="0"/>
              <a:t>.</a:t>
            </a:r>
          </a:p>
          <a:p>
            <a:endParaRPr lang="ru-RU" dirty="0"/>
          </a:p>
          <a:p>
            <a:endParaRPr lang="ru-RU" dirty="0"/>
          </a:p>
        </p:txBody>
      </p:sp>
    </p:spTree>
    <p:extLst>
      <p:ext uri="{BB962C8B-B14F-4D97-AF65-F5344CB8AC3E}">
        <p14:creationId xmlns:p14="http://schemas.microsoft.com/office/powerpoint/2010/main" val="1241795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414427" y="1392072"/>
            <a:ext cx="9900631" cy="4135272"/>
          </a:xfrm>
          <a:prstGeom prst="rect">
            <a:avLst/>
          </a:prstGeom>
        </p:spPr>
      </p:pic>
    </p:spTree>
    <p:extLst>
      <p:ext uri="{BB962C8B-B14F-4D97-AF65-F5344CB8AC3E}">
        <p14:creationId xmlns:p14="http://schemas.microsoft.com/office/powerpoint/2010/main" val="4010502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stretch>
            <a:fillRect/>
          </a:stretch>
        </p:blipFill>
        <p:spPr>
          <a:xfrm>
            <a:off x="511475" y="122829"/>
            <a:ext cx="8291331" cy="3233773"/>
          </a:xfrm>
          <a:prstGeom prst="rect">
            <a:avLst/>
          </a:prstGeom>
        </p:spPr>
      </p:pic>
      <p:pic>
        <p:nvPicPr>
          <p:cNvPr id="6" name="Рисунок 5"/>
          <p:cNvPicPr>
            <a:picLocks noChangeAspect="1"/>
          </p:cNvPicPr>
          <p:nvPr/>
        </p:nvPicPr>
        <p:blipFill>
          <a:blip r:embed="rId3"/>
          <a:stretch>
            <a:fillRect/>
          </a:stretch>
        </p:blipFill>
        <p:spPr>
          <a:xfrm>
            <a:off x="768747" y="3356602"/>
            <a:ext cx="7785753" cy="3355643"/>
          </a:xfrm>
          <a:prstGeom prst="rect">
            <a:avLst/>
          </a:prstGeom>
        </p:spPr>
      </p:pic>
    </p:spTree>
    <p:extLst>
      <p:ext uri="{BB962C8B-B14F-4D97-AF65-F5344CB8AC3E}">
        <p14:creationId xmlns:p14="http://schemas.microsoft.com/office/powerpoint/2010/main" val="643944252"/>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289</TotalTime>
  <Words>2158</Words>
  <Application>Microsoft Office PowerPoint</Application>
  <PresentationFormat>Широкоэкранный</PresentationFormat>
  <Paragraphs>98</Paragraphs>
  <Slides>20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20</vt:i4>
      </vt:variant>
    </vt:vector>
  </HeadingPairs>
  <TitlesOfParts>
    <vt:vector size="27" baseType="lpstr">
      <vt:lpstr>Arial</vt:lpstr>
      <vt:lpstr>Calibri</vt:lpstr>
      <vt:lpstr>Times New Roman</vt:lpstr>
      <vt:lpstr>TimesNewRoman</vt:lpstr>
      <vt:lpstr>Trebuchet MS</vt:lpstr>
      <vt:lpstr>Wingdings 3</vt:lpstr>
      <vt:lpstr>Грань</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Оксана</dc:creator>
  <cp:lastModifiedBy>Оксана</cp:lastModifiedBy>
  <cp:revision>9</cp:revision>
  <dcterms:created xsi:type="dcterms:W3CDTF">2021-11-10T21:05:58Z</dcterms:created>
  <dcterms:modified xsi:type="dcterms:W3CDTF">2022-10-06T11:51:16Z</dcterms:modified>
</cp:coreProperties>
</file>