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58" r:id="rId4"/>
    <p:sldId id="270" r:id="rId5"/>
    <p:sldId id="259" r:id="rId6"/>
    <p:sldId id="267" r:id="rId7"/>
    <p:sldId id="268" r:id="rId8"/>
    <p:sldId id="269" r:id="rId9"/>
    <p:sldId id="260" r:id="rId10"/>
    <p:sldId id="261" r:id="rId11"/>
    <p:sldId id="263" r:id="rId12"/>
    <p:sldId id="262" r:id="rId13"/>
    <p:sldId id="264" r:id="rId14"/>
    <p:sldId id="265" r:id="rId15"/>
    <p:sldId id="266" r:id="rId16"/>
    <p:sldId id="272" r:id="rId17"/>
    <p:sldId id="271" r:id="rId18"/>
    <p:sldId id="274" r:id="rId19"/>
    <p:sldId id="275" r:id="rId20"/>
    <p:sldId id="276" r:id="rId21"/>
    <p:sldId id="277" r:id="rId22"/>
    <p:sldId id="25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4DD81-9640-4DAB-B866-28F2A7DB627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A3D2F44-4EAF-4758-B97B-7410700F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6C7E4CE-5D6C-40AB-8B47-D566847D2286}"/>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5" name="Місце для нижнього колонтитула 4">
            <a:extLst>
              <a:ext uri="{FF2B5EF4-FFF2-40B4-BE49-F238E27FC236}">
                <a16:creationId xmlns:a16="http://schemas.microsoft.com/office/drawing/2014/main" id="{B0066E15-25C5-422B-A535-94A9081EFC20}"/>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06B6A926-EA33-4FB0-804E-30F9862BF0E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7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9E074E-E294-4A01-81BC-6B3B93FB90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78085D5-33A0-4B55-BD25-49F967122FB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DFFAD8B-2950-4B18-B7F0-EA861F938E8E}"/>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5" name="Місце для нижнього колонтитула 4">
            <a:extLst>
              <a:ext uri="{FF2B5EF4-FFF2-40B4-BE49-F238E27FC236}">
                <a16:creationId xmlns:a16="http://schemas.microsoft.com/office/drawing/2014/main" id="{6CBA3D91-F204-4907-9D99-DD5AB385B089}"/>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AF790C7-FEB7-4CBF-975E-8AE6B8CBE43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251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E64E8F-9E4C-4FCD-8E1C-948BCE80A36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FFB2589-C04D-4840-94CF-7DA3604583B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7B9045-D9E3-4CFE-A995-362BF431CAD0}"/>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5" name="Місце для нижнього колонтитула 4">
            <a:extLst>
              <a:ext uri="{FF2B5EF4-FFF2-40B4-BE49-F238E27FC236}">
                <a16:creationId xmlns:a16="http://schemas.microsoft.com/office/drawing/2014/main" id="{0C5D57A2-33D4-4BDF-AFEA-A432C7BA3614}"/>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29099E9E-DC35-4779-9E75-0EDAF2E206D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146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6B816-4B70-4EF7-A3DF-361194D485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7847FF2-1940-4331-A5EE-4B869428F68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60716C-510D-4EFB-B6EB-2A8602CEF93D}"/>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5" name="Місце для нижнього колонтитула 4">
            <a:extLst>
              <a:ext uri="{FF2B5EF4-FFF2-40B4-BE49-F238E27FC236}">
                <a16:creationId xmlns:a16="http://schemas.microsoft.com/office/drawing/2014/main" id="{984584E4-F128-416F-965C-234492172A6C}"/>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4DD7BA-EB9F-4926-9F0F-060E474C3E2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646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B85FD-E207-4D6C-8F23-EDEF6BAF958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803EE4A-22B1-4A0F-9C77-3A7984579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0DDB71A-8452-4FAD-9C9B-669D057E8919}"/>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5" name="Місце для нижнього колонтитула 4">
            <a:extLst>
              <a:ext uri="{FF2B5EF4-FFF2-40B4-BE49-F238E27FC236}">
                <a16:creationId xmlns:a16="http://schemas.microsoft.com/office/drawing/2014/main" id="{9B387251-05B1-4922-A42A-805686219C23}"/>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33708F-E32E-43CA-B3EA-8FAD919151F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945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7AC2C-0058-410C-AB7C-6FFF16A7472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82E6B15-6AFC-44C8-AA35-CEDD77FDFDC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E5D558F-674A-42B3-BB63-D0414CA7EE0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1052F28-46E1-41BC-BE7D-5927F1E401DF}"/>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6" name="Місце для нижнього колонтитула 5">
            <a:extLst>
              <a:ext uri="{FF2B5EF4-FFF2-40B4-BE49-F238E27FC236}">
                <a16:creationId xmlns:a16="http://schemas.microsoft.com/office/drawing/2014/main" id="{89688252-5C9B-407F-B5D7-84E8CC862388}"/>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EEF2FD9E-F9FF-4B22-8B95-57CD68ACA49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715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AD776-CF09-493D-8566-CB154844A5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C648907-5795-46BE-93D3-6E6EF18ED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6A78773-A2E5-40F7-AFD0-5EFD6E942F0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E785D44-A014-495B-9C65-AA1BAFDB0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20DDD33-154E-482A-8279-409BC8901DE0}"/>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0FF2BDF-EF76-49C8-A1EB-0FB845415A5E}"/>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8" name="Місце для нижнього колонтитула 7">
            <a:extLst>
              <a:ext uri="{FF2B5EF4-FFF2-40B4-BE49-F238E27FC236}">
                <a16:creationId xmlns:a16="http://schemas.microsoft.com/office/drawing/2014/main" id="{38112571-D939-4F58-8058-F9C3D74B8AA3}"/>
              </a:ext>
            </a:extLst>
          </p:cNvPr>
          <p:cNvSpPr>
            <a:spLocks noGrp="1"/>
          </p:cNvSpPr>
          <p:nvPr>
            <p:ph type="ftr" sz="quarter" idx="11"/>
          </p:nvPr>
        </p:nvSpPr>
        <p:spPr/>
        <p:txBody>
          <a:bodyPr/>
          <a:lstStyle/>
          <a:p>
            <a:endParaRPr lang="en-US" dirty="0"/>
          </a:p>
        </p:txBody>
      </p:sp>
      <p:sp>
        <p:nvSpPr>
          <p:cNvPr id="9" name="Місце для номера слайда 8">
            <a:extLst>
              <a:ext uri="{FF2B5EF4-FFF2-40B4-BE49-F238E27FC236}">
                <a16:creationId xmlns:a16="http://schemas.microsoft.com/office/drawing/2014/main" id="{6563AB96-CB97-46A1-B3B4-557BEA71DD6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57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9C9B2-7508-4336-8424-6DC2163B95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7B0D8D8-820E-4111-8E0E-C784FB4839D2}"/>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4" name="Місце для нижнього колонтитула 3">
            <a:extLst>
              <a:ext uri="{FF2B5EF4-FFF2-40B4-BE49-F238E27FC236}">
                <a16:creationId xmlns:a16="http://schemas.microsoft.com/office/drawing/2014/main" id="{07BDB657-B270-4EE9-B774-FA5F7574090B}"/>
              </a:ext>
            </a:extLst>
          </p:cNvPr>
          <p:cNvSpPr>
            <a:spLocks noGrp="1"/>
          </p:cNvSpPr>
          <p:nvPr>
            <p:ph type="ftr" sz="quarter" idx="11"/>
          </p:nvPr>
        </p:nvSpPr>
        <p:spPr/>
        <p:txBody>
          <a:bodyPr/>
          <a:lstStyle/>
          <a:p>
            <a:endParaRPr lang="en-US" dirty="0"/>
          </a:p>
        </p:txBody>
      </p:sp>
      <p:sp>
        <p:nvSpPr>
          <p:cNvPr id="5" name="Місце для номера слайда 4">
            <a:extLst>
              <a:ext uri="{FF2B5EF4-FFF2-40B4-BE49-F238E27FC236}">
                <a16:creationId xmlns:a16="http://schemas.microsoft.com/office/drawing/2014/main" id="{2B82C3AB-0D6B-415C-B005-B19607E9E7BA}"/>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989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2227B0D4-6494-4625-8ACE-C9EDCDC08F0F}"/>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3" name="Місце для нижнього колонтитула 2">
            <a:extLst>
              <a:ext uri="{FF2B5EF4-FFF2-40B4-BE49-F238E27FC236}">
                <a16:creationId xmlns:a16="http://schemas.microsoft.com/office/drawing/2014/main" id="{E9B963AD-B92B-4BE7-AE74-38C149477B67}"/>
              </a:ext>
            </a:extLst>
          </p:cNvPr>
          <p:cNvSpPr>
            <a:spLocks noGrp="1"/>
          </p:cNvSpPr>
          <p:nvPr>
            <p:ph type="ftr" sz="quarter" idx="11"/>
          </p:nvPr>
        </p:nvSpPr>
        <p:spPr/>
        <p:txBody>
          <a:bodyPr/>
          <a:lstStyle/>
          <a:p>
            <a:endParaRPr lang="en-US" dirty="0"/>
          </a:p>
        </p:txBody>
      </p:sp>
      <p:sp>
        <p:nvSpPr>
          <p:cNvPr id="4" name="Місце для номера слайда 3">
            <a:extLst>
              <a:ext uri="{FF2B5EF4-FFF2-40B4-BE49-F238E27FC236}">
                <a16:creationId xmlns:a16="http://schemas.microsoft.com/office/drawing/2014/main" id="{BB0074CD-A081-449C-9C5C-A57471F64F2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942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FF3F-00FB-48BF-8002-11BC5793D4E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3F976CF-8130-44CC-AE38-FF3B2F21F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414CE31-9805-4AE8-9B60-9D1255D6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C4275DF-A98C-433F-AD71-19A149C82E9B}"/>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6" name="Місце для нижнього колонтитула 5">
            <a:extLst>
              <a:ext uri="{FF2B5EF4-FFF2-40B4-BE49-F238E27FC236}">
                <a16:creationId xmlns:a16="http://schemas.microsoft.com/office/drawing/2014/main" id="{A7DA0696-A68C-44D7-A488-023A59872E23}"/>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DAF28D2D-EF67-4A5F-B048-EC761DE0B0A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39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BAB1F-33B3-4760-908A-7E5FD5AA31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D4E562-E90F-4D6B-97F7-5BA966A9E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DEE3334-DFDE-465C-8775-C0369B77E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B4CBA25-3553-428A-8C1E-EAD7F68AF67D}"/>
              </a:ext>
            </a:extLst>
          </p:cNvPr>
          <p:cNvSpPr>
            <a:spLocks noGrp="1"/>
          </p:cNvSpPr>
          <p:nvPr>
            <p:ph type="dt" sz="half" idx="10"/>
          </p:nvPr>
        </p:nvSpPr>
        <p:spPr/>
        <p:txBody>
          <a:bodyPr/>
          <a:lstStyle/>
          <a:p>
            <a:fld id="{11EAACC7-3B3F-47D1-959A-EF58926E955E}" type="datetimeFigureOut">
              <a:rPr lang="en-US" smtClean="0"/>
              <a:t>2/25/2024</a:t>
            </a:fld>
            <a:endParaRPr lang="en-US"/>
          </a:p>
        </p:txBody>
      </p:sp>
      <p:sp>
        <p:nvSpPr>
          <p:cNvPr id="6" name="Місце для нижнього колонтитула 5">
            <a:extLst>
              <a:ext uri="{FF2B5EF4-FFF2-40B4-BE49-F238E27FC236}">
                <a16:creationId xmlns:a16="http://schemas.microsoft.com/office/drawing/2014/main" id="{7EE03AA1-DF01-4B62-8A36-DEE4927F7FC7}"/>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50033173-B1FC-421A-AA3B-DB8E7550659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83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ACBD7FE-D9E9-4D09-8C38-36B796FF0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9580285-0937-4237-A631-83E2F6026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10F46FB-89A9-47ED-9817-4599C7218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2/25/2024</a:t>
            </a:fld>
            <a:endParaRPr lang="en-US"/>
          </a:p>
        </p:txBody>
      </p:sp>
      <p:sp>
        <p:nvSpPr>
          <p:cNvPr id="5" name="Місце для нижнього колонтитула 4">
            <a:extLst>
              <a:ext uri="{FF2B5EF4-FFF2-40B4-BE49-F238E27FC236}">
                <a16:creationId xmlns:a16="http://schemas.microsoft.com/office/drawing/2014/main" id="{7FB9A938-E30C-4069-AF8A-6DB664679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Місце для номера слайда 5">
            <a:extLst>
              <a:ext uri="{FF2B5EF4-FFF2-40B4-BE49-F238E27FC236}">
                <a16:creationId xmlns:a16="http://schemas.microsoft.com/office/drawing/2014/main" id="{176AEA4C-0E2B-4012-BBF2-740117F79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108911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2A982C1-B982-49DB-996C-2E576373D500}"/>
              </a:ext>
            </a:extLst>
          </p:cNvPr>
          <p:cNvPicPr>
            <a:picLocks noChangeAspect="1"/>
          </p:cNvPicPr>
          <p:nvPr/>
        </p:nvPicPr>
        <p:blipFill>
          <a:blip r:embed="rId2"/>
          <a:stretch>
            <a:fillRect/>
          </a:stretch>
        </p:blipFill>
        <p:spPr>
          <a:xfrm>
            <a:off x="9222645" y="122406"/>
            <a:ext cx="2597904" cy="933400"/>
          </a:xfrm>
          <a:prstGeom prst="rect">
            <a:avLst/>
          </a:prstGeom>
        </p:spPr>
      </p:pic>
      <p:sp>
        <p:nvSpPr>
          <p:cNvPr id="6" name="Заголовок 5">
            <a:extLst>
              <a:ext uri="{FF2B5EF4-FFF2-40B4-BE49-F238E27FC236}">
                <a16:creationId xmlns:a16="http://schemas.microsoft.com/office/drawing/2014/main" id="{A21138CC-C067-4510-A9BC-0D06F596B7F1}"/>
              </a:ext>
            </a:extLst>
          </p:cNvPr>
          <p:cNvSpPr>
            <a:spLocks noGrp="1"/>
          </p:cNvSpPr>
          <p:nvPr>
            <p:ph type="ctrTitle"/>
          </p:nvPr>
        </p:nvSpPr>
        <p:spPr>
          <a:xfrm>
            <a:off x="1523999" y="1392382"/>
            <a:ext cx="9884287" cy="2362343"/>
          </a:xfrm>
        </p:spPr>
        <p:txBody>
          <a:bodyPr>
            <a:normAutofit fontScale="90000"/>
          </a:bodyPr>
          <a:lstStyle/>
          <a:p>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r>
              <a:rPr lang="en-US" b="1" dirty="0">
                <a:latin typeface="Times New Roman" panose="02020603050405020304" pitchFamily="18" charset="0"/>
                <a:cs typeface="Times New Roman" panose="02020603050405020304" pitchFamily="18" charset="0"/>
              </a:rPr>
              <a:t>GOOGLE COLAB</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основи роботи</a:t>
            </a:r>
            <a:br>
              <a:rPr lang="en-US"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7" name="Підзаголовок 6">
            <a:extLst>
              <a:ext uri="{FF2B5EF4-FFF2-40B4-BE49-F238E27FC236}">
                <a16:creationId xmlns:a16="http://schemas.microsoft.com/office/drawing/2014/main" id="{8EFF0B19-3D2F-4EC9-A049-182B8F769FEC}"/>
              </a:ext>
            </a:extLst>
          </p:cNvPr>
          <p:cNvSpPr>
            <a:spLocks noGrp="1"/>
          </p:cNvSpPr>
          <p:nvPr>
            <p:ph type="subTitle" idx="1"/>
          </p:nvPr>
        </p:nvSpPr>
        <p:spPr>
          <a:xfrm>
            <a:off x="1523999" y="3602038"/>
            <a:ext cx="10124209" cy="1655762"/>
          </a:xfrm>
        </p:spPr>
        <p:txBody>
          <a:bodyPr/>
          <a:lstStyle/>
          <a:p>
            <a:r>
              <a:rPr lang="uk-UA"/>
              <a:t>Лекція 9</a:t>
            </a:r>
            <a:endParaRPr lang="uk-UA" dirty="0"/>
          </a:p>
        </p:txBody>
      </p:sp>
    </p:spTree>
    <p:extLst>
      <p:ext uri="{BB962C8B-B14F-4D97-AF65-F5344CB8AC3E}">
        <p14:creationId xmlns:p14="http://schemas.microsoft.com/office/powerpoint/2010/main" val="372863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58B101E-DE43-4684-A2B3-03482C4CCC44}"/>
              </a:ext>
            </a:extLst>
          </p:cNvPr>
          <p:cNvPicPr>
            <a:picLocks noChangeAspect="1"/>
          </p:cNvPicPr>
          <p:nvPr/>
        </p:nvPicPr>
        <p:blipFill>
          <a:blip r:embed="rId2"/>
          <a:stretch>
            <a:fillRect/>
          </a:stretch>
        </p:blipFill>
        <p:spPr>
          <a:xfrm>
            <a:off x="550718" y="207818"/>
            <a:ext cx="11305309" cy="6515099"/>
          </a:xfrm>
          <a:prstGeom prst="rect">
            <a:avLst/>
          </a:prstGeom>
        </p:spPr>
      </p:pic>
    </p:spTree>
    <p:extLst>
      <p:ext uri="{BB962C8B-B14F-4D97-AF65-F5344CB8AC3E}">
        <p14:creationId xmlns:p14="http://schemas.microsoft.com/office/powerpoint/2010/main" val="369541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E8CB63C-B9D7-41C5-ACD7-93150CA4ED3E}"/>
              </a:ext>
            </a:extLst>
          </p:cNvPr>
          <p:cNvPicPr>
            <a:picLocks noChangeAspect="1"/>
          </p:cNvPicPr>
          <p:nvPr/>
        </p:nvPicPr>
        <p:blipFill>
          <a:blip r:embed="rId2"/>
          <a:stretch>
            <a:fillRect/>
          </a:stretch>
        </p:blipFill>
        <p:spPr>
          <a:xfrm>
            <a:off x="675409" y="436419"/>
            <a:ext cx="10442864" cy="6026726"/>
          </a:xfrm>
          <a:prstGeom prst="rect">
            <a:avLst/>
          </a:prstGeom>
        </p:spPr>
      </p:pic>
    </p:spTree>
    <p:extLst>
      <p:ext uri="{BB962C8B-B14F-4D97-AF65-F5344CB8AC3E}">
        <p14:creationId xmlns:p14="http://schemas.microsoft.com/office/powerpoint/2010/main" val="91649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A86DF-B781-4B56-8773-E5EA0C0A2178}"/>
              </a:ext>
            </a:extLst>
          </p:cNvPr>
          <p:cNvSpPr>
            <a:spLocks noGrp="1"/>
          </p:cNvSpPr>
          <p:nvPr>
            <p:ph type="title"/>
          </p:nvPr>
        </p:nvSpPr>
        <p:spPr>
          <a:xfrm>
            <a:off x="838200" y="365125"/>
            <a:ext cx="10515600" cy="476539"/>
          </a:xfrm>
        </p:spPr>
        <p:txBody>
          <a:bodyPr>
            <a:normAutofit fontScale="90000"/>
          </a:bodyPr>
          <a:lstStyle/>
          <a:p>
            <a:pPr algn="ctr"/>
            <a:r>
              <a:rPr lang="uk-UA" sz="3200" b="1" dirty="0"/>
              <a:t>Файл- Новий записник</a:t>
            </a:r>
          </a:p>
        </p:txBody>
      </p:sp>
      <p:pic>
        <p:nvPicPr>
          <p:cNvPr id="4" name="Місце для вмісту 3">
            <a:extLst>
              <a:ext uri="{FF2B5EF4-FFF2-40B4-BE49-F238E27FC236}">
                <a16:creationId xmlns:a16="http://schemas.microsoft.com/office/drawing/2014/main" id="{583ECADA-8649-49F9-B1B7-979A7146CAC0}"/>
              </a:ext>
            </a:extLst>
          </p:cNvPr>
          <p:cNvPicPr>
            <a:picLocks noGrp="1" noChangeAspect="1"/>
          </p:cNvPicPr>
          <p:nvPr>
            <p:ph idx="1"/>
          </p:nvPr>
        </p:nvPicPr>
        <p:blipFill>
          <a:blip r:embed="rId2"/>
          <a:stretch>
            <a:fillRect/>
          </a:stretch>
        </p:blipFill>
        <p:spPr>
          <a:xfrm>
            <a:off x="910936" y="1027113"/>
            <a:ext cx="9083827" cy="2324301"/>
          </a:xfrm>
          <a:prstGeom prst="rect">
            <a:avLst/>
          </a:prstGeom>
        </p:spPr>
      </p:pic>
      <p:pic>
        <p:nvPicPr>
          <p:cNvPr id="5" name="Рисунок 4">
            <a:extLst>
              <a:ext uri="{FF2B5EF4-FFF2-40B4-BE49-F238E27FC236}">
                <a16:creationId xmlns:a16="http://schemas.microsoft.com/office/drawing/2014/main" id="{97E0005B-2AC6-4B89-9AB4-6EDA29A44D5B}"/>
              </a:ext>
            </a:extLst>
          </p:cNvPr>
          <p:cNvPicPr>
            <a:picLocks noChangeAspect="1"/>
          </p:cNvPicPr>
          <p:nvPr/>
        </p:nvPicPr>
        <p:blipFill>
          <a:blip r:embed="rId3"/>
          <a:stretch>
            <a:fillRect/>
          </a:stretch>
        </p:blipFill>
        <p:spPr>
          <a:xfrm>
            <a:off x="249382" y="2808316"/>
            <a:ext cx="11419609" cy="2571404"/>
          </a:xfrm>
          <a:prstGeom prst="rect">
            <a:avLst/>
          </a:prstGeom>
        </p:spPr>
      </p:pic>
      <p:pic>
        <p:nvPicPr>
          <p:cNvPr id="6" name="Рисунок 5">
            <a:extLst>
              <a:ext uri="{FF2B5EF4-FFF2-40B4-BE49-F238E27FC236}">
                <a16:creationId xmlns:a16="http://schemas.microsoft.com/office/drawing/2014/main" id="{430D0074-4D97-4814-8869-74BB3FD9C47D}"/>
              </a:ext>
            </a:extLst>
          </p:cNvPr>
          <p:cNvPicPr>
            <a:picLocks noChangeAspect="1"/>
          </p:cNvPicPr>
          <p:nvPr/>
        </p:nvPicPr>
        <p:blipFill>
          <a:blip r:embed="rId4"/>
          <a:stretch>
            <a:fillRect/>
          </a:stretch>
        </p:blipFill>
        <p:spPr>
          <a:xfrm>
            <a:off x="4144564" y="4900900"/>
            <a:ext cx="7888110" cy="1859974"/>
          </a:xfrm>
          <a:prstGeom prst="rect">
            <a:avLst/>
          </a:prstGeom>
        </p:spPr>
      </p:pic>
    </p:spTree>
    <p:extLst>
      <p:ext uri="{BB962C8B-B14F-4D97-AF65-F5344CB8AC3E}">
        <p14:creationId xmlns:p14="http://schemas.microsoft.com/office/powerpoint/2010/main" val="20075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2B1D5F9-062E-47CA-8A11-255F71DE2130}"/>
              </a:ext>
            </a:extLst>
          </p:cNvPr>
          <p:cNvPicPr>
            <a:picLocks noChangeAspect="1"/>
          </p:cNvPicPr>
          <p:nvPr/>
        </p:nvPicPr>
        <p:blipFill>
          <a:blip r:embed="rId2"/>
          <a:stretch>
            <a:fillRect/>
          </a:stretch>
        </p:blipFill>
        <p:spPr>
          <a:xfrm>
            <a:off x="145473" y="101789"/>
            <a:ext cx="10879281" cy="6244936"/>
          </a:xfrm>
          <a:prstGeom prst="rect">
            <a:avLst/>
          </a:prstGeom>
        </p:spPr>
      </p:pic>
      <p:pic>
        <p:nvPicPr>
          <p:cNvPr id="6" name="Рисунок 5">
            <a:extLst>
              <a:ext uri="{FF2B5EF4-FFF2-40B4-BE49-F238E27FC236}">
                <a16:creationId xmlns:a16="http://schemas.microsoft.com/office/drawing/2014/main" id="{E5E8AA8E-1136-46C0-B376-DCD729316366}"/>
              </a:ext>
            </a:extLst>
          </p:cNvPr>
          <p:cNvPicPr>
            <a:picLocks noChangeAspect="1"/>
          </p:cNvPicPr>
          <p:nvPr/>
        </p:nvPicPr>
        <p:blipFill>
          <a:blip r:embed="rId3"/>
          <a:stretch>
            <a:fillRect/>
          </a:stretch>
        </p:blipFill>
        <p:spPr>
          <a:xfrm>
            <a:off x="9788143" y="4143443"/>
            <a:ext cx="2133785" cy="2415749"/>
          </a:xfrm>
          <a:prstGeom prst="rect">
            <a:avLst/>
          </a:prstGeom>
        </p:spPr>
      </p:pic>
      <p:cxnSp>
        <p:nvCxnSpPr>
          <p:cNvPr id="9" name="Пряма сполучна лінія 8">
            <a:extLst>
              <a:ext uri="{FF2B5EF4-FFF2-40B4-BE49-F238E27FC236}">
                <a16:creationId xmlns:a16="http://schemas.microsoft.com/office/drawing/2014/main" id="{53D03482-FB0D-4234-83FA-2A956CEAC252}"/>
              </a:ext>
            </a:extLst>
          </p:cNvPr>
          <p:cNvCxnSpPr/>
          <p:nvPr/>
        </p:nvCxnSpPr>
        <p:spPr>
          <a:xfrm>
            <a:off x="467591" y="3990109"/>
            <a:ext cx="10702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9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4E2FD1-D703-4A5F-A4C9-7740F94A257E}"/>
              </a:ext>
            </a:extLst>
          </p:cNvPr>
          <p:cNvPicPr>
            <a:picLocks noChangeAspect="1"/>
          </p:cNvPicPr>
          <p:nvPr/>
        </p:nvPicPr>
        <p:blipFill>
          <a:blip r:embed="rId2"/>
          <a:stretch>
            <a:fillRect/>
          </a:stretch>
        </p:blipFill>
        <p:spPr>
          <a:xfrm>
            <a:off x="5444835" y="999181"/>
            <a:ext cx="5933209" cy="5686709"/>
          </a:xfrm>
          <a:prstGeom prst="rect">
            <a:avLst/>
          </a:prstGeom>
        </p:spPr>
      </p:pic>
      <p:pic>
        <p:nvPicPr>
          <p:cNvPr id="3" name="Рисунок 2">
            <a:extLst>
              <a:ext uri="{FF2B5EF4-FFF2-40B4-BE49-F238E27FC236}">
                <a16:creationId xmlns:a16="http://schemas.microsoft.com/office/drawing/2014/main" id="{79ABC275-DE12-4506-9967-49A934066A59}"/>
              </a:ext>
            </a:extLst>
          </p:cNvPr>
          <p:cNvPicPr>
            <a:picLocks noChangeAspect="1"/>
          </p:cNvPicPr>
          <p:nvPr/>
        </p:nvPicPr>
        <p:blipFill>
          <a:blip r:embed="rId3"/>
          <a:stretch>
            <a:fillRect/>
          </a:stretch>
        </p:blipFill>
        <p:spPr>
          <a:xfrm>
            <a:off x="83128" y="999181"/>
            <a:ext cx="5361708" cy="1307601"/>
          </a:xfrm>
          <a:prstGeom prst="rect">
            <a:avLst/>
          </a:prstGeom>
        </p:spPr>
      </p:pic>
    </p:spTree>
    <p:extLst>
      <p:ext uri="{BB962C8B-B14F-4D97-AF65-F5344CB8AC3E}">
        <p14:creationId xmlns:p14="http://schemas.microsoft.com/office/powerpoint/2010/main" val="35412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60E16FE-0532-4863-BCB5-ADC543E2CE03}"/>
              </a:ext>
            </a:extLst>
          </p:cNvPr>
          <p:cNvSpPr>
            <a:spLocks noGrp="1"/>
          </p:cNvSpPr>
          <p:nvPr>
            <p:ph type="title"/>
          </p:nvPr>
        </p:nvSpPr>
        <p:spPr>
          <a:xfrm>
            <a:off x="838200" y="365126"/>
            <a:ext cx="10515600" cy="954520"/>
          </a:xfrm>
        </p:spPr>
        <p:txBody>
          <a:bodyPr/>
          <a:lstStyle/>
          <a:p>
            <a:pPr algn="ctr"/>
            <a:r>
              <a:rPr lang="uk-UA" dirty="0"/>
              <a:t>Робота з файлами</a:t>
            </a:r>
          </a:p>
        </p:txBody>
      </p:sp>
      <p:pic>
        <p:nvPicPr>
          <p:cNvPr id="4" name="Місце для вмісту 3">
            <a:extLst>
              <a:ext uri="{FF2B5EF4-FFF2-40B4-BE49-F238E27FC236}">
                <a16:creationId xmlns:a16="http://schemas.microsoft.com/office/drawing/2014/main" id="{A0A0F219-E6E5-4216-9D12-3C4FF65608DB}"/>
              </a:ext>
            </a:extLst>
          </p:cNvPr>
          <p:cNvPicPr>
            <a:picLocks noGrp="1" noChangeAspect="1"/>
          </p:cNvPicPr>
          <p:nvPr>
            <p:ph sz="half" idx="1"/>
          </p:nvPr>
        </p:nvPicPr>
        <p:blipFill>
          <a:blip r:embed="rId2"/>
          <a:stretch>
            <a:fillRect/>
          </a:stretch>
        </p:blipFill>
        <p:spPr>
          <a:xfrm>
            <a:off x="396025" y="1690688"/>
            <a:ext cx="3448611" cy="2461473"/>
          </a:xfrm>
          <a:prstGeom prst="rect">
            <a:avLst/>
          </a:prstGeom>
        </p:spPr>
      </p:pic>
      <p:pic>
        <p:nvPicPr>
          <p:cNvPr id="7" name="Місце для вмісту 6">
            <a:extLst>
              <a:ext uri="{FF2B5EF4-FFF2-40B4-BE49-F238E27FC236}">
                <a16:creationId xmlns:a16="http://schemas.microsoft.com/office/drawing/2014/main" id="{DF0D295E-BA36-4611-AC3C-579AD77FD7F0}"/>
              </a:ext>
            </a:extLst>
          </p:cNvPr>
          <p:cNvPicPr>
            <a:picLocks noGrp="1" noChangeAspect="1"/>
          </p:cNvPicPr>
          <p:nvPr>
            <p:ph sz="half" idx="2"/>
          </p:nvPr>
        </p:nvPicPr>
        <p:blipFill>
          <a:blip r:embed="rId3"/>
          <a:stretch>
            <a:fillRect/>
          </a:stretch>
        </p:blipFill>
        <p:spPr>
          <a:xfrm>
            <a:off x="3740727" y="1635703"/>
            <a:ext cx="8451273" cy="4491903"/>
          </a:xfrm>
          <a:prstGeom prst="rect">
            <a:avLst/>
          </a:prstGeom>
        </p:spPr>
      </p:pic>
    </p:spTree>
    <p:extLst>
      <p:ext uri="{BB962C8B-B14F-4D97-AF65-F5344CB8AC3E}">
        <p14:creationId xmlns:p14="http://schemas.microsoft.com/office/powerpoint/2010/main" val="176890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071595-3379-42F0-BDBF-85CAC3D145D1}"/>
              </a:ext>
            </a:extLst>
          </p:cNvPr>
          <p:cNvPicPr>
            <a:picLocks noChangeAspect="1"/>
          </p:cNvPicPr>
          <p:nvPr/>
        </p:nvPicPr>
        <p:blipFill>
          <a:blip r:embed="rId2"/>
          <a:stretch>
            <a:fillRect/>
          </a:stretch>
        </p:blipFill>
        <p:spPr>
          <a:xfrm>
            <a:off x="572741" y="312559"/>
            <a:ext cx="11316681" cy="4778154"/>
          </a:xfrm>
          <a:prstGeom prst="rect">
            <a:avLst/>
          </a:prstGeom>
        </p:spPr>
      </p:pic>
      <p:pic>
        <p:nvPicPr>
          <p:cNvPr id="8" name="Рисунок 7">
            <a:extLst>
              <a:ext uri="{FF2B5EF4-FFF2-40B4-BE49-F238E27FC236}">
                <a16:creationId xmlns:a16="http://schemas.microsoft.com/office/drawing/2014/main" id="{A112B68A-503E-49ED-A4EE-34ABC9F9070E}"/>
              </a:ext>
            </a:extLst>
          </p:cNvPr>
          <p:cNvPicPr>
            <a:picLocks noChangeAspect="1"/>
          </p:cNvPicPr>
          <p:nvPr/>
        </p:nvPicPr>
        <p:blipFill>
          <a:blip r:embed="rId3"/>
          <a:stretch>
            <a:fillRect/>
          </a:stretch>
        </p:blipFill>
        <p:spPr>
          <a:xfrm>
            <a:off x="653957" y="3231572"/>
            <a:ext cx="6166613" cy="3425896"/>
          </a:xfrm>
          <a:prstGeom prst="rect">
            <a:avLst/>
          </a:prstGeom>
        </p:spPr>
      </p:pic>
      <p:cxnSp>
        <p:nvCxnSpPr>
          <p:cNvPr id="10" name="Пряма сполучна лінія 9">
            <a:extLst>
              <a:ext uri="{FF2B5EF4-FFF2-40B4-BE49-F238E27FC236}">
                <a16:creationId xmlns:a16="http://schemas.microsoft.com/office/drawing/2014/main" id="{E9F6AE2F-BD5E-4058-A090-E7D9B2A6C8CA}"/>
              </a:ext>
            </a:extLst>
          </p:cNvPr>
          <p:cNvCxnSpPr/>
          <p:nvPr/>
        </p:nvCxnSpPr>
        <p:spPr>
          <a:xfrm>
            <a:off x="5455227" y="872836"/>
            <a:ext cx="7758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194DE47-6DF2-41B5-9ACE-55344082D9D0}"/>
              </a:ext>
            </a:extLst>
          </p:cNvPr>
          <p:cNvSpPr>
            <a:spLocks noGrp="1"/>
          </p:cNvSpPr>
          <p:nvPr>
            <p:ph type="title"/>
          </p:nvPr>
        </p:nvSpPr>
        <p:spPr>
          <a:xfrm>
            <a:off x="540327" y="333952"/>
            <a:ext cx="11166764" cy="1027257"/>
          </a:xfrm>
        </p:spPr>
        <p:txBody>
          <a:bodyPr>
            <a:normAutofit/>
          </a:bodyPr>
          <a:lstStyle/>
          <a:p>
            <a:r>
              <a:rPr lang="uk-UA" sz="3100" dirty="0"/>
              <a:t>БЕЗКОШТОВНІ ХМАРНІ СЕРЕДОВИЩА, ПОДІБНІ ДО </a:t>
            </a:r>
            <a:r>
              <a:rPr lang="en-US" sz="3100" dirty="0"/>
              <a:t>GOOGLE COLAB</a:t>
            </a:r>
            <a:endParaRPr lang="uk-UA" sz="3100" dirty="0"/>
          </a:p>
        </p:txBody>
      </p:sp>
      <p:sp>
        <p:nvSpPr>
          <p:cNvPr id="6" name="Місце для вмісту 5">
            <a:extLst>
              <a:ext uri="{FF2B5EF4-FFF2-40B4-BE49-F238E27FC236}">
                <a16:creationId xmlns:a16="http://schemas.microsoft.com/office/drawing/2014/main" id="{76CD8592-1A82-48EF-9CAA-172F30507EC8}"/>
              </a:ext>
            </a:extLst>
          </p:cNvPr>
          <p:cNvSpPr>
            <a:spLocks noGrp="1"/>
          </p:cNvSpPr>
          <p:nvPr>
            <p:ph idx="1"/>
          </p:nvPr>
        </p:nvSpPr>
        <p:spPr>
          <a:xfrm>
            <a:off x="838199" y="1361209"/>
            <a:ext cx="11017827" cy="4815754"/>
          </a:xfrm>
        </p:spPr>
        <p:txBody>
          <a:bodyPr>
            <a:normAutofit/>
          </a:bodyPr>
          <a:lstStyle/>
          <a:p>
            <a:pPr marL="0" indent="0" algn="just">
              <a:lnSpc>
                <a:spcPct val="100000"/>
              </a:lnSpc>
              <a:buNone/>
            </a:pPr>
            <a:r>
              <a:rPr lang="en-US" b="1" dirty="0"/>
              <a:t>Kaggle Kernels </a:t>
            </a:r>
            <a:r>
              <a:rPr lang="en-US" dirty="0"/>
              <a:t>– </a:t>
            </a:r>
            <a:r>
              <a:rPr lang="uk-UA" dirty="0"/>
              <a:t>окрім </a:t>
            </a:r>
            <a:r>
              <a:rPr lang="en-US" dirty="0"/>
              <a:t>Python, </a:t>
            </a:r>
            <a:r>
              <a:rPr lang="uk-UA" dirty="0"/>
              <a:t>сервіс </a:t>
            </a:r>
            <a:r>
              <a:rPr lang="en-US" dirty="0"/>
              <a:t>Kaggle </a:t>
            </a:r>
            <a:r>
              <a:rPr lang="uk-UA" dirty="0"/>
              <a:t>підтримує </a:t>
            </a:r>
            <a:r>
              <a:rPr lang="en-US" dirty="0"/>
              <a:t>R, </a:t>
            </a:r>
            <a:r>
              <a:rPr lang="uk-UA" dirty="0"/>
              <a:t>інтегрується з </a:t>
            </a:r>
            <a:r>
              <a:rPr lang="en-US" dirty="0"/>
              <a:t>Google Cloud Storage, </a:t>
            </a:r>
            <a:r>
              <a:rPr lang="en-US" dirty="0" err="1"/>
              <a:t>BigQuery</a:t>
            </a:r>
            <a:r>
              <a:rPr lang="en-US" dirty="0"/>
              <a:t> </a:t>
            </a:r>
            <a:r>
              <a:rPr lang="uk-UA" dirty="0"/>
              <a:t>та </a:t>
            </a:r>
            <a:r>
              <a:rPr lang="en-US" dirty="0" err="1"/>
              <a:t>AutoML</a:t>
            </a:r>
            <a:r>
              <a:rPr lang="en-US" dirty="0"/>
              <a:t>. </a:t>
            </a:r>
            <a:r>
              <a:rPr lang="uk-UA" dirty="0"/>
              <a:t>При цьому час користування процесорами – 9 годин. Також на платформі можна безоплатно пройти сертифіковані курси по машинному навчанню, переглянути дослідження інших користувачів та завантажити </a:t>
            </a:r>
            <a:r>
              <a:rPr lang="uk-UA" dirty="0" err="1"/>
              <a:t>датасети</a:t>
            </a:r>
            <a:r>
              <a:rPr lang="uk-UA" dirty="0"/>
              <a:t>, які є у вільному доступі. Крім того, організатори постійно проводять різні конкурси із грошовими нагородами для переможців досліджень. </a:t>
            </a:r>
          </a:p>
          <a:p>
            <a:pPr marL="0" indent="0" algn="just">
              <a:lnSpc>
                <a:spcPct val="100000"/>
              </a:lnSpc>
              <a:buNone/>
            </a:pPr>
            <a:endParaRPr lang="uk-UA" sz="900" dirty="0"/>
          </a:p>
          <a:p>
            <a:pPr marL="0" indent="0" algn="just">
              <a:lnSpc>
                <a:spcPct val="110000"/>
              </a:lnSpc>
              <a:spcBef>
                <a:spcPts val="0"/>
              </a:spcBef>
              <a:buNone/>
            </a:pPr>
            <a:r>
              <a:rPr lang="en-US" b="1" dirty="0" err="1"/>
              <a:t>CoCalc</a:t>
            </a:r>
            <a:r>
              <a:rPr lang="en-US" dirty="0"/>
              <a:t> – </a:t>
            </a:r>
            <a:r>
              <a:rPr lang="uk-UA" dirty="0"/>
              <a:t>пропонує і безкоштовний, і платний періоди. У розширеній</a:t>
            </a:r>
          </a:p>
          <a:p>
            <a:pPr marL="0" indent="0" algn="just">
              <a:lnSpc>
                <a:spcPct val="110000"/>
              </a:lnSpc>
              <a:spcBef>
                <a:spcPts val="0"/>
              </a:spcBef>
              <a:buNone/>
            </a:pPr>
            <a:r>
              <a:rPr lang="uk-UA" dirty="0"/>
              <a:t>версії більше пам'яті та часу простою, пріоритетний доступ до процесорів та </a:t>
            </a:r>
            <a:r>
              <a:rPr lang="uk-UA" dirty="0" err="1"/>
              <a:t>техпідтримки</a:t>
            </a:r>
            <a:endParaRPr lang="uk-UA" dirty="0"/>
          </a:p>
          <a:p>
            <a:pPr marL="0" indent="0">
              <a:lnSpc>
                <a:spcPct val="110000"/>
              </a:lnSpc>
              <a:spcBef>
                <a:spcPts val="0"/>
              </a:spcBef>
              <a:buNone/>
            </a:pPr>
            <a:endParaRPr lang="uk-UA" dirty="0"/>
          </a:p>
        </p:txBody>
      </p:sp>
    </p:spTree>
    <p:extLst>
      <p:ext uri="{BB962C8B-B14F-4D97-AF65-F5344CB8AC3E}">
        <p14:creationId xmlns:p14="http://schemas.microsoft.com/office/powerpoint/2010/main" val="315335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BF9FB9-0417-4F01-A698-D0C14FC2D6D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3C547BA-FAAC-46F0-9CBB-D314496D6A6A}"/>
              </a:ext>
            </a:extLst>
          </p:cNvPr>
          <p:cNvSpPr>
            <a:spLocks noGrp="1"/>
          </p:cNvSpPr>
          <p:nvPr>
            <p:ph idx="1"/>
          </p:nvPr>
        </p:nvSpPr>
        <p:spPr/>
        <p:txBody>
          <a:bodyPr/>
          <a:lstStyle/>
          <a:p>
            <a:endParaRPr lang="uk-UA"/>
          </a:p>
        </p:txBody>
      </p:sp>
      <p:sp>
        <p:nvSpPr>
          <p:cNvPr id="4" name="Прямокутник 3">
            <a:extLst>
              <a:ext uri="{FF2B5EF4-FFF2-40B4-BE49-F238E27FC236}">
                <a16:creationId xmlns:a16="http://schemas.microsoft.com/office/drawing/2014/main" id="{3B631293-FE86-4841-AD45-34123968B565}"/>
              </a:ext>
            </a:extLst>
          </p:cNvPr>
          <p:cNvSpPr/>
          <p:nvPr/>
        </p:nvSpPr>
        <p:spPr>
          <a:xfrm>
            <a:off x="5560821" y="3244334"/>
            <a:ext cx="1070358" cy="369332"/>
          </a:xfrm>
          <a:prstGeom prst="rect">
            <a:avLst/>
          </a:prstGeom>
        </p:spPr>
        <p:txBody>
          <a:bodyPr wrap="none">
            <a:spAutoFit/>
          </a:bodyPr>
          <a:lstStyle/>
          <a:p>
            <a:r>
              <a:rPr lang="uk-UA" dirty="0">
                <a:solidFill>
                  <a:srgbClr val="000000"/>
                </a:solidFill>
                <a:latin typeface="Times New Roman" panose="02020603050405020304" pitchFamily="18" charset="0"/>
                <a:ea typeface="Times New Roman" panose="02020603050405020304" pitchFamily="18" charset="0"/>
              </a:rPr>
              <a:t>Тема 13. </a:t>
            </a:r>
            <a:endParaRPr lang="uk-UA" dirty="0"/>
          </a:p>
        </p:txBody>
      </p:sp>
    </p:spTree>
    <p:extLst>
      <p:ext uri="{BB962C8B-B14F-4D97-AF65-F5344CB8AC3E}">
        <p14:creationId xmlns:p14="http://schemas.microsoft.com/office/powerpoint/2010/main" val="325554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71CB2-7900-4320-B1C8-618C5D195070}"/>
              </a:ext>
            </a:extLst>
          </p:cNvPr>
          <p:cNvSpPr>
            <a:spLocks noGrp="1"/>
          </p:cNvSpPr>
          <p:nvPr>
            <p:ph type="ctrTitle"/>
          </p:nvPr>
        </p:nvSpPr>
        <p:spPr>
          <a:xfrm>
            <a:off x="1524000" y="1302254"/>
            <a:ext cx="9144000" cy="2743345"/>
          </a:xfrm>
        </p:spPr>
        <p:txBody>
          <a:bodyPr>
            <a:normAutofit fontScale="90000"/>
          </a:bodyPr>
          <a:lstStyle/>
          <a:p>
            <a:br>
              <a:rPr lang="en-US" sz="7300" b="1" dirty="0"/>
            </a:br>
            <a:br>
              <a:rPr lang="en-US" sz="7300" b="1" dirty="0"/>
            </a:br>
            <a:r>
              <a:rPr lang="ru-RU" sz="7300" b="1" dirty="0"/>
              <a:t>Робота з файлами в </a:t>
            </a:r>
            <a:r>
              <a:rPr lang="ru-RU" sz="7300" b="1" dirty="0" err="1"/>
              <a:t>Google</a:t>
            </a:r>
            <a:r>
              <a:rPr lang="ru-RU" sz="7300" b="1" dirty="0"/>
              <a:t> </a:t>
            </a:r>
            <a:r>
              <a:rPr lang="ru-RU" sz="7300" b="1" dirty="0" err="1"/>
              <a:t>Colab</a:t>
            </a:r>
            <a:br>
              <a:rPr lang="ru-RU" b="1" dirty="0"/>
            </a:br>
            <a:endParaRPr lang="uk-UA" dirty="0"/>
          </a:p>
        </p:txBody>
      </p:sp>
      <p:sp>
        <p:nvSpPr>
          <p:cNvPr id="3" name="Підзаголовок 2">
            <a:extLst>
              <a:ext uri="{FF2B5EF4-FFF2-40B4-BE49-F238E27FC236}">
                <a16:creationId xmlns:a16="http://schemas.microsoft.com/office/drawing/2014/main" id="{6587CFFC-815F-4077-9EED-244EF18F1D3A}"/>
              </a:ext>
            </a:extLst>
          </p:cNvPr>
          <p:cNvSpPr>
            <a:spLocks noGrp="1"/>
          </p:cNvSpPr>
          <p:nvPr>
            <p:ph type="subTitle" idx="1"/>
          </p:nvPr>
        </p:nvSpPr>
        <p:spPr>
          <a:xfrm>
            <a:off x="1524000" y="4184073"/>
            <a:ext cx="9144000" cy="533400"/>
          </a:xfrm>
        </p:spPr>
        <p:txBody>
          <a:bodyPr/>
          <a:lstStyle/>
          <a:p>
            <a:r>
              <a:rPr lang="uk-UA" dirty="0"/>
              <a:t>Лекція 10</a:t>
            </a:r>
          </a:p>
        </p:txBody>
      </p:sp>
    </p:spTree>
    <p:extLst>
      <p:ext uri="{BB962C8B-B14F-4D97-AF65-F5344CB8AC3E}">
        <p14:creationId xmlns:p14="http://schemas.microsoft.com/office/powerpoint/2010/main" val="220462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6F2B6F-16CA-47F4-A308-56155FF68BA0}"/>
              </a:ext>
            </a:extLst>
          </p:cNvPr>
          <p:cNvPicPr>
            <a:picLocks noChangeAspect="1"/>
          </p:cNvPicPr>
          <p:nvPr/>
        </p:nvPicPr>
        <p:blipFill>
          <a:blip r:embed="rId2"/>
          <a:stretch>
            <a:fillRect/>
          </a:stretch>
        </p:blipFill>
        <p:spPr>
          <a:xfrm>
            <a:off x="685800" y="1631372"/>
            <a:ext cx="10515599" cy="3813463"/>
          </a:xfrm>
          <a:prstGeom prst="rect">
            <a:avLst/>
          </a:prstGeom>
        </p:spPr>
      </p:pic>
    </p:spTree>
    <p:extLst>
      <p:ext uri="{BB962C8B-B14F-4D97-AF65-F5344CB8AC3E}">
        <p14:creationId xmlns:p14="http://schemas.microsoft.com/office/powerpoint/2010/main" val="1941629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38DB7DFD-9D0E-4BEB-98BA-BBC905657A85}"/>
              </a:ext>
            </a:extLst>
          </p:cNvPr>
          <p:cNvPicPr>
            <a:picLocks noChangeAspect="1"/>
          </p:cNvPicPr>
          <p:nvPr/>
        </p:nvPicPr>
        <p:blipFill>
          <a:blip r:embed="rId2"/>
          <a:stretch>
            <a:fillRect/>
          </a:stretch>
        </p:blipFill>
        <p:spPr>
          <a:xfrm>
            <a:off x="72737" y="0"/>
            <a:ext cx="12022282" cy="6858000"/>
          </a:xfrm>
          <a:prstGeom prst="rect">
            <a:avLst/>
          </a:prstGeom>
        </p:spPr>
      </p:pic>
    </p:spTree>
    <p:extLst>
      <p:ext uri="{BB962C8B-B14F-4D97-AF65-F5344CB8AC3E}">
        <p14:creationId xmlns:p14="http://schemas.microsoft.com/office/powerpoint/2010/main" val="3441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D1C633E-EB44-4165-BED0-CA036DCEDB8E}"/>
              </a:ext>
            </a:extLst>
          </p:cNvPr>
          <p:cNvPicPr>
            <a:picLocks noGrp="1" noChangeAspect="1"/>
          </p:cNvPicPr>
          <p:nvPr>
            <p:ph idx="1"/>
          </p:nvPr>
        </p:nvPicPr>
        <p:blipFill>
          <a:blip r:embed="rId2"/>
          <a:stretch>
            <a:fillRect/>
          </a:stretch>
        </p:blipFill>
        <p:spPr>
          <a:xfrm>
            <a:off x="323273" y="473363"/>
            <a:ext cx="11194472" cy="5911273"/>
          </a:xfrm>
          <a:prstGeom prst="rect">
            <a:avLst/>
          </a:prstGeom>
        </p:spPr>
      </p:pic>
    </p:spTree>
    <p:extLst>
      <p:ext uri="{BB962C8B-B14F-4D97-AF65-F5344CB8AC3E}">
        <p14:creationId xmlns:p14="http://schemas.microsoft.com/office/powerpoint/2010/main" val="210768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11E1E8-F76C-40B8-83D1-6C4253802C75}"/>
              </a:ext>
            </a:extLst>
          </p:cNvPr>
          <p:cNvSpPr>
            <a:spLocks noGrp="1"/>
          </p:cNvSpPr>
          <p:nvPr>
            <p:ph type="title"/>
          </p:nvPr>
        </p:nvSpPr>
        <p:spPr>
          <a:xfrm>
            <a:off x="838200" y="365125"/>
            <a:ext cx="10515600" cy="641639"/>
          </a:xfrm>
        </p:spPr>
        <p:txBody>
          <a:bodyPr>
            <a:normAutofit fontScale="90000"/>
          </a:bodyPr>
          <a:lstStyle/>
          <a:p>
            <a:pPr algn="ctr"/>
            <a:r>
              <a:rPr lang="en-US" dirty="0"/>
              <a:t>CSV </a:t>
            </a:r>
            <a:r>
              <a:rPr lang="uk-UA" dirty="0"/>
              <a:t>файли</a:t>
            </a:r>
          </a:p>
        </p:txBody>
      </p:sp>
      <p:sp>
        <p:nvSpPr>
          <p:cNvPr id="3" name="Місце для вмісту 2">
            <a:extLst>
              <a:ext uri="{FF2B5EF4-FFF2-40B4-BE49-F238E27FC236}">
                <a16:creationId xmlns:a16="http://schemas.microsoft.com/office/drawing/2014/main" id="{2B234F67-C768-4916-AAC7-8507B961E759}"/>
              </a:ext>
            </a:extLst>
          </p:cNvPr>
          <p:cNvSpPr>
            <a:spLocks noGrp="1"/>
          </p:cNvSpPr>
          <p:nvPr>
            <p:ph idx="1"/>
          </p:nvPr>
        </p:nvSpPr>
        <p:spPr>
          <a:xfrm>
            <a:off x="461819" y="1163782"/>
            <a:ext cx="11490036" cy="5421745"/>
          </a:xfrm>
        </p:spPr>
        <p:txBody>
          <a:bodyPr>
            <a:normAutofit fontScale="55000" lnSpcReduction="20000"/>
          </a:bodyPr>
          <a:lstStyle/>
          <a:p>
            <a:pPr marL="0" indent="0">
              <a:buNone/>
            </a:pPr>
            <a:r>
              <a:rPr lang="en-US" dirty="0"/>
              <a:t>CSV </a:t>
            </a:r>
            <a:r>
              <a:rPr lang="uk-UA" dirty="0"/>
              <a:t>файли (</a:t>
            </a:r>
            <a:r>
              <a:rPr lang="en-US" dirty="0"/>
              <a:t>Comma-separated values) - </a:t>
            </a:r>
            <a:r>
              <a:rPr lang="uk-UA" dirty="0"/>
              <a:t>це текстові файли, у яких дані розділені комами. Цей формат даних є дуже простим і легко зрозумілим, тому його часто використовують для зберігання та обміну даними.</a:t>
            </a:r>
          </a:p>
          <a:p>
            <a:pPr marL="0" indent="0">
              <a:buNone/>
            </a:pPr>
            <a:r>
              <a:rPr lang="uk-UA" b="1" i="1" dirty="0"/>
              <a:t>Особливості використання </a:t>
            </a:r>
            <a:r>
              <a:rPr lang="en-US" b="1" i="1" dirty="0"/>
              <a:t>CSV </a:t>
            </a:r>
            <a:r>
              <a:rPr lang="uk-UA" b="1" i="1" dirty="0"/>
              <a:t>файлів:</a:t>
            </a:r>
          </a:p>
          <a:p>
            <a:pPr marL="989013"/>
            <a:r>
              <a:rPr lang="en-US" dirty="0"/>
              <a:t>CSV </a:t>
            </a:r>
            <a:r>
              <a:rPr lang="uk-UA" dirty="0"/>
              <a:t>файли є текстовими файлами, тому їх можна легко відкрити та редагувати в будь-якому текстовому редакторі.</a:t>
            </a:r>
          </a:p>
          <a:p>
            <a:pPr marL="989013"/>
            <a:r>
              <a:rPr lang="en-US" dirty="0"/>
              <a:t>CSV </a:t>
            </a:r>
            <a:r>
              <a:rPr lang="uk-UA" dirty="0"/>
              <a:t>файли є універсальними, тому їх можна використовувати з різними програмами та платформами.</a:t>
            </a:r>
          </a:p>
          <a:p>
            <a:pPr marL="989013"/>
            <a:r>
              <a:rPr lang="en-US" dirty="0"/>
              <a:t>CSV </a:t>
            </a:r>
            <a:r>
              <a:rPr lang="uk-UA" dirty="0"/>
              <a:t>файли є компактними, тому їх легко передавати та зберігати.</a:t>
            </a:r>
          </a:p>
          <a:p>
            <a:pPr marL="0" indent="0">
              <a:buNone/>
            </a:pPr>
            <a:r>
              <a:rPr lang="en-US" b="1" i="1" dirty="0"/>
              <a:t>CSV </a:t>
            </a:r>
            <a:r>
              <a:rPr lang="uk-UA" b="1" i="1" dirty="0"/>
              <a:t>файли часто використовують для таких цілей:</a:t>
            </a:r>
          </a:p>
          <a:p>
            <a:pPr marL="989013">
              <a:tabLst>
                <a:tab pos="989013" algn="l"/>
              </a:tabLst>
            </a:pPr>
            <a:r>
              <a:rPr lang="uk-UA" dirty="0"/>
              <a:t>Експорт та імпорт даних між різними програмами. Наприклад, можна експортувати контакти з електронної пошти в </a:t>
            </a:r>
            <a:r>
              <a:rPr lang="en-US" dirty="0"/>
              <a:t>CSV </a:t>
            </a:r>
            <a:r>
              <a:rPr lang="uk-UA" dirty="0"/>
              <a:t>файл, а потім імпортувати їх у програму для управління контактами.</a:t>
            </a:r>
          </a:p>
          <a:p>
            <a:pPr marL="989013">
              <a:tabLst>
                <a:tab pos="989013" algn="l"/>
              </a:tabLst>
            </a:pPr>
            <a:r>
              <a:rPr lang="uk-UA" dirty="0"/>
              <a:t>Зберігання даних у таблицях. </a:t>
            </a:r>
            <a:r>
              <a:rPr lang="en-US" dirty="0"/>
              <a:t>CSV </a:t>
            </a:r>
            <a:r>
              <a:rPr lang="uk-UA" dirty="0"/>
              <a:t>файли можна використовувати для зберігання даних у вигляді таблиць, таких як таблиці продуктів, таблиці клієнтів тощо.</a:t>
            </a:r>
          </a:p>
          <a:p>
            <a:pPr marL="989013"/>
            <a:r>
              <a:rPr lang="uk-UA" dirty="0"/>
              <a:t>Аналіз даних. </a:t>
            </a:r>
            <a:r>
              <a:rPr lang="en-US" dirty="0"/>
              <a:t>CSV </a:t>
            </a:r>
            <a:r>
              <a:rPr lang="uk-UA" dirty="0"/>
              <a:t>файли можна використовувати для аналізу даних за допомогою програм для статистичного аналізу.</a:t>
            </a:r>
          </a:p>
          <a:p>
            <a:pPr marL="0" indent="0">
              <a:buNone/>
            </a:pPr>
            <a:r>
              <a:rPr lang="uk-UA" b="1" i="1" dirty="0"/>
              <a:t>Обмеження використання </a:t>
            </a:r>
            <a:r>
              <a:rPr lang="en-US" b="1" i="1" dirty="0"/>
              <a:t>CSV </a:t>
            </a:r>
            <a:r>
              <a:rPr lang="uk-UA" b="1" i="1" dirty="0"/>
              <a:t>файлів:</a:t>
            </a:r>
          </a:p>
          <a:p>
            <a:pPr marL="989013"/>
            <a:r>
              <a:rPr lang="en-US" dirty="0"/>
              <a:t>CSV </a:t>
            </a:r>
            <a:r>
              <a:rPr lang="uk-UA" dirty="0"/>
              <a:t>файли не підтримують типи даних, такі як числа з плаваючою комою, дати та час. Для зберігання таких даних потрібно використовувати інший формат даних.</a:t>
            </a:r>
          </a:p>
          <a:p>
            <a:pPr marL="989013"/>
            <a:r>
              <a:rPr lang="en-US" dirty="0"/>
              <a:t>CSV </a:t>
            </a:r>
            <a:r>
              <a:rPr lang="uk-UA" dirty="0"/>
              <a:t>файли можуть бути складними для читання, якщо вони містять багато даних. Для спрощення читання </a:t>
            </a:r>
            <a:r>
              <a:rPr lang="en-US" dirty="0"/>
              <a:t>CSV </a:t>
            </a:r>
            <a:r>
              <a:rPr lang="uk-UA" dirty="0"/>
              <a:t>файлів можна використовувати заголовки стовпців.</a:t>
            </a:r>
          </a:p>
          <a:p>
            <a:pPr marL="989013"/>
            <a:r>
              <a:rPr lang="uk-UA" dirty="0"/>
              <a:t>Загалом, </a:t>
            </a:r>
            <a:r>
              <a:rPr lang="en-US" dirty="0"/>
              <a:t>CSV </a:t>
            </a:r>
            <a:r>
              <a:rPr lang="uk-UA" dirty="0"/>
              <a:t>файли є ефективним способом зберігання та обміну даними. Вони є простими у використанні та універсальними, що робить їх популярним вибором для багатьох завдань.</a:t>
            </a:r>
          </a:p>
          <a:p>
            <a:endParaRPr lang="uk-UA" dirty="0"/>
          </a:p>
        </p:txBody>
      </p:sp>
    </p:spTree>
    <p:extLst>
      <p:ext uri="{BB962C8B-B14F-4D97-AF65-F5344CB8AC3E}">
        <p14:creationId xmlns:p14="http://schemas.microsoft.com/office/powerpoint/2010/main" val="97360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C6FB2F7-8D4E-456E-87A9-231A5919BC6F}"/>
              </a:ext>
            </a:extLst>
          </p:cNvPr>
          <p:cNvSpPr>
            <a:spLocks noGrp="1"/>
          </p:cNvSpPr>
          <p:nvPr>
            <p:ph idx="1"/>
          </p:nvPr>
        </p:nvSpPr>
        <p:spPr>
          <a:xfrm>
            <a:off x="838200" y="332509"/>
            <a:ext cx="10515600" cy="6234546"/>
          </a:xfrm>
        </p:spPr>
        <p:txBody>
          <a:bodyPr>
            <a:normAutofit fontScale="55000" lnSpcReduction="20000"/>
          </a:bodyPr>
          <a:lstStyle/>
          <a:p>
            <a:pPr marL="0" indent="0">
              <a:buNone/>
            </a:pPr>
            <a:endParaRPr lang="uk-UA" dirty="0"/>
          </a:p>
          <a:p>
            <a:pPr marL="0" indent="0">
              <a:buNone/>
            </a:pPr>
            <a:r>
              <a:rPr lang="uk-UA" b="1" i="1" dirty="0"/>
              <a:t>Назва </a:t>
            </a:r>
            <a:r>
              <a:rPr lang="uk-UA" b="1" i="1" dirty="0" err="1"/>
              <a:t>товару,Ціна,Кількість</a:t>
            </a:r>
            <a:endParaRPr lang="uk-UA" b="1" i="1" dirty="0"/>
          </a:p>
          <a:p>
            <a:pPr marL="0" indent="0">
              <a:buNone/>
            </a:pPr>
            <a:r>
              <a:rPr lang="uk-UA" b="1" dirty="0"/>
              <a:t>Телефон,1000 грн,10</a:t>
            </a:r>
          </a:p>
          <a:p>
            <a:pPr marL="0" indent="0">
              <a:buNone/>
            </a:pPr>
            <a:r>
              <a:rPr lang="uk-UA" b="1" dirty="0"/>
              <a:t>Ноутбук,2000 грн,5</a:t>
            </a:r>
          </a:p>
          <a:p>
            <a:pPr marL="0" indent="0">
              <a:buNone/>
            </a:pPr>
            <a:r>
              <a:rPr lang="uk-UA" b="1" dirty="0"/>
              <a:t>Телевізор,3000 грн,2</a:t>
            </a:r>
          </a:p>
          <a:p>
            <a:pPr marL="0" indent="0">
              <a:buNone/>
            </a:pPr>
            <a:r>
              <a:rPr lang="uk-UA" dirty="0"/>
              <a:t>Файл містить  три рядки, кожний з яких представляє один продукт. Перший стовпець містить назву товару, другий стовпець містить ціну, а третій стовпець містить кількість.</a:t>
            </a:r>
          </a:p>
          <a:p>
            <a:pPr marL="0" indent="0">
              <a:buNone/>
            </a:pPr>
            <a:r>
              <a:rPr lang="en-US" dirty="0"/>
              <a:t>csv</a:t>
            </a:r>
          </a:p>
          <a:p>
            <a:pPr marL="0" indent="0">
              <a:buNone/>
            </a:pPr>
            <a:r>
              <a:rPr lang="uk-UA" b="1" i="1" dirty="0" err="1"/>
              <a:t>Ім'я,По-батькові,Прізвище,Телефон</a:t>
            </a:r>
            <a:r>
              <a:rPr lang="uk-UA" b="1" i="1" dirty="0"/>
              <a:t>,</a:t>
            </a:r>
            <a:r>
              <a:rPr lang="en-US" b="1" i="1" dirty="0"/>
              <a:t>Email</a:t>
            </a:r>
          </a:p>
          <a:p>
            <a:pPr marL="0" indent="0">
              <a:buNone/>
            </a:pPr>
            <a:r>
              <a:rPr lang="uk-UA" b="1" dirty="0"/>
              <a:t>Іван,Петрович,Іванов,+380991234567,</a:t>
            </a:r>
            <a:r>
              <a:rPr lang="en-US" b="1" dirty="0"/>
              <a:t>ivanov@example.com</a:t>
            </a:r>
          </a:p>
          <a:p>
            <a:pPr marL="0" indent="0">
              <a:buNone/>
            </a:pPr>
            <a:r>
              <a:rPr lang="uk-UA" b="1" dirty="0"/>
              <a:t>Марія,Олександрівна,Петрова,+380997654321,</a:t>
            </a:r>
            <a:r>
              <a:rPr lang="en-US" b="1" dirty="0"/>
              <a:t>petrova@example.com</a:t>
            </a:r>
            <a:endParaRPr lang="uk-UA" b="1" dirty="0"/>
          </a:p>
          <a:p>
            <a:pPr marL="0" indent="0">
              <a:buNone/>
            </a:pPr>
            <a:endParaRPr lang="en-US" b="1" dirty="0"/>
          </a:p>
          <a:p>
            <a:pPr marL="0" indent="0">
              <a:buNone/>
            </a:pPr>
            <a:r>
              <a:rPr lang="uk-UA" dirty="0"/>
              <a:t>Цей файл містить три рядки, кожний з яких представляє одного клієнта. Перший стовпець містить ім'я, другий стовпець містить по-батькові, третій стовпець містить прізвище, четвертий стовпець містить номер телефону, а п'ятий стовпець містить адресу електронної пошти.</a:t>
            </a:r>
          </a:p>
          <a:p>
            <a:pPr marL="0" indent="0">
              <a:buNone/>
            </a:pPr>
            <a:endParaRPr lang="uk-UA" dirty="0"/>
          </a:p>
          <a:p>
            <a:pPr marL="0" indent="0">
              <a:buNone/>
            </a:pPr>
            <a:r>
              <a:rPr lang="en-US" dirty="0"/>
              <a:t>CSV </a:t>
            </a:r>
            <a:r>
              <a:rPr lang="uk-UA" dirty="0"/>
              <a:t>файли можна створювати за допомогою різних програм, таких як текстові редактори, електронні таблиці та програми для обробки даних.</a:t>
            </a:r>
          </a:p>
          <a:p>
            <a:pPr marL="0" indent="0">
              <a:buNone/>
            </a:pPr>
            <a:r>
              <a:rPr lang="uk-UA" dirty="0"/>
              <a:t>Ось деякі інструменти, які можна використовувати для створення та редагування </a:t>
            </a:r>
            <a:r>
              <a:rPr lang="en-US" dirty="0"/>
              <a:t>CSV </a:t>
            </a:r>
            <a:r>
              <a:rPr lang="uk-UA" dirty="0"/>
              <a:t>файлів:</a:t>
            </a:r>
          </a:p>
          <a:p>
            <a:r>
              <a:rPr lang="uk-UA" dirty="0"/>
              <a:t>Текстові редактори, такі як </a:t>
            </a:r>
            <a:r>
              <a:rPr lang="en-US" dirty="0"/>
              <a:t>Notepad, Sublime Text </a:t>
            </a:r>
            <a:r>
              <a:rPr lang="uk-UA" dirty="0"/>
              <a:t>або </a:t>
            </a:r>
            <a:r>
              <a:rPr lang="en-US" dirty="0"/>
              <a:t>Visual Studio Code.</a:t>
            </a:r>
          </a:p>
          <a:p>
            <a:r>
              <a:rPr lang="uk-UA" dirty="0"/>
              <a:t>Електронні таблиці, такі як </a:t>
            </a:r>
            <a:r>
              <a:rPr lang="en-US" dirty="0"/>
              <a:t>Excel, Google Sheets </a:t>
            </a:r>
            <a:r>
              <a:rPr lang="uk-UA" dirty="0"/>
              <a:t>або </a:t>
            </a:r>
            <a:r>
              <a:rPr lang="en-US" dirty="0"/>
              <a:t>LibreOffice Calc.</a:t>
            </a:r>
          </a:p>
          <a:p>
            <a:r>
              <a:rPr lang="uk-UA" dirty="0"/>
              <a:t>Програми та мови програмування для обробки даних, такі як </a:t>
            </a:r>
            <a:r>
              <a:rPr lang="en-US" dirty="0"/>
              <a:t>Python,</a:t>
            </a:r>
            <a:r>
              <a:rPr lang="uk-UA" dirty="0"/>
              <a:t> </a:t>
            </a:r>
            <a:r>
              <a:rPr lang="en-US" dirty="0"/>
              <a:t>Java</a:t>
            </a:r>
            <a:r>
              <a:rPr lang="uk-UA" dirty="0"/>
              <a:t>, </a:t>
            </a:r>
            <a:r>
              <a:rPr lang="en-US" dirty="0"/>
              <a:t>JavaScript</a:t>
            </a:r>
            <a:r>
              <a:rPr lang="uk-UA" dirty="0"/>
              <a:t>, РНР, </a:t>
            </a:r>
            <a:r>
              <a:rPr lang="en-US" dirty="0"/>
              <a:t>SPSS, SAS </a:t>
            </a:r>
            <a:r>
              <a:rPr lang="uk-UA" dirty="0"/>
              <a:t>або </a:t>
            </a:r>
            <a:r>
              <a:rPr lang="en-US" dirty="0"/>
              <a:t>R.</a:t>
            </a:r>
            <a:endParaRPr lang="uk-UA" dirty="0"/>
          </a:p>
        </p:txBody>
      </p:sp>
    </p:spTree>
    <p:extLst>
      <p:ext uri="{BB962C8B-B14F-4D97-AF65-F5344CB8AC3E}">
        <p14:creationId xmlns:p14="http://schemas.microsoft.com/office/powerpoint/2010/main" val="2410553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0595648-9F06-4884-9F5D-6778F30D0994}"/>
              </a:ext>
            </a:extLst>
          </p:cNvPr>
          <p:cNvPicPr>
            <a:picLocks noChangeAspect="1"/>
          </p:cNvPicPr>
          <p:nvPr/>
        </p:nvPicPr>
        <p:blipFill>
          <a:blip r:embed="rId2"/>
          <a:stretch>
            <a:fillRect/>
          </a:stretch>
        </p:blipFill>
        <p:spPr>
          <a:xfrm>
            <a:off x="136738" y="4653813"/>
            <a:ext cx="7632854" cy="2011854"/>
          </a:xfrm>
          <a:prstGeom prst="rect">
            <a:avLst/>
          </a:prstGeom>
        </p:spPr>
      </p:pic>
      <p:pic>
        <p:nvPicPr>
          <p:cNvPr id="7" name="Місце для вмісту 6">
            <a:extLst>
              <a:ext uri="{FF2B5EF4-FFF2-40B4-BE49-F238E27FC236}">
                <a16:creationId xmlns:a16="http://schemas.microsoft.com/office/drawing/2014/main" id="{576A4F16-C604-46AF-9FB4-52E93A6F59BE}"/>
              </a:ext>
            </a:extLst>
          </p:cNvPr>
          <p:cNvPicPr>
            <a:picLocks noGrp="1" noChangeAspect="1"/>
          </p:cNvPicPr>
          <p:nvPr>
            <p:ph sz="half" idx="1"/>
          </p:nvPr>
        </p:nvPicPr>
        <p:blipFill>
          <a:blip r:embed="rId3"/>
          <a:stretch>
            <a:fillRect/>
          </a:stretch>
        </p:blipFill>
        <p:spPr>
          <a:xfrm>
            <a:off x="177370" y="1521590"/>
            <a:ext cx="5398707" cy="2855790"/>
          </a:xfrm>
          <a:prstGeom prst="rect">
            <a:avLst/>
          </a:prstGeom>
        </p:spPr>
      </p:pic>
      <p:sp>
        <p:nvSpPr>
          <p:cNvPr id="6" name="Місце для вмісту 5">
            <a:extLst>
              <a:ext uri="{FF2B5EF4-FFF2-40B4-BE49-F238E27FC236}">
                <a16:creationId xmlns:a16="http://schemas.microsoft.com/office/drawing/2014/main" id="{39E9108A-BD87-442C-BE51-9C3453D350AC}"/>
              </a:ext>
            </a:extLst>
          </p:cNvPr>
          <p:cNvSpPr>
            <a:spLocks noGrp="1"/>
          </p:cNvSpPr>
          <p:nvPr>
            <p:ph sz="half" idx="2"/>
          </p:nvPr>
        </p:nvSpPr>
        <p:spPr>
          <a:xfrm>
            <a:off x="6172200" y="2235199"/>
            <a:ext cx="5181600" cy="3941763"/>
          </a:xfrm>
        </p:spPr>
        <p:txBody>
          <a:bodyPr/>
          <a:lstStyle/>
          <a:p>
            <a:endParaRPr lang="uk-UA" dirty="0"/>
          </a:p>
          <a:p>
            <a:endParaRPr lang="uk-UA" dirty="0"/>
          </a:p>
        </p:txBody>
      </p:sp>
      <p:pic>
        <p:nvPicPr>
          <p:cNvPr id="8" name="Рисунок 7">
            <a:extLst>
              <a:ext uri="{FF2B5EF4-FFF2-40B4-BE49-F238E27FC236}">
                <a16:creationId xmlns:a16="http://schemas.microsoft.com/office/drawing/2014/main" id="{7971AA07-4AA2-4496-A8F5-EAA66CB2BC1B}"/>
              </a:ext>
            </a:extLst>
          </p:cNvPr>
          <p:cNvPicPr>
            <a:picLocks noChangeAspect="1"/>
          </p:cNvPicPr>
          <p:nvPr/>
        </p:nvPicPr>
        <p:blipFill>
          <a:blip r:embed="rId4"/>
          <a:stretch>
            <a:fillRect/>
          </a:stretch>
        </p:blipFill>
        <p:spPr>
          <a:xfrm>
            <a:off x="6960781" y="1725682"/>
            <a:ext cx="4012019" cy="2120387"/>
          </a:xfrm>
          <a:prstGeom prst="rect">
            <a:avLst/>
          </a:prstGeom>
        </p:spPr>
      </p:pic>
      <p:pic>
        <p:nvPicPr>
          <p:cNvPr id="9" name="Рисунок 8">
            <a:extLst>
              <a:ext uri="{FF2B5EF4-FFF2-40B4-BE49-F238E27FC236}">
                <a16:creationId xmlns:a16="http://schemas.microsoft.com/office/drawing/2014/main" id="{590C0A68-C107-4C1A-9C15-535E97318961}"/>
              </a:ext>
            </a:extLst>
          </p:cNvPr>
          <p:cNvPicPr>
            <a:picLocks noChangeAspect="1"/>
          </p:cNvPicPr>
          <p:nvPr/>
        </p:nvPicPr>
        <p:blipFill>
          <a:blip r:embed="rId5"/>
          <a:stretch>
            <a:fillRect/>
          </a:stretch>
        </p:blipFill>
        <p:spPr>
          <a:xfrm>
            <a:off x="6446108" y="4100946"/>
            <a:ext cx="5503815" cy="2585534"/>
          </a:xfrm>
          <a:prstGeom prst="rect">
            <a:avLst/>
          </a:prstGeom>
        </p:spPr>
      </p:pic>
      <p:pic>
        <p:nvPicPr>
          <p:cNvPr id="10" name="Рисунок 9">
            <a:extLst>
              <a:ext uri="{FF2B5EF4-FFF2-40B4-BE49-F238E27FC236}">
                <a16:creationId xmlns:a16="http://schemas.microsoft.com/office/drawing/2014/main" id="{EB0A4DB8-4278-439B-B349-71DBBC59C904}"/>
              </a:ext>
            </a:extLst>
          </p:cNvPr>
          <p:cNvPicPr>
            <a:picLocks noChangeAspect="1"/>
          </p:cNvPicPr>
          <p:nvPr/>
        </p:nvPicPr>
        <p:blipFill>
          <a:blip r:embed="rId6"/>
          <a:stretch>
            <a:fillRect/>
          </a:stretch>
        </p:blipFill>
        <p:spPr>
          <a:xfrm>
            <a:off x="1234058" y="300029"/>
            <a:ext cx="945724" cy="1215556"/>
          </a:xfrm>
          <a:prstGeom prst="rect">
            <a:avLst/>
          </a:prstGeom>
        </p:spPr>
      </p:pic>
      <p:pic>
        <p:nvPicPr>
          <p:cNvPr id="11" name="Рисунок 10">
            <a:extLst>
              <a:ext uri="{FF2B5EF4-FFF2-40B4-BE49-F238E27FC236}">
                <a16:creationId xmlns:a16="http://schemas.microsoft.com/office/drawing/2014/main" id="{16BAA894-5A25-4CE5-8452-266EDFA9AAD9}"/>
              </a:ext>
            </a:extLst>
          </p:cNvPr>
          <p:cNvPicPr>
            <a:picLocks noChangeAspect="1"/>
          </p:cNvPicPr>
          <p:nvPr/>
        </p:nvPicPr>
        <p:blipFill>
          <a:blip r:embed="rId7"/>
          <a:stretch>
            <a:fillRect/>
          </a:stretch>
        </p:blipFill>
        <p:spPr>
          <a:xfrm>
            <a:off x="6446108" y="252805"/>
            <a:ext cx="1036410" cy="1196444"/>
          </a:xfrm>
          <a:prstGeom prst="rect">
            <a:avLst/>
          </a:prstGeom>
        </p:spPr>
      </p:pic>
    </p:spTree>
    <p:extLst>
      <p:ext uri="{BB962C8B-B14F-4D97-AF65-F5344CB8AC3E}">
        <p14:creationId xmlns:p14="http://schemas.microsoft.com/office/powerpoint/2010/main" val="274653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F66CD13-60AD-4DB1-8EB0-30BA6A53DFC0}"/>
              </a:ext>
            </a:extLst>
          </p:cNvPr>
          <p:cNvSpPr>
            <a:spLocks noGrp="1"/>
          </p:cNvSpPr>
          <p:nvPr>
            <p:ph type="title"/>
          </p:nvPr>
        </p:nvSpPr>
        <p:spPr>
          <a:xfrm>
            <a:off x="838200" y="216176"/>
            <a:ext cx="10515600" cy="781351"/>
          </a:xfrm>
        </p:spPr>
        <p:txBody>
          <a:bodyPr>
            <a:normAutofit/>
          </a:bodyPr>
          <a:lstStyle/>
          <a:p>
            <a:pPr algn="ctr"/>
            <a:r>
              <a:rPr lang="en-US" dirty="0"/>
              <a:t>JSON</a:t>
            </a:r>
            <a:r>
              <a:rPr lang="uk-UA" dirty="0"/>
              <a:t> файли</a:t>
            </a:r>
          </a:p>
        </p:txBody>
      </p:sp>
      <p:sp>
        <p:nvSpPr>
          <p:cNvPr id="6" name="Місце для вмісту 5">
            <a:extLst>
              <a:ext uri="{FF2B5EF4-FFF2-40B4-BE49-F238E27FC236}">
                <a16:creationId xmlns:a16="http://schemas.microsoft.com/office/drawing/2014/main" id="{85D8508E-0B5D-4752-9D99-9E84D6BE3772}"/>
              </a:ext>
            </a:extLst>
          </p:cNvPr>
          <p:cNvSpPr>
            <a:spLocks noGrp="1"/>
          </p:cNvSpPr>
          <p:nvPr>
            <p:ph idx="1"/>
          </p:nvPr>
        </p:nvSpPr>
        <p:spPr>
          <a:xfrm>
            <a:off x="838200" y="1219200"/>
            <a:ext cx="8731827" cy="4957763"/>
          </a:xfrm>
        </p:spPr>
        <p:txBody>
          <a:bodyPr>
            <a:normAutofit fontScale="70000" lnSpcReduction="20000"/>
          </a:bodyPr>
          <a:lstStyle/>
          <a:p>
            <a:pPr marL="0" indent="0" algn="just">
              <a:lnSpc>
                <a:spcPct val="120000"/>
              </a:lnSpc>
              <a:buNone/>
            </a:pPr>
            <a:r>
              <a:rPr lang="uk-UA" b="1" dirty="0"/>
              <a:t>	</a:t>
            </a:r>
            <a:r>
              <a:rPr lang="en-US" b="1" dirty="0"/>
              <a:t>JSON </a:t>
            </a:r>
            <a:r>
              <a:rPr lang="en-US" dirty="0"/>
              <a:t>(JavaScript Object Notation) – </a:t>
            </a:r>
            <a:r>
              <a:rPr lang="uk-UA" dirty="0"/>
              <a:t>це текстовий формат, призначений для зберігання структурованих даних. Він був створений американським програмістом </a:t>
            </a:r>
            <a:r>
              <a:rPr lang="uk-UA" b="1" i="1" dirty="0"/>
              <a:t>Дугласом </a:t>
            </a:r>
            <a:r>
              <a:rPr lang="uk-UA" b="1" i="1" dirty="0" err="1"/>
              <a:t>Крокфордом</a:t>
            </a:r>
            <a:r>
              <a:rPr lang="uk-UA" b="1" i="1" dirty="0"/>
              <a:t> </a:t>
            </a:r>
            <a:r>
              <a:rPr lang="uk-UA" dirty="0"/>
              <a:t>на базі </a:t>
            </a:r>
            <a:r>
              <a:rPr lang="en-US" dirty="0"/>
              <a:t>JavaScript, </a:t>
            </a:r>
            <a:r>
              <a:rPr lang="uk-UA" dirty="0"/>
              <a:t>але при цьому не прив'язаний до нього і є незалежним. </a:t>
            </a:r>
            <a:r>
              <a:rPr lang="en-US" dirty="0"/>
              <a:t>JSON </a:t>
            </a:r>
            <a:r>
              <a:rPr lang="uk-UA" dirty="0"/>
              <a:t>легко поєднується з будь-яким сучасним середовищем програмування, зокрема, код для введення та обробки даних у цьому форматі присутній у мовах </a:t>
            </a:r>
            <a:r>
              <a:rPr lang="en-US" dirty="0"/>
              <a:t>PHP, Python, Java</a:t>
            </a:r>
            <a:r>
              <a:rPr lang="uk-UA" dirty="0"/>
              <a:t>, </a:t>
            </a:r>
            <a:r>
              <a:rPr lang="en-US" dirty="0"/>
              <a:t>Ruby</a:t>
            </a:r>
            <a:r>
              <a:rPr lang="uk-UA" dirty="0"/>
              <a:t>,</a:t>
            </a:r>
            <a:r>
              <a:rPr lang="en-US" dirty="0"/>
              <a:t> C, C++, C#, JavaScript, Perl</a:t>
            </a:r>
            <a:r>
              <a:rPr lang="uk-UA" dirty="0"/>
              <a:t> та інші.</a:t>
            </a:r>
            <a:endParaRPr lang="en-US" dirty="0"/>
          </a:p>
          <a:p>
            <a:pPr marL="0" indent="0" algn="just">
              <a:lnSpc>
                <a:spcPct val="120000"/>
              </a:lnSpc>
              <a:buNone/>
            </a:pPr>
            <a:r>
              <a:rPr lang="uk-UA" dirty="0"/>
              <a:t>	Файли </a:t>
            </a:r>
            <a:r>
              <a:rPr lang="en-US" dirty="0"/>
              <a:t>JSON </a:t>
            </a:r>
            <a:r>
              <a:rPr lang="uk-UA" dirty="0"/>
              <a:t>мають однойменне розширення .</a:t>
            </a:r>
            <a:r>
              <a:rPr lang="en-US" dirty="0"/>
              <a:t>json, </a:t>
            </a:r>
            <a:r>
              <a:rPr lang="uk-UA" dirty="0"/>
              <a:t>також цей формат може бути представлений в інших типах файлів (наприклад, .</a:t>
            </a:r>
            <a:r>
              <a:rPr lang="en-US" dirty="0"/>
              <a:t>html), </a:t>
            </a:r>
            <a:r>
              <a:rPr lang="uk-UA" dirty="0"/>
              <a:t>відображаючись у вигляді рядка </a:t>
            </a:r>
            <a:r>
              <a:rPr lang="en-US" dirty="0"/>
              <a:t>JSON </a:t>
            </a:r>
            <a:r>
              <a:rPr lang="uk-UA" dirty="0"/>
              <a:t>або об'єкта. Важливою особливістю стандарту є те, що рядок </a:t>
            </a:r>
            <a:r>
              <a:rPr lang="en-US" dirty="0"/>
              <a:t>JSON </a:t>
            </a:r>
            <a:r>
              <a:rPr lang="uk-UA" dirty="0"/>
              <a:t>виглядає як звичайний текст, який легко </a:t>
            </a:r>
            <a:r>
              <a:rPr lang="uk-UA" dirty="0" err="1"/>
              <a:t>читається</a:t>
            </a:r>
            <a:r>
              <a:rPr lang="uk-UA" dirty="0"/>
              <a:t> людиною – як і у випадку з будь-якими іншими текстовими форматами.</a:t>
            </a:r>
          </a:p>
          <a:p>
            <a:pPr marL="0" indent="0" algn="just">
              <a:lnSpc>
                <a:spcPct val="120000"/>
              </a:lnSpc>
              <a:spcBef>
                <a:spcPts val="600"/>
              </a:spcBef>
              <a:buNone/>
            </a:pPr>
            <a:r>
              <a:rPr lang="uk-UA" dirty="0"/>
              <a:t>Ці властивості роблять </a:t>
            </a:r>
            <a:r>
              <a:rPr lang="en-US" dirty="0"/>
              <a:t>JSON </a:t>
            </a:r>
            <a:r>
              <a:rPr lang="uk-UA" dirty="0"/>
              <a:t>ідеальною мовою для обміну даними.</a:t>
            </a:r>
          </a:p>
          <a:p>
            <a:pPr marL="0" indent="0" algn="just">
              <a:lnSpc>
                <a:spcPct val="120000"/>
              </a:lnSpc>
              <a:spcBef>
                <a:spcPts val="600"/>
              </a:spcBef>
              <a:buNone/>
            </a:pPr>
            <a:endParaRPr lang="uk-UA" dirty="0"/>
          </a:p>
          <a:p>
            <a:pPr marL="0" indent="0">
              <a:lnSpc>
                <a:spcPct val="120000"/>
              </a:lnSpc>
              <a:spcBef>
                <a:spcPts val="600"/>
              </a:spcBef>
              <a:buNone/>
            </a:pPr>
            <a:endParaRPr lang="uk-UA" dirty="0"/>
          </a:p>
        </p:txBody>
      </p:sp>
      <p:pic>
        <p:nvPicPr>
          <p:cNvPr id="7" name="Рисунок 6">
            <a:extLst>
              <a:ext uri="{FF2B5EF4-FFF2-40B4-BE49-F238E27FC236}">
                <a16:creationId xmlns:a16="http://schemas.microsoft.com/office/drawing/2014/main" id="{5D15E2EF-C30D-44E2-A945-5B1022DB4FA4}"/>
              </a:ext>
            </a:extLst>
          </p:cNvPr>
          <p:cNvPicPr>
            <a:picLocks noChangeAspect="1"/>
          </p:cNvPicPr>
          <p:nvPr/>
        </p:nvPicPr>
        <p:blipFill>
          <a:blip r:embed="rId2"/>
          <a:stretch>
            <a:fillRect/>
          </a:stretch>
        </p:blipFill>
        <p:spPr>
          <a:xfrm>
            <a:off x="9819409" y="2169950"/>
            <a:ext cx="2057578" cy="2804403"/>
          </a:xfrm>
          <a:prstGeom prst="rect">
            <a:avLst/>
          </a:prstGeom>
        </p:spPr>
      </p:pic>
      <p:pic>
        <p:nvPicPr>
          <p:cNvPr id="8" name="Рисунок 7">
            <a:extLst>
              <a:ext uri="{FF2B5EF4-FFF2-40B4-BE49-F238E27FC236}">
                <a16:creationId xmlns:a16="http://schemas.microsoft.com/office/drawing/2014/main" id="{00DC0AE6-5486-47A9-88F9-1810950B8CB1}"/>
              </a:ext>
            </a:extLst>
          </p:cNvPr>
          <p:cNvPicPr>
            <a:picLocks noChangeAspect="1"/>
          </p:cNvPicPr>
          <p:nvPr/>
        </p:nvPicPr>
        <p:blipFill>
          <a:blip r:embed="rId3"/>
          <a:stretch>
            <a:fillRect/>
          </a:stretch>
        </p:blipFill>
        <p:spPr>
          <a:xfrm>
            <a:off x="9000518" y="216176"/>
            <a:ext cx="2034716" cy="929721"/>
          </a:xfrm>
          <a:prstGeom prst="rect">
            <a:avLst/>
          </a:prstGeom>
        </p:spPr>
      </p:pic>
    </p:spTree>
    <p:extLst>
      <p:ext uri="{BB962C8B-B14F-4D97-AF65-F5344CB8AC3E}">
        <p14:creationId xmlns:p14="http://schemas.microsoft.com/office/powerpoint/2010/main" val="3209244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A8A9695-4438-42A3-8796-15D209734F3F}"/>
              </a:ext>
            </a:extLst>
          </p:cNvPr>
          <p:cNvSpPr>
            <a:spLocks noGrp="1"/>
          </p:cNvSpPr>
          <p:nvPr>
            <p:ph idx="1"/>
          </p:nvPr>
        </p:nvSpPr>
        <p:spPr>
          <a:xfrm>
            <a:off x="838200" y="415636"/>
            <a:ext cx="10515600" cy="5761327"/>
          </a:xfrm>
        </p:spPr>
        <p:txBody>
          <a:bodyPr>
            <a:normAutofit fontScale="92500"/>
          </a:bodyPr>
          <a:lstStyle/>
          <a:p>
            <a:pPr marL="0" indent="0">
              <a:lnSpc>
                <a:spcPct val="120000"/>
              </a:lnSpc>
              <a:spcBef>
                <a:spcPts val="600"/>
              </a:spcBef>
              <a:buNone/>
            </a:pPr>
            <a:r>
              <a:rPr lang="en-US" b="1" dirty="0"/>
              <a:t>JSON </a:t>
            </a:r>
            <a:r>
              <a:rPr lang="uk-UA" b="1" dirty="0"/>
              <a:t>базується на двох структурах даних:</a:t>
            </a:r>
          </a:p>
          <a:p>
            <a:pPr>
              <a:lnSpc>
                <a:spcPct val="120000"/>
              </a:lnSpc>
              <a:spcBef>
                <a:spcPts val="600"/>
              </a:spcBef>
            </a:pPr>
            <a:r>
              <a:rPr lang="uk-UA" b="1" dirty="0"/>
              <a:t>Колекція пар ключ/значення. </a:t>
            </a:r>
            <a:r>
              <a:rPr lang="uk-UA" dirty="0"/>
              <a:t>У різних мовах ця концепція реалізована як об'єкт, запис, структура, словник, хеш, іменований список або асоціативний масив. (</a:t>
            </a:r>
            <a:r>
              <a:rPr lang="ru-RU" dirty="0"/>
              <a:t>Пара "ключ-</a:t>
            </a:r>
            <a:r>
              <a:rPr lang="ru-RU" dirty="0" err="1"/>
              <a:t>значення</a:t>
            </a:r>
            <a:r>
              <a:rPr lang="ru-RU" dirty="0"/>
              <a:t>" ("</a:t>
            </a:r>
            <a:r>
              <a:rPr lang="ru-RU" dirty="0" err="1"/>
              <a:t>key</a:t>
            </a:r>
            <a:r>
              <a:rPr lang="ru-RU" dirty="0"/>
              <a:t>" : "</a:t>
            </a:r>
            <a:r>
              <a:rPr lang="ru-RU" dirty="0" err="1"/>
              <a:t>value</a:t>
            </a:r>
            <a:r>
              <a:rPr lang="ru-RU" dirty="0"/>
              <a:t>"), в </a:t>
            </a:r>
            <a:r>
              <a:rPr lang="ru-RU" dirty="0" err="1"/>
              <a:t>якій</a:t>
            </a:r>
            <a:r>
              <a:rPr lang="ru-RU" dirty="0"/>
              <a:t> </a:t>
            </a:r>
            <a:r>
              <a:rPr lang="ru-RU" dirty="0" err="1"/>
              <a:t>ключі</a:t>
            </a:r>
            <a:r>
              <a:rPr lang="ru-RU" dirty="0"/>
              <a:t> є рядками, а </a:t>
            </a:r>
            <a:r>
              <a:rPr lang="ru-RU" dirty="0" err="1"/>
              <a:t>значення</a:t>
            </a:r>
            <a:r>
              <a:rPr lang="ru-RU" dirty="0"/>
              <a:t> - </a:t>
            </a:r>
            <a:r>
              <a:rPr lang="ru-RU" dirty="0" err="1"/>
              <a:t>допустимим</a:t>
            </a:r>
            <a:r>
              <a:rPr lang="ru-RU" dirty="0"/>
              <a:t> типом </a:t>
            </a:r>
            <a:r>
              <a:rPr lang="ru-RU" dirty="0" err="1"/>
              <a:t>даних</a:t>
            </a:r>
            <a:r>
              <a:rPr lang="ru-RU" dirty="0"/>
              <a:t> JSON.)</a:t>
            </a:r>
          </a:p>
          <a:p>
            <a:pPr>
              <a:lnSpc>
                <a:spcPct val="120000"/>
              </a:lnSpc>
              <a:spcBef>
                <a:spcPts val="600"/>
              </a:spcBef>
            </a:pPr>
            <a:r>
              <a:rPr lang="uk-UA" b="1" dirty="0"/>
              <a:t>Упорядкований список значень. </a:t>
            </a:r>
            <a:r>
              <a:rPr lang="uk-UA" dirty="0"/>
              <a:t>У більшості мов це реалізовано як масив, вектор, список або послідовність.</a:t>
            </a:r>
          </a:p>
          <a:p>
            <a:pPr marL="0" indent="0">
              <a:lnSpc>
                <a:spcPct val="120000"/>
              </a:lnSpc>
              <a:spcBef>
                <a:spcPts val="600"/>
              </a:spcBef>
              <a:buNone/>
            </a:pPr>
            <a:r>
              <a:rPr lang="uk-UA" dirty="0"/>
              <a:t>	Це </a:t>
            </a:r>
            <a:r>
              <a:rPr lang="uk-UA" dirty="0" err="1"/>
              <a:t>универсальні</a:t>
            </a:r>
            <a:r>
              <a:rPr lang="uk-UA" dirty="0"/>
              <a:t> структури даних. У тому чи іншому вигляді їх підтримують майже усі сучасні мови програмування. Є сенс будувати формат даних, що є незалежним від мови програмування, саме на цих структурах.</a:t>
            </a:r>
          </a:p>
          <a:p>
            <a:endParaRPr lang="uk-UA" dirty="0"/>
          </a:p>
        </p:txBody>
      </p:sp>
    </p:spTree>
    <p:extLst>
      <p:ext uri="{BB962C8B-B14F-4D97-AF65-F5344CB8AC3E}">
        <p14:creationId xmlns:p14="http://schemas.microsoft.com/office/powerpoint/2010/main" val="244941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E97A93B-DF8B-4E65-A02E-E3758ABDB32B}"/>
              </a:ext>
            </a:extLst>
          </p:cNvPr>
          <p:cNvSpPr>
            <a:spLocks noGrp="1"/>
          </p:cNvSpPr>
          <p:nvPr>
            <p:ph idx="1"/>
          </p:nvPr>
        </p:nvSpPr>
        <p:spPr>
          <a:xfrm>
            <a:off x="322118" y="540327"/>
            <a:ext cx="11544300" cy="6213764"/>
          </a:xfrm>
        </p:spPr>
        <p:txBody>
          <a:bodyPr>
            <a:normAutofit fontScale="62500" lnSpcReduction="20000"/>
          </a:bodyPr>
          <a:lstStyle/>
          <a:p>
            <a:pPr marL="0" indent="0">
              <a:lnSpc>
                <a:spcPct val="120000"/>
              </a:lnSpc>
              <a:buNone/>
            </a:pPr>
            <a:r>
              <a:rPr lang="ru-RU" dirty="0" err="1"/>
              <a:t>Ключі</a:t>
            </a:r>
            <a:r>
              <a:rPr lang="ru-RU" dirty="0"/>
              <a:t> та </a:t>
            </a:r>
            <a:r>
              <a:rPr lang="ru-RU" dirty="0" err="1"/>
              <a:t>значення</a:t>
            </a:r>
            <a:r>
              <a:rPr lang="ru-RU" dirty="0"/>
              <a:t> JSON у </a:t>
            </a:r>
            <a:r>
              <a:rPr lang="ru-RU" dirty="0" err="1"/>
              <a:t>різних</a:t>
            </a:r>
            <a:r>
              <a:rPr lang="ru-RU" dirty="0"/>
              <a:t> </a:t>
            </a:r>
            <a:r>
              <a:rPr lang="ru-RU" dirty="0" err="1"/>
              <a:t>мовах</a:t>
            </a:r>
            <a:r>
              <a:rPr lang="ru-RU" dirty="0"/>
              <a:t> </a:t>
            </a:r>
            <a:r>
              <a:rPr lang="ru-RU" dirty="0" err="1"/>
              <a:t>програмування</a:t>
            </a:r>
            <a:r>
              <a:rPr lang="ru-RU" dirty="0"/>
              <a:t> </a:t>
            </a:r>
            <a:r>
              <a:rPr lang="ru-RU" dirty="0" err="1"/>
              <a:t>називаються</a:t>
            </a:r>
            <a:r>
              <a:rPr lang="ru-RU" dirty="0"/>
              <a:t> </a:t>
            </a:r>
            <a:r>
              <a:rPr lang="ru-RU" dirty="0" err="1"/>
              <a:t>по-різному</a:t>
            </a:r>
            <a:r>
              <a:rPr lang="ru-RU" dirty="0"/>
              <a:t>: структура, </a:t>
            </a:r>
            <a:r>
              <a:rPr lang="ru-RU" dirty="0" err="1"/>
              <a:t>запис</a:t>
            </a:r>
            <a:r>
              <a:rPr lang="ru-RU" dirty="0"/>
              <a:t>, словник, </a:t>
            </a:r>
            <a:r>
              <a:rPr lang="ru-RU" dirty="0" err="1"/>
              <a:t>асоціативний</a:t>
            </a:r>
            <a:r>
              <a:rPr lang="ru-RU" dirty="0"/>
              <a:t> </a:t>
            </a:r>
            <a:r>
              <a:rPr lang="ru-RU" dirty="0" err="1"/>
              <a:t>масив</a:t>
            </a:r>
            <a:r>
              <a:rPr lang="ru-RU" dirty="0"/>
              <a:t>, </a:t>
            </a:r>
            <a:r>
              <a:rPr lang="ru-RU" dirty="0" err="1"/>
              <a:t>послідовність</a:t>
            </a:r>
            <a:r>
              <a:rPr lang="ru-RU" dirty="0"/>
              <a:t>, вектор, список </a:t>
            </a:r>
            <a:r>
              <a:rPr lang="ru-RU" dirty="0" err="1"/>
              <a:t>тощо</a:t>
            </a:r>
            <a:r>
              <a:rPr lang="ru-RU" dirty="0"/>
              <a:t>. </a:t>
            </a:r>
            <a:r>
              <a:rPr lang="ru-RU" dirty="0" err="1"/>
              <a:t>Така</a:t>
            </a:r>
            <a:r>
              <a:rPr lang="ru-RU" dirty="0"/>
              <a:t> </a:t>
            </a:r>
            <a:r>
              <a:rPr lang="ru-RU" dirty="0" err="1"/>
              <a:t>універсальність</a:t>
            </a:r>
            <a:r>
              <a:rPr lang="ru-RU" dirty="0"/>
              <a:t> </a:t>
            </a:r>
            <a:r>
              <a:rPr lang="ru-RU" dirty="0" err="1"/>
              <a:t>дозволяє</a:t>
            </a:r>
            <a:r>
              <a:rPr lang="ru-RU" dirty="0"/>
              <a:t> легко </a:t>
            </a:r>
            <a:r>
              <a:rPr lang="ru-RU" dirty="0" err="1"/>
              <a:t>обмінюватись</a:t>
            </a:r>
            <a:r>
              <a:rPr lang="ru-RU" dirty="0"/>
              <a:t> </a:t>
            </a:r>
            <a:r>
              <a:rPr lang="ru-RU" dirty="0" err="1"/>
              <a:t>даними</a:t>
            </a:r>
            <a:r>
              <a:rPr lang="ru-RU" dirty="0"/>
              <a:t> </a:t>
            </a:r>
            <a:r>
              <a:rPr lang="ru-RU" dirty="0" err="1"/>
              <a:t>між</a:t>
            </a:r>
            <a:r>
              <a:rPr lang="ru-RU" dirty="0"/>
              <a:t> </a:t>
            </a:r>
            <a:r>
              <a:rPr lang="ru-RU" dirty="0" err="1"/>
              <a:t>програмними</a:t>
            </a:r>
            <a:r>
              <a:rPr lang="ru-RU" dirty="0"/>
              <a:t> </a:t>
            </a:r>
            <a:r>
              <a:rPr lang="ru-RU" dirty="0" err="1"/>
              <a:t>середовищами</a:t>
            </a:r>
            <a:r>
              <a:rPr lang="ru-RU" dirty="0"/>
              <a:t> через JSON.</a:t>
            </a:r>
          </a:p>
          <a:p>
            <a:pPr marL="0" indent="0">
              <a:lnSpc>
                <a:spcPct val="120000"/>
              </a:lnSpc>
              <a:buNone/>
            </a:pPr>
            <a:r>
              <a:rPr lang="ru-RU" sz="3600" b="1" i="1" dirty="0" err="1"/>
              <a:t>Об'єкт</a:t>
            </a:r>
            <a:r>
              <a:rPr lang="ru-RU" sz="3600" b="1" i="1" dirty="0"/>
              <a:t> - </a:t>
            </a:r>
            <a:r>
              <a:rPr lang="ru-RU" sz="3600" b="1" i="1" dirty="0" err="1"/>
              <a:t>це</a:t>
            </a:r>
            <a:r>
              <a:rPr lang="ru-RU" sz="3600" b="1" i="1" dirty="0"/>
              <a:t> </a:t>
            </a:r>
            <a:r>
              <a:rPr lang="ru-RU" sz="3600" b="1" i="1" dirty="0" err="1"/>
              <a:t>невпорядкований</a:t>
            </a:r>
            <a:r>
              <a:rPr lang="ru-RU" sz="3600" b="1" i="1" dirty="0"/>
              <a:t> </a:t>
            </a:r>
            <a:r>
              <a:rPr lang="ru-RU" sz="3600" b="1" i="1" dirty="0" err="1"/>
              <a:t>набір</a:t>
            </a:r>
            <a:r>
              <a:rPr lang="ru-RU" sz="3600" b="1" i="1" dirty="0"/>
              <a:t> пар ключ/</a:t>
            </a:r>
            <a:r>
              <a:rPr lang="ru-RU" sz="3600" b="1" i="1" dirty="0" err="1"/>
              <a:t>значення</a:t>
            </a:r>
            <a:r>
              <a:rPr lang="ru-RU" sz="3600" b="1" i="1" dirty="0"/>
              <a:t>. </a:t>
            </a:r>
            <a:r>
              <a:rPr lang="ru-RU" sz="3600" b="1" i="1" dirty="0" err="1"/>
              <a:t>Об'єкт</a:t>
            </a:r>
            <a:r>
              <a:rPr lang="ru-RU" sz="3600" b="1" i="1" dirty="0"/>
              <a:t> починается з {</a:t>
            </a:r>
            <a:r>
              <a:rPr lang="ru-RU" sz="3600" b="1" i="1" dirty="0" err="1"/>
              <a:t>відкриваючої</a:t>
            </a:r>
            <a:r>
              <a:rPr lang="ru-RU" sz="3600" b="1" i="1" dirty="0"/>
              <a:t> </a:t>
            </a:r>
            <a:r>
              <a:rPr lang="ru-RU" sz="3600" b="1" i="1" dirty="0" err="1"/>
              <a:t>фигурної</a:t>
            </a:r>
            <a:r>
              <a:rPr lang="ru-RU" sz="3600" b="1" i="1" dirty="0"/>
              <a:t> дужки і </a:t>
            </a:r>
            <a:r>
              <a:rPr lang="ru-RU" sz="3600" b="1" i="1" dirty="0" err="1"/>
              <a:t>закінчується</a:t>
            </a:r>
            <a:r>
              <a:rPr lang="ru-RU" sz="3600" b="1" i="1" dirty="0"/>
              <a:t> }</a:t>
            </a:r>
            <a:r>
              <a:rPr lang="ru-RU" sz="3600" b="1" i="1" dirty="0" err="1"/>
              <a:t>закриваючою</a:t>
            </a:r>
            <a:r>
              <a:rPr lang="ru-RU" sz="3600" b="1" i="1" dirty="0"/>
              <a:t> фигурною дужкою. </a:t>
            </a:r>
            <a:r>
              <a:rPr lang="ru-RU" sz="3600" b="1" i="1" dirty="0" err="1"/>
              <a:t>Кожне</a:t>
            </a:r>
            <a:r>
              <a:rPr lang="ru-RU" sz="3600" b="1" i="1" dirty="0"/>
              <a:t> </a:t>
            </a:r>
            <a:r>
              <a:rPr lang="ru-RU" sz="3600" b="1" i="1" dirty="0" err="1"/>
              <a:t>ім'я</a:t>
            </a:r>
            <a:r>
              <a:rPr lang="ru-RU" sz="3600" b="1" i="1" dirty="0"/>
              <a:t> </a:t>
            </a:r>
            <a:r>
              <a:rPr lang="ru-RU" sz="3600" b="1" i="1" dirty="0" err="1"/>
              <a:t>супроводжують</a:t>
            </a:r>
            <a:r>
              <a:rPr lang="ru-RU" sz="3600" b="1" i="1" dirty="0"/>
              <a:t> :</a:t>
            </a:r>
            <a:r>
              <a:rPr lang="ru-RU" sz="3600" b="1" i="1" dirty="0" err="1"/>
              <a:t>двокрапкою</a:t>
            </a:r>
            <a:r>
              <a:rPr lang="ru-RU" sz="3600" b="1" i="1" dirty="0"/>
              <a:t>, а пари ключ/</a:t>
            </a:r>
            <a:r>
              <a:rPr lang="ru-RU" sz="3600" b="1" i="1" dirty="0" err="1"/>
              <a:t>значення</a:t>
            </a:r>
            <a:r>
              <a:rPr lang="ru-RU" sz="3600" b="1" i="1" dirty="0"/>
              <a:t> </a:t>
            </a:r>
            <a:r>
              <a:rPr lang="ru-RU" sz="3600" b="1" i="1" dirty="0" err="1"/>
              <a:t>відокремлюють</a:t>
            </a:r>
            <a:r>
              <a:rPr lang="ru-RU" sz="3600" b="1" i="1" dirty="0"/>
              <a:t> ,комою.</a:t>
            </a:r>
          </a:p>
          <a:p>
            <a:pPr marL="0" indent="0">
              <a:lnSpc>
                <a:spcPct val="120000"/>
              </a:lnSpc>
              <a:buNone/>
            </a:pPr>
            <a:r>
              <a:rPr lang="uk-UA" dirty="0"/>
              <a:t>Об'єкт </a:t>
            </a:r>
            <a:r>
              <a:rPr lang="en-US" dirty="0"/>
              <a:t>JSON </a:t>
            </a:r>
            <a:r>
              <a:rPr lang="uk-UA" dirty="0"/>
              <a:t>полягає у фігурних дужках, усередині яких через кому розміщуються пари «ключ-значення», їх може бути від двох і більше. Як приклади </a:t>
            </a:r>
            <a:r>
              <a:rPr lang="en-US" dirty="0"/>
              <a:t>JSON </a:t>
            </a:r>
            <a:r>
              <a:rPr lang="uk-UA" dirty="0"/>
              <a:t>значень виділяють:</a:t>
            </a:r>
          </a:p>
          <a:p>
            <a:r>
              <a:rPr lang="uk-UA" b="1" dirty="0"/>
              <a:t>Масиви.</a:t>
            </a:r>
            <a:r>
              <a:rPr lang="uk-UA" dirty="0"/>
              <a:t> Структурований набір значень укладений у квадратні дужки. Масив об'єднує кілька об'єктів, які згруповані за загальною ознакою.</a:t>
            </a:r>
          </a:p>
          <a:p>
            <a:r>
              <a:rPr lang="uk-UA" b="1" dirty="0"/>
              <a:t>Об'єкти.</a:t>
            </a:r>
            <a:r>
              <a:rPr lang="uk-UA" dirty="0"/>
              <a:t> Включає основну одиницю формату – пару «ключ-значення». Об'єкт-значення повинен відповідати тому самому правилу, що й об'єкт </a:t>
            </a:r>
            <a:r>
              <a:rPr lang="en-US" dirty="0"/>
              <a:t>JSON.</a:t>
            </a:r>
            <a:br>
              <a:rPr lang="en-US" dirty="0"/>
            </a:br>
            <a:endParaRPr lang="en-US" dirty="0"/>
          </a:p>
          <a:p>
            <a:r>
              <a:rPr lang="uk-UA" b="1" dirty="0"/>
              <a:t>Рядки.</a:t>
            </a:r>
            <a:r>
              <a:rPr lang="uk-UA" dirty="0"/>
              <a:t> Певна послідовність символів, яка розташовується у двох подвійних лапках.</a:t>
            </a:r>
            <a:br>
              <a:rPr lang="uk-UA" dirty="0"/>
            </a:br>
            <a:endParaRPr lang="uk-UA" dirty="0"/>
          </a:p>
          <a:p>
            <a:r>
              <a:rPr lang="uk-UA" b="1" dirty="0"/>
              <a:t>Числа.</a:t>
            </a:r>
            <a:r>
              <a:rPr lang="uk-UA" dirty="0"/>
              <a:t> Може бути як цілим, так і з плаваючою комою.</a:t>
            </a:r>
            <a:br>
              <a:rPr lang="uk-UA" dirty="0"/>
            </a:br>
            <a:endParaRPr lang="uk-UA" dirty="0"/>
          </a:p>
          <a:p>
            <a:r>
              <a:rPr lang="uk-UA" b="1" dirty="0" err="1"/>
              <a:t>Бульовий</a:t>
            </a:r>
            <a:r>
              <a:rPr lang="uk-UA" b="1" dirty="0"/>
              <a:t> тип.</a:t>
            </a:r>
            <a:r>
              <a:rPr lang="uk-UA" dirty="0"/>
              <a:t> Значення </a:t>
            </a:r>
            <a:r>
              <a:rPr lang="en-US" dirty="0"/>
              <a:t>true </a:t>
            </a:r>
            <a:r>
              <a:rPr lang="uk-UA" dirty="0"/>
              <a:t>чи </a:t>
            </a:r>
            <a:r>
              <a:rPr lang="en-US" dirty="0"/>
              <a:t>false.</a:t>
            </a:r>
            <a:br>
              <a:rPr lang="en-US" dirty="0"/>
            </a:br>
            <a:endParaRPr lang="en-US" dirty="0"/>
          </a:p>
          <a:p>
            <a:r>
              <a:rPr lang="uk-UA" b="1" dirty="0"/>
              <a:t>Значення </a:t>
            </a:r>
            <a:r>
              <a:rPr lang="en-US" b="1" dirty="0"/>
              <a:t>null.</a:t>
            </a:r>
            <a:r>
              <a:rPr lang="en-US" dirty="0"/>
              <a:t> </a:t>
            </a:r>
            <a:r>
              <a:rPr lang="uk-UA" dirty="0"/>
              <a:t>Позначає відсутність даних.</a:t>
            </a:r>
          </a:p>
          <a:p>
            <a:endParaRPr lang="uk-UA" dirty="0"/>
          </a:p>
        </p:txBody>
      </p:sp>
    </p:spTree>
    <p:extLst>
      <p:ext uri="{BB962C8B-B14F-4D97-AF65-F5344CB8AC3E}">
        <p14:creationId xmlns:p14="http://schemas.microsoft.com/office/powerpoint/2010/main" val="235770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id="{020D7DF4-09B7-4FEA-A959-C626C23EDB85}"/>
              </a:ext>
            </a:extLst>
          </p:cNvPr>
          <p:cNvSpPr>
            <a:spLocks noGrp="1"/>
          </p:cNvSpPr>
          <p:nvPr>
            <p:ph type="body" idx="1"/>
          </p:nvPr>
        </p:nvSpPr>
        <p:spPr>
          <a:xfrm>
            <a:off x="839787" y="603826"/>
            <a:ext cx="5157787" cy="622301"/>
          </a:xfrm>
        </p:spPr>
        <p:txBody>
          <a:bodyPr>
            <a:normAutofit fontScale="92500" lnSpcReduction="20000"/>
          </a:bodyPr>
          <a:lstStyle/>
          <a:p>
            <a:r>
              <a:rPr lang="ru-RU" b="0" dirty="0" err="1"/>
              <a:t>Набір</a:t>
            </a:r>
            <a:r>
              <a:rPr lang="ru-RU" b="0" dirty="0"/>
              <a:t> пар «ключ-</a:t>
            </a:r>
            <a:r>
              <a:rPr lang="ru-RU" b="0" dirty="0" err="1"/>
              <a:t>значення</a:t>
            </a:r>
            <a:r>
              <a:rPr lang="ru-RU" b="0" dirty="0"/>
              <a:t>» у </a:t>
            </a:r>
            <a:r>
              <a:rPr lang="ru-RU" b="0" dirty="0" err="1"/>
              <a:t>фігурних</a:t>
            </a:r>
            <a:r>
              <a:rPr lang="ru-RU" b="0" dirty="0"/>
              <a:t> дужках {...}</a:t>
            </a:r>
            <a:endParaRPr lang="uk-UA" b="0" dirty="0"/>
          </a:p>
        </p:txBody>
      </p:sp>
      <p:sp>
        <p:nvSpPr>
          <p:cNvPr id="3" name="Місце для вмісту 2">
            <a:extLst>
              <a:ext uri="{FF2B5EF4-FFF2-40B4-BE49-F238E27FC236}">
                <a16:creationId xmlns:a16="http://schemas.microsoft.com/office/drawing/2014/main" id="{93E4491F-8C6F-466D-9DF2-626B4C073D0E}"/>
              </a:ext>
            </a:extLst>
          </p:cNvPr>
          <p:cNvSpPr>
            <a:spLocks noGrp="1"/>
          </p:cNvSpPr>
          <p:nvPr>
            <p:ph sz="half" idx="2"/>
          </p:nvPr>
        </p:nvSpPr>
        <p:spPr>
          <a:xfrm>
            <a:off x="839788" y="2015836"/>
            <a:ext cx="4999903" cy="4173827"/>
          </a:xfrm>
        </p:spPr>
        <p:txBody>
          <a:bodyPr>
            <a:normAutofit/>
          </a:bodyPr>
          <a:lstStyle/>
          <a:p>
            <a:pPr marL="0" indent="0">
              <a:buNone/>
            </a:pPr>
            <a:r>
              <a:rPr lang="en-US" dirty="0"/>
              <a:t>{</a:t>
            </a:r>
          </a:p>
          <a:p>
            <a:pPr marL="0" indent="0">
              <a:buNone/>
            </a:pPr>
            <a:r>
              <a:rPr lang="en-US" dirty="0"/>
              <a:t>    "name": "Alex C",</a:t>
            </a:r>
          </a:p>
          <a:p>
            <a:pPr marL="0" indent="0">
              <a:buNone/>
            </a:pPr>
            <a:r>
              <a:rPr lang="en-US" dirty="0"/>
              <a:t>    "age": 2,</a:t>
            </a:r>
          </a:p>
          <a:p>
            <a:pPr marL="0" indent="0">
              <a:buNone/>
            </a:pPr>
            <a:r>
              <a:rPr lang="en-US" dirty="0"/>
              <a:t>    "city": "Houston"</a:t>
            </a:r>
          </a:p>
          <a:p>
            <a:pPr marL="0" indent="0">
              <a:buNone/>
            </a:pPr>
            <a:r>
              <a:rPr lang="en-US" dirty="0"/>
              <a:t>}</a:t>
            </a:r>
            <a:endParaRPr lang="uk-UA" dirty="0"/>
          </a:p>
          <a:p>
            <a:pPr marL="0" indent="0">
              <a:buNone/>
            </a:pPr>
            <a:endParaRPr lang="uk-UA" dirty="0"/>
          </a:p>
        </p:txBody>
      </p:sp>
      <p:sp>
        <p:nvSpPr>
          <p:cNvPr id="7" name="Місце для тексту 6">
            <a:extLst>
              <a:ext uri="{FF2B5EF4-FFF2-40B4-BE49-F238E27FC236}">
                <a16:creationId xmlns:a16="http://schemas.microsoft.com/office/drawing/2014/main" id="{A2D3EFED-C6F7-4A3A-BBEF-9A7855B4EEF0}"/>
              </a:ext>
            </a:extLst>
          </p:cNvPr>
          <p:cNvSpPr>
            <a:spLocks noGrp="1"/>
          </p:cNvSpPr>
          <p:nvPr>
            <p:ph type="body" sz="quarter" idx="3"/>
          </p:nvPr>
        </p:nvSpPr>
        <p:spPr>
          <a:xfrm>
            <a:off x="6096000" y="603827"/>
            <a:ext cx="5183188" cy="823912"/>
          </a:xfrm>
        </p:spPr>
        <p:txBody>
          <a:bodyPr>
            <a:normAutofit fontScale="92500" lnSpcReduction="20000"/>
          </a:bodyPr>
          <a:lstStyle/>
          <a:p>
            <a:r>
              <a:rPr lang="ru-RU" b="0" dirty="0" err="1"/>
              <a:t>Упорядковані</a:t>
            </a:r>
            <a:r>
              <a:rPr lang="ru-RU" b="0" dirty="0"/>
              <a:t> списки пар «ключ-</a:t>
            </a:r>
            <a:r>
              <a:rPr lang="ru-RU" b="0" dirty="0" err="1"/>
              <a:t>значення</a:t>
            </a:r>
            <a:r>
              <a:rPr lang="ru-RU" b="0" dirty="0"/>
              <a:t>», </a:t>
            </a:r>
            <a:r>
              <a:rPr lang="ru-RU" b="0" dirty="0" err="1"/>
              <a:t>розділених</a:t>
            </a:r>
            <a:r>
              <a:rPr lang="ru-RU" b="0" dirty="0"/>
              <a:t> комою (,) та </a:t>
            </a:r>
            <a:r>
              <a:rPr lang="ru-RU" b="0" dirty="0" err="1"/>
              <a:t>укладених</a:t>
            </a:r>
            <a:r>
              <a:rPr lang="ru-RU" b="0" dirty="0"/>
              <a:t> у </a:t>
            </a:r>
            <a:r>
              <a:rPr lang="ru-RU" b="0" dirty="0" err="1"/>
              <a:t>квадратні</a:t>
            </a:r>
            <a:r>
              <a:rPr lang="ru-RU" b="0" dirty="0"/>
              <a:t> дужки [...].</a:t>
            </a:r>
            <a:endParaRPr lang="uk-UA" b="0" dirty="0"/>
          </a:p>
        </p:txBody>
      </p:sp>
      <p:sp>
        <p:nvSpPr>
          <p:cNvPr id="8" name="Місце для вмісту 7">
            <a:extLst>
              <a:ext uri="{FF2B5EF4-FFF2-40B4-BE49-F238E27FC236}">
                <a16:creationId xmlns:a16="http://schemas.microsoft.com/office/drawing/2014/main" id="{E49EE999-5416-441A-8C40-83629817BA28}"/>
              </a:ext>
            </a:extLst>
          </p:cNvPr>
          <p:cNvSpPr>
            <a:spLocks noGrp="1"/>
          </p:cNvSpPr>
          <p:nvPr>
            <p:ph sz="quarter" idx="4"/>
          </p:nvPr>
        </p:nvSpPr>
        <p:spPr>
          <a:xfrm>
            <a:off x="6096000" y="1427738"/>
            <a:ext cx="5183188" cy="5336743"/>
          </a:xfrm>
        </p:spPr>
        <p:txBody>
          <a:bodyPr>
            <a:noAutofit/>
          </a:bodyPr>
          <a:lstStyle/>
          <a:p>
            <a:pPr marL="0" indent="0">
              <a:lnSpc>
                <a:spcPct val="100000"/>
              </a:lnSpc>
              <a:spcBef>
                <a:spcPts val="0"/>
              </a:spcBef>
              <a:buNone/>
            </a:pPr>
            <a:r>
              <a:rPr lang="en-US" sz="2000" b="1" dirty="0"/>
              <a:t>[</a:t>
            </a:r>
          </a:p>
          <a:p>
            <a:pPr marL="0" indent="0">
              <a:lnSpc>
                <a:spcPct val="100000"/>
              </a:lnSpc>
              <a:spcBef>
                <a:spcPts val="0"/>
              </a:spcBef>
              <a:buNone/>
            </a:pPr>
            <a:r>
              <a:rPr lang="en-US" sz="2000" b="1" dirty="0"/>
              <a:t>  {</a:t>
            </a:r>
          </a:p>
          <a:p>
            <a:pPr marL="0" indent="0">
              <a:lnSpc>
                <a:spcPct val="100000"/>
              </a:lnSpc>
              <a:spcBef>
                <a:spcPts val="0"/>
              </a:spcBef>
              <a:buNone/>
            </a:pPr>
            <a:r>
              <a:rPr lang="en-US" sz="2000" b="1" dirty="0"/>
              <a:t>        "name": "Alex C",</a:t>
            </a:r>
          </a:p>
          <a:p>
            <a:pPr marL="0" indent="0">
              <a:lnSpc>
                <a:spcPct val="100000"/>
              </a:lnSpc>
              <a:spcBef>
                <a:spcPts val="0"/>
              </a:spcBef>
              <a:buNone/>
            </a:pPr>
            <a:r>
              <a:rPr lang="en-US" sz="2000" b="1" dirty="0"/>
              <a:t>        "age": 2,</a:t>
            </a:r>
          </a:p>
          <a:p>
            <a:pPr marL="0" indent="0">
              <a:lnSpc>
                <a:spcPct val="100000"/>
              </a:lnSpc>
              <a:spcBef>
                <a:spcPts val="0"/>
              </a:spcBef>
              <a:buNone/>
            </a:pPr>
            <a:r>
              <a:rPr lang="en-US" sz="2000" b="1" dirty="0"/>
              <a:t>        "city": "Houston"</a:t>
            </a:r>
          </a:p>
          <a:p>
            <a:pPr marL="0" indent="0">
              <a:lnSpc>
                <a:spcPct val="100000"/>
              </a:lnSpc>
              <a:spcBef>
                <a:spcPts val="0"/>
              </a:spcBef>
              <a:buNone/>
            </a:pPr>
            <a:r>
              <a:rPr lang="en-US" sz="2000" b="1" dirty="0"/>
              <a:t>  },</a:t>
            </a:r>
          </a:p>
          <a:p>
            <a:pPr marL="0" indent="0">
              <a:lnSpc>
                <a:spcPct val="100000"/>
              </a:lnSpc>
              <a:spcBef>
                <a:spcPts val="0"/>
              </a:spcBef>
              <a:buNone/>
            </a:pPr>
            <a:r>
              <a:rPr lang="en-US" sz="2000" b="1" dirty="0"/>
              <a:t>    {</a:t>
            </a:r>
          </a:p>
          <a:p>
            <a:pPr marL="0" indent="0">
              <a:lnSpc>
                <a:spcPct val="100000"/>
              </a:lnSpc>
              <a:spcBef>
                <a:spcPts val="0"/>
              </a:spcBef>
              <a:buNone/>
            </a:pPr>
            <a:r>
              <a:rPr lang="en-US" sz="2000" b="1" dirty="0"/>
              <a:t>        "name": "John G",</a:t>
            </a:r>
          </a:p>
          <a:p>
            <a:pPr marL="0" indent="0">
              <a:lnSpc>
                <a:spcPct val="100000"/>
              </a:lnSpc>
              <a:spcBef>
                <a:spcPts val="0"/>
              </a:spcBef>
              <a:buNone/>
            </a:pPr>
            <a:r>
              <a:rPr lang="en-US" sz="2000" b="1" dirty="0"/>
              <a:t>        "age": 40,</a:t>
            </a:r>
          </a:p>
          <a:p>
            <a:pPr marL="0" indent="0">
              <a:lnSpc>
                <a:spcPct val="100000"/>
              </a:lnSpc>
              <a:spcBef>
                <a:spcPts val="0"/>
              </a:spcBef>
              <a:buNone/>
            </a:pPr>
            <a:r>
              <a:rPr lang="en-US" sz="2000" b="1" dirty="0"/>
              <a:t>        "city": "Washington"</a:t>
            </a:r>
          </a:p>
          <a:p>
            <a:pPr marL="0" indent="0">
              <a:lnSpc>
                <a:spcPct val="100000"/>
              </a:lnSpc>
              <a:spcBef>
                <a:spcPts val="0"/>
              </a:spcBef>
              <a:buNone/>
            </a:pPr>
            <a:r>
              <a:rPr lang="en-US" sz="2000" b="1" dirty="0"/>
              <a:t>  },</a:t>
            </a:r>
          </a:p>
          <a:p>
            <a:pPr marL="0" indent="0">
              <a:lnSpc>
                <a:spcPct val="100000"/>
              </a:lnSpc>
              <a:spcBef>
                <a:spcPts val="0"/>
              </a:spcBef>
              <a:buNone/>
            </a:pPr>
            <a:r>
              <a:rPr lang="en-US" sz="2000" b="1" dirty="0"/>
              <a:t>    {</a:t>
            </a:r>
          </a:p>
          <a:p>
            <a:pPr marL="0" indent="0">
              <a:lnSpc>
                <a:spcPct val="100000"/>
              </a:lnSpc>
              <a:spcBef>
                <a:spcPts val="0"/>
              </a:spcBef>
              <a:buNone/>
            </a:pPr>
            <a:r>
              <a:rPr lang="en-US" sz="2000" b="1" dirty="0"/>
              <a:t>        "name": "</a:t>
            </a:r>
            <a:r>
              <a:rPr lang="en-US" sz="2000" b="1" dirty="0" err="1"/>
              <a:t>Bala</a:t>
            </a:r>
            <a:r>
              <a:rPr lang="en-US" sz="2000" b="1" dirty="0"/>
              <a:t> T",</a:t>
            </a:r>
          </a:p>
          <a:p>
            <a:pPr marL="0" indent="0">
              <a:lnSpc>
                <a:spcPct val="100000"/>
              </a:lnSpc>
              <a:spcBef>
                <a:spcPts val="0"/>
              </a:spcBef>
              <a:buNone/>
            </a:pPr>
            <a:r>
              <a:rPr lang="en-US" sz="2000" b="1" dirty="0"/>
              <a:t>        "age": 22,</a:t>
            </a:r>
          </a:p>
          <a:p>
            <a:pPr marL="0" indent="0">
              <a:lnSpc>
                <a:spcPct val="100000"/>
              </a:lnSpc>
              <a:spcBef>
                <a:spcPts val="0"/>
              </a:spcBef>
              <a:buNone/>
            </a:pPr>
            <a:r>
              <a:rPr lang="en-US" sz="2000" b="1" dirty="0"/>
              <a:t>        "city": "Bangalore"</a:t>
            </a:r>
          </a:p>
          <a:p>
            <a:pPr marL="0" indent="0">
              <a:lnSpc>
                <a:spcPct val="100000"/>
              </a:lnSpc>
              <a:spcBef>
                <a:spcPts val="0"/>
              </a:spcBef>
              <a:buNone/>
            </a:pPr>
            <a:r>
              <a:rPr lang="en-US" sz="2000" b="1" dirty="0"/>
              <a:t>  }</a:t>
            </a:r>
          </a:p>
          <a:p>
            <a:pPr marL="0" indent="0">
              <a:lnSpc>
                <a:spcPct val="100000"/>
              </a:lnSpc>
              <a:spcBef>
                <a:spcPts val="0"/>
              </a:spcBef>
              <a:buNone/>
            </a:pPr>
            <a:r>
              <a:rPr lang="en-US" sz="2000" b="1" dirty="0"/>
              <a:t>]</a:t>
            </a:r>
            <a:endParaRPr lang="uk-UA" sz="2000" b="1" dirty="0"/>
          </a:p>
        </p:txBody>
      </p:sp>
    </p:spTree>
    <p:extLst>
      <p:ext uri="{BB962C8B-B14F-4D97-AF65-F5344CB8AC3E}">
        <p14:creationId xmlns:p14="http://schemas.microsoft.com/office/powerpoint/2010/main" val="2274888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Місце для вмісту 9">
            <a:extLst>
              <a:ext uri="{FF2B5EF4-FFF2-40B4-BE49-F238E27FC236}">
                <a16:creationId xmlns:a16="http://schemas.microsoft.com/office/drawing/2014/main" id="{763B68D8-95F3-4DE3-A23D-7FA358499460}"/>
              </a:ext>
            </a:extLst>
          </p:cNvPr>
          <p:cNvSpPr>
            <a:spLocks noGrp="1"/>
          </p:cNvSpPr>
          <p:nvPr>
            <p:ph sz="half" idx="1"/>
          </p:nvPr>
        </p:nvSpPr>
        <p:spPr>
          <a:xfrm>
            <a:off x="838200" y="831273"/>
            <a:ext cx="3858491" cy="5600700"/>
          </a:xfrm>
        </p:spPr>
        <p:txBody>
          <a:bodyPr>
            <a:noAutofit/>
          </a:bodyPr>
          <a:lstStyle/>
          <a:p>
            <a:pPr marL="0" indent="0">
              <a:buNone/>
            </a:pPr>
            <a:r>
              <a:rPr lang="en-US" sz="2000" dirty="0"/>
              <a:t>{</a:t>
            </a:r>
          </a:p>
          <a:p>
            <a:pPr marL="0" indent="0">
              <a:buNone/>
            </a:pPr>
            <a:r>
              <a:rPr lang="en-US" sz="2000" dirty="0"/>
              <a:t>  "name": "</a:t>
            </a:r>
            <a:r>
              <a:rPr lang="en-US" sz="2000" dirty="0" err="1"/>
              <a:t>Aleix</a:t>
            </a:r>
            <a:r>
              <a:rPr lang="en-US" sz="2000" dirty="0"/>
              <a:t> Melon",</a:t>
            </a:r>
          </a:p>
          <a:p>
            <a:pPr marL="0" indent="0">
              <a:buNone/>
            </a:pPr>
            <a:r>
              <a:rPr lang="en-US" sz="2000" dirty="0"/>
              <a:t>  "id": "E00245",</a:t>
            </a:r>
          </a:p>
          <a:p>
            <a:pPr marL="0" indent="0">
              <a:buNone/>
            </a:pPr>
            <a:r>
              <a:rPr lang="en-US" sz="2000" dirty="0"/>
              <a:t>  "role": ["Dev", "DBA"],</a:t>
            </a:r>
          </a:p>
          <a:p>
            <a:pPr marL="0" indent="0">
              <a:buNone/>
            </a:pPr>
            <a:r>
              <a:rPr lang="en-US" sz="2000" dirty="0"/>
              <a:t>  "age": 23,</a:t>
            </a:r>
          </a:p>
          <a:p>
            <a:pPr marL="0" indent="0">
              <a:buNone/>
            </a:pPr>
            <a:r>
              <a:rPr lang="en-US" sz="2000" dirty="0"/>
              <a:t>  "</a:t>
            </a:r>
            <a:r>
              <a:rPr lang="en-US" sz="2000" dirty="0" err="1"/>
              <a:t>doj</a:t>
            </a:r>
            <a:r>
              <a:rPr lang="en-US" sz="2000" dirty="0"/>
              <a:t>": "11-12-2019",</a:t>
            </a:r>
          </a:p>
          <a:p>
            <a:pPr marL="0" indent="0">
              <a:buNone/>
            </a:pPr>
            <a:r>
              <a:rPr lang="en-US" sz="2000" dirty="0"/>
              <a:t>  "married": false,</a:t>
            </a:r>
          </a:p>
          <a:p>
            <a:pPr marL="0" indent="0">
              <a:buNone/>
            </a:pPr>
            <a:r>
              <a:rPr lang="en-US" sz="2000" dirty="0"/>
              <a:t>  "address": {</a:t>
            </a:r>
          </a:p>
          <a:p>
            <a:pPr marL="0" indent="0">
              <a:buNone/>
            </a:pPr>
            <a:r>
              <a:rPr lang="en-US" sz="2000" dirty="0"/>
              <a:t>    "street": "32, </a:t>
            </a:r>
            <a:r>
              <a:rPr lang="en-US" sz="2000" dirty="0" err="1"/>
              <a:t>Laham</a:t>
            </a:r>
            <a:r>
              <a:rPr lang="en-US" sz="2000" dirty="0"/>
              <a:t> St.",</a:t>
            </a:r>
          </a:p>
          <a:p>
            <a:pPr marL="0" indent="0">
              <a:buNone/>
            </a:pPr>
            <a:r>
              <a:rPr lang="en-US" sz="2000" dirty="0"/>
              <a:t>    "city": "Innsbruck",</a:t>
            </a:r>
          </a:p>
          <a:p>
            <a:pPr marL="0" indent="0">
              <a:buNone/>
            </a:pPr>
            <a:r>
              <a:rPr lang="en-US" sz="2000" dirty="0"/>
              <a:t>    "country": "Austria"</a:t>
            </a:r>
          </a:p>
          <a:p>
            <a:pPr marL="0" indent="0">
              <a:buNone/>
            </a:pPr>
            <a:r>
              <a:rPr lang="en-US" sz="2000" dirty="0"/>
              <a:t>  },</a:t>
            </a:r>
          </a:p>
          <a:p>
            <a:pPr marL="0" indent="0">
              <a:buNone/>
            </a:pPr>
            <a:r>
              <a:rPr lang="en-US" sz="2000" dirty="0"/>
              <a:t>  "referred-by": "E0012"</a:t>
            </a:r>
          </a:p>
          <a:p>
            <a:pPr marL="0" indent="0">
              <a:buNone/>
            </a:pPr>
            <a:r>
              <a:rPr lang="en-US" sz="2000" dirty="0"/>
              <a:t>} </a:t>
            </a:r>
            <a:endParaRPr lang="uk-UA" sz="2000" dirty="0"/>
          </a:p>
        </p:txBody>
      </p:sp>
      <p:sp>
        <p:nvSpPr>
          <p:cNvPr id="11" name="Місце для вмісту 10">
            <a:extLst>
              <a:ext uri="{FF2B5EF4-FFF2-40B4-BE49-F238E27FC236}">
                <a16:creationId xmlns:a16="http://schemas.microsoft.com/office/drawing/2014/main" id="{9025A74A-2D2A-484A-885D-98381E7D9649}"/>
              </a:ext>
            </a:extLst>
          </p:cNvPr>
          <p:cNvSpPr>
            <a:spLocks noGrp="1"/>
          </p:cNvSpPr>
          <p:nvPr>
            <p:ph sz="half" idx="2"/>
          </p:nvPr>
        </p:nvSpPr>
        <p:spPr>
          <a:xfrm>
            <a:off x="5060373" y="966355"/>
            <a:ext cx="6951518" cy="5465618"/>
          </a:xfrm>
        </p:spPr>
        <p:txBody>
          <a:bodyPr>
            <a:noAutofit/>
          </a:bodyPr>
          <a:lstStyle/>
          <a:p>
            <a:pPr marL="0" indent="0">
              <a:lnSpc>
                <a:spcPct val="120000"/>
              </a:lnSpc>
              <a:spcBef>
                <a:spcPts val="600"/>
              </a:spcBef>
              <a:buNone/>
            </a:pPr>
            <a:r>
              <a:rPr lang="en-US" sz="1600" dirty="0"/>
              <a:t>name – </a:t>
            </a:r>
            <a:r>
              <a:rPr lang="uk-UA" sz="1600" dirty="0"/>
              <a:t>ім'я співробітника. Значення у рядковому форматі (</a:t>
            </a:r>
            <a:r>
              <a:rPr lang="en-US" sz="1600" dirty="0"/>
              <a:t>String). </a:t>
            </a:r>
            <a:r>
              <a:rPr lang="uk-UA" sz="1600" dirty="0"/>
              <a:t>Воно зазначено у подвійних лапках.</a:t>
            </a:r>
          </a:p>
          <a:p>
            <a:pPr marL="0" indent="0">
              <a:lnSpc>
                <a:spcPct val="120000"/>
              </a:lnSpc>
              <a:spcBef>
                <a:spcPts val="600"/>
              </a:spcBef>
              <a:buNone/>
            </a:pPr>
            <a:r>
              <a:rPr lang="en-US" sz="1600" dirty="0"/>
              <a:t>id – </a:t>
            </a:r>
            <a:r>
              <a:rPr lang="uk-UA" sz="1600" dirty="0"/>
              <a:t>унікальний ідентифікатор працівника. Знову ж таки, у рядковому форматі.</a:t>
            </a:r>
          </a:p>
          <a:p>
            <a:pPr marL="0" indent="0">
              <a:lnSpc>
                <a:spcPct val="120000"/>
              </a:lnSpc>
              <a:spcBef>
                <a:spcPts val="600"/>
              </a:spcBef>
              <a:buNone/>
            </a:pPr>
            <a:r>
              <a:rPr lang="en-US" sz="1600" dirty="0"/>
              <a:t>role – </a:t>
            </a:r>
            <a:r>
              <a:rPr lang="uk-UA" sz="1600" dirty="0"/>
              <a:t>ролі, які співробітник виконує у створенні. Таких ролей може бути кілька, тому краще перераховувати ці дані у форматі масиву (</a:t>
            </a:r>
            <a:r>
              <a:rPr lang="en-US" sz="1600" dirty="0"/>
              <a:t>Array)</a:t>
            </a:r>
            <a:endParaRPr lang="uk-UA" sz="1600" dirty="0"/>
          </a:p>
          <a:p>
            <a:pPr marL="0" indent="0">
              <a:lnSpc>
                <a:spcPct val="120000"/>
              </a:lnSpc>
              <a:spcBef>
                <a:spcPts val="600"/>
              </a:spcBef>
              <a:buNone/>
            </a:pPr>
            <a:r>
              <a:rPr lang="en-US" sz="1600" dirty="0"/>
              <a:t>.age – </a:t>
            </a:r>
            <a:r>
              <a:rPr lang="uk-UA" sz="1600" dirty="0"/>
              <a:t>поточний вік працівника. Це числове значення (</a:t>
            </a:r>
            <a:r>
              <a:rPr lang="en-US" sz="1600" dirty="0"/>
              <a:t>Number).</a:t>
            </a:r>
            <a:endParaRPr lang="uk-UA" sz="1600" dirty="0"/>
          </a:p>
          <a:p>
            <a:pPr marL="0" indent="0">
              <a:lnSpc>
                <a:spcPct val="120000"/>
              </a:lnSpc>
              <a:spcBef>
                <a:spcPts val="600"/>
              </a:spcBef>
              <a:buNone/>
            </a:pPr>
            <a:r>
              <a:rPr lang="en-US" sz="1600" dirty="0" err="1"/>
              <a:t>doj</a:t>
            </a:r>
            <a:r>
              <a:rPr lang="en-US" sz="1600" dirty="0"/>
              <a:t> – </a:t>
            </a:r>
            <a:r>
              <a:rPr lang="uk-UA" sz="1600" dirty="0"/>
              <a:t>дата найму співробітника. Оскільки це дата, її додають у подвійних лапках та обробляють як рядок.</a:t>
            </a:r>
          </a:p>
          <a:p>
            <a:pPr marL="0" indent="0">
              <a:lnSpc>
                <a:spcPct val="120000"/>
              </a:lnSpc>
              <a:spcBef>
                <a:spcPts val="600"/>
              </a:spcBef>
              <a:buNone/>
            </a:pPr>
            <a:r>
              <a:rPr lang="en-US" sz="1600" dirty="0"/>
              <a:t>married – </a:t>
            </a:r>
            <a:r>
              <a:rPr lang="uk-UA" sz="1600" dirty="0"/>
              <a:t>одружена/чи одружений співробітник? Відповіддю може бути так/ні (тобто </a:t>
            </a:r>
            <a:r>
              <a:rPr lang="en-US" sz="1600" dirty="0"/>
              <a:t>true </a:t>
            </a:r>
            <a:r>
              <a:rPr lang="uk-UA" sz="1600" dirty="0"/>
              <a:t>чи </a:t>
            </a:r>
            <a:r>
              <a:rPr lang="en-US" sz="1600" dirty="0"/>
              <a:t>false), </a:t>
            </a:r>
            <a:r>
              <a:rPr lang="uk-UA" sz="1600" dirty="0"/>
              <a:t>отже це логічний формат (</a:t>
            </a:r>
            <a:r>
              <a:rPr lang="en-US" sz="1600" dirty="0"/>
              <a:t>Boolean).</a:t>
            </a:r>
            <a:endParaRPr lang="uk-UA" sz="1600" dirty="0"/>
          </a:p>
          <a:p>
            <a:pPr marL="0" indent="0">
              <a:lnSpc>
                <a:spcPct val="120000"/>
              </a:lnSpc>
              <a:spcBef>
                <a:spcPts val="600"/>
              </a:spcBef>
              <a:buNone/>
            </a:pPr>
            <a:r>
              <a:rPr lang="en-US" sz="1600" dirty="0"/>
              <a:t>address – </a:t>
            </a:r>
            <a:r>
              <a:rPr lang="uk-UA" sz="1600" dirty="0"/>
              <a:t>адреса співробітника. Може складатися з кількох частин: вулиця, місто, країна, індекс тощо. Таке поле краще представляти як об'єкта (</a:t>
            </a:r>
            <a:r>
              <a:rPr lang="en-US" sz="1600" dirty="0"/>
              <a:t>Object </a:t>
            </a:r>
            <a:r>
              <a:rPr lang="uk-UA" sz="1600" dirty="0"/>
              <a:t>з парами «ключ-</a:t>
            </a:r>
            <a:r>
              <a:rPr lang="uk-UA" sz="1600" dirty="0" err="1"/>
              <a:t>значение</a:t>
            </a:r>
            <a:r>
              <a:rPr lang="uk-UA" sz="1600" dirty="0"/>
              <a:t>»).</a:t>
            </a:r>
          </a:p>
          <a:p>
            <a:pPr marL="0" indent="0">
              <a:lnSpc>
                <a:spcPct val="120000"/>
              </a:lnSpc>
              <a:spcBef>
                <a:spcPts val="600"/>
              </a:spcBef>
              <a:buNone/>
            </a:pPr>
            <a:r>
              <a:rPr lang="en-US" sz="1600" dirty="0"/>
              <a:t>referred-by – </a:t>
            </a:r>
            <a:r>
              <a:rPr lang="uk-UA" sz="1600" dirty="0"/>
              <a:t>ідентифікатор співробітника, який порекомендував цю людину на посаду в організацію. Якщо співробітник прийшов за рекомендацією, атрибут має значення. У разі поле залишається порожнім, тобто </a:t>
            </a:r>
            <a:r>
              <a:rPr lang="en-US" sz="1600" dirty="0"/>
              <a:t>null.</a:t>
            </a:r>
            <a:endParaRPr lang="uk-UA" sz="1600" dirty="0"/>
          </a:p>
        </p:txBody>
      </p:sp>
    </p:spTree>
    <p:extLst>
      <p:ext uri="{BB962C8B-B14F-4D97-AF65-F5344CB8AC3E}">
        <p14:creationId xmlns:p14="http://schemas.microsoft.com/office/powerpoint/2010/main" val="39568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BDD281-2889-4384-B739-E403C66FB259}"/>
              </a:ext>
            </a:extLst>
          </p:cNvPr>
          <p:cNvSpPr>
            <a:spLocks noGrp="1"/>
          </p:cNvSpPr>
          <p:nvPr>
            <p:ph idx="1"/>
          </p:nvPr>
        </p:nvSpPr>
        <p:spPr>
          <a:xfrm>
            <a:off x="838200" y="779318"/>
            <a:ext cx="10515600" cy="5397645"/>
          </a:xfrm>
        </p:spPr>
        <p:txBody>
          <a:bodyPr>
            <a:normAutofit/>
          </a:bodyPr>
          <a:lstStyle/>
          <a:p>
            <a:pPr marL="0" indent="0">
              <a:buNone/>
            </a:pPr>
            <a:r>
              <a:rPr lang="en-US" b="1" dirty="0"/>
              <a:t>Google </a:t>
            </a:r>
            <a:r>
              <a:rPr lang="en-US" b="1" dirty="0" err="1"/>
              <a:t>Colaboratory</a:t>
            </a:r>
            <a:r>
              <a:rPr lang="en-US" b="1" dirty="0"/>
              <a:t>, </a:t>
            </a:r>
            <a:r>
              <a:rPr lang="uk-UA" dirty="0"/>
              <a:t>також відомий як </a:t>
            </a:r>
            <a:r>
              <a:rPr lang="en-US" b="1" dirty="0"/>
              <a:t>Google </a:t>
            </a:r>
            <a:r>
              <a:rPr lang="en-US" b="1" dirty="0" err="1"/>
              <a:t>Colab</a:t>
            </a:r>
            <a:endParaRPr lang="en-US" b="1" dirty="0"/>
          </a:p>
          <a:p>
            <a:pPr marL="0" indent="0">
              <a:buNone/>
            </a:pPr>
            <a:r>
              <a:rPr lang="en-US" b="1" dirty="0"/>
              <a:t>(https://colab.research.google.com/) </a:t>
            </a:r>
            <a:r>
              <a:rPr lang="en-US" dirty="0"/>
              <a:t>– </a:t>
            </a:r>
            <a:r>
              <a:rPr lang="uk-UA" dirty="0"/>
              <a:t>це безкоштовне інтерактивне хмарне середовище для роботи з кодом від </a:t>
            </a:r>
            <a:r>
              <a:rPr lang="en-US" dirty="0"/>
              <a:t>Google </a:t>
            </a:r>
            <a:r>
              <a:rPr lang="uk-UA" dirty="0"/>
              <a:t>для розв'язання задач машинного навчання.</a:t>
            </a:r>
            <a:r>
              <a:rPr lang="en-US" dirty="0"/>
              <a:t> </a:t>
            </a:r>
            <a:endParaRPr lang="uk-UA" dirty="0"/>
          </a:p>
          <a:p>
            <a:pPr marL="0" indent="0" algn="ctr">
              <a:buNone/>
            </a:pPr>
            <a:r>
              <a:rPr lang="uk-UA" sz="1800" b="1" i="1" dirty="0"/>
              <a:t>КОРИСТУВАЧІ </a:t>
            </a:r>
            <a:r>
              <a:rPr lang="en-US" sz="1800" b="1" i="1" dirty="0"/>
              <a:t>GOOGLE COLAB:</a:t>
            </a:r>
          </a:p>
          <a:p>
            <a:pPr marL="0" indent="0">
              <a:buNone/>
            </a:pPr>
            <a:r>
              <a:rPr lang="en-US" dirty="0"/>
              <a:t>● </a:t>
            </a:r>
            <a:r>
              <a:rPr lang="uk-UA" dirty="0"/>
              <a:t>аналітики даних (щоб сортувати дані за тривалий період, робити</a:t>
            </a:r>
          </a:p>
          <a:p>
            <a:pPr marL="0" indent="0">
              <a:buNone/>
            </a:pPr>
            <a:r>
              <a:rPr lang="uk-UA" dirty="0"/>
              <a:t>візуалізацію чи вибудовувати закономірності);</a:t>
            </a:r>
          </a:p>
          <a:p>
            <a:pPr marL="0" indent="0">
              <a:buNone/>
            </a:pPr>
            <a:r>
              <a:rPr lang="uk-UA" dirty="0"/>
              <a:t>● дослідники даних (щоб розробляти та тестувати нові моделі</a:t>
            </a:r>
          </a:p>
          <a:p>
            <a:pPr marL="0" indent="0">
              <a:buNone/>
            </a:pPr>
            <a:r>
              <a:rPr lang="uk-UA" dirty="0"/>
              <a:t>машинного навчання, складати прогнози);</a:t>
            </a:r>
          </a:p>
          <a:p>
            <a:pPr marL="0" indent="0">
              <a:buNone/>
            </a:pPr>
            <a:r>
              <a:rPr lang="uk-UA" dirty="0"/>
              <a:t>● інженери даних (щоб розробляти програмне забезпечення, системи зберігання великих даних).</a:t>
            </a:r>
          </a:p>
        </p:txBody>
      </p:sp>
    </p:spTree>
    <p:extLst>
      <p:ext uri="{BB962C8B-B14F-4D97-AF65-F5344CB8AC3E}">
        <p14:creationId xmlns:p14="http://schemas.microsoft.com/office/powerpoint/2010/main" val="3536666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00387F3-7953-4FCB-A8CD-9FB8C1CA42FC}"/>
              </a:ext>
            </a:extLst>
          </p:cNvPr>
          <p:cNvPicPr>
            <a:picLocks noChangeAspect="1"/>
          </p:cNvPicPr>
          <p:nvPr/>
        </p:nvPicPr>
        <p:blipFill>
          <a:blip r:embed="rId2"/>
          <a:stretch>
            <a:fillRect/>
          </a:stretch>
        </p:blipFill>
        <p:spPr>
          <a:xfrm>
            <a:off x="540327" y="311727"/>
            <a:ext cx="11076709" cy="6255327"/>
          </a:xfrm>
          <a:prstGeom prst="rect">
            <a:avLst/>
          </a:prstGeom>
        </p:spPr>
      </p:pic>
    </p:spTree>
    <p:extLst>
      <p:ext uri="{BB962C8B-B14F-4D97-AF65-F5344CB8AC3E}">
        <p14:creationId xmlns:p14="http://schemas.microsoft.com/office/powerpoint/2010/main" val="9482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E656EE-FEC0-41D1-8021-202F0E5B67EF}"/>
              </a:ext>
            </a:extLst>
          </p:cNvPr>
          <p:cNvSpPr>
            <a:spLocks noGrp="1"/>
          </p:cNvSpPr>
          <p:nvPr>
            <p:ph type="title"/>
          </p:nvPr>
        </p:nvSpPr>
        <p:spPr>
          <a:xfrm>
            <a:off x="838200" y="365125"/>
            <a:ext cx="10515600" cy="642793"/>
          </a:xfrm>
        </p:spPr>
        <p:txBody>
          <a:bodyPr>
            <a:normAutofit fontScale="90000"/>
          </a:bodyPr>
          <a:lstStyle/>
          <a:p>
            <a:pPr algn="ctr"/>
            <a:r>
              <a:rPr lang="uk-UA" dirty="0"/>
              <a:t>Відкриття .</a:t>
            </a:r>
            <a:r>
              <a:rPr lang="en-US" dirty="0"/>
              <a:t>csv</a:t>
            </a:r>
            <a:r>
              <a:rPr lang="uk-UA" dirty="0"/>
              <a:t> файлів в </a:t>
            </a:r>
            <a:r>
              <a:rPr lang="en-US" dirty="0"/>
              <a:t>Google </a:t>
            </a:r>
            <a:r>
              <a:rPr lang="en-US" dirty="0" err="1"/>
              <a:t>Colab</a:t>
            </a:r>
            <a:endParaRPr lang="uk-UA" dirty="0"/>
          </a:p>
        </p:txBody>
      </p:sp>
      <p:pic>
        <p:nvPicPr>
          <p:cNvPr id="4" name="Місце для вмісту 3">
            <a:extLst>
              <a:ext uri="{FF2B5EF4-FFF2-40B4-BE49-F238E27FC236}">
                <a16:creationId xmlns:a16="http://schemas.microsoft.com/office/drawing/2014/main" id="{1C3E90BF-FD43-4F28-8056-FBF2AE6BFF66}"/>
              </a:ext>
            </a:extLst>
          </p:cNvPr>
          <p:cNvPicPr>
            <a:picLocks noGrp="1" noChangeAspect="1"/>
          </p:cNvPicPr>
          <p:nvPr>
            <p:ph idx="1"/>
          </p:nvPr>
        </p:nvPicPr>
        <p:blipFill>
          <a:blip r:embed="rId2"/>
          <a:stretch>
            <a:fillRect/>
          </a:stretch>
        </p:blipFill>
        <p:spPr>
          <a:xfrm>
            <a:off x="207818" y="1185997"/>
            <a:ext cx="9632373" cy="2066358"/>
          </a:xfrm>
          <a:prstGeom prst="rect">
            <a:avLst/>
          </a:prstGeom>
        </p:spPr>
      </p:pic>
      <p:pic>
        <p:nvPicPr>
          <p:cNvPr id="8" name="Рисунок 7">
            <a:extLst>
              <a:ext uri="{FF2B5EF4-FFF2-40B4-BE49-F238E27FC236}">
                <a16:creationId xmlns:a16="http://schemas.microsoft.com/office/drawing/2014/main" id="{90FE19BA-FDC0-48CE-B3C4-97AE8C69A5F7}"/>
              </a:ext>
            </a:extLst>
          </p:cNvPr>
          <p:cNvPicPr>
            <a:picLocks noChangeAspect="1"/>
          </p:cNvPicPr>
          <p:nvPr/>
        </p:nvPicPr>
        <p:blipFill>
          <a:blip r:embed="rId3"/>
          <a:stretch>
            <a:fillRect/>
          </a:stretch>
        </p:blipFill>
        <p:spPr>
          <a:xfrm>
            <a:off x="3930223" y="3360784"/>
            <a:ext cx="7753546" cy="3382916"/>
          </a:xfrm>
          <a:prstGeom prst="rect">
            <a:avLst/>
          </a:prstGeom>
        </p:spPr>
      </p:pic>
    </p:spTree>
    <p:extLst>
      <p:ext uri="{BB962C8B-B14F-4D97-AF65-F5344CB8AC3E}">
        <p14:creationId xmlns:p14="http://schemas.microsoft.com/office/powerpoint/2010/main" val="287499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D1F764D-5EB0-457F-B09B-A5A4E033BD61}"/>
              </a:ext>
            </a:extLst>
          </p:cNvPr>
          <p:cNvPicPr>
            <a:picLocks noGrp="1" noChangeAspect="1"/>
          </p:cNvPicPr>
          <p:nvPr>
            <p:ph idx="1"/>
          </p:nvPr>
        </p:nvPicPr>
        <p:blipFill>
          <a:blip r:embed="rId2"/>
          <a:stretch>
            <a:fillRect/>
          </a:stretch>
        </p:blipFill>
        <p:spPr>
          <a:xfrm>
            <a:off x="124690" y="155864"/>
            <a:ext cx="11783291" cy="6203371"/>
          </a:xfrm>
          <a:prstGeom prst="rect">
            <a:avLst/>
          </a:prstGeom>
        </p:spPr>
      </p:pic>
    </p:spTree>
    <p:extLst>
      <p:ext uri="{BB962C8B-B14F-4D97-AF65-F5344CB8AC3E}">
        <p14:creationId xmlns:p14="http://schemas.microsoft.com/office/powerpoint/2010/main" val="4183719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54D09D-8C17-42D9-B97F-3BF6C3EDD140}"/>
              </a:ext>
            </a:extLst>
          </p:cNvPr>
          <p:cNvSpPr>
            <a:spLocks noGrp="1"/>
          </p:cNvSpPr>
          <p:nvPr>
            <p:ph type="title"/>
          </p:nvPr>
        </p:nvSpPr>
        <p:spPr/>
        <p:txBody>
          <a:bodyPr>
            <a:normAutofit/>
          </a:bodyPr>
          <a:lstStyle/>
          <a:p>
            <a:r>
              <a:rPr lang="uk-UA" sz="3200" dirty="0"/>
              <a:t>Після завантаження файл</a:t>
            </a:r>
            <a:r>
              <a:rPr lang="en-US" sz="3200" dirty="0"/>
              <a:t> parsing.csv </a:t>
            </a:r>
            <a:r>
              <a:rPr lang="uk-UA" sz="3200" dirty="0"/>
              <a:t>перебуває у сесійному сховищі в папці під назвою /</a:t>
            </a:r>
            <a:r>
              <a:rPr lang="en-US" sz="3200" dirty="0"/>
              <a:t>content/.</a:t>
            </a:r>
            <a:endParaRPr lang="uk-UA" sz="3200" dirty="0"/>
          </a:p>
        </p:txBody>
      </p:sp>
      <p:pic>
        <p:nvPicPr>
          <p:cNvPr id="4" name="Місце для вмісту 3">
            <a:extLst>
              <a:ext uri="{FF2B5EF4-FFF2-40B4-BE49-F238E27FC236}">
                <a16:creationId xmlns:a16="http://schemas.microsoft.com/office/drawing/2014/main" id="{3EFB2B93-D072-48DA-83EA-7B9AF4388914}"/>
              </a:ext>
            </a:extLst>
          </p:cNvPr>
          <p:cNvPicPr>
            <a:picLocks noGrp="1" noChangeAspect="1"/>
          </p:cNvPicPr>
          <p:nvPr>
            <p:ph idx="1"/>
          </p:nvPr>
        </p:nvPicPr>
        <p:blipFill>
          <a:blip r:embed="rId2"/>
          <a:stretch>
            <a:fillRect/>
          </a:stretch>
        </p:blipFill>
        <p:spPr>
          <a:xfrm>
            <a:off x="353291" y="1859973"/>
            <a:ext cx="11388435" cy="4632902"/>
          </a:xfrm>
          <a:prstGeom prst="rect">
            <a:avLst/>
          </a:prstGeom>
        </p:spPr>
      </p:pic>
    </p:spTree>
    <p:extLst>
      <p:ext uri="{BB962C8B-B14F-4D97-AF65-F5344CB8AC3E}">
        <p14:creationId xmlns:p14="http://schemas.microsoft.com/office/powerpoint/2010/main" val="2976798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7B60E-09B5-4F2C-86E0-868413782D29}"/>
              </a:ext>
            </a:extLst>
          </p:cNvPr>
          <p:cNvSpPr>
            <a:spLocks noGrp="1"/>
          </p:cNvSpPr>
          <p:nvPr>
            <p:ph type="title"/>
          </p:nvPr>
        </p:nvSpPr>
        <p:spPr>
          <a:xfrm>
            <a:off x="838200" y="365126"/>
            <a:ext cx="10515600" cy="372630"/>
          </a:xfrm>
        </p:spPr>
        <p:txBody>
          <a:bodyPr>
            <a:normAutofit fontScale="90000"/>
          </a:bodyPr>
          <a:lstStyle/>
          <a:p>
            <a:pPr algn="ctr"/>
            <a:r>
              <a:rPr lang="uk-UA" dirty="0"/>
              <a:t>Читання зі змінної </a:t>
            </a:r>
            <a:r>
              <a:rPr lang="en-US" dirty="0"/>
              <a:t>uploaded</a:t>
            </a:r>
            <a:endParaRPr lang="uk-UA" dirty="0"/>
          </a:p>
        </p:txBody>
      </p:sp>
      <p:sp>
        <p:nvSpPr>
          <p:cNvPr id="3" name="Місце для вмісту 2">
            <a:extLst>
              <a:ext uri="{FF2B5EF4-FFF2-40B4-BE49-F238E27FC236}">
                <a16:creationId xmlns:a16="http://schemas.microsoft.com/office/drawing/2014/main" id="{6973D2A4-E5E3-48DA-A1AB-1BD1B6EEADEC}"/>
              </a:ext>
            </a:extLst>
          </p:cNvPr>
          <p:cNvSpPr>
            <a:spLocks noGrp="1"/>
          </p:cNvSpPr>
          <p:nvPr>
            <p:ph idx="1"/>
          </p:nvPr>
        </p:nvSpPr>
        <p:spPr>
          <a:xfrm>
            <a:off x="838200" y="924791"/>
            <a:ext cx="10976264" cy="5568084"/>
          </a:xfrm>
        </p:spPr>
        <p:txBody>
          <a:bodyPr/>
          <a:lstStyle/>
          <a:p>
            <a:pPr marL="0" indent="0">
              <a:lnSpc>
                <a:spcPct val="100000"/>
              </a:lnSpc>
              <a:spcBef>
                <a:spcPts val="600"/>
              </a:spcBef>
              <a:buNone/>
            </a:pPr>
            <a:r>
              <a:rPr lang="uk-UA" dirty="0"/>
              <a:t>У словнику </a:t>
            </a:r>
            <a:r>
              <a:rPr lang="en-US" b="1" dirty="0"/>
              <a:t>uploaded</a:t>
            </a:r>
            <a:r>
              <a:rPr lang="en-US" dirty="0"/>
              <a:t> </a:t>
            </a:r>
            <a:r>
              <a:rPr lang="uk-UA" dirty="0"/>
              <a:t>файл міститься у форматі </a:t>
            </a:r>
            <a:r>
              <a:rPr lang="en-US" b="1" dirty="0"/>
              <a:t>bytes</a:t>
            </a:r>
            <a:r>
              <a:rPr lang="en-US" dirty="0"/>
              <a:t>.</a:t>
            </a:r>
            <a:endParaRPr lang="uk-UA" dirty="0"/>
          </a:p>
          <a:p>
            <a:pPr marL="0" indent="0">
              <a:lnSpc>
                <a:spcPct val="100000"/>
              </a:lnSpc>
              <a:spcBef>
                <a:spcPts val="600"/>
              </a:spcBef>
              <a:buNone/>
            </a:pPr>
            <a:r>
              <a:rPr lang="uk-UA" dirty="0"/>
              <a:t>Основна особливість: інформація в об'єкті </a:t>
            </a:r>
            <a:r>
              <a:rPr lang="en-US" b="1" dirty="0"/>
              <a:t>bytes</a:t>
            </a:r>
            <a:r>
              <a:rPr lang="en-US" dirty="0"/>
              <a:t> </a:t>
            </a:r>
            <a:r>
              <a:rPr lang="uk-UA" dirty="0"/>
              <a:t>є послідовністю байтів </a:t>
            </a:r>
            <a:r>
              <a:rPr lang="uk-UA" b="1" dirty="0"/>
              <a:t>(</a:t>
            </a:r>
            <a:r>
              <a:rPr lang="en-US" b="1" dirty="0"/>
              <a:t>byte string</a:t>
            </a:r>
            <a:r>
              <a:rPr lang="en-US" dirty="0"/>
              <a:t>), </a:t>
            </a:r>
            <a:r>
              <a:rPr lang="uk-UA" dirty="0"/>
              <a:t>тоді як звичайний рядок — це послідовність символів (</a:t>
            </a:r>
            <a:r>
              <a:rPr lang="en-US" b="1" dirty="0"/>
              <a:t>character string</a:t>
            </a:r>
            <a:r>
              <a:rPr lang="en-US" dirty="0"/>
              <a:t>). </a:t>
            </a:r>
            <a:r>
              <a:rPr lang="uk-UA" dirty="0"/>
              <a:t>Комп'ютер розуміє перший тип, ми (люди) другий.</a:t>
            </a:r>
          </a:p>
          <a:p>
            <a:pPr marL="0" indent="0">
              <a:lnSpc>
                <a:spcPct val="100000"/>
              </a:lnSpc>
              <a:spcBef>
                <a:spcPts val="600"/>
              </a:spcBef>
              <a:buNone/>
            </a:pPr>
            <a:r>
              <a:rPr lang="uk-UA" dirty="0"/>
              <a:t>Для того, щоб прочитати інформацію з об'єкта </a:t>
            </a:r>
            <a:r>
              <a:rPr lang="en-US" b="1" dirty="0"/>
              <a:t>bytes</a:t>
            </a:r>
            <a:r>
              <a:rPr lang="en-US" dirty="0"/>
              <a:t>, </a:t>
            </a:r>
            <a:r>
              <a:rPr lang="uk-UA" dirty="0"/>
              <a:t>її потрібно декодувати (</a:t>
            </a:r>
            <a:r>
              <a:rPr lang="en-US" b="1" dirty="0"/>
              <a:t>decode</a:t>
            </a:r>
            <a:r>
              <a:rPr lang="en-US" dirty="0"/>
              <a:t>). </a:t>
            </a:r>
            <a:r>
              <a:rPr lang="uk-UA" dirty="0"/>
              <a:t>Якщо ми </a:t>
            </a:r>
            <a:r>
              <a:rPr lang="uk-UA" dirty="0" err="1"/>
              <a:t>захочемо</a:t>
            </a:r>
            <a:r>
              <a:rPr lang="uk-UA" dirty="0"/>
              <a:t> повернути її назад до об'єкта </a:t>
            </a:r>
            <a:r>
              <a:rPr lang="en-US" b="1" dirty="0"/>
              <a:t>bytes</a:t>
            </a:r>
            <a:r>
              <a:rPr lang="en-US" dirty="0"/>
              <a:t>, </a:t>
            </a:r>
            <a:r>
              <a:rPr lang="uk-UA" dirty="0"/>
              <a:t>відповідно, закодувати (</a:t>
            </a:r>
            <a:r>
              <a:rPr lang="en-US" b="1" dirty="0"/>
              <a:t>encode</a:t>
            </a:r>
            <a:r>
              <a:rPr lang="en-US" dirty="0"/>
              <a:t>).</a:t>
            </a:r>
            <a:endParaRPr lang="uk-UA" dirty="0"/>
          </a:p>
        </p:txBody>
      </p:sp>
      <p:pic>
        <p:nvPicPr>
          <p:cNvPr id="4" name="Рисунок 3">
            <a:extLst>
              <a:ext uri="{FF2B5EF4-FFF2-40B4-BE49-F238E27FC236}">
                <a16:creationId xmlns:a16="http://schemas.microsoft.com/office/drawing/2014/main" id="{E86DF815-41B8-4528-9F02-2480B4D4D345}"/>
              </a:ext>
            </a:extLst>
          </p:cNvPr>
          <p:cNvPicPr>
            <a:picLocks noChangeAspect="1"/>
          </p:cNvPicPr>
          <p:nvPr/>
        </p:nvPicPr>
        <p:blipFill>
          <a:blip r:embed="rId2"/>
          <a:stretch>
            <a:fillRect/>
          </a:stretch>
        </p:blipFill>
        <p:spPr>
          <a:xfrm>
            <a:off x="4967687" y="4510837"/>
            <a:ext cx="6386113" cy="2240945"/>
          </a:xfrm>
          <a:prstGeom prst="rect">
            <a:avLst/>
          </a:prstGeom>
        </p:spPr>
      </p:pic>
    </p:spTree>
    <p:extLst>
      <p:ext uri="{BB962C8B-B14F-4D97-AF65-F5344CB8AC3E}">
        <p14:creationId xmlns:p14="http://schemas.microsoft.com/office/powerpoint/2010/main" val="156670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6E2BE2-F675-43AE-A146-9FEE775C1906}"/>
              </a:ext>
            </a:extLst>
          </p:cNvPr>
          <p:cNvSpPr>
            <a:spLocks noGrp="1"/>
          </p:cNvSpPr>
          <p:nvPr>
            <p:ph type="title"/>
          </p:nvPr>
        </p:nvSpPr>
        <p:spPr>
          <a:xfrm>
            <a:off x="838200" y="365126"/>
            <a:ext cx="10515600" cy="486930"/>
          </a:xfrm>
        </p:spPr>
        <p:txBody>
          <a:bodyPr>
            <a:normAutofit/>
          </a:bodyPr>
          <a:lstStyle/>
          <a:p>
            <a:r>
              <a:rPr lang="ru-RU" sz="1400" dirty="0"/>
              <a:t>Таким чином, </a:t>
            </a:r>
            <a:r>
              <a:rPr lang="ru-RU" sz="1400" dirty="0" err="1"/>
              <a:t>щоб</a:t>
            </a:r>
            <a:r>
              <a:rPr lang="ru-RU" sz="1400" dirty="0"/>
              <a:t> </a:t>
            </a:r>
            <a:r>
              <a:rPr lang="ru-RU" sz="1400" dirty="0" err="1"/>
              <a:t>прочитати</a:t>
            </a:r>
            <a:r>
              <a:rPr lang="ru-RU" sz="1400" dirty="0"/>
              <a:t> </a:t>
            </a:r>
            <a:r>
              <a:rPr lang="ru-RU" sz="1400" dirty="0" err="1"/>
              <a:t>дані</a:t>
            </a:r>
            <a:r>
              <a:rPr lang="ru-RU" sz="1400" dirty="0"/>
              <a:t> </a:t>
            </a:r>
            <a:r>
              <a:rPr lang="ru-RU" sz="1400" dirty="0" err="1"/>
              <a:t>безпосередньо</a:t>
            </a:r>
            <a:r>
              <a:rPr lang="ru-RU" sz="1400" dirty="0"/>
              <a:t> </a:t>
            </a:r>
            <a:r>
              <a:rPr lang="ru-RU" sz="1400" dirty="0" err="1"/>
              <a:t>зі</a:t>
            </a:r>
            <a:r>
              <a:rPr lang="ru-RU" sz="1400" dirty="0"/>
              <a:t> словника </a:t>
            </a:r>
            <a:r>
              <a:rPr lang="ru-RU" sz="1400" dirty="0" err="1"/>
              <a:t>uploaded</a:t>
            </a:r>
            <a:r>
              <a:rPr lang="ru-RU" sz="1400" dirty="0"/>
              <a:t>, </a:t>
            </a:r>
            <a:r>
              <a:rPr lang="ru-RU" sz="1400" dirty="0" err="1"/>
              <a:t>спочатку</a:t>
            </a:r>
            <a:r>
              <a:rPr lang="ru-RU" sz="1400" dirty="0"/>
              <a:t> нам </a:t>
            </a:r>
            <a:r>
              <a:rPr lang="ru-RU" sz="1400" dirty="0" err="1"/>
              <a:t>потрібно</a:t>
            </a:r>
            <a:r>
              <a:rPr lang="ru-RU" sz="1400" dirty="0"/>
              <a:t> </a:t>
            </a:r>
            <a:r>
              <a:rPr lang="ru-RU" sz="1400" dirty="0" err="1"/>
              <a:t>перетворити</a:t>
            </a:r>
            <a:r>
              <a:rPr lang="ru-RU" sz="1400" dirty="0"/>
              <a:t> </a:t>
            </a:r>
            <a:r>
              <a:rPr lang="ru-RU" sz="1400" dirty="0" err="1"/>
              <a:t>ці</a:t>
            </a:r>
            <a:r>
              <a:rPr lang="ru-RU" sz="1400" dirty="0"/>
              <a:t> </a:t>
            </a:r>
            <a:r>
              <a:rPr lang="ru-RU" sz="1400" dirty="0" err="1"/>
              <a:t>дані</a:t>
            </a:r>
            <a:r>
              <a:rPr lang="ru-RU" sz="1400" dirty="0"/>
              <a:t> на </a:t>
            </a:r>
            <a:r>
              <a:rPr lang="ru-RU" sz="1400" dirty="0" err="1"/>
              <a:t>звичайний</a:t>
            </a:r>
            <a:r>
              <a:rPr lang="ru-RU" sz="1400" dirty="0"/>
              <a:t> рядок.</a:t>
            </a:r>
            <a:endParaRPr lang="uk-UA" sz="1400" dirty="0"/>
          </a:p>
        </p:txBody>
      </p:sp>
      <p:pic>
        <p:nvPicPr>
          <p:cNvPr id="6" name="Місце для вмісту 5">
            <a:extLst>
              <a:ext uri="{FF2B5EF4-FFF2-40B4-BE49-F238E27FC236}">
                <a16:creationId xmlns:a16="http://schemas.microsoft.com/office/drawing/2014/main" id="{9AF37A87-730D-4D3D-8975-241CF625F0C3}"/>
              </a:ext>
            </a:extLst>
          </p:cNvPr>
          <p:cNvPicPr>
            <a:picLocks noGrp="1" noChangeAspect="1"/>
          </p:cNvPicPr>
          <p:nvPr>
            <p:ph idx="1"/>
          </p:nvPr>
        </p:nvPicPr>
        <p:blipFill>
          <a:blip r:embed="rId2"/>
          <a:stretch>
            <a:fillRect/>
          </a:stretch>
        </p:blipFill>
        <p:spPr>
          <a:xfrm>
            <a:off x="270164" y="852056"/>
            <a:ext cx="11585863" cy="5640818"/>
          </a:xfrm>
          <a:prstGeom prst="rect">
            <a:avLst/>
          </a:prstGeom>
        </p:spPr>
      </p:pic>
    </p:spTree>
    <p:extLst>
      <p:ext uri="{BB962C8B-B14F-4D97-AF65-F5344CB8AC3E}">
        <p14:creationId xmlns:p14="http://schemas.microsoft.com/office/powerpoint/2010/main" val="276578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712FB6A-E2E1-47BF-A4A5-6FB794A8DDAF}"/>
              </a:ext>
            </a:extLst>
          </p:cNvPr>
          <p:cNvPicPr>
            <a:picLocks noGrp="1" noChangeAspect="1"/>
          </p:cNvPicPr>
          <p:nvPr>
            <p:ph idx="1"/>
          </p:nvPr>
        </p:nvPicPr>
        <p:blipFill>
          <a:blip r:embed="rId2"/>
          <a:stretch>
            <a:fillRect/>
          </a:stretch>
        </p:blipFill>
        <p:spPr>
          <a:xfrm>
            <a:off x="1018309" y="561109"/>
            <a:ext cx="10536382" cy="5891646"/>
          </a:xfrm>
          <a:prstGeom prst="rect">
            <a:avLst/>
          </a:prstGeom>
        </p:spPr>
      </p:pic>
      <p:pic>
        <p:nvPicPr>
          <p:cNvPr id="5" name="Рисунок 4">
            <a:extLst>
              <a:ext uri="{FF2B5EF4-FFF2-40B4-BE49-F238E27FC236}">
                <a16:creationId xmlns:a16="http://schemas.microsoft.com/office/drawing/2014/main" id="{69AF4AEA-2083-496B-BA6C-F1FD5E448AD3}"/>
              </a:ext>
            </a:extLst>
          </p:cNvPr>
          <p:cNvPicPr>
            <a:picLocks noChangeAspect="1"/>
          </p:cNvPicPr>
          <p:nvPr/>
        </p:nvPicPr>
        <p:blipFill>
          <a:blip r:embed="rId3"/>
          <a:stretch>
            <a:fillRect/>
          </a:stretch>
        </p:blipFill>
        <p:spPr>
          <a:xfrm>
            <a:off x="2732809" y="3595255"/>
            <a:ext cx="9185563" cy="3020733"/>
          </a:xfrm>
          <a:prstGeom prst="rect">
            <a:avLst/>
          </a:prstGeom>
        </p:spPr>
      </p:pic>
    </p:spTree>
    <p:extLst>
      <p:ext uri="{BB962C8B-B14F-4D97-AF65-F5344CB8AC3E}">
        <p14:creationId xmlns:p14="http://schemas.microsoft.com/office/powerpoint/2010/main" val="888108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B5220ED-6FC4-4833-ACC2-01420FF011A9}"/>
              </a:ext>
            </a:extLst>
          </p:cNvPr>
          <p:cNvSpPr>
            <a:spLocks noGrp="1"/>
          </p:cNvSpPr>
          <p:nvPr>
            <p:ph type="title"/>
          </p:nvPr>
        </p:nvSpPr>
        <p:spPr/>
        <p:txBody>
          <a:bodyPr/>
          <a:lstStyle/>
          <a:p>
            <a:pPr algn="ctr"/>
            <a:r>
              <a:rPr lang="uk-UA" dirty="0"/>
              <a:t>Читання з файлу</a:t>
            </a:r>
          </a:p>
        </p:txBody>
      </p:sp>
      <p:sp>
        <p:nvSpPr>
          <p:cNvPr id="3" name="Місце для вмісту 2">
            <a:extLst>
              <a:ext uri="{FF2B5EF4-FFF2-40B4-BE49-F238E27FC236}">
                <a16:creationId xmlns:a16="http://schemas.microsoft.com/office/drawing/2014/main" id="{5634F590-5F7F-407A-B6C5-03D455AE0471}"/>
              </a:ext>
            </a:extLst>
          </p:cNvPr>
          <p:cNvSpPr>
            <a:spLocks noGrp="1"/>
          </p:cNvSpPr>
          <p:nvPr>
            <p:ph sz="half" idx="1"/>
          </p:nvPr>
        </p:nvSpPr>
        <p:spPr>
          <a:xfrm>
            <a:off x="412172" y="1690688"/>
            <a:ext cx="5503719" cy="4569402"/>
          </a:xfrm>
        </p:spPr>
        <p:txBody>
          <a:bodyPr>
            <a:normAutofit/>
          </a:bodyPr>
          <a:lstStyle/>
          <a:p>
            <a:pPr marL="0" indent="0">
              <a:buNone/>
            </a:pPr>
            <a:r>
              <a:rPr lang="en-US" b="1" dirty="0"/>
              <a:t>f2 = open('/content/parsing.csv', ‘r’)</a:t>
            </a:r>
          </a:p>
          <a:p>
            <a:pPr marL="0" indent="0">
              <a:buNone/>
            </a:pPr>
            <a:r>
              <a:rPr lang="en-US" dirty="0"/>
              <a:t>for </a:t>
            </a:r>
            <a:r>
              <a:rPr lang="en-US" dirty="0" err="1"/>
              <a:t>i</a:t>
            </a:r>
            <a:r>
              <a:rPr lang="en-US" dirty="0"/>
              <a:t>, line in enumerate(f2):</a:t>
            </a:r>
          </a:p>
          <a:p>
            <a:pPr marL="0" indent="0">
              <a:buNone/>
            </a:pPr>
            <a:r>
              <a:rPr lang="en-US" dirty="0"/>
              <a:t>   </a:t>
            </a:r>
            <a:r>
              <a:rPr lang="uk-UA" dirty="0"/>
              <a:t>    </a:t>
            </a:r>
            <a:r>
              <a:rPr lang="en-US" dirty="0"/>
              <a:t>print(</a:t>
            </a:r>
            <a:r>
              <a:rPr lang="en-US" dirty="0" err="1"/>
              <a:t>line.strip</a:t>
            </a:r>
            <a:r>
              <a:rPr lang="en-US" dirty="0"/>
              <a:t>())</a:t>
            </a:r>
          </a:p>
          <a:p>
            <a:pPr marL="0" indent="0">
              <a:buNone/>
            </a:pPr>
            <a:r>
              <a:rPr lang="en-US" dirty="0"/>
              <a:t>       if </a:t>
            </a:r>
            <a:r>
              <a:rPr lang="en-US" dirty="0" err="1"/>
              <a:t>i</a:t>
            </a:r>
            <a:r>
              <a:rPr lang="en-US" dirty="0"/>
              <a:t> == 3:</a:t>
            </a:r>
          </a:p>
          <a:p>
            <a:pPr marL="0" indent="0">
              <a:buNone/>
            </a:pPr>
            <a:r>
              <a:rPr lang="en-US" dirty="0"/>
              <a:t>         break</a:t>
            </a:r>
          </a:p>
          <a:p>
            <a:pPr marL="0" indent="0">
              <a:buNone/>
            </a:pPr>
            <a:r>
              <a:rPr lang="en-US" b="1" dirty="0"/>
              <a:t>f2.close()</a:t>
            </a:r>
          </a:p>
          <a:p>
            <a:endParaRPr lang="en-US" dirty="0"/>
          </a:p>
          <a:p>
            <a:endParaRPr lang="uk-UA" dirty="0"/>
          </a:p>
        </p:txBody>
      </p:sp>
      <p:sp>
        <p:nvSpPr>
          <p:cNvPr id="5" name="Місце для вмісту 4">
            <a:extLst>
              <a:ext uri="{FF2B5EF4-FFF2-40B4-BE49-F238E27FC236}">
                <a16:creationId xmlns:a16="http://schemas.microsoft.com/office/drawing/2014/main" id="{BEB1BAEE-DE0E-4F7B-ABDA-832AF1444E14}"/>
              </a:ext>
            </a:extLst>
          </p:cNvPr>
          <p:cNvSpPr>
            <a:spLocks noGrp="1"/>
          </p:cNvSpPr>
          <p:nvPr>
            <p:ph sz="half" idx="2"/>
          </p:nvPr>
        </p:nvSpPr>
        <p:spPr>
          <a:xfrm>
            <a:off x="6172200" y="1690688"/>
            <a:ext cx="5607628" cy="4486275"/>
          </a:xfrm>
        </p:spPr>
        <p:txBody>
          <a:bodyPr/>
          <a:lstStyle/>
          <a:p>
            <a:pPr marL="0" indent="0">
              <a:buNone/>
            </a:pPr>
            <a:r>
              <a:rPr lang="en-US" b="1" dirty="0"/>
              <a:t>with open('/content/parsing.csv', 'r') as f3:</a:t>
            </a:r>
          </a:p>
          <a:p>
            <a:pPr marL="0" indent="0">
              <a:buNone/>
            </a:pPr>
            <a:r>
              <a:rPr lang="en-US" dirty="0"/>
              <a:t>     for </a:t>
            </a:r>
            <a:r>
              <a:rPr lang="en-US" dirty="0" err="1"/>
              <a:t>i</a:t>
            </a:r>
            <a:r>
              <a:rPr lang="en-US" dirty="0"/>
              <a:t>, line in enumerate(f3):</a:t>
            </a:r>
          </a:p>
          <a:p>
            <a:pPr marL="0" indent="0">
              <a:buNone/>
            </a:pPr>
            <a:r>
              <a:rPr lang="en-US" dirty="0"/>
              <a:t>   	    print(</a:t>
            </a:r>
            <a:r>
              <a:rPr lang="en-US" dirty="0" err="1"/>
              <a:t>line.strip</a:t>
            </a:r>
            <a:r>
              <a:rPr lang="en-US" dirty="0"/>
              <a:t>())</a:t>
            </a:r>
          </a:p>
          <a:p>
            <a:pPr marL="0" indent="0">
              <a:buNone/>
            </a:pPr>
            <a:r>
              <a:rPr lang="en-US" dirty="0"/>
              <a:t>               if </a:t>
            </a:r>
            <a:r>
              <a:rPr lang="en-US" dirty="0" err="1"/>
              <a:t>i</a:t>
            </a:r>
            <a:r>
              <a:rPr lang="en-US" dirty="0"/>
              <a:t> == 3:</a:t>
            </a:r>
          </a:p>
          <a:p>
            <a:pPr marL="0" indent="0">
              <a:buNone/>
            </a:pPr>
            <a:r>
              <a:rPr lang="en-US" dirty="0"/>
              <a:t>                  break</a:t>
            </a:r>
          </a:p>
          <a:p>
            <a:endParaRPr lang="uk-UA" dirty="0"/>
          </a:p>
        </p:txBody>
      </p:sp>
    </p:spTree>
    <p:extLst>
      <p:ext uri="{BB962C8B-B14F-4D97-AF65-F5344CB8AC3E}">
        <p14:creationId xmlns:p14="http://schemas.microsoft.com/office/powerpoint/2010/main" val="28543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7FC3285-829C-496C-9ED3-DC3A6D834F68}"/>
              </a:ext>
            </a:extLst>
          </p:cNvPr>
          <p:cNvSpPr>
            <a:spLocks noGrp="1"/>
          </p:cNvSpPr>
          <p:nvPr>
            <p:ph type="title"/>
          </p:nvPr>
        </p:nvSpPr>
        <p:spPr>
          <a:xfrm>
            <a:off x="838200" y="365125"/>
            <a:ext cx="10515600" cy="642793"/>
          </a:xfrm>
        </p:spPr>
        <p:txBody>
          <a:bodyPr>
            <a:normAutofit fontScale="90000"/>
          </a:bodyPr>
          <a:lstStyle/>
          <a:p>
            <a:pPr algn="ctr"/>
            <a:br>
              <a:rPr lang="uk-UA" b="1" dirty="0"/>
            </a:br>
            <a:r>
              <a:rPr lang="uk-UA" b="1" dirty="0"/>
              <a:t>Читання через бібліотеку </a:t>
            </a:r>
            <a:r>
              <a:rPr lang="en-US" b="1" dirty="0"/>
              <a:t>Pandas</a:t>
            </a:r>
            <a:br>
              <a:rPr lang="en-US" b="1" dirty="0"/>
            </a:br>
            <a:endParaRPr lang="uk-UA" dirty="0"/>
          </a:p>
        </p:txBody>
      </p:sp>
      <p:pic>
        <p:nvPicPr>
          <p:cNvPr id="7" name="Місце для вмісту 6">
            <a:extLst>
              <a:ext uri="{FF2B5EF4-FFF2-40B4-BE49-F238E27FC236}">
                <a16:creationId xmlns:a16="http://schemas.microsoft.com/office/drawing/2014/main" id="{1F29B62A-6947-4161-840E-3DE13F31221B}"/>
              </a:ext>
            </a:extLst>
          </p:cNvPr>
          <p:cNvPicPr>
            <a:picLocks noGrp="1" noChangeAspect="1"/>
          </p:cNvPicPr>
          <p:nvPr>
            <p:ph idx="1"/>
          </p:nvPr>
        </p:nvPicPr>
        <p:blipFill>
          <a:blip r:embed="rId2"/>
          <a:stretch>
            <a:fillRect/>
          </a:stretch>
        </p:blipFill>
        <p:spPr>
          <a:xfrm>
            <a:off x="505693" y="1007918"/>
            <a:ext cx="10674926" cy="4655127"/>
          </a:xfrm>
          <a:prstGeom prst="rect">
            <a:avLst/>
          </a:prstGeom>
        </p:spPr>
      </p:pic>
      <p:pic>
        <p:nvPicPr>
          <p:cNvPr id="8" name="Рисунок 7">
            <a:extLst>
              <a:ext uri="{FF2B5EF4-FFF2-40B4-BE49-F238E27FC236}">
                <a16:creationId xmlns:a16="http://schemas.microsoft.com/office/drawing/2014/main" id="{36021A0A-7225-4218-8630-3DBE62659EF6}"/>
              </a:ext>
            </a:extLst>
          </p:cNvPr>
          <p:cNvPicPr>
            <a:picLocks noChangeAspect="1"/>
          </p:cNvPicPr>
          <p:nvPr/>
        </p:nvPicPr>
        <p:blipFill>
          <a:blip r:embed="rId3"/>
          <a:stretch>
            <a:fillRect/>
          </a:stretch>
        </p:blipFill>
        <p:spPr>
          <a:xfrm>
            <a:off x="5185063" y="5065568"/>
            <a:ext cx="7632092" cy="2012557"/>
          </a:xfrm>
          <a:prstGeom prst="rect">
            <a:avLst/>
          </a:prstGeom>
        </p:spPr>
      </p:pic>
      <p:sp>
        <p:nvSpPr>
          <p:cNvPr id="9" name="TextBox 8">
            <a:extLst>
              <a:ext uri="{FF2B5EF4-FFF2-40B4-BE49-F238E27FC236}">
                <a16:creationId xmlns:a16="http://schemas.microsoft.com/office/drawing/2014/main" id="{042E80C0-DF0F-4F39-889C-14BE5E4600E3}"/>
              </a:ext>
            </a:extLst>
          </p:cNvPr>
          <p:cNvSpPr txBox="1"/>
          <p:nvPr/>
        </p:nvSpPr>
        <p:spPr>
          <a:xfrm>
            <a:off x="7335982" y="4476111"/>
            <a:ext cx="3751118" cy="369332"/>
          </a:xfrm>
          <a:prstGeom prst="rect">
            <a:avLst/>
          </a:prstGeom>
          <a:noFill/>
        </p:spPr>
        <p:txBody>
          <a:bodyPr wrap="square" rtlCol="0">
            <a:spAutoFit/>
          </a:bodyPr>
          <a:lstStyle/>
          <a:p>
            <a:r>
              <a:rPr lang="uk-UA" dirty="0">
                <a:latin typeface="Times New Roman" panose="02020603050405020304" pitchFamily="18" charset="0"/>
              </a:rPr>
              <a:t>Якщо файл містить кирилицю</a:t>
            </a:r>
          </a:p>
        </p:txBody>
      </p:sp>
    </p:spTree>
    <p:extLst>
      <p:ext uri="{BB962C8B-B14F-4D97-AF65-F5344CB8AC3E}">
        <p14:creationId xmlns:p14="http://schemas.microsoft.com/office/powerpoint/2010/main" val="2235855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8A51A1A-C347-48DB-BAD1-6573E0093A64}"/>
              </a:ext>
            </a:extLst>
          </p:cNvPr>
          <p:cNvSpPr>
            <a:spLocks noGrp="1"/>
          </p:cNvSpPr>
          <p:nvPr>
            <p:ph idx="1"/>
          </p:nvPr>
        </p:nvSpPr>
        <p:spPr>
          <a:xfrm>
            <a:off x="571500" y="519545"/>
            <a:ext cx="11346873" cy="5943600"/>
          </a:xfrm>
        </p:spPr>
        <p:txBody>
          <a:bodyPr>
            <a:normAutofit fontScale="77500" lnSpcReduction="20000"/>
          </a:bodyPr>
          <a:lstStyle/>
          <a:p>
            <a:pPr marL="0" indent="0">
              <a:lnSpc>
                <a:spcPct val="120000"/>
              </a:lnSpc>
              <a:spcBef>
                <a:spcPts val="0"/>
              </a:spcBef>
              <a:buNone/>
            </a:pPr>
            <a:r>
              <a:rPr lang="uk-UA" dirty="0"/>
              <a:t>Цей код прочитає </a:t>
            </a:r>
            <a:r>
              <a:rPr lang="en-US" dirty="0"/>
              <a:t>CSV </a:t>
            </a:r>
            <a:r>
              <a:rPr lang="uk-UA" dirty="0"/>
              <a:t>файл з локального диска і створить фрейм даних </a:t>
            </a:r>
            <a:r>
              <a:rPr lang="en-US" dirty="0"/>
              <a:t>Pandas.</a:t>
            </a:r>
          </a:p>
          <a:p>
            <a:pPr marL="0" indent="0">
              <a:lnSpc>
                <a:spcPct val="120000"/>
              </a:lnSpc>
              <a:spcBef>
                <a:spcPts val="0"/>
              </a:spcBef>
              <a:buNone/>
            </a:pPr>
            <a:endParaRPr lang="en-US" dirty="0"/>
          </a:p>
          <a:p>
            <a:pPr marL="0" indent="0">
              <a:lnSpc>
                <a:spcPct val="120000"/>
              </a:lnSpc>
              <a:spcBef>
                <a:spcPts val="0"/>
              </a:spcBef>
              <a:buNone/>
            </a:pPr>
            <a:r>
              <a:rPr lang="uk-UA" dirty="0"/>
              <a:t>Додаткові опції для функції </a:t>
            </a:r>
            <a:r>
              <a:rPr lang="en-US" dirty="0" err="1"/>
              <a:t>pd.read_csv</a:t>
            </a:r>
            <a:r>
              <a:rPr lang="en-US" dirty="0"/>
              <a:t>():</a:t>
            </a:r>
          </a:p>
          <a:p>
            <a:pPr marL="0" indent="0">
              <a:lnSpc>
                <a:spcPct val="120000"/>
              </a:lnSpc>
              <a:spcBef>
                <a:spcPts val="0"/>
              </a:spcBef>
              <a:buNone/>
            </a:pPr>
            <a:endParaRPr lang="en-US" dirty="0"/>
          </a:p>
          <a:p>
            <a:pPr marL="0" indent="0">
              <a:lnSpc>
                <a:spcPct val="120000"/>
              </a:lnSpc>
              <a:spcBef>
                <a:spcPts val="0"/>
              </a:spcBef>
              <a:buNone/>
            </a:pPr>
            <a:r>
              <a:rPr lang="en-US" b="1" dirty="0"/>
              <a:t>header</a:t>
            </a:r>
            <a:r>
              <a:rPr lang="en-US" dirty="0"/>
              <a:t>: </a:t>
            </a:r>
            <a:r>
              <a:rPr lang="uk-UA" dirty="0"/>
              <a:t>Якщо цей параметр встановлений на </a:t>
            </a:r>
            <a:r>
              <a:rPr lang="en-US" dirty="0"/>
              <a:t>None, </a:t>
            </a:r>
            <a:r>
              <a:rPr lang="uk-UA" dirty="0"/>
              <a:t>то </a:t>
            </a:r>
            <a:r>
              <a:rPr lang="en-US" dirty="0"/>
              <a:t>Pandas </a:t>
            </a:r>
            <a:r>
              <a:rPr lang="uk-UA" dirty="0"/>
              <a:t>буде автоматично визначати заголовки стовпців.</a:t>
            </a:r>
          </a:p>
          <a:p>
            <a:pPr marL="0" indent="0">
              <a:lnSpc>
                <a:spcPct val="120000"/>
              </a:lnSpc>
              <a:spcBef>
                <a:spcPts val="0"/>
              </a:spcBef>
              <a:buNone/>
            </a:pPr>
            <a:r>
              <a:rPr lang="en-US" b="1" dirty="0" err="1"/>
              <a:t>index_col</a:t>
            </a:r>
            <a:r>
              <a:rPr lang="en-US" b="1" dirty="0"/>
              <a:t>: </a:t>
            </a:r>
            <a:r>
              <a:rPr lang="uk-UA" dirty="0"/>
              <a:t>Цей параметр визначає, який стовпець буде використовуватися як індекс </a:t>
            </a:r>
            <a:r>
              <a:rPr lang="uk-UA" dirty="0" err="1"/>
              <a:t>фрейма</a:t>
            </a:r>
            <a:r>
              <a:rPr lang="uk-UA" dirty="0"/>
              <a:t> даних.</a:t>
            </a:r>
          </a:p>
          <a:p>
            <a:pPr marL="0" indent="0">
              <a:lnSpc>
                <a:spcPct val="120000"/>
              </a:lnSpc>
              <a:spcBef>
                <a:spcPts val="0"/>
              </a:spcBef>
              <a:buNone/>
            </a:pPr>
            <a:r>
              <a:rPr lang="en-US" b="1" dirty="0" err="1"/>
              <a:t>skiprows</a:t>
            </a:r>
            <a:r>
              <a:rPr lang="en-US" b="1" dirty="0"/>
              <a:t>: </a:t>
            </a:r>
            <a:r>
              <a:rPr lang="uk-UA" dirty="0"/>
              <a:t>Цей параметр визначає, скільки рядків потрібно пропустити на початку файлу.</a:t>
            </a:r>
          </a:p>
          <a:p>
            <a:pPr marL="0" indent="0">
              <a:lnSpc>
                <a:spcPct val="120000"/>
              </a:lnSpc>
              <a:spcBef>
                <a:spcPts val="0"/>
              </a:spcBef>
              <a:buNone/>
            </a:pPr>
            <a:r>
              <a:rPr lang="en-US" b="1" dirty="0"/>
              <a:t>delimiter: </a:t>
            </a:r>
            <a:r>
              <a:rPr lang="uk-UA" dirty="0"/>
              <a:t>Цей параметр визначає роздільник, який використовується для розділення даних у файлі.</a:t>
            </a:r>
          </a:p>
          <a:p>
            <a:pPr marL="0" indent="0">
              <a:lnSpc>
                <a:spcPct val="120000"/>
              </a:lnSpc>
              <a:spcBef>
                <a:spcPts val="0"/>
              </a:spcBef>
              <a:buNone/>
            </a:pPr>
            <a:r>
              <a:rPr lang="en-US" b="1" dirty="0" err="1"/>
              <a:t>quotechar</a:t>
            </a:r>
            <a:r>
              <a:rPr lang="en-US" dirty="0"/>
              <a:t>: </a:t>
            </a:r>
            <a:r>
              <a:rPr lang="uk-UA" dirty="0"/>
              <a:t>Цей параметр визначає символ, який використовується для обтікання текстових даних у файлі.</a:t>
            </a:r>
          </a:p>
          <a:p>
            <a:pPr marL="0" indent="0">
              <a:lnSpc>
                <a:spcPct val="120000"/>
              </a:lnSpc>
              <a:spcBef>
                <a:spcPts val="0"/>
              </a:spcBef>
              <a:buNone/>
            </a:pPr>
            <a:r>
              <a:rPr lang="en-US" b="1" dirty="0" err="1"/>
              <a:t>na_values</a:t>
            </a:r>
            <a:r>
              <a:rPr lang="en-US" b="1" dirty="0"/>
              <a:t>: </a:t>
            </a:r>
            <a:r>
              <a:rPr lang="uk-UA" dirty="0"/>
              <a:t>Цей параметр визначає значення, які будуть розглядатися як відсутні.</a:t>
            </a:r>
          </a:p>
          <a:p>
            <a:pPr marL="0" indent="0">
              <a:lnSpc>
                <a:spcPct val="120000"/>
              </a:lnSpc>
              <a:spcBef>
                <a:spcPts val="0"/>
              </a:spcBef>
              <a:buNone/>
            </a:pPr>
            <a:r>
              <a:rPr lang="uk-UA" dirty="0"/>
              <a:t>Для отримання додаткової інформації про функцію </a:t>
            </a:r>
            <a:r>
              <a:rPr lang="en-US" dirty="0" err="1"/>
              <a:t>pd.read_csv</a:t>
            </a:r>
            <a:r>
              <a:rPr lang="en-US" dirty="0"/>
              <a:t>() </a:t>
            </a:r>
            <a:r>
              <a:rPr lang="uk-UA" dirty="0"/>
              <a:t>ви можете звернутися до документації </a:t>
            </a:r>
            <a:r>
              <a:rPr lang="en-US" dirty="0"/>
              <a:t>Pandas.</a:t>
            </a:r>
            <a:endParaRPr lang="uk-UA" dirty="0"/>
          </a:p>
        </p:txBody>
      </p:sp>
    </p:spTree>
    <p:extLst>
      <p:ext uri="{BB962C8B-B14F-4D97-AF65-F5344CB8AC3E}">
        <p14:creationId xmlns:p14="http://schemas.microsoft.com/office/powerpoint/2010/main" val="230084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8BFFE4B-9030-4C0F-A432-B54E2E9F1C11}"/>
              </a:ext>
            </a:extLst>
          </p:cNvPr>
          <p:cNvSpPr>
            <a:spLocks noGrp="1"/>
          </p:cNvSpPr>
          <p:nvPr>
            <p:ph idx="1"/>
          </p:nvPr>
        </p:nvSpPr>
        <p:spPr>
          <a:xfrm>
            <a:off x="838200" y="1298864"/>
            <a:ext cx="10515600" cy="4878099"/>
          </a:xfrm>
        </p:spPr>
        <p:txBody>
          <a:bodyPr/>
          <a:lstStyle/>
          <a:p>
            <a:pPr marL="0" indent="0">
              <a:buNone/>
            </a:pPr>
            <a:r>
              <a:rPr lang="en-US" dirty="0"/>
              <a:t>GOOGLE COLAB </a:t>
            </a:r>
            <a:r>
              <a:rPr lang="uk-UA" dirty="0"/>
              <a:t>використовується для: </a:t>
            </a:r>
          </a:p>
          <a:p>
            <a:pPr marL="0" indent="0">
              <a:buNone/>
            </a:pPr>
            <a:endParaRPr lang="uk-UA" dirty="0"/>
          </a:p>
          <a:p>
            <a:pPr marL="0" indent="0">
              <a:buNone/>
            </a:pPr>
            <a:r>
              <a:rPr lang="uk-UA" dirty="0"/>
              <a:t>● знайомства з </a:t>
            </a:r>
            <a:r>
              <a:rPr lang="en-US" dirty="0"/>
              <a:t>TensorFlow – </a:t>
            </a:r>
            <a:r>
              <a:rPr lang="uk-UA" dirty="0"/>
              <a:t>відкритою бібліотекою для машинного навчання; </a:t>
            </a:r>
          </a:p>
          <a:p>
            <a:pPr marL="0" indent="0">
              <a:buNone/>
            </a:pPr>
            <a:r>
              <a:rPr lang="uk-UA" dirty="0"/>
              <a:t>● розробкою нейронних мереж; </a:t>
            </a:r>
          </a:p>
          <a:p>
            <a:pPr marL="0" indent="0">
              <a:buNone/>
            </a:pPr>
            <a:r>
              <a:rPr lang="uk-UA" dirty="0"/>
              <a:t>● експериментами з </a:t>
            </a:r>
            <a:r>
              <a:rPr lang="en-US" dirty="0"/>
              <a:t>TPU; </a:t>
            </a:r>
            <a:endParaRPr lang="uk-UA" dirty="0"/>
          </a:p>
          <a:p>
            <a:pPr marL="0" indent="0">
              <a:buNone/>
            </a:pPr>
            <a:r>
              <a:rPr lang="en-US" dirty="0"/>
              <a:t>● </a:t>
            </a:r>
            <a:r>
              <a:rPr lang="uk-UA" dirty="0"/>
              <a:t>поширення досліджень у галузі штучного інтелекту; </a:t>
            </a:r>
          </a:p>
          <a:p>
            <a:pPr marL="0" indent="0">
              <a:buNone/>
            </a:pPr>
            <a:r>
              <a:rPr lang="uk-UA" dirty="0"/>
              <a:t>● створення посібників. </a:t>
            </a:r>
          </a:p>
        </p:txBody>
      </p:sp>
    </p:spTree>
    <p:extLst>
      <p:ext uri="{BB962C8B-B14F-4D97-AF65-F5344CB8AC3E}">
        <p14:creationId xmlns:p14="http://schemas.microsoft.com/office/powerpoint/2010/main" val="136809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4ECF254-9AC8-43EE-AB5B-CBF9E1182AFC}"/>
              </a:ext>
            </a:extLst>
          </p:cNvPr>
          <p:cNvSpPr>
            <a:spLocks noGrp="1"/>
          </p:cNvSpPr>
          <p:nvPr>
            <p:ph idx="1"/>
          </p:nvPr>
        </p:nvSpPr>
        <p:spPr>
          <a:xfrm>
            <a:off x="613065" y="841664"/>
            <a:ext cx="11222180" cy="5335299"/>
          </a:xfrm>
        </p:spPr>
        <p:txBody>
          <a:bodyPr>
            <a:normAutofit fontScale="92500"/>
          </a:bodyPr>
          <a:lstStyle/>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В основі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лежить </a:t>
            </a:r>
            <a:r>
              <a:rPr lang="uk-UA" sz="3300" b="1" dirty="0">
                <a:latin typeface="Times New Roman" panose="02020603050405020304" pitchFamily="18" charset="0"/>
                <a:cs typeface="Times New Roman" panose="02020603050405020304" pitchFamily="18" charset="0"/>
              </a:rPr>
              <a:t>блокнот </a:t>
            </a:r>
            <a:r>
              <a:rPr lang="en-US" sz="3300" b="1" dirty="0" err="1">
                <a:latin typeface="Times New Roman" panose="02020603050405020304" pitchFamily="18" charset="0"/>
                <a:cs typeface="Times New Roman" panose="02020603050405020304" pitchFamily="18" charset="0"/>
              </a:rPr>
              <a:t>Jupyter</a:t>
            </a:r>
            <a:r>
              <a:rPr lang="en-US" sz="3300" b="1"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для роботи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тільки з базою на </a:t>
            </a:r>
            <a:r>
              <a:rPr lang="en-US" sz="3300" dirty="0">
                <a:latin typeface="Times New Roman" panose="02020603050405020304" pitchFamily="18" charset="0"/>
                <a:cs typeface="Times New Roman" panose="02020603050405020304" pitchFamily="18" charset="0"/>
              </a:rPr>
              <a:t>Google </a:t>
            </a:r>
            <a:r>
              <a:rPr lang="uk-UA" sz="3300" dirty="0">
                <a:latin typeface="Times New Roman" panose="02020603050405020304" pitchFamily="18" charset="0"/>
                <a:cs typeface="Times New Roman" panose="02020603050405020304" pitchFamily="18" charset="0"/>
              </a:rPr>
              <a:t>Диску, а не на комп'ютері. Тобто можна програмувати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і не завантажувати бібліотеки перевантажуючи жорсткий диск свого комп'ютера. </a:t>
            </a:r>
          </a:p>
          <a:p>
            <a:pPr marL="0" indent="457200" algn="just">
              <a:lnSpc>
                <a:spcPct val="100000"/>
              </a:lnSpc>
              <a:buNone/>
            </a:pPr>
            <a:r>
              <a:rPr lang="uk-UA" sz="3300" b="1" i="1" dirty="0">
                <a:latin typeface="Times New Roman" panose="02020603050405020304" pitchFamily="18" charset="0"/>
                <a:cs typeface="Times New Roman" panose="02020603050405020304" pitchFamily="18" charset="0"/>
              </a:rPr>
              <a:t>Єдина умова – потрібний обліковий запис </a:t>
            </a:r>
            <a:r>
              <a:rPr lang="en-US" sz="3300" b="1" i="1" dirty="0">
                <a:latin typeface="Times New Roman" panose="02020603050405020304" pitchFamily="18" charset="0"/>
                <a:cs typeface="Times New Roman" panose="02020603050405020304" pitchFamily="18" charset="0"/>
              </a:rPr>
              <a:t>Google.</a:t>
            </a:r>
          </a:p>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Головна особливість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 безкоштовні потужні графічні процесори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та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завдяки яким можна займатися не лише базовою аналітикою даних, а й складнішими дослідженнями в галузі машинного навчання. Що </a:t>
            </a:r>
            <a:r>
              <a:rPr lang="en-US" sz="3300" b="1" dirty="0">
                <a:latin typeface="Times New Roman" panose="02020603050405020304" pitchFamily="18" charset="0"/>
                <a:cs typeface="Times New Roman" panose="02020603050405020304" pitchFamily="18" charset="0"/>
              </a:rPr>
              <a:t>CPU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обчислює годинами,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або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справляються за хвилини або секунди.</a:t>
            </a:r>
          </a:p>
          <a:p>
            <a:endParaRPr lang="uk-UA" dirty="0"/>
          </a:p>
        </p:txBody>
      </p:sp>
    </p:spTree>
    <p:extLst>
      <p:ext uri="{BB962C8B-B14F-4D97-AF65-F5344CB8AC3E}">
        <p14:creationId xmlns:p14="http://schemas.microsoft.com/office/powerpoint/2010/main" val="233239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2422A2-D805-4EDD-B368-3BC7C47A1B43}"/>
              </a:ext>
            </a:extLst>
          </p:cNvPr>
          <p:cNvSpPr>
            <a:spLocks noGrp="1"/>
          </p:cNvSpPr>
          <p:nvPr>
            <p:ph idx="1"/>
          </p:nvPr>
        </p:nvSpPr>
        <p:spPr>
          <a:xfrm>
            <a:off x="838200" y="1018308"/>
            <a:ext cx="10515600" cy="5268191"/>
          </a:xfrm>
        </p:spPr>
        <p:txBody>
          <a:bodyPr/>
          <a:lstStyle/>
          <a:p>
            <a:r>
              <a:rPr lang="en-US" dirty="0"/>
              <a:t>CPU – </a:t>
            </a:r>
            <a:r>
              <a:rPr lang="uk-UA" dirty="0"/>
              <a:t>центральний процесор – мозок комп'ютера, який виконує операції з даними. </a:t>
            </a:r>
          </a:p>
          <a:p>
            <a:r>
              <a:rPr lang="en-US" dirty="0"/>
              <a:t>GPU – </a:t>
            </a:r>
            <a:r>
              <a:rPr lang="uk-UA" dirty="0"/>
              <a:t>графічний процесор. Обробляє дані швидше, оскільки завдання виконує паралельно, а не послідовно, як </a:t>
            </a:r>
            <a:r>
              <a:rPr lang="en-US" dirty="0"/>
              <a:t>CPU. </a:t>
            </a:r>
            <a:endParaRPr lang="uk-UA" dirty="0"/>
          </a:p>
          <a:p>
            <a:pPr marL="0" indent="0">
              <a:buNone/>
            </a:pPr>
            <a:r>
              <a:rPr lang="en-US" dirty="0"/>
              <a:t>https://introserv.com/ua/blog/cpu-abo-gpu-zrobit-pravilnij-vibir/</a:t>
            </a:r>
            <a:endParaRPr lang="uk-UA" dirty="0"/>
          </a:p>
          <a:p>
            <a:r>
              <a:rPr lang="en-US" dirty="0"/>
              <a:t>TPU – </a:t>
            </a:r>
            <a:r>
              <a:rPr lang="uk-UA" dirty="0"/>
              <a:t>тензорний процесор, розробка </a:t>
            </a:r>
            <a:r>
              <a:rPr lang="en-US" dirty="0"/>
              <a:t>Google. </a:t>
            </a:r>
            <a:r>
              <a:rPr lang="uk-UA" dirty="0"/>
              <a:t>Він призначений для тренування </a:t>
            </a:r>
            <a:r>
              <a:rPr lang="uk-UA" dirty="0" err="1"/>
              <a:t>нейромереж</a:t>
            </a:r>
            <a:r>
              <a:rPr lang="uk-UA" dirty="0"/>
              <a:t>. У нього в рази вища продуктивність при великих обсягах обчислювальних завдань. </a:t>
            </a:r>
          </a:p>
        </p:txBody>
      </p:sp>
    </p:spTree>
    <p:extLst>
      <p:ext uri="{BB962C8B-B14F-4D97-AF65-F5344CB8AC3E}">
        <p14:creationId xmlns:p14="http://schemas.microsoft.com/office/powerpoint/2010/main" val="26408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A6213D-898B-4FDA-93CC-AD55B9DB3292}"/>
              </a:ext>
            </a:extLst>
          </p:cNvPr>
          <p:cNvSpPr>
            <a:spLocks noGrp="1"/>
          </p:cNvSpPr>
          <p:nvPr>
            <p:ph idx="1"/>
          </p:nvPr>
        </p:nvSpPr>
        <p:spPr>
          <a:xfrm>
            <a:off x="838200" y="550719"/>
            <a:ext cx="10778836" cy="5600700"/>
          </a:xfrm>
        </p:spPr>
        <p:txBody>
          <a:bodyPr>
            <a:normAutofit fontScale="92500" lnSpcReduction="10000"/>
          </a:bodyPr>
          <a:lstStyle/>
          <a:p>
            <a:pPr fontAlgn="base"/>
            <a:r>
              <a:rPr lang="en-US" b="1" dirty="0"/>
              <a:t>CPU </a:t>
            </a:r>
            <a:r>
              <a:rPr lang="uk-UA" b="1" dirty="0"/>
              <a:t>або ЦП (Центральний процесор)</a:t>
            </a:r>
            <a:r>
              <a:rPr lang="uk-UA" dirty="0"/>
              <a:t> — це "мозок" комп'ютера, що відповідає за виконання команд і обробку даних, необхідних для роботи комп'ютера та операційної системи. Він може мати кілька обчислювальних </a:t>
            </a:r>
            <a:r>
              <a:rPr lang="uk-UA" dirty="0" err="1"/>
              <a:t>ядер</a:t>
            </a:r>
            <a:r>
              <a:rPr lang="uk-UA" dirty="0"/>
              <a:t>, які можуть одночасно виконувати різні завдання. Центральний процесор необхідний для виконання різних робочих навантажень, особливо тих, які вимагають низької затримки або високої продуктивності кожного ядра. Наприклад, ЦП відповідає за роботу баз даних, веб-браузерів, текстових процесорів та інших додатків.</a:t>
            </a:r>
          </a:p>
          <a:p>
            <a:pPr fontAlgn="base"/>
            <a:r>
              <a:rPr lang="en-US" b="1" dirty="0"/>
              <a:t>GPU </a:t>
            </a:r>
            <a:r>
              <a:rPr lang="uk-UA" b="1" dirty="0"/>
              <a:t>або ГП (Графічний процесор) </a:t>
            </a:r>
            <a:r>
              <a:rPr lang="uk-UA" dirty="0"/>
              <a:t>— це спеціалізований процесор, явно призначений для прискорення </a:t>
            </a:r>
            <a:r>
              <a:rPr lang="uk-UA" dirty="0" err="1"/>
              <a:t>рендерингу</a:t>
            </a:r>
            <a:r>
              <a:rPr lang="uk-UA" dirty="0"/>
              <a:t> графіки. Він має безліч дрібніших і спеціалізованих </a:t>
            </a:r>
            <a:r>
              <a:rPr lang="uk-UA" dirty="0" err="1"/>
              <a:t>ядер</a:t>
            </a:r>
            <a:r>
              <a:rPr lang="uk-UA" dirty="0"/>
              <a:t>, які можуть обробляти безліч даних паралельно. Це робить його ідеальним для завдань, які можна розділити й обробляти на багатьох ядрах, таких як </a:t>
            </a:r>
            <a:r>
              <a:rPr lang="uk-UA" dirty="0" err="1"/>
              <a:t>рендеринг</a:t>
            </a:r>
            <a:r>
              <a:rPr lang="uk-UA" dirty="0"/>
              <a:t> графіки та відео, машинне навчання та ігри. Завдяки передовим технологіям освітлення і створення тіней графічний процесор може створювати дуже реалістичні зображення.</a:t>
            </a:r>
          </a:p>
          <a:p>
            <a:endParaRPr lang="uk-UA" dirty="0"/>
          </a:p>
        </p:txBody>
      </p:sp>
    </p:spTree>
    <p:extLst>
      <p:ext uri="{BB962C8B-B14F-4D97-AF65-F5344CB8AC3E}">
        <p14:creationId xmlns:p14="http://schemas.microsoft.com/office/powerpoint/2010/main" val="12015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B1D76-1AEB-4476-AB1F-62013DFFE43A}"/>
              </a:ext>
            </a:extLst>
          </p:cNvPr>
          <p:cNvSpPr>
            <a:spLocks noGrp="1"/>
          </p:cNvSpPr>
          <p:nvPr>
            <p:ph type="title"/>
          </p:nvPr>
        </p:nvSpPr>
        <p:spPr/>
        <p:txBody>
          <a:bodyPr/>
          <a:lstStyle/>
          <a:p>
            <a:pPr algn="ctr"/>
            <a:r>
              <a:rPr lang="uk-UA" dirty="0"/>
              <a:t>Умови</a:t>
            </a:r>
          </a:p>
        </p:txBody>
      </p:sp>
      <p:sp>
        <p:nvSpPr>
          <p:cNvPr id="3" name="Місце для вмісту 2">
            <a:extLst>
              <a:ext uri="{FF2B5EF4-FFF2-40B4-BE49-F238E27FC236}">
                <a16:creationId xmlns:a16="http://schemas.microsoft.com/office/drawing/2014/main" id="{82A85111-CC79-4C89-A13D-7FFF1ED8BCC6}"/>
              </a:ext>
            </a:extLst>
          </p:cNvPr>
          <p:cNvSpPr>
            <a:spLocks noGrp="1"/>
          </p:cNvSpPr>
          <p:nvPr>
            <p:ph idx="1"/>
          </p:nvPr>
        </p:nvSpPr>
        <p:spPr>
          <a:xfrm>
            <a:off x="838200" y="1690688"/>
            <a:ext cx="10515600" cy="4486275"/>
          </a:xfrm>
        </p:spPr>
        <p:txBody>
          <a:bodyPr>
            <a:normAutofit/>
          </a:bodyPr>
          <a:lstStyle/>
          <a:p>
            <a:pPr marL="0" indent="457200" algn="just">
              <a:lnSpc>
                <a:spcPct val="100000"/>
              </a:lnSpc>
              <a:spcBef>
                <a:spcPts val="0"/>
              </a:spcBef>
              <a:buNone/>
            </a:pPr>
            <a:r>
              <a:rPr lang="en-US" dirty="0"/>
              <a:t>Google </a:t>
            </a:r>
            <a:r>
              <a:rPr lang="en-US" dirty="0" err="1"/>
              <a:t>Colaboratory</a:t>
            </a:r>
            <a:r>
              <a:rPr lang="en-US" dirty="0"/>
              <a:t> </a:t>
            </a:r>
            <a:r>
              <a:rPr lang="uk-UA" dirty="0"/>
              <a:t>дає можливість безкоштовно та безперервно користуватися ними протягом </a:t>
            </a:r>
            <a:r>
              <a:rPr lang="uk-UA" b="1" dirty="0"/>
              <a:t>12 годин</a:t>
            </a:r>
            <a:r>
              <a:rPr lang="uk-UA" dirty="0"/>
              <a:t>. </a:t>
            </a:r>
          </a:p>
          <a:p>
            <a:pPr marL="0" indent="457200" algn="just">
              <a:lnSpc>
                <a:spcPct val="100000"/>
              </a:lnSpc>
              <a:spcBef>
                <a:spcPts val="0"/>
              </a:spcBef>
              <a:buNone/>
            </a:pPr>
            <a:r>
              <a:rPr lang="uk-UA" dirty="0"/>
              <a:t>Увага: як тільки цей час сплине, </a:t>
            </a:r>
            <a:r>
              <a:rPr lang="en-US" dirty="0" err="1"/>
              <a:t>Colab</a:t>
            </a:r>
            <a:r>
              <a:rPr lang="en-US" dirty="0"/>
              <a:t> </a:t>
            </a:r>
            <a:r>
              <a:rPr lang="uk-UA" dirty="0"/>
              <a:t>зітре всі дані і доведеться починати спочатку.</a:t>
            </a:r>
          </a:p>
          <a:p>
            <a:pPr marL="0" indent="457200" algn="just">
              <a:lnSpc>
                <a:spcPct val="100000"/>
              </a:lnSpc>
              <a:spcBef>
                <a:spcPts val="0"/>
              </a:spcBef>
              <a:buNone/>
            </a:pPr>
            <a:r>
              <a:rPr lang="uk-UA" dirty="0"/>
              <a:t>Крім того, </a:t>
            </a:r>
            <a:r>
              <a:rPr lang="en-US" dirty="0"/>
              <a:t>Google </a:t>
            </a:r>
            <a:r>
              <a:rPr lang="uk-UA" dirty="0"/>
              <a:t>відключає блокноти після приблизно </a:t>
            </a:r>
            <a:r>
              <a:rPr lang="uk-UA" b="1" dirty="0"/>
              <a:t>30 хвилин бездіяльності</a:t>
            </a:r>
            <a:r>
              <a:rPr lang="uk-UA" dirty="0"/>
              <a:t>, щоб не перевантажувати процесори. Дуже активним учасникам ненадовго можуть обмежити доступ до </a:t>
            </a:r>
            <a:r>
              <a:rPr lang="en-US" dirty="0"/>
              <a:t>GPU, </a:t>
            </a:r>
            <a:r>
              <a:rPr lang="uk-UA" dirty="0"/>
              <a:t>щоб надати можливість використовувати процесор іншим.</a:t>
            </a:r>
          </a:p>
        </p:txBody>
      </p:sp>
    </p:spTree>
    <p:extLst>
      <p:ext uri="{BB962C8B-B14F-4D97-AF65-F5344CB8AC3E}">
        <p14:creationId xmlns:p14="http://schemas.microsoft.com/office/powerpoint/2010/main" val="427920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68634-92A9-4460-AB84-EA04AC1C1BC9}"/>
              </a:ext>
            </a:extLst>
          </p:cNvPr>
          <p:cNvPicPr>
            <a:picLocks noChangeAspect="1"/>
          </p:cNvPicPr>
          <p:nvPr/>
        </p:nvPicPr>
        <p:blipFill>
          <a:blip r:embed="rId2"/>
          <a:stretch>
            <a:fillRect/>
          </a:stretch>
        </p:blipFill>
        <p:spPr>
          <a:xfrm>
            <a:off x="101600" y="64655"/>
            <a:ext cx="12090400" cy="6557818"/>
          </a:xfrm>
          <a:prstGeom prst="rect">
            <a:avLst/>
          </a:prstGeom>
        </p:spPr>
      </p:pic>
    </p:spTree>
    <p:extLst>
      <p:ext uri="{BB962C8B-B14F-4D97-AF65-F5344CB8AC3E}">
        <p14:creationId xmlns:p14="http://schemas.microsoft.com/office/powerpoint/2010/main" val="240753697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TotalTime>
  <Words>2397</Words>
  <Application>Microsoft Office PowerPoint</Application>
  <PresentationFormat>Широкий екран</PresentationFormat>
  <Paragraphs>167</Paragraphs>
  <Slides>39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39</vt:i4>
      </vt:variant>
    </vt:vector>
  </HeadingPairs>
  <TitlesOfParts>
    <vt:vector size="44" baseType="lpstr">
      <vt:lpstr>Arial</vt:lpstr>
      <vt:lpstr>Calibri</vt:lpstr>
      <vt:lpstr>Calibri Light</vt:lpstr>
      <vt:lpstr>Times New Roman</vt:lpstr>
      <vt:lpstr>Тема Office</vt:lpstr>
      <vt:lpstr>            GOOGLE COLAB основи роботи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Умови</vt:lpstr>
      <vt:lpstr>Презентація PowerPoint</vt:lpstr>
      <vt:lpstr>Презентація PowerPoint</vt:lpstr>
      <vt:lpstr>Презентація PowerPoint</vt:lpstr>
      <vt:lpstr>Файл- Новий записник</vt:lpstr>
      <vt:lpstr>Презентація PowerPoint</vt:lpstr>
      <vt:lpstr>Презентація PowerPoint</vt:lpstr>
      <vt:lpstr>Робота з файлами</vt:lpstr>
      <vt:lpstr>Презентація PowerPoint</vt:lpstr>
      <vt:lpstr>БЕЗКОШТОВНІ ХМАРНІ СЕРЕДОВИЩА, ПОДІБНІ ДО GOOGLE COLAB</vt:lpstr>
      <vt:lpstr>Презентація PowerPoint</vt:lpstr>
      <vt:lpstr>  Робота з файлами в Google Colab </vt:lpstr>
      <vt:lpstr>Презентація PowerPoint</vt:lpstr>
      <vt:lpstr>Презентація PowerPoint</vt:lpstr>
      <vt:lpstr>CSV файли</vt:lpstr>
      <vt:lpstr>Презентація PowerPoint</vt:lpstr>
      <vt:lpstr>Презентація PowerPoint</vt:lpstr>
      <vt:lpstr>JSON файли</vt:lpstr>
      <vt:lpstr>Презентація PowerPoint</vt:lpstr>
      <vt:lpstr>Презентація PowerPoint</vt:lpstr>
      <vt:lpstr>Презентація PowerPoint</vt:lpstr>
      <vt:lpstr>Презентація PowerPoint</vt:lpstr>
      <vt:lpstr>Презентація PowerPoint</vt:lpstr>
      <vt:lpstr>Відкриття .csv файлів в Google Colab</vt:lpstr>
      <vt:lpstr>Презентація PowerPoint</vt:lpstr>
      <vt:lpstr>Після завантаження файл parsing.csv перебуває у сесійному сховищі в папці під назвою /content/.</vt:lpstr>
      <vt:lpstr>Читання зі змінної uploaded</vt:lpstr>
      <vt:lpstr>Таким чином, щоб прочитати дані безпосередньо зі словника uploaded, спочатку нам потрібно перетворити ці дані на звичайний рядок.</vt:lpstr>
      <vt:lpstr>Презентація PowerPoint</vt:lpstr>
      <vt:lpstr>Читання з файлу</vt:lpstr>
      <vt:lpstr> Читання через бібліотеку Pandas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Оксана</cp:lastModifiedBy>
  <cp:revision>21</cp:revision>
  <dcterms:created xsi:type="dcterms:W3CDTF">2023-10-29T11:36:57Z</dcterms:created>
  <dcterms:modified xsi:type="dcterms:W3CDTF">2024-02-25T17:23:12Z</dcterms:modified>
</cp:coreProperties>
</file>