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65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24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9590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079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9478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608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437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1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60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6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23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0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25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04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5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86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A2A7F-94E3-4825-93CA-3DF70B578BD3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A1629A-10AB-4517-B785-D84E03DFA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35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1985" TargetMode="External"/><Relationship Id="rId13" Type="http://schemas.openxmlformats.org/officeDocument/2006/relationships/hyperlink" Target="https://uk.wikipedia.org/wiki/1996" TargetMode="External"/><Relationship Id="rId18" Type="http://schemas.openxmlformats.org/officeDocument/2006/relationships/hyperlink" Target="https://uk.wikipedia.org/wiki/2001" TargetMode="External"/><Relationship Id="rId26" Type="http://schemas.openxmlformats.org/officeDocument/2006/relationships/hyperlink" Target="https://uk.wikipedia.org/wiki/%D0%A4%D0%B0%D0%B9%D0%BB:Flag_of_the_United_States.svg" TargetMode="External"/><Relationship Id="rId3" Type="http://schemas.openxmlformats.org/officeDocument/2006/relationships/hyperlink" Target="https://uk.wikipedia.org/wiki/DEM" TargetMode="External"/><Relationship Id="rId21" Type="http://schemas.openxmlformats.org/officeDocument/2006/relationships/hyperlink" Target="https://uk.wikipedia.org/wiki/2010" TargetMode="External"/><Relationship Id="rId7" Type="http://schemas.openxmlformats.org/officeDocument/2006/relationships/hyperlink" Target="https://uk.wikipedia.org/wiki/1981" TargetMode="External"/><Relationship Id="rId12" Type="http://schemas.openxmlformats.org/officeDocument/2006/relationships/hyperlink" Target="https://uk.wikipedia.org/wiki/1995" TargetMode="External"/><Relationship Id="rId17" Type="http://schemas.openxmlformats.org/officeDocument/2006/relationships/hyperlink" Target="https://uk.wikipedia.org/wiki/2000" TargetMode="External"/><Relationship Id="rId25" Type="http://schemas.openxmlformats.org/officeDocument/2006/relationships/hyperlink" Target="https://uk.wikipedia.org/wiki/2020" TargetMode="External"/><Relationship Id="rId2" Type="http://schemas.openxmlformats.org/officeDocument/2006/relationships/hyperlink" Target="https://uk.wikipedia.org/wiki/USD" TargetMode="External"/><Relationship Id="rId16" Type="http://schemas.openxmlformats.org/officeDocument/2006/relationships/hyperlink" Target="https://uk.wikipedia.org/wiki/1999" TargetMode="External"/><Relationship Id="rId20" Type="http://schemas.openxmlformats.org/officeDocument/2006/relationships/hyperlink" Target="https://uk.wikipedia.org/wiki/200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GBP" TargetMode="External"/><Relationship Id="rId11" Type="http://schemas.openxmlformats.org/officeDocument/2006/relationships/hyperlink" Target="https://uk.wikipedia.org/wiki/1991" TargetMode="External"/><Relationship Id="rId24" Type="http://schemas.openxmlformats.org/officeDocument/2006/relationships/hyperlink" Target="https://uk.wikipedia.org/wiki/CNY" TargetMode="External"/><Relationship Id="rId5" Type="http://schemas.openxmlformats.org/officeDocument/2006/relationships/hyperlink" Target="https://uk.wikipedia.org/wiki/JPY" TargetMode="External"/><Relationship Id="rId15" Type="http://schemas.openxmlformats.org/officeDocument/2006/relationships/hyperlink" Target="https://uk.wikipedia.org/wiki/EUR" TargetMode="External"/><Relationship Id="rId23" Type="http://schemas.openxmlformats.org/officeDocument/2006/relationships/hyperlink" Target="https://uk.wikipedia.org/wiki/2016" TargetMode="External"/><Relationship Id="rId10" Type="http://schemas.openxmlformats.org/officeDocument/2006/relationships/hyperlink" Target="https://uk.wikipedia.org/wiki/1990" TargetMode="External"/><Relationship Id="rId19" Type="http://schemas.openxmlformats.org/officeDocument/2006/relationships/hyperlink" Target="https://uk.wikipedia.org/wiki/2005" TargetMode="External"/><Relationship Id="rId4" Type="http://schemas.openxmlformats.org/officeDocument/2006/relationships/hyperlink" Target="https://uk.wikipedia.org/wiki/FRF" TargetMode="External"/><Relationship Id="rId9" Type="http://schemas.openxmlformats.org/officeDocument/2006/relationships/hyperlink" Target="https://uk.wikipedia.org/wiki/1986" TargetMode="External"/><Relationship Id="rId14" Type="http://schemas.openxmlformats.org/officeDocument/2006/relationships/hyperlink" Target="https://uk.wikipedia.org/wiki/1998" TargetMode="External"/><Relationship Id="rId22" Type="http://schemas.openxmlformats.org/officeDocument/2006/relationships/hyperlink" Target="https://uk.wikipedia.org/wiki/201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6942" y="562087"/>
            <a:ext cx="7766936" cy="1646302"/>
          </a:xfrm>
        </p:spPr>
        <p:txBody>
          <a:bodyPr/>
          <a:lstStyle/>
          <a:p>
            <a:pPr algn="ctr"/>
            <a:r>
              <a:rPr lang="uk-UA" sz="36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Тема 1. Сутність та організаційні засади валютної політики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733266"/>
            <a:ext cx="7766936" cy="3848667"/>
          </a:xfrm>
        </p:spPr>
        <p:txBody>
          <a:bodyPr>
            <a:normAutofit/>
          </a:bodyPr>
          <a:lstStyle/>
          <a:p>
            <a:pPr marL="457200" indent="228600" algn="just">
              <a:lnSpc>
                <a:spcPct val="120000"/>
              </a:lnSpc>
            </a:pPr>
            <a:r>
              <a:rPr lang="uk-UA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 Поняття валютної політики, її цілі та елементи.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</a:pPr>
            <a:r>
              <a:rPr lang="uk-UA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 Інституційні засади реалізації валютної політики.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</a:pP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Інститути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валютне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контроль в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2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spc="-2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</a:pPr>
            <a:r>
              <a:rPr lang="uk-UA" sz="2400" spc="-2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1.4.</a:t>
            </a:r>
            <a:r>
              <a:rPr lang="uk-UA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Поняття та елементи світової та національної валютних систем.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</a:pPr>
            <a:r>
              <a:rPr lang="uk-UA" sz="2400" spc="-2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1.5.</a:t>
            </a:r>
            <a:r>
              <a:rPr lang="uk-UA" sz="2400" spc="-2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Етапи становлення світової валютної системи.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514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5660"/>
            <a:ext cx="8596668" cy="6045957"/>
          </a:xfrm>
        </p:spPr>
        <p:txBody>
          <a:bodyPr>
            <a:normAutofit lnSpcReduction="10000"/>
          </a:bodyPr>
          <a:lstStyle/>
          <a:p>
            <a:pPr marL="457200" indent="228600" algn="just">
              <a:lnSpc>
                <a:spcPct val="120000"/>
              </a:lnSpc>
            </a:pPr>
            <a:r>
              <a:rPr lang="uk-UA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 Інститути, які здійснюють валютне регулювання і валютний контроль в Україні і їх повноваження</a:t>
            </a:r>
            <a:r>
              <a:rPr lang="uk-UA" b="1" spc="-2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228600" algn="just">
              <a:lnSpc>
                <a:spcPct val="120000"/>
              </a:lnSpc>
            </a:pPr>
            <a:r>
              <a:rPr lang="ru-RU" b="1" spc="-2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spc="-2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НБУ </a:t>
            </a:r>
            <a:r>
              <a:rPr lang="ru-RU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spc="-2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b="1" spc="-2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r>
              <a:rPr lang="uk-UA" b="1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нагляду</a:t>
            </a:r>
            <a:endParaRPr lang="ru-RU" b="1" spc="-2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переоформлення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відкликання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"Про валюту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"Про валюту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860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86603"/>
            <a:ext cx="8848803" cy="5754759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проводить </a:t>
            </a:r>
            <a:r>
              <a:rPr lang="ru-RU" dirty="0" err="1"/>
              <a:t>дисконтну</a:t>
            </a:r>
            <a:r>
              <a:rPr lang="ru-RU" dirty="0"/>
              <a:t> та </a:t>
            </a:r>
            <a:r>
              <a:rPr lang="ru-RU" dirty="0" err="1"/>
              <a:t>девізну</a:t>
            </a:r>
            <a:r>
              <a:rPr lang="ru-RU" dirty="0"/>
              <a:t> </a:t>
            </a:r>
            <a:r>
              <a:rPr lang="ru-RU" dirty="0" err="1"/>
              <a:t>валютну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і </a:t>
            </a:r>
            <a:r>
              <a:rPr lang="ru-RU" dirty="0" err="1"/>
              <a:t>застосовує</a:t>
            </a:r>
            <a:r>
              <a:rPr lang="ru-RU" dirty="0"/>
              <a:t> в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дисконтну</a:t>
            </a:r>
            <a:r>
              <a:rPr lang="ru-RU" dirty="0"/>
              <a:t> </a:t>
            </a:r>
            <a:r>
              <a:rPr lang="ru-RU" dirty="0" err="1"/>
              <a:t>валютну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змінюючи</a:t>
            </a:r>
            <a:r>
              <a:rPr lang="ru-RU" dirty="0"/>
              <a:t> </a:t>
            </a:r>
            <a:r>
              <a:rPr lang="ru-RU" dirty="0" err="1"/>
              <a:t>облікову</a:t>
            </a:r>
            <a:r>
              <a:rPr lang="ru-RU" dirty="0"/>
              <a:t> ставку </a:t>
            </a:r>
            <a:r>
              <a:rPr lang="ru-RU" dirty="0" err="1"/>
              <a:t>Національного</a:t>
            </a:r>
            <a:r>
              <a:rPr lang="ru-RU" dirty="0"/>
              <a:t> банку для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та </a:t>
            </a:r>
            <a:r>
              <a:rPr lang="ru-RU" dirty="0" err="1"/>
              <a:t>балансування</a:t>
            </a:r>
            <a:r>
              <a:rPr lang="ru-RU" dirty="0"/>
              <a:t>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коригування</a:t>
            </a:r>
            <a:r>
              <a:rPr lang="ru-RU" dirty="0"/>
              <a:t> курсу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</a:t>
            </a:r>
            <a:r>
              <a:rPr lang="ru-RU" dirty="0" err="1"/>
              <a:t>іноземних</a:t>
            </a:r>
            <a:r>
              <a:rPr lang="ru-RU" dirty="0"/>
              <a:t> валют.</a:t>
            </a:r>
          </a:p>
          <a:p>
            <a:endParaRPr lang="ru-RU" dirty="0" smtClean="0"/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девізну</a:t>
            </a:r>
            <a:r>
              <a:rPr lang="ru-RU" dirty="0"/>
              <a:t> </a:t>
            </a:r>
            <a:r>
              <a:rPr lang="ru-RU" dirty="0" err="1"/>
              <a:t>валютну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курсу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</a:t>
            </a:r>
            <a:r>
              <a:rPr lang="ru-RU" dirty="0" err="1"/>
              <a:t>іноземних</a:t>
            </a:r>
            <a:r>
              <a:rPr lang="ru-RU" dirty="0"/>
              <a:t> валют шляхом </a:t>
            </a:r>
            <a:r>
              <a:rPr lang="ru-RU" dirty="0" err="1"/>
              <a:t>купівлі</a:t>
            </a:r>
            <a:r>
              <a:rPr lang="ru-RU" dirty="0"/>
              <a:t> та продажу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на </a:t>
            </a:r>
            <a:r>
              <a:rPr lang="ru-RU" dirty="0" err="1"/>
              <a:t>фінансових</a:t>
            </a:r>
            <a:r>
              <a:rPr lang="ru-RU" dirty="0"/>
              <a:t> ринках.</a:t>
            </a:r>
          </a:p>
        </p:txBody>
      </p:sp>
    </p:spTree>
    <p:extLst>
      <p:ext uri="{BB962C8B-B14F-4D97-AF65-F5344CB8AC3E}">
        <p14:creationId xmlns:p14="http://schemas.microsoft.com/office/powerpoint/2010/main" val="2435785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8364"/>
            <a:ext cx="9189997" cy="6086901"/>
          </a:xfrm>
        </p:spPr>
        <p:txBody>
          <a:bodyPr/>
          <a:lstStyle/>
          <a:p>
            <a:pPr indent="457200" algn="just">
              <a:lnSpc>
                <a:spcPct val="107000"/>
              </a:lnSpc>
            </a:pPr>
            <a:endParaRPr lang="ru-RU" b="1" dirty="0" smtClean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ru-RU" b="1" dirty="0" err="1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Кабінет</a:t>
            </a:r>
            <a:r>
              <a:rPr lang="ru-RU" b="1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подає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Верховної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Ради 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ліміт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державного боргу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складанні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бюджетної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та 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податкової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-бере участь у складанні платіжного балансу та організовує роботу із складання зовнішньоторговельного балансу України, забезпечує раціональне використання державних валютних коштів;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виступає гарантом щодо позик, які у визначених законом про Державний бюджет України межах надаються іноземними державами, банками, міжнародними фінансовими організаціями, а в інших випадках - відповідно до міжнародних договорів України, згода на обов’язковість яких надана Верховною Радою України;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494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8821508" cy="5868536"/>
          </a:xfrm>
        </p:spPr>
        <p:txBody>
          <a:bodyPr/>
          <a:lstStyle/>
          <a:p>
            <a:r>
              <a:rPr lang="uk-UA" b="1" dirty="0"/>
              <a:t>1.4. Поняття та елементи світової та національної валютних систем</a:t>
            </a:r>
            <a:r>
              <a:rPr lang="uk-UA" b="1" dirty="0" smtClean="0"/>
              <a:t>.</a:t>
            </a:r>
          </a:p>
          <a:p>
            <a:r>
              <a:rPr lang="uk-UA" b="1" i="1" dirty="0"/>
              <a:t>Валютна система</a:t>
            </a:r>
            <a:r>
              <a:rPr lang="uk-UA" dirty="0"/>
              <a:t> –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організаційно-правова форма реалізації валютних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межах певного економічного простору. </a:t>
            </a:r>
            <a:endParaRPr lang="uk-UA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/>
              <a:t>Світова валютна система </a:t>
            </a:r>
            <a:r>
              <a:rPr lang="uk-UA" dirty="0"/>
              <a:t>–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спільно розроблена державами та закріплена міжнародними угодами форма реалізації валютних відносин.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/>
              <a:t>Складовими світової валютної системи є:</a:t>
            </a:r>
            <a:endParaRPr lang="ru-RU" b="1" i="1" dirty="0"/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 міжнародних засобів платежу (золото, національні валюти, міжнародні валютні одиниці – СДР, ЕКЮ, євро) (СДР — скорочено від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ЕКЮ –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уніфікований режим валютних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паритетів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курсів;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 взаємної конвертованості валют;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уніфікація правил міжнародних розрахунків;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режим валютних ринків та ринків золота;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 валютно-фінансові організації;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міжнародне регулювання валютних обмежень.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463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9183"/>
            <a:ext cx="8596668" cy="593218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85437"/>
              </p:ext>
            </p:extLst>
          </p:nvPr>
        </p:nvGraphicFramePr>
        <p:xfrm>
          <a:off x="2251881" y="58059"/>
          <a:ext cx="5609229" cy="6244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Picture" r:id="rId3" imgW="3772361" imgH="4448320" progId="Word.Picture.8">
                  <p:embed/>
                </p:oleObj>
              </mc:Choice>
              <mc:Fallback>
                <p:oleObj name="Picture" r:id="rId3" imgW="3772361" imgH="4448320" progId="Word.Picture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51881" y="58059"/>
                        <a:ext cx="5609229" cy="62447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3731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68491"/>
            <a:ext cx="9067167" cy="5672872"/>
          </a:xfrm>
        </p:spPr>
        <p:txBody>
          <a:bodyPr/>
          <a:lstStyle/>
          <a:p>
            <a:r>
              <a:rPr lang="uk-UA" b="1" dirty="0" smtClean="0"/>
              <a:t>1.5.</a:t>
            </a:r>
            <a:r>
              <a:rPr lang="uk-UA" b="1" dirty="0"/>
              <a:t> Етапи становлення світової валютної системи.</a:t>
            </a:r>
            <a:endParaRPr lang="ru-RU" dirty="0"/>
          </a:p>
          <a:p>
            <a:r>
              <a:rPr lang="ru-RU" b="1" i="1" dirty="0" err="1"/>
              <a:t>Біметалізм</a:t>
            </a:r>
            <a:r>
              <a:rPr lang="ru-RU" b="1" i="1" dirty="0"/>
              <a:t>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еквівалента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закріплюється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благородними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(як правило, за золотом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сріблом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карбування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монет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необмежений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i="1" dirty="0"/>
              <a:t> </a:t>
            </a:r>
            <a:r>
              <a:rPr lang="ru-RU" b="1" i="1" dirty="0" err="1"/>
              <a:t>Форми</a:t>
            </a:r>
            <a:r>
              <a:rPr lang="ru-RU" b="1" i="1" dirty="0"/>
              <a:t> </a:t>
            </a:r>
            <a:r>
              <a:rPr lang="ru-RU" b="1" i="1" dirty="0" err="1" smtClean="0"/>
              <a:t>біметалізму</a:t>
            </a:r>
            <a:r>
              <a:rPr lang="ru-RU" b="1" i="1" dirty="0"/>
              <a:t> (У </a:t>
            </a:r>
            <a:r>
              <a:rPr lang="en-US" b="1" i="1" dirty="0"/>
              <a:t>XVI – XVIII </a:t>
            </a:r>
            <a:r>
              <a:rPr lang="ru-RU" b="1" i="1" dirty="0"/>
              <a:t>ст.):</a:t>
            </a:r>
          </a:p>
          <a:p>
            <a:r>
              <a:rPr lang="uk-UA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паралельної валюти</a:t>
            </a:r>
            <a:r>
              <a:rPr lang="uk-UA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uk-UA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коли законодавство не встановлює певного співвідношення між золотом та сріблом;  золоті та срібні монети приймаються під час купівлі, продажу та інших операцій відповідно до ринкової вартості цих металів;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подвійної валюти</a:t>
            </a:r>
            <a:r>
              <a:rPr lang="uk-UA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uk-UA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держава фіксує певне співвідношення між обома металами; карбування золотих та срібних монет, прийняття їх населенням мають здійснюватися за цим співвідношенням.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43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7421"/>
            <a:ext cx="9599430" cy="5863941"/>
          </a:xfrm>
        </p:spPr>
        <p:txBody>
          <a:bodyPr/>
          <a:lstStyle/>
          <a:p>
            <a:r>
              <a:rPr lang="uk-UA" altLang="ru-RU" b="1" dirty="0">
                <a:latin typeface="Verdana" panose="020B0604030504040204" pitchFamily="34" charset="0"/>
              </a:rPr>
              <a:t>Принципи Паризької валютної системи, 1867 р. </a:t>
            </a:r>
            <a:br>
              <a:rPr lang="uk-UA" altLang="ru-RU" b="1" dirty="0">
                <a:latin typeface="Verdana" panose="020B0604030504040204" pitchFamily="34" charset="0"/>
              </a:rPr>
            </a:br>
            <a:r>
              <a:rPr lang="uk-UA" altLang="ru-RU" b="1" dirty="0">
                <a:latin typeface="Verdana" panose="020B0604030504040204" pitchFamily="34" charset="0"/>
              </a:rPr>
              <a:t>(золотомонетний стандарт</a:t>
            </a:r>
            <a:r>
              <a:rPr lang="uk-UA" altLang="ru-RU" b="1" dirty="0" smtClean="0">
                <a:latin typeface="Verdana" panose="020B0604030504040204" pitchFamily="34" charset="0"/>
              </a:rPr>
              <a:t>)</a:t>
            </a:r>
          </a:p>
          <a:p>
            <a:r>
              <a:rPr lang="uk-UA" altLang="ru-RU" dirty="0">
                <a:latin typeface="Verdana" panose="020B0604030504040204" pitchFamily="34" charset="0"/>
              </a:rPr>
              <a:t>функціонування золота як світових грошей;</a:t>
            </a:r>
          </a:p>
          <a:p>
            <a:r>
              <a:rPr lang="uk-UA" altLang="ru-RU" dirty="0">
                <a:latin typeface="Verdana" panose="020B0604030504040204" pitchFamily="34" charset="0"/>
              </a:rPr>
              <a:t>вільний обіг у внутрішньому грошовому обороті золотих монет;</a:t>
            </a:r>
          </a:p>
          <a:p>
            <a:r>
              <a:rPr lang="uk-UA" altLang="ru-RU" dirty="0">
                <a:latin typeface="Verdana" panose="020B0604030504040204" pitchFamily="34" charset="0"/>
              </a:rPr>
              <a:t>законодавче встановлення золотого вмісту національних валют;</a:t>
            </a:r>
          </a:p>
          <a:p>
            <a:r>
              <a:rPr lang="uk-UA" altLang="ru-RU" dirty="0">
                <a:latin typeface="Verdana" panose="020B0604030504040204" pitchFamily="34" charset="0"/>
              </a:rPr>
              <a:t>безпосередня конвертованість у золото національних валют за номіналом (паперових грошей, грошей з інших металів, кредитних грошей);</a:t>
            </a:r>
            <a:endParaRPr lang="ru-RU" altLang="ru-RU" dirty="0">
              <a:latin typeface="Verdan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визначення на основі золотого вмісту фіксованих валютних курсів;</a:t>
            </a: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вільне ввезення з-за кордону і вивезення золота за кордон;</a:t>
            </a: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визначення цін усіх товарів у золотих одиницях;</a:t>
            </a: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стабільність курсів національної валюти (відхилення від золотих точок – не більше 1%);</a:t>
            </a: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вільне карбування золотих монет для будь-яких власників.</a:t>
            </a:r>
            <a:endParaRPr lang="ru-RU" altLang="ru-RU" dirty="0">
              <a:latin typeface="Verdana" panose="020B0604030504040204" pitchFamily="34" charset="0"/>
            </a:endParaRPr>
          </a:p>
          <a:p>
            <a:pPr marL="0" indent="0" algn="just">
              <a:buNone/>
            </a:pPr>
            <a:r>
              <a:rPr lang="uk-UA" dirty="0">
                <a:latin typeface="Verdana" panose="020B0604030504040204" pitchFamily="34" charset="0"/>
              </a:rPr>
              <a:t>На зміну золотомонетному стандарту після Першої світової війни прийшов механізм </a:t>
            </a:r>
            <a:r>
              <a:rPr lang="uk-UA" b="1" dirty="0" err="1">
                <a:latin typeface="Verdana" panose="020B0604030504040204" pitchFamily="34" charset="0"/>
              </a:rPr>
              <a:t>золотодевізного</a:t>
            </a:r>
            <a:r>
              <a:rPr lang="uk-UA" b="1" dirty="0">
                <a:latin typeface="Verdana" panose="020B0604030504040204" pitchFamily="34" charset="0"/>
              </a:rPr>
              <a:t> стандарту</a:t>
            </a:r>
            <a:r>
              <a:rPr lang="uk-UA" dirty="0">
                <a:latin typeface="Verdana" panose="020B0604030504040204" pitchFamily="34" charset="0"/>
              </a:rPr>
              <a:t>, що було юридично оформлено рішенням </a:t>
            </a:r>
            <a:r>
              <a:rPr lang="uk-UA" b="1" dirty="0">
                <a:latin typeface="Verdana" panose="020B0604030504040204" pitchFamily="34" charset="0"/>
              </a:rPr>
              <a:t>Генуезької конференції (1922 р.)</a:t>
            </a:r>
            <a:r>
              <a:rPr lang="uk-UA" dirty="0">
                <a:latin typeface="Verdana" panose="020B0604030504040204" pitchFamily="34" charset="0"/>
              </a:rPr>
              <a:t>. Це була друга світова валютна система.</a:t>
            </a:r>
            <a:endParaRPr lang="ru-RU" dirty="0">
              <a:latin typeface="Verdana" panose="020B0604030504040204" pitchFamily="34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973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2013"/>
            <a:ext cx="8596668" cy="5809350"/>
          </a:xfrm>
        </p:spPr>
        <p:txBody>
          <a:bodyPr>
            <a:normAutofit/>
          </a:bodyPr>
          <a:lstStyle/>
          <a:p>
            <a:endParaRPr lang="uk-UA" altLang="ru-RU" b="1" dirty="0" smtClean="0">
              <a:latin typeface="Verdana" panose="020B0604030504040204" pitchFamily="34" charset="0"/>
            </a:endParaRPr>
          </a:p>
          <a:p>
            <a:r>
              <a:rPr lang="uk-UA" altLang="ru-RU" b="1" dirty="0" smtClean="0">
                <a:latin typeface="Verdana" panose="020B0604030504040204" pitchFamily="34" charset="0"/>
              </a:rPr>
              <a:t>Генуезька </a:t>
            </a:r>
            <a:r>
              <a:rPr lang="uk-UA" altLang="ru-RU" b="1" dirty="0">
                <a:latin typeface="Verdana" panose="020B0604030504040204" pitchFamily="34" charset="0"/>
              </a:rPr>
              <a:t>валютна система (</a:t>
            </a:r>
            <a:r>
              <a:rPr lang="uk-UA" altLang="ru-RU" b="1" dirty="0" err="1">
                <a:latin typeface="Verdana" panose="020B0604030504040204" pitchFamily="34" charset="0"/>
              </a:rPr>
              <a:t>золотодевізна</a:t>
            </a:r>
            <a:r>
              <a:rPr lang="uk-UA" altLang="ru-RU" b="1" dirty="0">
                <a:latin typeface="Verdana" panose="020B0604030504040204" pitchFamily="34" charset="0"/>
              </a:rPr>
              <a:t>), 1922 р</a:t>
            </a:r>
            <a:r>
              <a:rPr lang="uk-UA" altLang="ru-RU" b="1" dirty="0" smtClean="0">
                <a:latin typeface="Verdana" panose="020B0604030504040204" pitchFamily="34" charset="0"/>
              </a:rPr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b="1" dirty="0">
                <a:latin typeface="Verdana" panose="020B0604030504040204" pitchFamily="34" charset="0"/>
              </a:rPr>
              <a:t>Принципи :</a:t>
            </a:r>
            <a:endParaRPr lang="uk-UA" altLang="ru-RU" dirty="0">
              <a:latin typeface="Verdan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конкуренція між американським доларом і англійським фунтом стерлінгів за лідерство на світовому валютному ринку</a:t>
            </a:r>
          </a:p>
          <a:p>
            <a:pPr>
              <a:lnSpc>
                <a:spcPct val="80000"/>
              </a:lnSpc>
            </a:pPr>
            <a:r>
              <a:rPr lang="uk-UA" altLang="ru-RU" dirty="0">
                <a:latin typeface="Verdana" panose="020B0604030504040204" pitchFamily="34" charset="0"/>
              </a:rPr>
              <a:t>в якості девізу виступала іноземна валюта в будь-якій формі</a:t>
            </a:r>
            <a:endParaRPr lang="uk-UA" altLang="ru-RU" b="1" dirty="0">
              <a:latin typeface="Verdana" panose="020B0604030504040204" pitchFamily="34" charset="0"/>
            </a:endParaRPr>
          </a:p>
          <a:p>
            <a:pPr>
              <a:lnSpc>
                <a:spcPct val="80000"/>
              </a:lnSpc>
              <a:buClrTx/>
              <a:buFont typeface="Arial" panose="020B0604020202020204" pitchFamily="34" charset="0"/>
              <a:buNone/>
            </a:pPr>
            <a:r>
              <a:rPr lang="uk-UA" altLang="ru-RU" b="1" dirty="0">
                <a:latin typeface="Verdana" panose="020B0604030504040204" pitchFamily="34" charset="0"/>
              </a:rPr>
              <a:t>Збережені золоті </a:t>
            </a:r>
            <a:r>
              <a:rPr lang="uk-UA" altLang="ru-RU" b="1" dirty="0" err="1">
                <a:latin typeface="Verdana" panose="020B0604030504040204" pitchFamily="34" charset="0"/>
              </a:rPr>
              <a:t>паритети</a:t>
            </a:r>
            <a:r>
              <a:rPr lang="uk-UA" altLang="ru-RU" dirty="0">
                <a:latin typeface="Verdana" panose="020B0604030504040204" pitchFamily="34" charset="0"/>
              </a:rPr>
              <a:t>. Конверсія валют у золото стала </a:t>
            </a:r>
            <a:r>
              <a:rPr lang="uk-UA" altLang="ru-RU" dirty="0" err="1">
                <a:latin typeface="Verdana" panose="020B0604030504040204" pitchFamily="34" charset="0"/>
              </a:rPr>
              <a:t>здійснюватись</a:t>
            </a:r>
            <a:r>
              <a:rPr lang="uk-UA" altLang="ru-RU" dirty="0">
                <a:latin typeface="Verdana" panose="020B0604030504040204" pitchFamily="34" charset="0"/>
              </a:rPr>
              <a:t> не тільки безпосередньо (США, Франція, Великобританія), а й побічно, через іноземні валюти (Німеччина та ще 30 країн)</a:t>
            </a:r>
            <a:endParaRPr lang="uk-UA" altLang="ru-RU" b="1" dirty="0">
              <a:latin typeface="Verdan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b="1" dirty="0">
                <a:latin typeface="Verdana" panose="020B0604030504040204" pitchFamily="34" charset="0"/>
              </a:rPr>
              <a:t>Відновлений режим валютних курсів, що вільно коливаються</a:t>
            </a:r>
            <a:r>
              <a:rPr lang="uk-UA" altLang="ru-RU" dirty="0">
                <a:latin typeface="Verdana" panose="020B0604030504040204" pitchFamily="34" charset="0"/>
              </a:rPr>
              <a:t>. Вільне коливання курсів без золотих точок (в 30-х роках)</a:t>
            </a:r>
            <a:endParaRPr lang="uk-UA" altLang="ru-RU" b="1" dirty="0">
              <a:latin typeface="Verdana" panose="020B060403050404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b="1" dirty="0">
                <a:latin typeface="Verdana" panose="020B0604030504040204" pitchFamily="34" charset="0"/>
              </a:rPr>
              <a:t>Валютне регулювання</a:t>
            </a:r>
            <a:r>
              <a:rPr lang="uk-UA" altLang="ru-RU" dirty="0">
                <a:latin typeface="Verdana" panose="020B0604030504040204" pitchFamily="34" charset="0"/>
              </a:rPr>
              <a:t> здійснювалось у формі активної валютної політики, міжнародних конференцій та нарад.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dirty="0">
                <a:latin typeface="Verdana" panose="020B0604030504040204" pitchFamily="34" charset="0"/>
              </a:rPr>
              <a:t>На відміну від  попередньої системи золото служить тільки для часткового забезпечення грошового обігу, обмін паперових грошей на золото для приватних осіб не проводиться.</a:t>
            </a:r>
            <a:endParaRPr lang="ru-RU" altLang="ru-RU" dirty="0">
              <a:latin typeface="Verdana" panose="020B0604030504040204" pitchFamily="34" charset="0"/>
            </a:endParaRPr>
          </a:p>
          <a:p>
            <a:endParaRPr lang="ru-RU" b="1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561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1069"/>
            <a:ext cx="8596668" cy="585029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altLang="ru-RU" b="1" dirty="0">
                <a:latin typeface="Verdana" panose="020B0604030504040204" pitchFamily="34" charset="0"/>
              </a:rPr>
              <a:t>Принципи </a:t>
            </a:r>
            <a:r>
              <a:rPr lang="uk-UA" altLang="ru-RU" b="1" dirty="0" err="1">
                <a:latin typeface="Verdana" panose="020B0604030504040204" pitchFamily="34" charset="0"/>
              </a:rPr>
              <a:t>Бреттон-Вудської</a:t>
            </a:r>
            <a:r>
              <a:rPr lang="uk-UA" altLang="ru-RU" b="1" dirty="0">
                <a:latin typeface="Verdana" panose="020B0604030504040204" pitchFamily="34" charset="0"/>
              </a:rPr>
              <a:t> валютної системи, 1944 р. (</a:t>
            </a:r>
            <a:r>
              <a:rPr lang="uk-UA" altLang="ru-RU" b="1" dirty="0" err="1">
                <a:latin typeface="Verdana" panose="020B0604030504040204" pitchFamily="34" charset="0"/>
              </a:rPr>
              <a:t>золотодевізний</a:t>
            </a:r>
            <a:r>
              <a:rPr lang="uk-UA" altLang="ru-RU" b="1" dirty="0">
                <a:latin typeface="Verdana" panose="020B0604030504040204" pitchFamily="34" charset="0"/>
              </a:rPr>
              <a:t> стандарт</a:t>
            </a:r>
            <a:r>
              <a:rPr lang="uk-UA" altLang="ru-RU" b="1" dirty="0" smtClean="0">
                <a:latin typeface="Verdana" panose="020B0604030504040204" pitchFamily="34" charset="0"/>
              </a:rPr>
              <a:t>)</a:t>
            </a:r>
          </a:p>
          <a:p>
            <a:pPr lvl="0"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 із золотом як світові резервні та розрахункові валюти використовуються дві національні валюти – долар США та (у значно меншому обсязі) англійський фунт стерлінгів;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 США розміну паперового долара на золото за офіційною ціною: 35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США за одну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тройську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унцію (31,103 г) золота, але тільки для центральних банків та урядових установ інших країн;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Міжнародного валютного фонду (МВФ), що надає його членам кредитну допомогу для здійснення валютної інтервенції, і Міжнародного банку реконструкції та розвитку (МБРР, або Світового банку);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 курси валют установлювалися через визначення їхнього золотого вмісту (масштабу цін) і відповідно до цього твердо фіксувалися відносно долара США. Вони могли відхилятися не більш як на 1% в обидві сторони без погодження з МВФ. Девальвації понад 10% відбувалися лише за згодою МВФ. Щоб забезпечити відповідність меж коливанням курсів валют, центральні банки були зобов’язані здійснювати валютну інтервенцію в доларах;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міждержавне регулювання валютних відносин здійснювалося головним чином через посередництво МВФ. Він забезпечував підтримання країнами-учасницями офіційних валютних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паритетів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курсів. Для зміни паритету або введення валютних обмежень була потрібна згода МВФ;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обмін по централізованих каналах золота на валюту (у разі надмірного зменшення запасів останньої) або, навпаки, валюти на золото державні органи мали можливість здійснювати розрахунки з іншими країнами за платіжними балансами;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необхідності країни через механізм МВФ та іншими шляхами могли надавати одна одній кредити в іноземній валюті для фінансування дефіциту платіжного балансу.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855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86603"/>
            <a:ext cx="9422009" cy="6155140"/>
          </a:xfrm>
        </p:spPr>
        <p:txBody>
          <a:bodyPr>
            <a:normAutofit fontScale="85000" lnSpcReduction="20000"/>
          </a:bodyPr>
          <a:lstStyle/>
          <a:p>
            <a:r>
              <a:rPr lang="uk-UA" altLang="ru-RU" b="1" dirty="0">
                <a:latin typeface="Verdana" panose="020B0604030504040204" pitchFamily="34" charset="0"/>
              </a:rPr>
              <a:t>Ямайська валютна система, 1976 р</a:t>
            </a:r>
            <a:r>
              <a:rPr lang="uk-UA" altLang="ru-RU" b="1" dirty="0" smtClean="0">
                <a:latin typeface="Verdana" panose="020B0604030504040204" pitchFamily="34" charset="0"/>
              </a:rPr>
              <a:t>.</a:t>
            </a: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 міжнародними резервними та розрахунковими валютами поряд із доларом США валют інших країн та СДР. Після краху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Бреттон-Вудської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виявилася тенденція переходу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полівалютної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резервної та розрахункової систем. Як резервні валюти використовували німецьку марку, швейцарський франк, а з 1975 р. уперше в цій ролі почала використовуватися японська єна, після чого питома вага американського долара у валютних резервах центральних банків значно скоротилася. Базою Ямайської валютної системи було проголошено СДР – спеціальні права запозичення у МВФ. Ця міжнародна розрахункова одиниця мала стати основою валютних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паритетів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курсів, провідним міжнародним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-розрахунковим засобом. СДР отримала статус альтернативи не лише золота, а й долара як міжнародних грошей. Проте фактично зберігається доларовий стандарт, бо ця валюта продовжує займати важливе місце у міжнародних розрахунках (2/3 усіх розрахунків), офіційних валютних резервах, у валютному «кошику» СДР (39%);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витіснення золота з міжнародних розрахунків скасуванням золотих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паритетів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 та офіційної ціни на золото. МВФ було доручено повернути країнам-членам 1/6 частину золотого запасу, яку було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раніше у вигляді оплати квот, та реалізувати через аукціони частину золотих запасів. МВФ припинив приймати золото як оплату квот та як проценти за кредит. Це означало повну демонетизацію золота у сфері міжнародних валютних відносин. Відповідно до цього у Нью-Йорку, Чикаго, Токіо та інших центрах світової торгівлі сформувалися міжнародні ринки золота. Водночас золото залишається у складі офіційних золотовалютних резервів країн як високоліквідний товар;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офіційне визнання «плаваючих» валютних курсів, тобто тих, які встановлюються на валютному ринку залежно від попиту та пропозиції. Це не означає відсутності будь-якого втручання держав у валютний ринок. Центральні банки через валютну інтервенцію обмежують коливання курсів своїх валют, але не навколо раніше фіксованих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паритетів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навколо ринкових курсів, що стихійно складаються. Водночас посилюється міждержавне валютне регулювання та контроль за функціонуванням світової валютної системи через МВФ. Фонд має повноваження щодо нагляду за валютною політикою країн-учасниць. З метою валютної стабілізації розширені масштаби взаємних кредитів через МВФ для покриття дефіцитів платіжних балансів, посилена координація діяльності міжнародних валютно-кредитних та фінансових організацій.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Ямайська угода фактично зафіксувала відносини, що вже склалися у світі, для яких давно було характерним домінуюче становище долара США. Разом з тим Ямайська угода узаконювала тенденцію до валютного поліцентризму.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6411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22831"/>
            <a:ext cx="9872385" cy="6005014"/>
          </a:xfrm>
        </p:spPr>
        <p:txBody>
          <a:bodyPr/>
          <a:lstStyle/>
          <a:p>
            <a:pPr indent="457200" algn="just">
              <a:lnSpc>
                <a:spcPct val="120000"/>
              </a:lnSpc>
            </a:pPr>
            <a:endParaRPr lang="uk-UA" sz="2400" b="1" dirty="0" smtClean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sz="2400" b="1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ВАЛЮТНА ПОЛІТИКА (</a:t>
            </a:r>
            <a:r>
              <a:rPr lang="ru-RU" sz="2400" b="1" dirty="0" err="1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r>
              <a:rPr lang="uk-UA" sz="2400" b="1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сукупність економічних, правових та організаційних заходів, що здійснюються центральним банком та іншими органами державного регулювання щодо діючих у державі валютних взаємовідносин між суб’єктами господарювання, домашніми господарствами та органами державного управління.</a:t>
            </a:r>
          </a:p>
          <a:p>
            <a:endParaRPr lang="uk-UA" sz="2400" dirty="0"/>
          </a:p>
          <a:p>
            <a:pPr indent="457200" algn="just">
              <a:lnSpc>
                <a:spcPct val="120000"/>
              </a:lnSpc>
            </a:pPr>
            <a:r>
              <a:rPr lang="uk-UA" sz="24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Метою розробки та реалізації </a:t>
            </a:r>
            <a:r>
              <a:rPr lang="uk-UA" sz="2400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В.п</a:t>
            </a:r>
            <a:r>
              <a:rPr lang="uk-UA" sz="24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4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підтримка макроекономічної рівноваги в країні, забезпечення стійкого економічного зростання, підтримка цінової стабільності, рівноваги платіжного балансу тощо.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979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877583"/>
              </p:ext>
            </p:extLst>
          </p:nvPr>
        </p:nvGraphicFramePr>
        <p:xfrm>
          <a:off x="1203192" y="418799"/>
          <a:ext cx="8077284" cy="6041136"/>
        </p:xfrm>
        <a:graphic>
          <a:graphicData uri="http://schemas.openxmlformats.org/drawingml/2006/table">
            <a:tbl>
              <a:tblPr/>
              <a:tblGrid>
                <a:gridCol w="1346214"/>
                <a:gridCol w="1346214"/>
                <a:gridCol w="1346214"/>
                <a:gridCol w="1346214"/>
                <a:gridCol w="1346214"/>
                <a:gridCol w="1346214"/>
              </a:tblGrid>
              <a:tr h="321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effectLst/>
                        </a:rPr>
                        <a:t>Період</a:t>
                      </a:r>
                      <a:endParaRPr lang="ru-RU" sz="1600" dirty="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2" tooltip="USD"/>
                        </a:rPr>
                        <a:t>USD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3" tooltip="DEM"/>
                        </a:rPr>
                        <a:t>DEM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4" tooltip="FRF"/>
                        </a:rPr>
                        <a:t>FRF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5" tooltip="JPY"/>
                        </a:rPr>
                        <a:t>JPY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6" tooltip="GBP"/>
                        </a:rPr>
                        <a:t>GBP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7" tooltip="1981"/>
                        </a:rPr>
                        <a:t>1981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8" tooltip="1985"/>
                        </a:rPr>
                        <a:t>1985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0.540 (42%)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0.460 (19%)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0.740 (13%)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34.0 (13%)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0.0710 (13%)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9" tooltip="1986"/>
                        </a:rPr>
                        <a:t>1986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0" tooltip="1990"/>
                        </a:rPr>
                        <a:t>1990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0.452 (42%)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0.527 (19%)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1.020 (12%)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33.4 (15%)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0.0893 (12%)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1" tooltip="1991"/>
                        </a:rPr>
                        <a:t>1991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2" tooltip="1995"/>
                        </a:rPr>
                        <a:t>1995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0.572 (40%)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0.453 (21%)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0.800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31.8 (17%)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0.0812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3" tooltip="1996"/>
                        </a:rPr>
                        <a:t>1996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4" tooltip="1998"/>
                        </a:rPr>
                        <a:t>1998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0.582 (39%)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0.446 (21%)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0.813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27.2 (18%)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0.1050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056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Період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2" tooltip="USD"/>
                        </a:rPr>
                        <a:t>USD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15" tooltip="EUR"/>
                        </a:rPr>
                        <a:t>EUR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5" tooltip="JPY"/>
                        </a:rPr>
                        <a:t>JPY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6" tooltip="GBP"/>
                        </a:rPr>
                        <a:t>GBP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6" tooltip="1999"/>
                        </a:rPr>
                        <a:t>1999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7" tooltip="2000"/>
                        </a:rPr>
                        <a:t>2000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0.5820 (39%)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0.3519 (32%)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27.2 (18%)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0.1050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8" tooltip="2001"/>
                        </a:rPr>
                        <a:t>2001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19" tooltip="2005"/>
                        </a:rPr>
                        <a:t>2005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0.5770 (45%)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0.4260 (29%)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21.0 (15%)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0.0984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20" tooltip="2006"/>
                        </a:rPr>
                        <a:t>2006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21" tooltip="2010"/>
                        </a:rPr>
                        <a:t>2010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0.6320 (44%)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0.4100 (34%)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18.4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0.0903 (11%)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22" tooltip="2011"/>
                        </a:rPr>
                        <a:t>2011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23" tooltip="2016"/>
                        </a:rPr>
                        <a:t>2016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0.6800 (41.9%)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0.4230 (37.4%)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12.1000 (9.4%)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0.1110 (11.3%)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056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Період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2" tooltip="USD"/>
                        </a:rPr>
                        <a:t>USD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15" tooltip="EUR"/>
                        </a:rPr>
                        <a:t>EUR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 </a:t>
                      </a:r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  <a:hlinkClick r:id="rId24" tooltip="CNY"/>
                        </a:rPr>
                        <a:t>CNY</a:t>
                      </a:r>
                      <a:endParaRPr lang="en-US" sz="1600" dirty="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5" tooltip="JPY"/>
                        </a:rPr>
                        <a:t>JPY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 </a:t>
                      </a:r>
                      <a:r>
                        <a:rPr lang="en-US" sz="1600" u="none" strike="noStrike">
                          <a:solidFill>
                            <a:srgbClr val="0645AD"/>
                          </a:solidFill>
                          <a:effectLst/>
                          <a:hlinkClick r:id="rId6" tooltip="GBP"/>
                        </a:rPr>
                        <a:t>GBP</a:t>
                      </a:r>
                      <a:endParaRPr lang="en-US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</a:tr>
              <a:tr h="561848"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23" tooltip="2016"/>
                        </a:rPr>
                        <a:t>2016</a:t>
                      </a:r>
                      <a:r>
                        <a:rPr lang="ru-RU" sz="1600">
                          <a:effectLst/>
                        </a:rPr>
                        <a:t>-</a:t>
                      </a:r>
                      <a:r>
                        <a:rPr lang="ru-RU" sz="1600" u="none" strike="noStrike">
                          <a:solidFill>
                            <a:srgbClr val="0645AD"/>
                          </a:solidFill>
                          <a:effectLst/>
                          <a:hlinkClick r:id="rId25" tooltip="2020"/>
                        </a:rPr>
                        <a:t>2020</a:t>
                      </a:r>
                      <a:endParaRPr lang="ru-RU" sz="1600">
                        <a:effectLst/>
                      </a:endParaRP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0.58252 (41.73%)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0.38671 (30.93%)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1.0174 (10.92%)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11.900 (8.33%)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0.085946 (8.09%)</a:t>
                      </a:r>
                    </a:p>
                  </a:txBody>
                  <a:tcPr marL="80264" marR="80264" marT="40132" marB="40132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094010" y="67659"/>
            <a:ext cx="130509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Склад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кошика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ціна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 S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6" tooltip="США"/>
              </a:rPr>
              <a:t>DR)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 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0645AD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9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4527" y="533766"/>
            <a:ext cx="7833814" cy="575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30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8365"/>
            <a:ext cx="8596668" cy="5822998"/>
          </a:xfrm>
        </p:spPr>
        <p:txBody>
          <a:bodyPr/>
          <a:lstStyle/>
          <a:p>
            <a:pPr indent="457200" algn="just">
              <a:lnSpc>
                <a:spcPct val="120000"/>
              </a:lnSpc>
            </a:pPr>
            <a:r>
              <a:rPr lang="uk-UA" sz="20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Вибір пріоритетів серед стратегічних і тактичних цілей валютної політики визначається: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рівнем розвитку ринкових відносин;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участю країни у світовій економіці;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ступенем лібералізації валютних відносин;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рівнем розвитку кредитної системи</a:t>
            </a:r>
            <a:r>
              <a:rPr lang="uk-UA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20000"/>
              </a:lnSpc>
            </a:pPr>
            <a:r>
              <a:rPr lang="uk-UA" sz="2000" b="1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 </a:t>
            </a:r>
            <a:r>
              <a:rPr lang="uk-UA" sz="20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валютної політики – </a:t>
            </a:r>
            <a:r>
              <a:rPr lang="uk-UA" sz="20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ті конкретні сфери валютних відносин, на які спрямовуються регулятивні </a:t>
            </a:r>
            <a:r>
              <a:rPr lang="uk-UA" sz="2000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 </a:t>
            </a:r>
            <a:r>
              <a:rPr lang="uk-UA" sz="20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uk-UA" sz="2000" dirty="0" smtClean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20000"/>
              </a:lnSpc>
            </a:pPr>
            <a:r>
              <a:rPr lang="uk-UA" sz="20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елементами валютної політики є: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600"/>
              </a:spcBef>
            </a:pPr>
            <a:r>
              <a:rPr lang="uk-UA" sz="20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регулювання валютного курсу;</a:t>
            </a:r>
            <a:endParaRPr lang="ru-RU" sz="2000" dirty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600"/>
              </a:spcBef>
            </a:pPr>
            <a:r>
              <a:rPr lang="uk-UA" sz="20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управління платіжним балансом країни;</a:t>
            </a:r>
            <a:endParaRPr lang="ru-RU" sz="2000" dirty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600"/>
              </a:spcBef>
            </a:pPr>
            <a:r>
              <a:rPr lang="uk-UA" sz="20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валютні обмеження, тобто регламентація валютних операцій;</a:t>
            </a:r>
            <a:endParaRPr lang="ru-RU" sz="2000" dirty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600"/>
              </a:spcBef>
            </a:pPr>
            <a:r>
              <a:rPr lang="uk-UA" sz="20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управління офіційними золотовалютними резервами країни;</a:t>
            </a:r>
            <a:endParaRPr lang="ru-RU" sz="2000" dirty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0000"/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782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0061" y="67064"/>
            <a:ext cx="7601384" cy="593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222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59307"/>
            <a:ext cx="8596668" cy="5782055"/>
          </a:xfrm>
        </p:spPr>
        <p:txBody>
          <a:bodyPr/>
          <a:lstStyle/>
          <a:p>
            <a:r>
              <a:rPr lang="uk-UA" sz="2000" b="1" dirty="0"/>
              <a:t>1.2.  Інституційні засади реалізації валютної політики.</a:t>
            </a:r>
            <a:endParaRPr lang="ru-RU" sz="2000" b="1" dirty="0"/>
          </a:p>
          <a:p>
            <a:endParaRPr lang="uk-UA" dirty="0" smtClean="0"/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Інституційні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засади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валютної політики представляють собою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суб‘єктів та об‘єктів валютного регулювання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їх тісній взаємодії та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взаємозв’язку.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–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уб’єкти</a:t>
            </a:r>
            <a:r>
              <a:rPr lang="ru-RU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резиденти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(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нерезиденти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уповноважені установи</a:t>
            </a: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банки, небанківські фінансові установи та оператори поштового зв’язку, які отримали ліцензію Національного банку України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12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8365"/>
            <a:ext cx="9012576" cy="5822998"/>
          </a:xfrm>
        </p:spPr>
        <p:txBody>
          <a:bodyPr/>
          <a:lstStyle/>
          <a:p>
            <a:pPr indent="457200" algn="just">
              <a:lnSpc>
                <a:spcPct val="120000"/>
              </a:lnSpc>
            </a:pPr>
            <a:r>
              <a:rPr lang="uk-UA" sz="24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Валютна операція</a:t>
            </a:r>
            <a:r>
              <a:rPr lang="uk-UA" sz="24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операція, що має хоча б одну з таких ознак: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операція, пов’язана з переходом права власності на валютні цінності та (або) права вимоги і пов’язаних з цим зобов’язань, предметом яких є валютні цінності, між резидентами, нерезидентами, а також резидентами і нерезидентами, крім операцій, що здійснюються між резидентами, якщо такими валютними цінностями є національна валюта;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торгівля валютними цінностями;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sz="2400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транскордонний переказ валютних цінностей та транскордонне переміщення валютних цінностей;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300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13899"/>
            <a:ext cx="9026224" cy="5850293"/>
          </a:xfrm>
        </p:spPr>
        <p:txBody>
          <a:bodyPr/>
          <a:lstStyle/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Валютні цінності</a:t>
            </a:r>
            <a:r>
              <a:rPr lang="uk-UA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національна валюта (гривня), іноземна валюта та банківські метали.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Об’єктами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валютного регулювання є процеси і явища валютних відносин: валютний курс національної грошової одиниці, операції з валютою і валютними цінностями.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Валютний нагляд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система заходів, спрямованих на забезпечення дотримання суб’єктами валютних операцій і уповноваженими установами валютного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законодавства.</a:t>
            </a:r>
          </a:p>
          <a:p>
            <a:pPr indent="457200" algn="just">
              <a:lnSpc>
                <a:spcPct val="120000"/>
              </a:lnSpc>
            </a:pPr>
            <a:endParaRPr lang="uk-UA" sz="1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20000"/>
              </a:lnSpc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метали </a:t>
            </a:r>
            <a:r>
              <a:rPr lang="ru-RU" sz="1400" dirty="0"/>
              <a:t>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золото,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срібло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платина, метали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платинової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доведені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афіновані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найвищих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проб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зливках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порошках,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сертифікат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79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86603"/>
            <a:ext cx="8596668" cy="57547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іноземна</a:t>
            </a:r>
            <a:r>
              <a:rPr lang="ru-RU" b="1" dirty="0"/>
              <a:t> валюта: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банкнот,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монет,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банках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клірингових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номіновані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та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 err="1" smtClean="0"/>
              <a:t>національна</a:t>
            </a:r>
            <a:r>
              <a:rPr lang="ru-RU" b="1" dirty="0" smtClean="0"/>
              <a:t> </a:t>
            </a:r>
            <a:r>
              <a:rPr lang="ru-RU" b="1" dirty="0"/>
              <a:t>валюта (</a:t>
            </a:r>
            <a:r>
              <a:rPr lang="ru-RU" b="1" dirty="0" err="1"/>
              <a:t>гривня</a:t>
            </a:r>
            <a:r>
              <a:rPr lang="ru-RU" b="1" dirty="0"/>
              <a:t>):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банкнот, монет, 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ювілейних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монет,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банках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номіновані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71557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371</TotalTime>
  <Words>1203</Words>
  <Application>Microsoft Office PowerPoint</Application>
  <PresentationFormat>Широкоэкранный</PresentationFormat>
  <Paragraphs>183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Verdana</vt:lpstr>
      <vt:lpstr>Wingdings</vt:lpstr>
      <vt:lpstr>Wingdings 3</vt:lpstr>
      <vt:lpstr>Грань</vt:lpstr>
      <vt:lpstr>Picture</vt:lpstr>
      <vt:lpstr>Тема 1. Сутність та організаційні засади валютної політики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Сутність та організаційні засади валютної політики </dc:title>
  <dc:creator>Оксана</dc:creator>
  <cp:lastModifiedBy>Оксана</cp:lastModifiedBy>
  <cp:revision>17</cp:revision>
  <dcterms:created xsi:type="dcterms:W3CDTF">2021-02-10T04:30:11Z</dcterms:created>
  <dcterms:modified xsi:type="dcterms:W3CDTF">2024-04-03T14:12:15Z</dcterms:modified>
</cp:coreProperties>
</file>