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78" r:id="rId7"/>
    <p:sldId id="260" r:id="rId8"/>
    <p:sldId id="261" r:id="rId9"/>
    <p:sldId id="262" r:id="rId10"/>
    <p:sldId id="279" r:id="rId11"/>
    <p:sldId id="263" r:id="rId12"/>
    <p:sldId id="265" r:id="rId13"/>
    <p:sldId id="266" r:id="rId14"/>
    <p:sldId id="280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81" r:id="rId27"/>
    <p:sldId id="283" r:id="rId28"/>
    <p:sldId id="282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6601" y="914400"/>
            <a:ext cx="8915399" cy="2262781"/>
          </a:xfrm>
        </p:spPr>
        <p:txBody>
          <a:bodyPr>
            <a:normAutofit/>
          </a:bodyPr>
          <a:lstStyle/>
          <a:p>
            <a:pPr algn="r"/>
            <a:r>
              <a:rPr lang="uk-UA" dirty="0"/>
              <a:t>Лекція </a:t>
            </a:r>
            <a:r>
              <a:rPr lang="uk-UA" dirty="0" smtClean="0"/>
              <a:t>№2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474721"/>
            <a:ext cx="8915399" cy="2428942"/>
          </a:xfrm>
        </p:spPr>
        <p:txBody>
          <a:bodyPr>
            <a:normAutofit fontScale="92500"/>
          </a:bodyPr>
          <a:lstStyle/>
          <a:p>
            <a:r>
              <a:rPr lang="ru-RU" sz="3600" b="1" dirty="0" err="1"/>
              <a:t>Природні</a:t>
            </a:r>
            <a:r>
              <a:rPr lang="ru-RU" sz="3600" b="1" dirty="0"/>
              <a:t> </a:t>
            </a:r>
            <a:r>
              <a:rPr lang="ru-RU" sz="3600" b="1" dirty="0" smtClean="0"/>
              <a:t> та </a:t>
            </a:r>
            <a:r>
              <a:rPr lang="ru-RU" sz="3600" b="1" dirty="0" err="1" smtClean="0"/>
              <a:t>техногенні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небезпеки</a:t>
            </a:r>
            <a:r>
              <a:rPr lang="ru-RU" sz="3600" b="1" dirty="0" smtClean="0"/>
              <a:t> Характер </a:t>
            </a:r>
            <a:r>
              <a:rPr lang="ru-RU" sz="3600" b="1" dirty="0" err="1" smtClean="0"/>
              <a:t>їх</a:t>
            </a:r>
            <a:r>
              <a:rPr lang="ru-RU" sz="3600" b="1" dirty="0" smtClean="0"/>
              <a:t> </a:t>
            </a:r>
            <a:r>
              <a:rPr lang="ru-RU" sz="3600" b="1" dirty="0" err="1"/>
              <a:t>проявів</a:t>
            </a:r>
            <a:r>
              <a:rPr lang="ru-RU" sz="3600" b="1" dirty="0"/>
              <a:t> та </a:t>
            </a:r>
            <a:r>
              <a:rPr lang="ru-RU" sz="3600" b="1" dirty="0" err="1"/>
              <a:t>вплив</a:t>
            </a:r>
            <a:r>
              <a:rPr lang="ru-RU" sz="3600" b="1" dirty="0"/>
              <a:t> на людей,</a:t>
            </a:r>
          </a:p>
          <a:p>
            <a:r>
              <a:rPr lang="ru-RU" sz="3600" b="1" dirty="0" err="1"/>
              <a:t>тварин</a:t>
            </a:r>
            <a:r>
              <a:rPr lang="ru-RU" sz="3600" b="1" dirty="0"/>
              <a:t>, </a:t>
            </a:r>
            <a:r>
              <a:rPr lang="ru-RU" sz="3600" b="1" dirty="0" err="1"/>
              <a:t>рослини</a:t>
            </a:r>
            <a:r>
              <a:rPr lang="ru-RU" sz="3600" b="1" dirty="0"/>
              <a:t>, </a:t>
            </a:r>
            <a:r>
              <a:rPr lang="ru-RU" sz="3600" b="1" dirty="0" err="1"/>
              <a:t>об’єкти</a:t>
            </a:r>
            <a:r>
              <a:rPr lang="ru-RU" sz="3600" b="1" dirty="0"/>
              <a:t> </a:t>
            </a:r>
            <a:r>
              <a:rPr lang="ru-RU" sz="3600" b="1" dirty="0" err="1"/>
              <a:t>господарювання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8609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92382" y="498764"/>
            <a:ext cx="1079961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Зсуви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гірських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вниз по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тяжіння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короткочасні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грязекам’яні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гірських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річках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Обвали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відрив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стрімке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гірських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перекидання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дроблення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скочування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крутих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4563" y="4303455"/>
            <a:ext cx="1121525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зсувного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залучаються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зсуви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(до 10 тис. м3),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до 100 тис. м3),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101 до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 тис. м3)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1001 тис. м3).</a:t>
            </a:r>
          </a:p>
        </p:txBody>
      </p:sp>
    </p:spTree>
    <p:extLst>
      <p:ext uri="{BB962C8B-B14F-4D97-AF65-F5344CB8AC3E}">
        <p14:creationId xmlns:p14="http://schemas.microsoft.com/office/powerpoint/2010/main" val="3616766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06582" y="397916"/>
            <a:ext cx="1148541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Уражальним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фактором при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зсувах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селях та обвалах 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зміщення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гірських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зміщених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потоку селю, удар.</a:t>
            </a:r>
          </a:p>
          <a:p>
            <a:pPr algn="just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зсувах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селях та обвалах є: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-, газо-,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водопостачання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каналізації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природного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загибель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травмування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людей.</a:t>
            </a:r>
          </a:p>
          <a:p>
            <a:pPr algn="just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селестримуючих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гідротехнічних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прибережних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зелених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насаджень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оповіщення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319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5800" y="162342"/>
            <a:ext cx="115062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Снігові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лавини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особливо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загрожує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пунктам,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залізничним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автомобільним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дорогам,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лініям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електропередач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снігу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спадаючої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часто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млн. т.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Сила удару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лавини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60-100 т на 1 м,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лавини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м/сек.</a:t>
            </a: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Уражальним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фактором при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снігових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лавинах є: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зміщення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снігу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удар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зміщених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снігу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ударна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звуковий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удар.</a:t>
            </a: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оповіщення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883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79418" y="477981"/>
            <a:ext cx="1061258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метеорологічного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таких лих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вітри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пилові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піщані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снігові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урагани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смерчі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зливи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грози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завірюхи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ожеледь, град,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туман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засухи.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стихійними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лихами, коли вони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годин</a:t>
            </a:r>
          </a:p>
        </p:txBody>
      </p:sp>
    </p:spTree>
    <p:extLst>
      <p:ext uri="{BB962C8B-B14F-4D97-AF65-F5344CB8AC3E}">
        <p14:creationId xmlns:p14="http://schemas.microsoft.com/office/powerpoint/2010/main" val="3148978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59873" y="602674"/>
            <a:ext cx="1084810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Стихійні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гідрологічного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викликаються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повенями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морських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гідрологічних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цунамі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льодів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585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9545" y="1413163"/>
            <a:ext cx="11672455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затоплення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водою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прилеглої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озера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водосховища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некерованих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злив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снігів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дамб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гребель).</a:t>
            </a:r>
          </a:p>
          <a:p>
            <a:pPr algn="just"/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Уражуючим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фактором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повені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руйнуюча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швидкістю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водного потоку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висотою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підйому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води.</a:t>
            </a:r>
          </a:p>
          <a:p>
            <a:pPr algn="just"/>
            <a:endPara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008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1546" y="189821"/>
            <a:ext cx="1118061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Параметрами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затоплення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натиск потоку води;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підйому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затоплення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час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прориву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дамби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загрожують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3/4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повеней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10 000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угіддя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81547" y="4436008"/>
            <a:ext cx="1118061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річкового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стоку;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водозахисних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дамб;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воді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8576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1110" y="83127"/>
            <a:ext cx="114646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Природні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неконтрольований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горіння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розповсюджується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довкіллі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тепла,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диму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світловим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випромінюванням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людей і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завдає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шкоду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навколишньому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лісові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степових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хлібних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масивів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торф’яні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підземні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горючих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копалин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9515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6418" y="294006"/>
            <a:ext cx="1140921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ражуючими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 при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величина теплового потоку,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осередку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тисяч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градусів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задимлення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окис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вуглецю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(СО) і оксид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вуглецю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СО2);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згоряння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видами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аварії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комунально-енергетичних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мережах,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природного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вражаючих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отруєння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димом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токсичними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речовинами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загибелі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8311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65019" y="197623"/>
            <a:ext cx="1152698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остерігатися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задимленості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загазованості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дерев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провалів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прогорілий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перед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увійти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палаюче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треба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накритися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головою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мокрою тканиною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чадного газу треба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дихати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тканину;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задимлене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відчиняти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обережно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спалаху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полум'я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притоку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свіжого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задимленому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плазувати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загорівся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бігти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треба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лягти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землю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полум'я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побачите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палаючому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накиньте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пальто, плащ,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будь яке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простирадло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притисніть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гасінні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вогнегасники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воду,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землю,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простирадла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гасінні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гілля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листяних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дерев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берези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ліщини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лопати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звідки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дме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036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</a:t>
            </a:r>
            <a:r>
              <a:rPr lang="ru-RU" dirty="0" err="1" smtClean="0"/>
              <a:t>лекц</a:t>
            </a:r>
            <a:r>
              <a:rPr lang="uk-UA" dirty="0" err="1" smtClean="0"/>
              <a:t>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</a:t>
            </a:r>
            <a:r>
              <a:rPr lang="uk-UA" dirty="0" smtClean="0"/>
              <a:t>Загальна характеристика природних небезпек</a:t>
            </a:r>
            <a:endParaRPr lang="ru-RU" dirty="0"/>
          </a:p>
          <a:p>
            <a:r>
              <a:rPr lang="uk-UA" dirty="0"/>
              <a:t>2. </a:t>
            </a:r>
            <a:r>
              <a:rPr lang="uk-UA" dirty="0" smtClean="0"/>
              <a:t>Стихійні лиха</a:t>
            </a:r>
            <a:endParaRPr lang="ru-RU" dirty="0"/>
          </a:p>
          <a:p>
            <a:r>
              <a:rPr lang="uk-UA" dirty="0"/>
              <a:t>3. </a:t>
            </a:r>
            <a:r>
              <a:rPr lang="uk-UA" dirty="0" smtClean="0"/>
              <a:t>Біологічні небезпеки</a:t>
            </a:r>
            <a:endParaRPr lang="ru-RU" dirty="0"/>
          </a:p>
          <a:p>
            <a:r>
              <a:rPr lang="uk-UA" dirty="0"/>
              <a:t>4. </a:t>
            </a:r>
            <a:r>
              <a:rPr lang="uk-UA" dirty="0" smtClean="0"/>
              <a:t>Техногенні небезпеки та їх </a:t>
            </a:r>
            <a:r>
              <a:rPr lang="uk-UA" dirty="0" err="1" smtClean="0"/>
              <a:t>уражуючі</a:t>
            </a:r>
            <a:r>
              <a:rPr lang="uk-UA" dirty="0" smtClean="0"/>
              <a:t> фактори</a:t>
            </a:r>
          </a:p>
          <a:p>
            <a:r>
              <a:rPr lang="uk-UA" dirty="0" smtClean="0"/>
              <a:t>5. </a:t>
            </a:r>
            <a:r>
              <a:rPr lang="ru-RU" dirty="0" err="1"/>
              <a:t>Промислові</a:t>
            </a:r>
            <a:r>
              <a:rPr lang="ru-RU" dirty="0"/>
              <a:t> </a:t>
            </a:r>
            <a:r>
              <a:rPr lang="ru-RU" dirty="0" err="1"/>
              <a:t>аварії</a:t>
            </a:r>
            <a:r>
              <a:rPr lang="ru-RU" dirty="0"/>
              <a:t>, </a:t>
            </a:r>
            <a:r>
              <a:rPr lang="ru-RU" dirty="0" err="1"/>
              <a:t>катастрофи</a:t>
            </a:r>
            <a:r>
              <a:rPr lang="ru-RU" dirty="0"/>
              <a:t>, </a:t>
            </a:r>
            <a:r>
              <a:rPr lang="ru-RU" dirty="0" err="1"/>
              <a:t>основні</a:t>
            </a:r>
            <a:r>
              <a:rPr lang="ru-RU" dirty="0"/>
              <a:t> причини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та </a:t>
            </a:r>
            <a:r>
              <a:rPr lang="ru-RU" dirty="0" err="1" smtClean="0"/>
              <a:t>наслідки</a:t>
            </a:r>
            <a:endParaRPr lang="ru-RU" dirty="0" smtClean="0"/>
          </a:p>
          <a:p>
            <a:r>
              <a:rPr lang="uk-UA" dirty="0"/>
              <a:t>6. Гідродинамічні </a:t>
            </a:r>
            <a:r>
              <a:rPr lang="uk-UA" dirty="0" smtClean="0"/>
              <a:t>аварії</a:t>
            </a:r>
          </a:p>
          <a:p>
            <a:r>
              <a:rPr lang="uk-UA" dirty="0"/>
              <a:t>7. Пожежі, вибухи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6858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18309" y="917047"/>
            <a:ext cx="1091045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відомчої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протипожежного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форм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пожарі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77132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20436" y="363915"/>
            <a:ext cx="1147156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флора, фауна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мікроорганізми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померти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Флора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отруйні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гриби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Фауна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комахи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риби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земноводні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плазуни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хижі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звірі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хвороботворних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мікроорганізмів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вірусів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епідемії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(чума, холера,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епізоотії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(ящур,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сибірська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пташиний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епіфітотії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фітофтора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мілдью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24830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98764" y="0"/>
            <a:ext cx="1125681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хвороботворними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мікроорганізмами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епідемічних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осередків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Епідемічна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захворюваність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ендемія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Екзотична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захворюваність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відмічається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Спорадична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захворюваність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Епідемічним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вибухом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часом і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різкий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підйом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63669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55964" y="-79653"/>
            <a:ext cx="1140921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часу до числа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жителів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Смертність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 смертей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100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тисяч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тисяч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1000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епідемічним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Летальність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процент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померлих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Шляхи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перенос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епідемічних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інфекційних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повітряно-крапельний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водяний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трансмісійний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4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кишкові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дихальних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кров'яні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покровів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23218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9709" y="1226128"/>
            <a:ext cx="114022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Уражуючі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завдають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людям, так і системам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життєзабезпечення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призводять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вражаючих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82027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14401" y="374073"/>
            <a:ext cx="112776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характеру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Механічні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кінетичну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падають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рухаються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обертаються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кінетичної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колючі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ріжучі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гострі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слизькі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шум, ультразвук,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інфразвук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54576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726" y="1039089"/>
            <a:ext cx="109520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звукові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випадковою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амплітуди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центральну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нервову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слухового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травмування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85454" y="4657636"/>
            <a:ext cx="956656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шуму: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для сну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- 30-40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- 45-55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- 50-70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00519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3617" y="0"/>
            <a:ext cx="11035146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Ультразвук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пружні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вухом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кГц.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фізико-хімічних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техніці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дефектоскопії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навігації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підводного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хіміко-технологічних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емульсій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сушіння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очищення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зварювання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для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ЦНС,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кровоносної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слухову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ультразвукового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повинен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81939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1334064"/>
            <a:ext cx="12032673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Інфразвук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нечутні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вухом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пружні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Гц).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амплітудах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інфразвук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землетрусах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підводних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підземних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штормів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ураганів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цунамі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слабке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передвісником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бур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ураганів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цунамі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імпульсивно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призводячи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травмування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5684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856357"/>
            <a:ext cx="1157547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техніці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машинах,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механізмах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конструкціях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вібрації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корисну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порушується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навмисно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вібраторами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робочими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вібраційних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машин) та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машинобудуванні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медицини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шкідливу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яка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двигунів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турбін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режимів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шкідливої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вібрації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віброізоляцію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754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1178898"/>
            <a:ext cx="110871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Природна</a:t>
            </a: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небезпека</a:t>
            </a: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це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подія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природного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походження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результат </a:t>
            </a:r>
            <a:r>
              <a:rPr lang="ru-RU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діяльності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природних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процесів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яка за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своєю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інтенсивністю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масштабом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поширення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тривалістю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може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вражати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людей,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об’єкти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економіки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довкілля</a:t>
            </a: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14400" y="4546753"/>
            <a:ext cx="110871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космічні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випромінювання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0912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2673" y="1163782"/>
            <a:ext cx="115893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іонізуючі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випромінювання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електромагнітні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горючих,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легкозаймисті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вибухонебезпечних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913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1971" y="1081961"/>
            <a:ext cx="10515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Стихійні лиха – </a:t>
            </a:r>
            <a:r>
              <a:rPr lang="uk-UA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це прояви сил природи не підвладні людині.</a:t>
            </a:r>
          </a:p>
          <a:p>
            <a:pPr algn="just"/>
            <a:r>
              <a:rPr lang="uk-UA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Загальними наслідками стихійних лих є руйнування елементів </a:t>
            </a: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навколишнього середовища</a:t>
            </a:r>
            <a:r>
              <a:rPr lang="uk-UA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загибель рослинного і тваринного світу, ураження людей</a:t>
            </a: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508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00200" y="228600"/>
            <a:ext cx="10058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на: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геологічні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метеорологічні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гідрологічні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05345" y="4228190"/>
            <a:ext cx="109866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(40%), на другому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тропічні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циклони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(20% ),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четвертому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 15%)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посухи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7547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45323" y="332509"/>
            <a:ext cx="91543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Стихійні лиха геологічного характеру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7236" y="1381082"/>
            <a:ext cx="104047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геологічними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природними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явищами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підрозділяються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лиха,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викликані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землетрусами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виверженнями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вулканів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зсувами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селями, обвалами,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сніговими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лавинами</a:t>
            </a:r>
          </a:p>
        </p:txBody>
      </p:sp>
    </p:spTree>
    <p:extLst>
      <p:ext uri="{BB962C8B-B14F-4D97-AF65-F5344CB8AC3E}">
        <p14:creationId xmlns:p14="http://schemas.microsoft.com/office/powerpoint/2010/main" val="2736593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0945" y="0"/>
            <a:ext cx="11319164" cy="5433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підземні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поштовхи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раптових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зсувів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Земній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верхній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мантії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звільняється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товщі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вивільнення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осередком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Центр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осередку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гіпоцентром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проекцію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епіцентром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2673" y="5599652"/>
            <a:ext cx="115893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параметром є сила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балах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4824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8763" y="224273"/>
            <a:ext cx="115477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Уражуючим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фактором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пружні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розривають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трубопроводи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зсуви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тис.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забрали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 млн.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4236" y="2425527"/>
            <a:ext cx="112568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загибель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мешкання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початку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оповіщення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сейсмостійких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79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02327" y="439341"/>
            <a:ext cx="10889673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Вулканічна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відбуваються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глибинах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магма через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тріщини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величезний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усуваючи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шляху.</a:t>
            </a: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виверження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вулканів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лавові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вулканічні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грязьові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вулканічні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палюча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вулканічна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вулканічні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гази</a:t>
            </a:r>
          </a:p>
        </p:txBody>
      </p:sp>
    </p:spTree>
    <p:extLst>
      <p:ext uri="{BB962C8B-B14F-4D97-AF65-F5344CB8AC3E}">
        <p14:creationId xmlns:p14="http://schemas.microsoft.com/office/powerpoint/2010/main" val="339620728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140</TotalTime>
  <Words>2121</Words>
  <Application>Microsoft Office PowerPoint</Application>
  <PresentationFormat>Широкоэкранный</PresentationFormat>
  <Paragraphs>199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Лекція №2</vt:lpstr>
      <vt:lpstr>План лекції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№1</dc:title>
  <dc:creator>Пользователь</dc:creator>
  <cp:lastModifiedBy>Пользователь</cp:lastModifiedBy>
  <cp:revision>19</cp:revision>
  <dcterms:created xsi:type="dcterms:W3CDTF">2021-02-09T21:27:09Z</dcterms:created>
  <dcterms:modified xsi:type="dcterms:W3CDTF">2021-02-17T11:27:52Z</dcterms:modified>
</cp:coreProperties>
</file>