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64" r:id="rId3"/>
    <p:sldId id="265" r:id="rId4"/>
    <p:sldId id="274" r:id="rId5"/>
    <p:sldId id="275" r:id="rId6"/>
    <p:sldId id="266" r:id="rId7"/>
    <p:sldId id="283" r:id="rId8"/>
    <p:sldId id="284" r:id="rId9"/>
    <p:sldId id="28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7" r:id="rId19"/>
    <p:sldId id="278" r:id="rId20"/>
    <p:sldId id="282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19" autoAdjust="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10.02.2023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71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10.02.2023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615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10.02.2023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5130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10.02.2023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5103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10.02.2023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7156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10.02.2023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2002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10.02.2023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1986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10.02.2023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6089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10.02.2023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3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10.02.2023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11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10.02.2023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89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10.02.2023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61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10.02.2023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12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10.02.2023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552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10.02.2023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234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10.02.2023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09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10.02.2023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158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80809-8795-4E7B-93FD-BE6422B3B6EB}" type="datetimeFigureOut">
              <a:rPr lang="uk-UA" smtClean="0"/>
              <a:t>10.02.2023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2856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0780" y="443621"/>
            <a:ext cx="11108602" cy="4227968"/>
          </a:xfrm>
        </p:spPr>
        <p:txBody>
          <a:bodyPr>
            <a:normAutofit/>
          </a:bodyPr>
          <a:lstStyle/>
          <a:p>
            <a:r>
              <a:rPr lang="uk-UA" dirty="0"/>
              <a:t>Основи мережевих </a:t>
            </a:r>
            <a:br>
              <a:rPr lang="uk-UA" dirty="0"/>
            </a:br>
            <a:r>
              <a:rPr lang="uk-UA" dirty="0"/>
              <a:t>ІТ-технологій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Лекція 1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7669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692" y="258027"/>
            <a:ext cx="11259126" cy="22080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dirty="0"/>
              <a:t>Протокол передавання даних – набір угод інтерфейсу логічного рівня, що забезпечують передачу даних між різними програмами. </a:t>
            </a:r>
            <a:r>
              <a:rPr lang="uk-UA" dirty="0">
                <a:effectLst/>
              </a:rPr>
              <a:t>Ці угоди задають однаковий спосіб передачі повідомлень і обробки помилок при взаємодії програмного забезпечення рознесеного на просторі апаратної платформи, з'єднаної тим чи іншим інтерфейсом, що не </a:t>
            </a:r>
            <a:r>
              <a:rPr lang="uk-UA" dirty="0" err="1">
                <a:effectLst/>
              </a:rPr>
              <a:t>прив</a:t>
            </a:r>
            <a:r>
              <a:rPr lang="en-US" dirty="0">
                <a:effectLst/>
              </a:rPr>
              <a:t>’</a:t>
            </a:r>
            <a:r>
              <a:rPr lang="uk-UA" dirty="0" err="1">
                <a:effectLst/>
              </a:rPr>
              <a:t>язаний</a:t>
            </a:r>
            <a:r>
              <a:rPr lang="uk-UA" dirty="0">
                <a:effectLst/>
              </a:rPr>
              <a:t> до конкретної платформи або виробника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7" y="2142836"/>
            <a:ext cx="5900422" cy="45989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236" y="1772686"/>
            <a:ext cx="4897582" cy="496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40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67" y="341745"/>
            <a:ext cx="4886641" cy="1326321"/>
          </a:xfrm>
        </p:spPr>
        <p:txBody>
          <a:bodyPr/>
          <a:lstStyle/>
          <a:p>
            <a:r>
              <a:rPr lang="uk-UA" dirty="0"/>
              <a:t>Модель </a:t>
            </a:r>
            <a:r>
              <a:rPr lang="en-US" dirty="0"/>
              <a:t>ISO-OSI</a:t>
            </a:r>
            <a:endParaRPr lang="uk-UA" dirty="0"/>
          </a:p>
        </p:txBody>
      </p:sp>
      <p:pic>
        <p:nvPicPr>
          <p:cNvPr id="4098" name="Picture 2" descr="Картинки по запросу vtht;tdf модель O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209" y="188047"/>
            <a:ext cx="6878263" cy="624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810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164" y="376196"/>
            <a:ext cx="8183417" cy="605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06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45" y="655782"/>
            <a:ext cx="11463485" cy="483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25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609600"/>
            <a:ext cx="3676678" cy="1326321"/>
          </a:xfrm>
        </p:spPr>
        <p:txBody>
          <a:bodyPr/>
          <a:lstStyle/>
          <a:p>
            <a:r>
              <a:rPr lang="uk-UA" dirty="0"/>
              <a:t>Модель </a:t>
            </a:r>
            <a:r>
              <a:rPr lang="en-US" dirty="0"/>
              <a:t>TCP/IP</a:t>
            </a:r>
            <a:endParaRPr lang="uk-UA" dirty="0"/>
          </a:p>
        </p:txBody>
      </p:sp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51" y="609600"/>
            <a:ext cx="6491651" cy="557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838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00" y="277090"/>
            <a:ext cx="11635278" cy="574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51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6" y="125059"/>
            <a:ext cx="10973292" cy="646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164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tcp/ip incaps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6" y="146072"/>
            <a:ext cx="7647709" cy="651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217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54" y="0"/>
            <a:ext cx="10278860" cy="683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054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tcp/ip incaps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67" y="517234"/>
            <a:ext cx="11069802" cy="577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396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816" y="203270"/>
            <a:ext cx="10321555" cy="494923"/>
          </a:xfrm>
        </p:spPr>
        <p:txBody>
          <a:bodyPr>
            <a:noAutofit/>
          </a:bodyPr>
          <a:lstStyle/>
          <a:p>
            <a:pPr algn="l"/>
            <a:r>
              <a:rPr lang="uk-UA" sz="2800" dirty="0"/>
              <a:t>Історія розвитку мережевих технологій</a:t>
            </a:r>
          </a:p>
        </p:txBody>
      </p:sp>
      <p:pic>
        <p:nvPicPr>
          <p:cNvPr id="4" name="Picture 4" descr="Y:\slater\Internet-related_pics\telegraph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9" b="18001"/>
          <a:stretch>
            <a:fillRect/>
          </a:stretch>
        </p:blipFill>
        <p:spPr bwMode="auto">
          <a:xfrm>
            <a:off x="433963" y="1312752"/>
            <a:ext cx="38608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52657" y="1312752"/>
            <a:ext cx="5675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1836 рік – винайдення телеграфу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2657" y="1978242"/>
            <a:ext cx="7417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1858-1866 роки – Трансатлантичний кабель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2656" y="2643732"/>
            <a:ext cx="5542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1876 рік – винайдення телефону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9681" y="3610944"/>
            <a:ext cx="101392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1957 рік – заснування </a:t>
            </a:r>
            <a:r>
              <a:rPr lang="en-US" sz="2800" dirty="0"/>
              <a:t>DARPA (</a:t>
            </a:r>
            <a:r>
              <a:rPr lang="en-US" altLang="uk-UA" sz="2800" dirty="0"/>
              <a:t>Defense  Advanced Research </a:t>
            </a:r>
          </a:p>
          <a:p>
            <a:r>
              <a:rPr lang="en-US" altLang="uk-UA" sz="2800" dirty="0"/>
              <a:t>Projects Agency</a:t>
            </a:r>
            <a:endParaRPr lang="uk-UA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36036" y="4765432"/>
            <a:ext cx="1193416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19</a:t>
            </a:r>
            <a:r>
              <a:rPr lang="en-US" sz="2800" dirty="0"/>
              <a:t>62</a:t>
            </a:r>
            <a:r>
              <a:rPr lang="uk-UA" sz="2800" dirty="0"/>
              <a:t> рік – </a:t>
            </a:r>
            <a:r>
              <a:rPr lang="uk-UA" sz="2800" dirty="0" err="1"/>
              <a:t>др</a:t>
            </a:r>
            <a:r>
              <a:rPr lang="uk-UA" sz="2800" dirty="0"/>
              <a:t>. </a:t>
            </a:r>
            <a:r>
              <a:rPr lang="uk-UA" sz="2800" dirty="0" err="1"/>
              <a:t>Ліклайдер</a:t>
            </a:r>
            <a:r>
              <a:rPr lang="uk-UA" sz="2800" dirty="0"/>
              <a:t>, голова відділу комп’ютерних технологій </a:t>
            </a:r>
          </a:p>
          <a:p>
            <a:r>
              <a:rPr lang="en-US" sz="2800" dirty="0"/>
              <a:t>DARPA</a:t>
            </a:r>
            <a:r>
              <a:rPr lang="uk-UA" sz="2800" dirty="0"/>
              <a:t> пропонує сконцентрувати увагу на комп’ютерних технологіях і </a:t>
            </a:r>
          </a:p>
          <a:p>
            <a:r>
              <a:rPr lang="uk-UA" sz="2800" dirty="0"/>
              <a:t>пакетній передачі даних. Підписує контракт з </a:t>
            </a:r>
            <a:r>
              <a:rPr lang="en-US" altLang="uk-UA" sz="2800" dirty="0"/>
              <a:t>Bolt, </a:t>
            </a:r>
            <a:r>
              <a:rPr lang="en-US" altLang="uk-UA" sz="2800" dirty="0" err="1"/>
              <a:t>Beranek</a:t>
            </a:r>
            <a:r>
              <a:rPr lang="en-US" altLang="uk-UA" sz="2800" dirty="0"/>
              <a:t> &amp; Newman</a:t>
            </a:r>
            <a:r>
              <a:rPr lang="uk-UA" altLang="uk-UA" sz="2800" dirty="0"/>
              <a:t> </a:t>
            </a:r>
          </a:p>
          <a:p>
            <a:r>
              <a:rPr lang="uk-UA" sz="2800" dirty="0"/>
              <a:t>для створення </a:t>
            </a:r>
            <a:r>
              <a:rPr lang="en-US" sz="2800" dirty="0"/>
              <a:t>ARPANET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646602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249" y="2484582"/>
            <a:ext cx="10353761" cy="1326321"/>
          </a:xfrm>
        </p:spPr>
        <p:txBody>
          <a:bodyPr/>
          <a:lstStyle/>
          <a:p>
            <a:r>
              <a:rPr lang="uk-UA" dirty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204139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389" y="288665"/>
            <a:ext cx="9074866" cy="1032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uk-UA" sz="2400" b="1" dirty="0"/>
              <a:t>1969</a:t>
            </a:r>
            <a:r>
              <a:rPr lang="en-US" altLang="uk-UA" sz="2400" dirty="0"/>
              <a:t> – </a:t>
            </a:r>
            <a:r>
              <a:rPr lang="uk-UA" altLang="uk-UA" sz="2400" dirty="0"/>
              <a:t>створення перших чотирьох вузлів </a:t>
            </a:r>
            <a:r>
              <a:rPr lang="en-US" altLang="uk-UA" sz="2400" dirty="0"/>
              <a:t>ARPANET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303" y="1108362"/>
            <a:ext cx="7441540" cy="38492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0116" y="5527174"/>
            <a:ext cx="10483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uk-UA" sz="2400" dirty="0"/>
              <a:t>1974 – </a:t>
            </a:r>
            <a:r>
              <a:rPr lang="uk-UA" altLang="uk-UA" sz="2400" dirty="0" err="1"/>
              <a:t>Вінтон</a:t>
            </a:r>
            <a:r>
              <a:rPr lang="uk-UA" altLang="uk-UA" sz="2400" dirty="0"/>
              <a:t> </a:t>
            </a:r>
            <a:r>
              <a:rPr lang="uk-UA" altLang="uk-UA" sz="2400" dirty="0" err="1"/>
              <a:t>Серф</a:t>
            </a:r>
            <a:r>
              <a:rPr lang="uk-UA" altLang="uk-UA" sz="2400" dirty="0"/>
              <a:t> написав   специфікацію протоколу </a:t>
            </a:r>
            <a:r>
              <a:rPr lang="en-US" altLang="uk-UA" sz="2400" dirty="0"/>
              <a:t>TCP</a:t>
            </a:r>
            <a:endParaRPr lang="uk-UA" altLang="uk-UA" sz="2400" dirty="0"/>
          </a:p>
        </p:txBody>
      </p:sp>
    </p:spTree>
    <p:extLst>
      <p:ext uri="{BB962C8B-B14F-4D97-AF65-F5344CB8AC3E}">
        <p14:creationId xmlns:p14="http://schemas.microsoft.com/office/powerpoint/2010/main" val="1605943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arpa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110" y="273036"/>
            <a:ext cx="8700654" cy="622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275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5781" y="713709"/>
            <a:ext cx="105941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uk-UA" sz="2400" dirty="0"/>
              <a:t>1984 –</a:t>
            </a:r>
            <a:r>
              <a:rPr lang="uk-UA" altLang="uk-UA" sz="2400" dirty="0"/>
              <a:t>На перше січня мережа складалась з близько 1000 вузлів і використовувала  </a:t>
            </a:r>
            <a:r>
              <a:rPr lang="en-US" altLang="uk-UA" sz="2400" dirty="0"/>
              <a:t>TCP/IP </a:t>
            </a:r>
            <a:r>
              <a:rPr lang="uk-UA" altLang="uk-UA" sz="2400" dirty="0"/>
              <a:t>для передачі повідомлень. Початок використання </a:t>
            </a:r>
            <a:r>
              <a:rPr lang="en-US" altLang="uk-UA" sz="2400" dirty="0"/>
              <a:t>Domain Name Server</a:t>
            </a:r>
            <a:r>
              <a:rPr lang="uk-UA" altLang="uk-UA" sz="2400" dirty="0"/>
              <a:t>.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55781" y="2631462"/>
            <a:ext cx="10250786" cy="2910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uk-UA" sz="2400" dirty="0"/>
              <a:t>1986 -</a:t>
            </a:r>
            <a:r>
              <a:rPr lang="uk-UA" altLang="uk-UA" sz="2400" dirty="0"/>
              <a:t> створення</a:t>
            </a:r>
            <a:r>
              <a:rPr lang="en-US" altLang="uk-UA" sz="2400" dirty="0"/>
              <a:t> NSFNET</a:t>
            </a:r>
            <a:r>
              <a:rPr lang="uk-UA" altLang="uk-UA" sz="2400" dirty="0"/>
              <a:t>, що став прообразом сучасного інтернету</a:t>
            </a:r>
            <a:endParaRPr lang="en-US" altLang="uk-UA" sz="2400" dirty="0"/>
          </a:p>
          <a:p>
            <a:pPr marL="0" indent="0">
              <a:buNone/>
            </a:pPr>
            <a:r>
              <a:rPr lang="en-US" altLang="uk-UA" sz="2400" dirty="0"/>
              <a:t>  </a:t>
            </a:r>
          </a:p>
          <a:p>
            <a:pPr marL="0" indent="0">
              <a:buNone/>
            </a:pPr>
            <a:r>
              <a:rPr lang="uk-UA" altLang="uk-UA" sz="2400" dirty="0"/>
              <a:t>1991 – Тім </a:t>
            </a:r>
            <a:r>
              <a:rPr lang="uk-UA" altLang="uk-UA" sz="2400" dirty="0" err="1"/>
              <a:t>Бернерс</a:t>
            </a:r>
            <a:r>
              <a:rPr lang="uk-UA" altLang="uk-UA" sz="2400" dirty="0"/>
              <a:t> Лі представляє </a:t>
            </a:r>
            <a:r>
              <a:rPr lang="en-US" altLang="uk-UA" sz="2400" dirty="0">
                <a:effectLst/>
              </a:rPr>
              <a:t>World Wide Web</a:t>
            </a:r>
          </a:p>
          <a:p>
            <a:pPr marL="0" indent="0">
              <a:buNone/>
            </a:pPr>
            <a:endParaRPr lang="uk-UA" altLang="uk-UA" sz="2400" dirty="0">
              <a:effectLst/>
            </a:endParaRPr>
          </a:p>
          <a:p>
            <a:pPr marL="0" indent="0">
              <a:buNone/>
            </a:pPr>
            <a:r>
              <a:rPr lang="uk-UA" altLang="uk-UA" sz="2400" dirty="0"/>
              <a:t>1995 – остаточна комерціалізація  мережі </a:t>
            </a:r>
            <a:endParaRPr lang="en-US" altLang="uk-UA" sz="2400" dirty="0"/>
          </a:p>
        </p:txBody>
      </p:sp>
    </p:spTree>
    <p:extLst>
      <p:ext uri="{BB962C8B-B14F-4D97-AF65-F5344CB8AC3E}">
        <p14:creationId xmlns:p14="http://schemas.microsoft.com/office/powerpoint/2010/main" val="796693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oti.com/sites/iot-institute.com/files/styles/article_featured_standard/public/ThinkstockPhotos-594060406_8.jpg?itok=dFEb-4d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9703"/>
            <a:ext cx="8408972" cy="436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463" y="0"/>
            <a:ext cx="7311018" cy="68596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636" y="341745"/>
            <a:ext cx="5090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3,5 млрд. користувачів – 48% населення Землі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5635" y="875520"/>
            <a:ext cx="4637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Зріст кількості користувачів </a:t>
            </a:r>
            <a:r>
              <a:rPr lang="uk-UA" dirty="0" err="1"/>
              <a:t>пов</a:t>
            </a:r>
            <a:r>
              <a:rPr lang="en-US" dirty="0"/>
              <a:t>’</a:t>
            </a:r>
            <a:r>
              <a:rPr lang="uk-UA" dirty="0" err="1"/>
              <a:t>язаний</a:t>
            </a:r>
            <a:r>
              <a:rPr lang="uk-UA" dirty="0"/>
              <a:t> </a:t>
            </a:r>
          </a:p>
          <a:p>
            <a:r>
              <a:rPr lang="uk-UA" dirty="0"/>
              <a:t>з стрімким розвитком бездротових мереж</a:t>
            </a:r>
          </a:p>
        </p:txBody>
      </p:sp>
    </p:spTree>
    <p:extLst>
      <p:ext uri="{BB962C8B-B14F-4D97-AF65-F5344CB8AC3E}">
        <p14:creationId xmlns:p14="http://schemas.microsoft.com/office/powerpoint/2010/main" val="125999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0960" y="397164"/>
            <a:ext cx="4184678" cy="757382"/>
          </a:xfrm>
        </p:spPr>
        <p:txBody>
          <a:bodyPr/>
          <a:lstStyle/>
          <a:p>
            <a:r>
              <a:rPr lang="uk-UA" dirty="0"/>
              <a:t>Тип комутації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5686" y="1447144"/>
            <a:ext cx="2845405" cy="4069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/>
              <a:t>Комутація каналів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945745" y="1447144"/>
            <a:ext cx="3228110" cy="406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sz="2400" dirty="0"/>
              <a:t>Комутація пакетів</a:t>
            </a:r>
          </a:p>
        </p:txBody>
      </p:sp>
      <p:pic>
        <p:nvPicPr>
          <p:cNvPr id="1026" name="Picture 2" descr="Картинки по запросу packet switc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628" y="2074435"/>
            <a:ext cx="4986757" cy="290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14" y="2074435"/>
            <a:ext cx="546735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7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Технологія передавання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200123" y="2112163"/>
            <a:ext cx="4064604" cy="4069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Broadcast </a:t>
            </a:r>
            <a:r>
              <a:rPr lang="uk-UA" sz="2400" dirty="0"/>
              <a:t>(широкомовна)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58600" y="2200625"/>
            <a:ext cx="4308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Point-to-Point</a:t>
            </a:r>
            <a:r>
              <a:rPr lang="uk-UA" sz="2400" dirty="0"/>
              <a:t> (Точка-точка)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66" y="2862118"/>
            <a:ext cx="5047649" cy="24118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005" y="3293341"/>
            <a:ext cx="47815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8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3454" y="175490"/>
            <a:ext cx="8782975" cy="868219"/>
          </a:xfrm>
        </p:spPr>
        <p:txBody>
          <a:bodyPr/>
          <a:lstStyle/>
          <a:p>
            <a:r>
              <a:rPr lang="uk-UA" dirty="0"/>
              <a:t>За довжиною мережі</a:t>
            </a:r>
          </a:p>
        </p:txBody>
      </p:sp>
      <p:sp>
        <p:nvSpPr>
          <p:cNvPr id="3" name="Rectangle 2"/>
          <p:cNvSpPr/>
          <p:nvPr/>
        </p:nvSpPr>
        <p:spPr>
          <a:xfrm>
            <a:off x="73890" y="834562"/>
            <a:ext cx="634538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LAN (local area </a:t>
            </a:r>
            <a:r>
              <a:rPr lang="en-US" dirty="0" smtClean="0"/>
              <a:t>network) </a:t>
            </a:r>
            <a:r>
              <a:rPr lang="ru-RU" dirty="0"/>
              <a:t>означає </a:t>
            </a:r>
            <a:r>
              <a:rPr lang="ru-RU" dirty="0" smtClean="0"/>
              <a:t>локальна мережа. </a:t>
            </a:r>
            <a:r>
              <a:rPr lang="ru-RU" dirty="0"/>
              <a:t>Це група мережевих пристроїв, які забезпечують зв’язок між різними підключеними пристроями. Приватна власність має контроль над локальною мережею, а не громадськість. </a:t>
            </a:r>
            <a:r>
              <a:rPr lang="en-US" dirty="0"/>
              <a:t>LAN </a:t>
            </a:r>
            <a:r>
              <a:rPr lang="ru-RU" dirty="0"/>
              <a:t>має коротку затримку розповсюдження, ніж </a:t>
            </a:r>
            <a:r>
              <a:rPr lang="en-US" dirty="0"/>
              <a:t>MAN, </a:t>
            </a:r>
            <a:r>
              <a:rPr lang="ru-RU" dirty="0"/>
              <a:t>а також </a:t>
            </a:r>
            <a:r>
              <a:rPr lang="en-US" dirty="0"/>
              <a:t>WAN. </a:t>
            </a:r>
            <a:r>
              <a:rPr lang="ru-RU" dirty="0"/>
              <a:t>Він охоплює менші території, такі як коледжі, школи, лікарні тощо.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MAN (metropolitan area </a:t>
            </a:r>
            <a:r>
              <a:rPr lang="en-US" dirty="0" smtClean="0"/>
              <a:t>network) </a:t>
            </a:r>
            <a:r>
              <a:rPr lang="ru-RU" dirty="0" smtClean="0"/>
              <a:t>означає міська мережа. </a:t>
            </a:r>
            <a:r>
              <a:rPr lang="ru-RU" dirty="0"/>
              <a:t>Він охоплює більшу територію, ніж локальна мережа, наприклад невеликі міста, міста тощо. </a:t>
            </a:r>
            <a:r>
              <a:rPr lang="en-US" dirty="0"/>
              <a:t>MAN </a:t>
            </a:r>
            <a:r>
              <a:rPr lang="ru-RU" dirty="0"/>
              <a:t>з’єднує два або більше комп’ютерів, які знаходяться в одному або абсолютно різних містах. </a:t>
            </a:r>
            <a:r>
              <a:rPr lang="en-US" dirty="0"/>
              <a:t>MAN </a:t>
            </a:r>
            <a:r>
              <a:rPr lang="ru-RU" dirty="0"/>
              <a:t>є дорогим і повинен або не може належати одній організації.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WAN (wide area </a:t>
            </a:r>
            <a:r>
              <a:rPr lang="en-US" dirty="0" smtClean="0"/>
              <a:t>network) </a:t>
            </a:r>
            <a:r>
              <a:rPr lang="ru-RU" dirty="0" smtClean="0"/>
              <a:t>означає глобальна мережа. </a:t>
            </a:r>
            <a:r>
              <a:rPr lang="ru-RU" dirty="0"/>
              <a:t>Він охоплює більшу територію, ніж </a:t>
            </a:r>
            <a:r>
              <a:rPr lang="en-US" dirty="0"/>
              <a:t>LAN, </a:t>
            </a:r>
            <a:r>
              <a:rPr lang="ru-RU" dirty="0"/>
              <a:t>а також </a:t>
            </a:r>
            <a:r>
              <a:rPr lang="en-US" dirty="0"/>
              <a:t>MAN, </a:t>
            </a:r>
            <a:r>
              <a:rPr lang="ru-RU" dirty="0"/>
              <a:t>наприклад країну/континент тощо. </a:t>
            </a:r>
            <a:r>
              <a:rPr lang="en-US" dirty="0"/>
              <a:t>WAN </a:t>
            </a:r>
            <a:r>
              <a:rPr lang="ru-RU" dirty="0"/>
              <a:t>дорога і повинна або не може належати одній організації. </a:t>
            </a:r>
            <a:r>
              <a:rPr lang="en-US" dirty="0"/>
              <a:t>PSTN </a:t>
            </a:r>
            <a:r>
              <a:rPr lang="ru-RU" dirty="0"/>
              <a:t>або супутникове середовище використовується для глобальних мереж.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002" y="2004291"/>
            <a:ext cx="4601730" cy="357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10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394</Words>
  <PresentationFormat>Widescreen</PresentationFormat>
  <Paragraphs>38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Bookman Old Style</vt:lpstr>
      <vt:lpstr>Rockwell</vt:lpstr>
      <vt:lpstr>Damask</vt:lpstr>
      <vt:lpstr>Основи мережевих  ІТ-технологій  Лекція 1 </vt:lpstr>
      <vt:lpstr>Історія розвитку мережевих технологій</vt:lpstr>
      <vt:lpstr>PowerPoint Presentation</vt:lpstr>
      <vt:lpstr>PowerPoint Presentation</vt:lpstr>
      <vt:lpstr>PowerPoint Presentation</vt:lpstr>
      <vt:lpstr>PowerPoint Presentation</vt:lpstr>
      <vt:lpstr>Тип комутації</vt:lpstr>
      <vt:lpstr>Технологія передавання</vt:lpstr>
      <vt:lpstr>За довжиною мережі</vt:lpstr>
      <vt:lpstr>PowerPoint Presentation</vt:lpstr>
      <vt:lpstr>Модель ISO-OSI</vt:lpstr>
      <vt:lpstr>PowerPoint Presentation</vt:lpstr>
      <vt:lpstr>PowerPoint Presentation</vt:lpstr>
      <vt:lpstr>Модель TCP/IP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2017-11-21T17:19:25Z</dcterms:created>
  <dcterms:modified xsi:type="dcterms:W3CDTF">2023-02-10T16:02:35Z</dcterms:modified>
</cp:coreProperties>
</file>