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82" r:id="rId3"/>
    <p:sldId id="283" r:id="rId4"/>
    <p:sldId id="309" r:id="rId5"/>
    <p:sldId id="284" r:id="rId6"/>
    <p:sldId id="285" r:id="rId7"/>
    <p:sldId id="286" r:id="rId8"/>
    <p:sldId id="287" r:id="rId9"/>
    <p:sldId id="288" r:id="rId10"/>
    <p:sldId id="308" r:id="rId11"/>
    <p:sldId id="307" r:id="rId12"/>
    <p:sldId id="290" r:id="rId13"/>
    <p:sldId id="289" r:id="rId14"/>
    <p:sldId id="292" r:id="rId15"/>
    <p:sldId id="310" r:id="rId16"/>
    <p:sldId id="293" r:id="rId17"/>
    <p:sldId id="294" r:id="rId18"/>
    <p:sldId id="295" r:id="rId19"/>
    <p:sldId id="311" r:id="rId20"/>
    <p:sldId id="312" r:id="rId21"/>
    <p:sldId id="291" r:id="rId22"/>
    <p:sldId id="271" r:id="rId23"/>
    <p:sldId id="313" r:id="rId24"/>
    <p:sldId id="314" r:id="rId25"/>
    <p:sldId id="315" r:id="rId26"/>
    <p:sldId id="316" r:id="rId27"/>
    <p:sldId id="258" r:id="rId28"/>
    <p:sldId id="296" r:id="rId29"/>
    <p:sldId id="265" r:id="rId30"/>
    <p:sldId id="260" r:id="rId31"/>
    <p:sldId id="297" r:id="rId32"/>
    <p:sldId id="298" r:id="rId33"/>
    <p:sldId id="274" r:id="rId34"/>
    <p:sldId id="268" r:id="rId35"/>
    <p:sldId id="300" r:id="rId36"/>
    <p:sldId id="301" r:id="rId37"/>
    <p:sldId id="299" r:id="rId38"/>
    <p:sldId id="302" r:id="rId39"/>
    <p:sldId id="303" r:id="rId4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FA767-B1B1-4097-8AEB-F8FAE346EF22}" type="datetimeFigureOut">
              <a:rPr lang="" smtClean="0"/>
              <a:t>12/03/2025</a:t>
            </a:fld>
            <a:endParaRPr lang="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97153-63DA-420F-8803-8D3A6DF120A1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2423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102A-1E19-44BD-B3E6-F235E9E0C5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7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400" y="609600"/>
            <a:ext cx="807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у добу кризи тоталітарного режиму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Повоєнна розруха та відбудова народного господарства в СРСР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«Хрущовська відлига» 1953-1964 рр.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Роки застою 1964-1985 рр.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Перебудова та розпад СРСР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400" y="609600"/>
            <a:ext cx="8077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у 1944-1952 рр. у західній Україні репресіям піддано 500 000 осіб.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січні 1946 р. розпочато «</a:t>
            </a: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Велику блокаду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(в усіх селах з’явилися військові гарнізони).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Квітень-липень 1947 р.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польська</a:t>
            </a: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 «Вісла». Мета: позбавити УПА підтримки українського населення, асимілювати українців. Українців з прикордонних з УРСР районів переселили на захід і північ Польщі (150 000).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- 21 жовтня 1947 р.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 «Захід».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 ослабити опір УПА. З західної України депортовано 76 тис. осіб.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1950 р. загинув Шухевич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1954 р. схоплений другий командувач УПА Василь Кук. Однак боротьба продовжилася до 1960 р.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3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400" y="6096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Відлига 1953-1964 </a:t>
            </a:r>
            <a:r>
              <a:rPr lang="uk-UA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рр.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березня 1953 р. помер Й. В. Сталін. У вересні 1953 р. 1-м секретарем ЦК КПРС обирають М.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Хрущова.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XX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з’їзді КПРС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лютому 1956 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він зачитав доповідь «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 культ особи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його наслідки». Засудив Сталіна та його репресії, розпочато реабілітацію громадян, репресованих у попередні роки. Розпочалася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десталінізація.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Десталінізація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процес подолання наслідків діяльності Сталіна. Спроба частково реформувати тоталітарний режим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1953-1964 рр.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Була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непослідовною та обмеженою. Критикувалася особистість Сталіна, а не радянська система.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17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4" y="96624"/>
            <a:ext cx="8956668" cy="64899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9" y="263606"/>
            <a:ext cx="8298478" cy="50358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14400" y="5562600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XX з’їзд </a:t>
            </a: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КПРС, лютий 1956 р.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5846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400" y="609600"/>
            <a:ext cx="8077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Реформи Хрущова:</a:t>
            </a:r>
            <a:endParaRPr lang="en-US" sz="28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Промисловість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ліквідовано галузеві міністерства, створено територіальні органи управління - 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раднаргоспи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Сільське господарство</a:t>
            </a:r>
            <a:endParaRPr lang="en-US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кукурудзяна епопея, освоєнні цілини (СРСР вперше закупив хліб за кордоном).</a:t>
            </a:r>
            <a:r>
              <a:rPr lang="uk-UA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Соціальна сфера </a:t>
            </a:r>
          </a:p>
          <a:p>
            <a:pPr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uk-UA" sz="2800" dirty="0">
                <a:latin typeface="Times New Roman" panose="02020603050405020304" pitchFamily="18" charset="0"/>
                <a:ea typeface="SchoolBook_Alx"/>
              </a:rPr>
              <a:t>Житлове будівництво – </a:t>
            </a:r>
            <a:r>
              <a:rPr lang="uk-UA" sz="2800" b="1" dirty="0" err="1">
                <a:latin typeface="Times New Roman" panose="02020603050405020304" pitchFamily="18" charset="0"/>
                <a:ea typeface="SchoolBook_Alx"/>
              </a:rPr>
              <a:t>хрущовки</a:t>
            </a:r>
            <a:r>
              <a:rPr lang="uk-UA" sz="2800" dirty="0">
                <a:latin typeface="Times New Roman" panose="02020603050405020304" pitchFamily="18" charset="0"/>
                <a:ea typeface="SchoolBook_Alx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Реформи Хрущова суперечливі і непослідовні. Викликали незадоволення всіх верств населення.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692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84854" cy="65103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01478" y="4038600"/>
            <a:ext cx="45943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Кукурудзяна епопея М. Хрущова 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8" y="457200"/>
            <a:ext cx="8611742" cy="574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31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4" y="271462"/>
            <a:ext cx="4962617" cy="457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3272646"/>
            <a:ext cx="4967287" cy="331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70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28800" y="5486399"/>
            <a:ext cx="6096000" cy="609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2057399" y="5275659"/>
            <a:ext cx="563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Перший штучний супутник Землі запущено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 жовтня 1957 р. </a:t>
            </a:r>
            <a:endParaRPr lang="en-US" sz="2400" b="1" dirty="0"/>
          </a:p>
        </p:txBody>
      </p:sp>
      <p:pic>
        <p:nvPicPr>
          <p:cNvPr id="3074" name="Picture 2" descr="Первый в мире искусственный спутник Земл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360485"/>
            <a:ext cx="5667505" cy="464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0" y="371143"/>
            <a:ext cx="4201749" cy="463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47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28800" y="5486399"/>
            <a:ext cx="6096000" cy="609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754983" y="5773185"/>
            <a:ext cx="7634032" cy="535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С. Корольов та Ю. Гагарін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83" y="431524"/>
            <a:ext cx="7634032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00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4146" y="5733255"/>
            <a:ext cx="4010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 Симоненко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6" y="587615"/>
            <a:ext cx="3835352" cy="47281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64" y="587615"/>
            <a:ext cx="3366528" cy="47327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884564" y="5733255"/>
            <a:ext cx="3366528" cy="461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Стус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5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2000" y="271462"/>
            <a:ext cx="7924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дисидентського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Дисиденти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(лат. незгодні) – громадяни, які відкрито виражали свої політичні погляди, які не співпадали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комуністичною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ідеологією.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Дисидентство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суспільно-політичний опозиційний рух в СРСР та Україні, який боровся мирними методами проти національного, політичного гніту.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виникнення:</a:t>
            </a:r>
            <a:endParaRPr lang="en-US" sz="2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припинення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збройної боротьби ОУН-УПА.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виступи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соціалістичних країнах, зокрема в Угорщині.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хрущовська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відлига – лібералізація режиму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національні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утиски українців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uk-UA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мирна, ненасильницька форма боротьби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чітка організаційна форма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дисидентський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рух був загальноукраїнським явищем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ньому брали участь різні соціальні верстви населення, найбільше – інтелігенція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21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400" y="428177"/>
            <a:ext cx="8077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Повоєнна розруха та відбудова народного господарства 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Людські жертви 27 млн. осіб. У руїнах лежали 1700 міст, 70 тис. сіл.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uk-UA" sz="24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</a:t>
            </a:r>
            <a:r>
              <a:rPr lang="uk-UA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відбудови</a:t>
            </a:r>
            <a:r>
              <a:rPr lang="uk-UA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1946-1950 рр.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4-а п’ятирічка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при відбудові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ставка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робилась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важку промисловість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енергетику (88% капіталовкладень) за рахунок легкої промисловості, сільського господарства (7% капіталовкладень);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-використання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праці в’язнів концтаборів та військовополонених.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зниження цін на продовольчі і промислові товари;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низький рівень життя населення.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використання трудового ентузіазму народу.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голод 1946-1947 рр. (посуха і неврожай).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16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9600" y="6096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Течії: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українська національно-визвольна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незалежність)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правозахисна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права людини)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релігійна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свободу совісті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Перша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опозиційна організація – 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робітничо-селянська спілка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створена у Львові у 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1959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 юристом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Левком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Лук’яненком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вихід України зі складу СРСР мирним шляхом. В 1961 р. Л. Лук’яненка засуджено  до розстрілу, замінено 15-річним ув’язненням.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Іван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Дзюба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своїй праці «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Інтернаціоналізм чи русифікація?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1965 р.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критикував національну політику радянської влади.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100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400" y="609600"/>
            <a:ext cx="8077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Роки застою 1964-1985 рр.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жовтні 1964 р. Пленум ЦК КПРС звільнив Хрущова від обов’язків першого секретаря. Генеральним секретарем ЦК КПРС став Леонід Брежнєв.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Період 1964-1985 рр. в історії СРСР отримав назву «</a:t>
            </a:r>
            <a:r>
              <a:rPr lang="uk-UA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застій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 Це період поглиблення кризи радянського суспільства.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uk-UA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Застій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7200" algn="just">
              <a:spcAft>
                <a:spcPts val="0"/>
              </a:spcAft>
            </a:pP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uk-UA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Розвинутий соціалізм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перехідний етап між соціалізмом та комунізмом. Введений в обіг в період застою. Цим влада визнала, що побудова комунізму стала справою невизначеного майбутнього.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uk-UA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Неосталінізм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реабілітація особи Сталіна, формування культу особи Брежнєва. Боротьба з дисидентами.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uk-UA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Стагнація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застій, спад економіки.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81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00200" y="5726784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Перший секретар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ЦК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КПРС Л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Брежнєв </a:t>
            </a:r>
          </a:p>
          <a:p>
            <a:pPr indent="342900" algn="ctr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1964-1982 рр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492" y="446423"/>
            <a:ext cx="4457014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45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399" y="685800"/>
            <a:ext cx="807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1963 р. Хрущов призначив 1-м секретарем ЦК КПУ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Шелеста.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Шелеста:</a:t>
            </a:r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виступав проти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десталінізації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підтримав придушення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Празької весни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1968 р.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негативно відносився до повернення в Крим кримських татар;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боровся з дисидентами (2 великі хвилі арештів дисидентів, у серпні – вересні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1965 р.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(заарештовано 24 особи) та в січні – квітні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1972 р.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(73 особи).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захищав економічні інтереси УРСР, домагався більших інвестицій в економіку України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виступав проти русифікації, на захист прав української мови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захищав від звинувачення в націоналізмі окремих українських письменників: Олеся Гончара, Івана Дзюбу.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 р.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видав книгу «Україно наша радянська».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11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" y="457200"/>
            <a:ext cx="807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Шелеста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звинувачено у </a:t>
            </a:r>
            <a:r>
              <a:rPr lang="uk-UA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місництві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Місництво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додержання місцевих інтересів на шкоду справі держави), потуранні націоналізму. 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1972 р. усунуто від керівництва. 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суперечлива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однієї сторони – типовий авторитарний радянський керівник, нетерпимий до інакомислення. Але, водночас, патріот України і захищав її інтереси.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6931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5857169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Перший секретар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ЦК КПУ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П. Шелест</a:t>
            </a:r>
            <a:r>
              <a:rPr lang="uk-UA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(1963-1972 рр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3733800" cy="53169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01" y="457200"/>
            <a:ext cx="3588857" cy="53169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66701" y="5774132"/>
            <a:ext cx="35888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Перший секретар ЦК КПУ </a:t>
            </a:r>
          </a:p>
          <a:p>
            <a:pPr indent="342900" algn="ctr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В. Щербицький</a:t>
            </a:r>
            <a:r>
              <a:rPr lang="uk-UA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1972-1989 рр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51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" y="533400"/>
            <a:ext cx="8077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Щербицький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(1972-1989 рр.)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підтримував русифікацію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вів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 із дисидентським рухом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3.розробка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прийняття нової конституції УРСР (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1978 p.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(Право виходу з СРСР фіктивне. 6-та стаття закріплювала керівну роль КПРС).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4.дозволив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 в УРСР 5-ти АЕС, зокрема </a:t>
            </a:r>
            <a:r>
              <a:rPr lang="uk-UA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Чорнобильської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Під час аварії у перші дні намагався прихо­вати трагедію.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сприяв модернізації легкої і харчової промисловості УРСР.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сприяв розвитку спорту, зокрема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клубу «Динамо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Щербицького також була суперечлива.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Прихильник централізованої партійно-державної влади, підпорядкованості республік центру, орієнтації економіки УРСР на союзний народногосподарський комплекс. Підтримував русифікацію України.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510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2000" y="609600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Дисидентський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активізації: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криза системи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русифікація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наступ неосталінізму.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Течії</a:t>
            </a:r>
            <a:r>
              <a:rPr lang="uk-U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національна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(Дзюба, Чорновіл), 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релігійна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(Й. Тереля)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правозахисна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(УГГ, Руденко, Григоренко).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85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492" y="311118"/>
            <a:ext cx="4561014" cy="623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" y="609601"/>
            <a:ext cx="80772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боротьби: </a:t>
            </a:r>
          </a:p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- 1965 р. під час прем’єри з критикою 1-ї хвилі арештів дисидентів виступили Дзюба, Чорновіл, Стус.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листи-протести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самвидав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одна з форм діяльності дисидентів. Нелегальне виробництво і поширення нецензурованої літератури. («Лихо з розуму» В. Чорновіл).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99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400" y="609600"/>
            <a:ext cx="8077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Наслідки: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зміцнення сталінського режиму.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1950 р. виробництво промислової продукції склало 115 % порівняно з 1940 р. Проте обсяг виробництва легкої промисловості у 1950 р. складало лише 80% довоєнного. Тобто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відбудова завершена в 1950 р. 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нові репресії. </a:t>
            </a:r>
            <a:r>
              <a:rPr lang="uk-UA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Ждановщина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кампанія посилення партійного контролю за культурним життям СРСР. Це наступ на інтелігенцію, назва від секретаря ЦК ВКП (б) А.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Жданова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соратника Сталіна.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635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" y="533400"/>
            <a:ext cx="8229600" cy="496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твори самвидаву: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Іван Дзюба 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«Інтернаціоналізм чи русифікація?» (1965 р.) критика національної політики радянської влади.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В. Чорновіл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«Лихо з розуму», «Правосуддя чи рецидиви терору».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М. Брайчевський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«Приєднання чи возз’єднання».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памфлет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Мороза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«Репортаж із заповідника імені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Берії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есей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Є. Сверстюка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«Собор у риштованні».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Етапи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поч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1960</a:t>
            </a:r>
            <a:r>
              <a:rPr lang="uk-UA" sz="2400" b="1" dirty="0">
                <a:latin typeface="Times New Roman" panose="02020603050405020304" pitchFamily="18" charset="0"/>
                <a:ea typeface="MS Mincho"/>
              </a:rPr>
              <a:t>‑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 рр.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розповсюдження літературних творів;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1963–1968 рр.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поява анонімних політичних статей;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пол. 1960</a:t>
            </a:r>
            <a:r>
              <a:rPr lang="uk-UA" sz="2400" b="1" dirty="0">
                <a:latin typeface="Times New Roman" panose="02020603050405020304" pitchFamily="18" charset="0"/>
                <a:ea typeface="MS Mincho"/>
              </a:rPr>
              <a:t>‑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х-1980</a:t>
            </a:r>
            <a:r>
              <a:rPr lang="uk-UA" sz="2400" b="1" dirty="0">
                <a:latin typeface="Times New Roman" panose="02020603050405020304" pitchFamily="18" charset="0"/>
                <a:ea typeface="MS Mincho"/>
              </a:rPr>
              <a:t>‑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ті рр.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документи програмного політичного характеру.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54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400" y="609600"/>
            <a:ext cx="8077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Політична криза: виявилася у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війні в Афганістані (1979-1989 рр.)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нездатності вийти з неї. Сформувався новий правлячий клас – </a:t>
            </a:r>
            <a:r>
              <a:rPr lang="uk-UA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номенклатура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3200" dirty="0" smtClean="0">
                <a:latin typeface="Times New Roman" panose="02020603050405020304" pitchFamily="18" charset="0"/>
                <a:ea typeface="MS Mincho"/>
              </a:rPr>
              <a:t>Л</a:t>
            </a:r>
            <a:r>
              <a:rPr lang="uk-UA" sz="3200" dirty="0" smtClean="0">
                <a:latin typeface="Times New Roman" panose="02020603050405020304" pitchFamily="18" charset="0"/>
                <a:ea typeface="SchoolBook_Alx"/>
              </a:rPr>
              <a:t>еонід </a:t>
            </a:r>
            <a:r>
              <a:rPr lang="uk-UA" sz="3200" dirty="0">
                <a:latin typeface="Times New Roman" panose="02020603050405020304" pitchFamily="18" charset="0"/>
                <a:ea typeface="MS Mincho"/>
              </a:rPr>
              <a:t>Б</a:t>
            </a:r>
            <a:r>
              <a:rPr lang="uk-UA" sz="3200" dirty="0">
                <a:latin typeface="Times New Roman" panose="02020603050405020304" pitchFamily="18" charset="0"/>
                <a:ea typeface="SchoolBook_Alx"/>
              </a:rPr>
              <a:t>режнєв помер у 1982 р. </a:t>
            </a:r>
          </a:p>
          <a:p>
            <a:pPr indent="457200" algn="just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SchoolBook_Alx"/>
              </a:rPr>
              <a:t>Його політику продовжили </a:t>
            </a:r>
            <a:r>
              <a:rPr lang="uk-UA" sz="3200" b="1" dirty="0">
                <a:latin typeface="Times New Roman" panose="02020603050405020304" pitchFamily="18" charset="0"/>
                <a:ea typeface="SchoolBook_Alx"/>
              </a:rPr>
              <a:t>Юрій Андропов</a:t>
            </a:r>
            <a:r>
              <a:rPr lang="uk-UA" sz="3200" dirty="0">
                <a:latin typeface="Times New Roman" panose="02020603050405020304" pitchFamily="18" charset="0"/>
                <a:ea typeface="SchoolBook_Alx"/>
              </a:rPr>
              <a:t> (1982-1984 рр.) і </a:t>
            </a:r>
            <a:r>
              <a:rPr lang="uk-UA" sz="3200" b="1" dirty="0">
                <a:latin typeface="Times New Roman" panose="02020603050405020304" pitchFamily="18" charset="0"/>
                <a:ea typeface="SchoolBook_Alx"/>
              </a:rPr>
              <a:t>Костянтин Черненко</a:t>
            </a:r>
            <a:r>
              <a:rPr lang="uk-UA" sz="3200" dirty="0">
                <a:latin typeface="Times New Roman" panose="02020603050405020304" pitchFamily="18" charset="0"/>
                <a:ea typeface="SchoolBook_Alx"/>
              </a:rPr>
              <a:t> (1984-1985 рр.).  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Спроби подолати застій, кризу, успіху не мали.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968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2743" y="5715000"/>
            <a:ext cx="4010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Леонід Биков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58" y="388144"/>
            <a:ext cx="7161753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7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4146" y="5733255"/>
            <a:ext cx="4010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Сергій Параджанов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84564" y="5733255"/>
            <a:ext cx="3366528" cy="461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Іван Миколайчук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6" y="381000"/>
            <a:ext cx="3371683" cy="49606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95" y="381000"/>
            <a:ext cx="3519864" cy="496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5799" y="2667000"/>
            <a:ext cx="41148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Голова Ради Міністрів СРСР </a:t>
            </a:r>
          </a:p>
          <a:p>
            <a:pPr indent="342900" algn="ctr">
              <a:spcAft>
                <a:spcPts val="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Косигін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Реформа без жертв и разрушен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06" y="442507"/>
            <a:ext cx="4051671" cy="565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42506"/>
            <a:ext cx="5144647" cy="170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10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77303" y="5963120"/>
            <a:ext cx="3189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Карикатура на дефіцит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Дефицит карикату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73" y="532157"/>
            <a:ext cx="8361852" cy="526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226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" y="76200"/>
            <a:ext cx="8938846" cy="6477000"/>
          </a:xfrm>
          <a:prstGeom prst="rect">
            <a:avLst/>
          </a:prstGeom>
        </p:spPr>
      </p:pic>
      <p:pic>
        <p:nvPicPr>
          <p:cNvPr id="3" name="Picture 2" descr="25 грудня 1979-го Радянський Союз ввів свої війська до Афганістан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96" y="404664"/>
            <a:ext cx="7195606" cy="53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45459" y="5963120"/>
            <a:ext cx="4453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1979-1989 рр. Афганська війна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149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400" y="6096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Перебудова та розпад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СРСР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березні 1985 р. Генсеком ЦК КПРС був обраний М. С. Горбачов.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Перебудова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політичний курс КПРС, спрямований на модернізацію суспільно-політичної, економічної та ідеологічної сфер життя. (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1985-1991 р.)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Перебудова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прискорення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удосконалення економіки.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прозорість дій влади, відміна цензури. Курс на багатопартійність, плюралізм.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нове мислення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невтручання у справи інших держав.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3620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822" y="5517232"/>
            <a:ext cx="41021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Вертоліт засипає пролом у даху </a:t>
            </a:r>
          </a:p>
          <a:p>
            <a:pPr indent="342900" algn="ctr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4-го блоку спеціальною сумішшю. ЧАЕС, 1986 р.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2" y="415800"/>
            <a:ext cx="4102162" cy="4776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64" y="417838"/>
            <a:ext cx="4184646" cy="480789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34964" y="5548064"/>
            <a:ext cx="4184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ЧАЕС після аварії. 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1986 р.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400" y="609600"/>
            <a:ext cx="8077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 р. Литва, Естонія й Латвія прийняли декларації про суверенітет, улітку декларації про суверенітет прийняли Верховна Рада Росії (12 червня) і Верховна Рада України (16 липня), після чого «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 суверенітетів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охопив інші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республіки.</a:t>
            </a:r>
          </a:p>
          <a:p>
            <a:pPr indent="457200"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7–8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грудня 1991 р.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президенти Росії й України Б. Єльцин і Л. Кравчук, а також голова Верховної Ради Білорусії С. 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Шуш­ке­вич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Біловезькій пущі, оголосили про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 існування СРСР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утворення Співдружності Незалежних Держав (СНД). (В СНД увійшли всі колишні радянські союзні республіки, за винятком прибалтійських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uk-UA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розпаду СРСР:</a:t>
            </a:r>
            <a:endParaRPr lang="en-US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соціально-економічна криза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падіння авторитету КПРС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активізація національно-визвольних рухів.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3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400" y="609600"/>
            <a:ext cx="8077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/>
            <a:r>
              <a:rPr lang="uk-UA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Голод 1946-1947 рр. </a:t>
            </a:r>
          </a:p>
          <a:p>
            <a:pPr lvl="0" indent="342900" algn="ctr"/>
            <a:r>
              <a:rPr lang="uk-UA" sz="3200" i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</a:t>
            </a:r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lvl="0" indent="342900" algn="just"/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озиція партійно-державного </a:t>
            </a:r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керівництва, яке знало про важке становище в сільському господарстві України.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342900" algn="just"/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2.вивезення зерна за кордон.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342900" algn="just"/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посуха і неврожай.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342900" algn="ctr"/>
            <a:r>
              <a:rPr lang="uk-UA" sz="3200" i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Наслідки</a:t>
            </a:r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померло 1 млн.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1950 р. продукція с/г становила 91 % від 1940 р.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2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400" y="609600"/>
            <a:ext cx="8077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Культурне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 України. 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Освіта: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запроваджена обов’язкова 7-річка, русифікація.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«Хліб» 1949 р. Тетяни Яблонської, роман «Прапороносці» О. Гончара.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Наука: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Академію Наук у 1946-1962 рр. очолював Палладін (біохімік), до нього – Богомолець.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Ждановщина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кампанія посилення партійного контролю за культурним життям СРСР. Це наступ на інтелігенцію, назва від секретаря ЦК ВКП (б) А.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Жданова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соратника Сталіна.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1946-1948 (1953) рр.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Складові: </a:t>
            </a:r>
          </a:p>
          <a:p>
            <a:pPr marL="457200" indent="-457200" algn="just">
              <a:buAutoNum type="arabicPeriod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 з буржуазним націоналізмом, </a:t>
            </a:r>
          </a:p>
          <a:p>
            <a:pPr marL="457200" indent="-457200" algn="just">
              <a:buAutoNum type="arabicPeriod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 з «безрідним космополітизмом», </a:t>
            </a:r>
          </a:p>
          <a:p>
            <a:pPr marL="457200" indent="-457200" algn="just">
              <a:buAutoNum type="arabicPeriod"/>
            </a:pP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лисенківщина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Лисенківщина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кампанія зі знищення генетики і вчених в цій галузі. В 1948 р. піддана критиці генетика. Ініціатор – Трохим Лисенко.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Наслідки: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розкол інтелігенції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відірваність від світової культури.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40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90055"/>
            <a:ext cx="8915400" cy="66084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"/>
            <a:ext cx="7696200" cy="5823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3400" y="60519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Жінки на відбудові Дніпрогесу. Запоріжжя, 1947 р.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35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9172" cy="6629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201" y="5638800"/>
            <a:ext cx="8915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олгосп «Жовтень»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Кам’янець-Подільської обл. 1946р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891509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6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9172" cy="6629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292" y="5334000"/>
            <a:ext cx="8740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«Хліб» 1949 р. Тетяни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Яблонської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2" y="228600"/>
            <a:ext cx="874058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2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400" y="609600"/>
            <a:ext cx="8077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«Радянізація» західних областей УРСР.</a:t>
            </a:r>
            <a:endParaRPr lang="en-US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uk-UA" sz="28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Складові: </a:t>
            </a:r>
            <a:endParaRPr lang="en-US" sz="28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колективізація і індустріалізація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русифікація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депортації населення.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ліквідація УГКЦ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Керівництво на чолі з Й. Сліпим було арештовано. </a:t>
            </a:r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8-10 березня 1946 р. 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неканонічний </a:t>
            </a:r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Львівський собор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який скасував Берестейську унію, ухвалив </a:t>
            </a:r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саморозпуск УГКЦ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376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945</Words>
  <Application>Microsoft Office PowerPoint</Application>
  <PresentationFormat>Экран (4:3)</PresentationFormat>
  <Paragraphs>186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MS Mincho</vt:lpstr>
      <vt:lpstr>SchoolBook_Alx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Пользователь</cp:lastModifiedBy>
  <cp:revision>14</cp:revision>
  <dcterms:created xsi:type="dcterms:W3CDTF">2013-10-28T09:18:16Z</dcterms:created>
  <dcterms:modified xsi:type="dcterms:W3CDTF">2025-12-03T10:11:00Z</dcterms:modified>
</cp:coreProperties>
</file>