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>
        <p:scale>
          <a:sx n="83" d="100"/>
          <a:sy n="83" d="100"/>
        </p:scale>
        <p:origin x="-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CF6C5C-4A30-44A4-AD9B-708F76EC2C4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8DD3CE-9454-443F-A7FB-D0A582A306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-20472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5553" y="1848128"/>
            <a:ext cx="84008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етодологія</a:t>
            </a:r>
            <a:r>
              <a:rPr lang="ru-RU" sz="5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5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840306"/>
            <a:ext cx="1001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об’єкта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698" y="1546410"/>
            <a:ext cx="109546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задовольняти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таким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основним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вимогам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навмисність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вестися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цілком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чітко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поставленої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планомірність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планом,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виходячи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поставленої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завдяки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увага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зупиняється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цікавлячих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властивостях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активність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дослідник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просто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сприймає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все,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попадає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поле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зору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шукає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потрібні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цього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весь запас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досвіду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одержати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коштовну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інформацію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тоді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коли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безупинно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сприймати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багаторазово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й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найрізноманітніших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5"/>
    </mc:Choice>
    <mc:Fallback xmlns="">
      <p:transition spd="slow" advTm="93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861032"/>
            <a:ext cx="7310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заснований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активному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втручанні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суб'єкта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реальної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шляхом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контрольованих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керованих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умов,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виділити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багаторазово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відтворювати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система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операцій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спрямованих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одержання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дослідницьких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випробуваннях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проводитись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природних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штучних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характеру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проходження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7786049" y="82941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83941" y="1031714"/>
            <a:ext cx="3466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експерименту</a:t>
            </a:r>
            <a:endParaRPr lang="ru-RU" sz="20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експериментально-дослідницька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перевірочна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аналітична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ілюстративна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"/>
    </mc:Choice>
    <mc:Fallback xmlns="">
      <p:transition spd="slow" advTm="901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585" y="7680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один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універсальних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встановлювати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подібність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розходження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реальної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6161" y="3211457"/>
            <a:ext cx="107680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того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було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плідним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воно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повинно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задовольняти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двом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вимогам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По-перше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порівнюватися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існувати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визначена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об'єктивна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спільність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порівнювати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свідомо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непорівнянні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тому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нічого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По-друге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при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їхнє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здійснюватися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важливим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істотним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ознакам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014">
            <a:off x="7224213" y="1175559"/>
            <a:ext cx="30289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3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5"/>
    </mc:Choice>
    <mc:Fallback xmlns="">
      <p:transition spd="slow" advTm="470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8502" y="744900"/>
            <a:ext cx="5550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представляє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собою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систему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фіксації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реєстрації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кількісних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характеристик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приладів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апаратів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894" y="734285"/>
            <a:ext cx="5527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 – </a:t>
            </a:r>
            <a:r>
              <a:rPr lang="ru-RU" sz="2400" b="0" i="0" dirty="0" err="1">
                <a:effectLst/>
                <a:latin typeface="Open Sans"/>
              </a:rPr>
              <a:t>це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визначення</a:t>
            </a:r>
            <a:r>
              <a:rPr lang="ru-RU" sz="2400" b="0" i="0" dirty="0">
                <a:effectLst/>
                <a:latin typeface="Open Sans"/>
              </a:rPr>
              <a:t> числового </a:t>
            </a:r>
            <a:r>
              <a:rPr lang="ru-RU" sz="2400" b="0" i="0" dirty="0" err="1">
                <a:effectLst/>
                <a:latin typeface="Open Sans"/>
              </a:rPr>
              <a:t>значення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певної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величини</a:t>
            </a:r>
            <a:r>
              <a:rPr lang="ru-RU" sz="2400" b="0" i="0" dirty="0">
                <a:effectLst/>
                <a:latin typeface="Open Sans"/>
              </a:rPr>
              <a:t> за </a:t>
            </a:r>
            <a:r>
              <a:rPr lang="ru-RU" sz="2400" b="0" i="0" dirty="0" err="1">
                <a:effectLst/>
                <a:latin typeface="Open Sans"/>
              </a:rPr>
              <a:t>допомогою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одиниці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виміру</a:t>
            </a:r>
            <a:r>
              <a:rPr lang="ru-RU" sz="2400" b="0" i="0" dirty="0">
                <a:effectLst/>
                <a:latin typeface="Open Sans"/>
              </a:rPr>
              <a:t>. </a:t>
            </a:r>
            <a:r>
              <a:rPr lang="ru-RU" sz="2400" b="0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передбачає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наявність</a:t>
            </a:r>
            <a:r>
              <a:rPr lang="ru-RU" sz="2400" b="0" i="0" dirty="0">
                <a:effectLst/>
                <a:latin typeface="Open Sans"/>
              </a:rPr>
              <a:t> таких </a:t>
            </a:r>
            <a:r>
              <a:rPr lang="ru-RU" sz="2400" b="0" i="0" dirty="0" err="1">
                <a:effectLst/>
                <a:latin typeface="Open Sans"/>
              </a:rPr>
              <a:t>основних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елементів</a:t>
            </a:r>
            <a:r>
              <a:rPr lang="ru-RU" sz="2400" b="0" i="0" dirty="0">
                <a:effectLst/>
                <a:latin typeface="Open Sans"/>
              </a:rPr>
              <a:t>: </a:t>
            </a:r>
            <a:r>
              <a:rPr lang="ru-RU" sz="2400" b="0" i="0" dirty="0" err="1">
                <a:effectLst/>
                <a:latin typeface="Open Sans"/>
              </a:rPr>
              <a:t>об'єкта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, </a:t>
            </a:r>
            <a:r>
              <a:rPr lang="ru-RU" sz="2400" b="0" i="0" dirty="0" err="1">
                <a:effectLst/>
                <a:latin typeface="Open Sans"/>
              </a:rPr>
              <a:t>еталона</a:t>
            </a:r>
            <a:r>
              <a:rPr lang="ru-RU" sz="2400" b="0" i="0" dirty="0">
                <a:effectLst/>
                <a:latin typeface="Open Sans"/>
              </a:rPr>
              <a:t>, </a:t>
            </a:r>
            <a:r>
              <a:rPr lang="ru-RU" sz="2400" b="0" i="0" dirty="0" err="1">
                <a:effectLst/>
                <a:latin typeface="Open Sans"/>
              </a:rPr>
              <a:t>вимірювальних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приладів</a:t>
            </a:r>
            <a:r>
              <a:rPr lang="ru-RU" sz="2400" b="0" i="0" dirty="0">
                <a:effectLst/>
                <a:latin typeface="Open Sans"/>
              </a:rPr>
              <a:t>, методу </a:t>
            </a:r>
            <a:r>
              <a:rPr lang="ru-RU" sz="2400" b="0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.</a:t>
            </a:r>
            <a:endParaRPr lang="ru-RU" sz="2400" dirty="0"/>
          </a:p>
        </p:txBody>
      </p:sp>
      <p:pic>
        <p:nvPicPr>
          <p:cNvPr id="11272" name="Picture 8" descr="Картинки по запросу &quot;осінні листочки карт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61" y="3272871"/>
            <a:ext cx="10294223" cy="281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"/>
    </mc:Choice>
    <mc:Fallback xmlns="">
      <p:transition spd="slow" advTm="428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185" y="761580"/>
            <a:ext cx="11095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До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загальних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методів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пізнання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 належать: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аналіз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розчленування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цілісного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предмета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складові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частини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сторони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відношення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тощо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) з метою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всебічного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синтез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з'єднання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раніше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виділених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частин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предмета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єдине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ціле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абстрагування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відвернення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відсторонення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ряду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несуттєвих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даного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властивостей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якостей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феномена і разом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тим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виділення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важливих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властивостей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відношень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узагальнення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прийом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мислення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результаті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встановлюються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загальні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об'єктів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індукція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метод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спосіб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міркування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якому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загальний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робиться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підставі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окремих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часткових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посилок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дедукція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метод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спосіб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міркувань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із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загальних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посилок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необхідністю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випливає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окремого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часткового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характеру;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аналогія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прийом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пізнання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основі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схожості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об'єктів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за одними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властивостями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робиться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схожість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певними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іншими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класифікація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поділ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усіх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предметів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окремі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групи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якою-небудь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важливою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даного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ознакою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моделювання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вивчення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об'єкта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оригіналу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) шляхом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створення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копії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моделі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), яка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заміщає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оригінал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певних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аспектах,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цікавлять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Дослідника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7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2"/>
    </mc:Choice>
    <mc:Fallback xmlns="">
      <p:transition spd="slow" advTm="2495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026795" y="377190"/>
            <a:ext cx="10738485" cy="1571625"/>
          </a:xfrm>
          <a:prstGeom prst="rect">
            <a:avLst/>
          </a:prstGeom>
          <a:solidFill>
            <a:srgbClr val="5A73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055" y="499745"/>
            <a:ext cx="10824210" cy="1325880"/>
          </a:xfrm>
        </p:spPr>
        <p:txBody>
          <a:bodyPr>
            <a:noAutofit/>
          </a:bodyPr>
          <a:lstStyle/>
          <a:p>
            <a:r>
              <a:rPr lang="en-US" altLang="en-US" sz="320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Методи дослідження  - система правил, принципів і прийомів, для досягнення мети дослідження. 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" y="452120"/>
            <a:ext cx="628015" cy="1421765"/>
          </a:xfrm>
          <a:prstGeom prst="rect">
            <a:avLst/>
          </a:prstGeom>
        </p:spPr>
      </p:pic>
      <p:pic>
        <p:nvPicPr>
          <p:cNvPr id="4" name="Content Placeholder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" y="205105"/>
            <a:ext cx="730250" cy="1654175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/>
        </p:nvGraphicFramePr>
        <p:xfrm>
          <a:off x="1027430" y="1873885"/>
          <a:ext cx="10596880" cy="474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3520440"/>
                <a:gridCol w="3520440"/>
              </a:tblGrid>
              <a:tr h="575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Метод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 Суть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2400"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Якій науці належить </a:t>
                      </a:r>
                    </a:p>
                  </a:txBody>
                  <a:tcPr/>
                </a:tc>
              </a:tr>
              <a:tr h="5746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Спостереження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46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2000" b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Вимірювання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15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Експеримент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53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Моніторинг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59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Моделювання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46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2000" b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Картографічний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59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Статистичний метод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7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093470" y="412750"/>
            <a:ext cx="10792460" cy="1186815"/>
          </a:xfrm>
          <a:prstGeom prst="rect">
            <a:avLst/>
          </a:prstGeom>
          <a:solidFill>
            <a:srgbClr val="5A73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470" y="914400"/>
            <a:ext cx="10515600" cy="969264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Допоможи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досліднику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виконати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дії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в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правильній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послідовності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040"/>
            <a:ext cx="10515600" cy="4351338"/>
          </a:xfrm>
        </p:spPr>
        <p:txBody>
          <a:bodyPr>
            <a:normAutofit fontScale="97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Л</a:t>
            </a:r>
            <a:r>
              <a:rPr lang="en-US" b="1" dirty="0"/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Визначити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завдання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дослідження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Ь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Добрати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методи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й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спланувати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дослідження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П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Виявити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проблему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А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Сформулювати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мету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дослідження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В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Визначити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об’єкт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дослідження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Р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Опрацювати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інформацію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з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теми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дослідження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Сформулювати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гіпотезу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дослідження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О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Спростувати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або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підтвердити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гіпотезу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!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 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Зробити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висновки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презентувати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результати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Н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Виміряти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зафіксувати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й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проаналізувати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omic Sans MS" panose="030F0702030302020204" pitchFamily="66" charset="0"/>
              </a:rPr>
              <a:t>дані</a:t>
            </a:r>
            <a:r>
              <a:rPr lang="en-US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4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712" y="457200"/>
            <a:ext cx="6757888" cy="955576"/>
          </a:xfrm>
        </p:spPr>
        <p:txBody>
          <a:bodyPr/>
          <a:lstStyle/>
          <a:p>
            <a:pPr algn="ctr"/>
            <a:r>
              <a:rPr lang="uk-UA" alt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Список літератури:</a:t>
            </a:r>
            <a:endParaRPr lang="ru-RU" alt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3" y="1567081"/>
            <a:ext cx="9189789" cy="503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77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712" y="457200"/>
            <a:ext cx="6757888" cy="955576"/>
          </a:xfrm>
        </p:spPr>
        <p:txBody>
          <a:bodyPr/>
          <a:lstStyle/>
          <a:p>
            <a:pPr algn="ctr"/>
            <a:r>
              <a:rPr lang="uk-UA" alt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Список літератури:</a:t>
            </a:r>
            <a:endParaRPr lang="ru-RU" alt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1930401"/>
            <a:ext cx="9614069" cy="2995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8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6412" y="1017728"/>
            <a:ext cx="10345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ФОРМОЮ РОЗВИТКУ НАУКИ Є НАУКОВЕ ДОСЛІДЖЕННЯ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5648" y="1688554"/>
            <a:ext cx="6741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них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чинників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взаємодії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метою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доведених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корисних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науки і практики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максимальним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ефектом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результатом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виступають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система понять,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00" y="1688554"/>
            <a:ext cx="3693422" cy="350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"/>
    </mc:Choice>
    <mc:Fallback xmlns="">
      <p:transition spd="slow" advTm="40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0938" y="826658"/>
            <a:ext cx="847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ВЗАЄМОЗВ’ЯЗОК ПРАКТИКИ З НАУКОВИМ ПІЗНАННЯМ І ДОСЛІДЖЕННЯМ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76206" y="1780765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Практика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6206" y="2581228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Наукове пізнання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6206" y="3547092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Наукове дослідження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76206" y="5373050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Результати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76206" y="444137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Об'єкт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0538" y="4539869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Мета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0538" y="3490624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Суть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25691" y="4733108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Гіпотези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25691" y="351184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Етапи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7589" y="444476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Предмет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7824651" y="3780978"/>
            <a:ext cx="592183" cy="3657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 flipV="1">
            <a:off x="3683726" y="3667903"/>
            <a:ext cx="621573" cy="41787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824651" y="5710576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9581605" y="3807788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7847510" y="1979919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"/>
    </mc:Choice>
    <mc:Fallback xmlns="">
      <p:transition spd="slow" advTm="35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8131" y="821395"/>
            <a:ext cx="10504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методологію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розуміють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науку про структуру,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логічну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організацію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діяльності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взагалі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8131" y="372828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як систему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проводиться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вибір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прийомів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8131" y="191051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сукупність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положень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побудови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способи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науково-пізнавальної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діяльності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791" y="1689307"/>
            <a:ext cx="3684895" cy="407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90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"/>
    </mc:Choice>
    <mc:Fallback xmlns="">
      <p:transition spd="slow" advTm="34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185" y="623080"/>
            <a:ext cx="110956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методології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способів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відображають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динамічні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шляху,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досягається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науково-дослідна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мета;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забезпечення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всебічності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щодо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вивчається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введення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нової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фонду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уточнення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збагачення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систематизація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понять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науці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яка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об’єктивних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фактах.</a:t>
            </a:r>
          </a:p>
        </p:txBody>
      </p:sp>
    </p:spTree>
    <p:extLst>
      <p:ext uri="{BB962C8B-B14F-4D97-AF65-F5344CB8AC3E}">
        <p14:creationId xmlns:p14="http://schemas.microsoft.com/office/powerpoint/2010/main" val="7219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"/>
    </mc:Choice>
    <mc:Fallback xmlns="">
      <p:transition spd="slow" advTm="56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1089505"/>
            <a:ext cx="4540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проведенні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поділити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на: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загальнонаукові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наук: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евристичні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наук);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спеціальні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специфічні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0610" y="1185040"/>
            <a:ext cx="2101755" cy="5755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Види методів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0865" y="2467848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Конкретно-наукові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3287" y="2466731"/>
            <a:ext cx="1585413" cy="7507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Загально-наукові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3392" y="2442867"/>
            <a:ext cx="1637730" cy="7507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Філософські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10634" y="2467848"/>
            <a:ext cx="1535372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Спеціальні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87390" y="4172140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Евристичні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7062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Теоритичні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86734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Емпіричні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096000" y="1760562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683694" y="1889196"/>
            <a:ext cx="52314" cy="529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916537" y="1865432"/>
            <a:ext cx="64834" cy="553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681951" y="1796136"/>
            <a:ext cx="664192" cy="469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364976" y="3519368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699612" y="3471595"/>
            <a:ext cx="188794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048768" y="3471595"/>
            <a:ext cx="1633183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"/>
    </mc:Choice>
    <mc:Fallback xmlns="">
      <p:transition spd="slow" advTm="45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94746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категорій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положень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176" y="2551836"/>
            <a:ext cx="5208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Загальнонаукові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прийоми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сукупність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модифікаціями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майже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науках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урахуванням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особливостей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До них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відносяться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евристичні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2861" y="947466"/>
            <a:ext cx="4663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Конкретно-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окремих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об'єднаних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спільністю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науках.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316" y="2524667"/>
            <a:ext cx="3699440" cy="277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04764" y="5306788"/>
            <a:ext cx="5991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Спеціальні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"/>
    </mc:Choice>
    <mc:Fallback xmlns="">
      <p:transition spd="slow" advTm="39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573" y="651129"/>
            <a:ext cx="11254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спрямовані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виявлення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точний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детальне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3129" y="1802390"/>
            <a:ext cx="53317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емпіричному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науковець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повинен: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кожен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термінами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науки, у межах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відібрати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типові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вживані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класифікувати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сутністю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з’ясувавши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зв’язки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відібраними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2704">
            <a:off x="1105185" y="1927182"/>
            <a:ext cx="3944488" cy="3024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9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"/>
    </mc:Choice>
    <mc:Fallback xmlns="">
      <p:transition spd="slow" advTm="43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821140" y="93310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9030" y="1130912"/>
            <a:ext cx="4485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емпіричних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Вимірювання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90" y="2408830"/>
            <a:ext cx="3481316" cy="348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499" y="933102"/>
            <a:ext cx="2564532" cy="192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233" y="3868491"/>
            <a:ext cx="2934532" cy="220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725" y="4080567"/>
            <a:ext cx="1695166" cy="148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832" y="1130912"/>
            <a:ext cx="2275395" cy="102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6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"/>
    </mc:Choice>
    <mc:Fallback xmlns="">
      <p:transition spd="slow" advTm="3708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</TotalTime>
  <Words>635</Words>
  <Application>Microsoft Office PowerPoint</Application>
  <PresentationFormat>Произвольный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дослідження  - система правил, принципів і прийомів, для досягнення мети дослідження. </vt:lpstr>
      <vt:lpstr>Допоможи досліднику виконати дії в правильній послідовності.</vt:lpstr>
      <vt:lpstr>Список літератури:</vt:lpstr>
      <vt:lpstr>Список літератури: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suvor</cp:lastModifiedBy>
  <cp:revision>16</cp:revision>
  <dcterms:created xsi:type="dcterms:W3CDTF">2020-03-25T16:56:41Z</dcterms:created>
  <dcterms:modified xsi:type="dcterms:W3CDTF">2023-10-18T06:24:17Z</dcterms:modified>
</cp:coreProperties>
</file>