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58" r:id="rId3"/>
    <p:sldId id="274" r:id="rId4"/>
    <p:sldId id="275" r:id="rId5"/>
    <p:sldId id="276" r:id="rId6"/>
    <p:sldId id="277" r:id="rId7"/>
    <p:sldId id="281" r:id="rId8"/>
  </p:sldIdLst>
  <p:sldSz cx="18288000" cy="10287000"/>
  <p:notesSz cx="6858000" cy="9144000"/>
  <p:embeddedFontLst>
    <p:embeddedFont>
      <p:font typeface="Calibri" panose="020F0502020204030204" pitchFamily="34" charset="0"/>
      <p:regular r:id="rId10"/>
      <p:bold r:id="rId11"/>
      <p:italic r:id="rId12"/>
      <p:boldItalic r:id="rId13"/>
    </p:embeddedFont>
    <p:embeddedFont>
      <p:font typeface="Vollkorn" panose="020B0604020202020204" charset="0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9" d="100"/>
          <a:sy n="49" d="100"/>
        </p:scale>
        <p:origin x="75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5EFBB5-E6BD-41EF-9A6C-4898AE6BC8E1}" type="datetimeFigureOut">
              <a:rPr lang="uk-UA" smtClean="0"/>
              <a:t>03.03.2025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92D6C-C0A9-429E-91CA-FAFE545D81CB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184463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4837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92D6C-C0A9-429E-91CA-FAFE545D81CB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6469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‹№›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43000" y="2552700"/>
            <a:ext cx="16535400" cy="39395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ТЕМА 5. СУТНІСТЬ, ХАРАКТЕРИСТИКА </a:t>
            </a:r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 НАСЛІДКИ </a:t>
            </a:r>
            <a:r>
              <a:rPr lang="uk-UA" sz="3200" b="1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ГІБРИДНИХ </a:t>
            </a:r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ВІЙНИ</a:t>
            </a:r>
          </a:p>
          <a:p>
            <a:pPr algn="ctr">
              <a:spcAft>
                <a:spcPts val="0"/>
              </a:spcAft>
            </a:pPr>
            <a:endParaRPr lang="uk-UA" sz="32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uk-UA" sz="32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План</a:t>
            </a:r>
          </a:p>
          <a:p>
            <a:pPr algn="ctr">
              <a:spcAft>
                <a:spcPts val="0"/>
              </a:spcAft>
            </a:pPr>
            <a:endParaRPr lang="uk-UA" sz="3200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ctr">
              <a:spcAft>
                <a:spcPts val="0"/>
              </a:spcAft>
              <a:buFont typeface="+mj-lt"/>
              <a:buAutoNum type="arabicPeriod"/>
              <a:tabLst>
                <a:tab pos="540385" algn="l"/>
              </a:tabLst>
            </a:pPr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Сутність поняття “гібридна війна” та її характеристики</a:t>
            </a:r>
            <a:endParaRPr lang="uk-UA" sz="2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ctr">
              <a:spcAft>
                <a:spcPts val="0"/>
              </a:spcAft>
              <a:buFont typeface="+mj-lt"/>
              <a:buAutoNum type="arabicPeriod"/>
              <a:tabLst>
                <a:tab pos="540385" algn="l"/>
              </a:tabLst>
            </a:pPr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Інструменти та засоби гібридних війн</a:t>
            </a:r>
            <a:endParaRPr lang="uk-UA" sz="2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ctr">
              <a:spcAft>
                <a:spcPts val="0"/>
              </a:spcAft>
              <a:buFont typeface="+mj-lt"/>
              <a:buAutoNum type="arabicPeriod"/>
              <a:tabLst>
                <a:tab pos="540385" algn="l"/>
              </a:tabLst>
            </a:pPr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Наслідки гібридних конфліктів для держав</a:t>
            </a:r>
            <a:endParaRPr lang="uk-UA" sz="280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ctr">
              <a:spcAft>
                <a:spcPts val="0"/>
              </a:spcAft>
              <a:buFont typeface="+mj-lt"/>
              <a:buAutoNum type="arabicPeriod"/>
              <a:tabLst>
                <a:tab pos="540385" algn="l"/>
              </a:tabLst>
            </a:pPr>
            <a:r>
              <a:rPr lang="uk-UA" sz="32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Гібридна війна як інструмент</a:t>
            </a:r>
            <a:r>
              <a:rPr lang="uk-UA" sz="3200" spc="-2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поєднання воєнних дій з політичними цілями</a:t>
            </a:r>
            <a:endParaRPr lang="uk-UA" sz="2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295400" y="495300"/>
            <a:ext cx="15697200" cy="78398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Гібридна війна – це форма збройного конфлікту, яка передбачає комплексне поєднання традиційних військових дій з використанням інформаційних, економічних, політичних, кібератак та інших нестандартних методів для досягнення стратегічних цілей без офіційного оголошення війни.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Основні характеристики гібридної війни</a:t>
            </a:r>
            <a:endParaRPr lang="uk-UA"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Поєднання традиційних і нетрадиційних методів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застосування військової сили разом з економічним тиском, інформаційною пропагандою та диверсіями.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Нестандартні методи ведення бойових дій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використання нерегулярних збройних формувань, диверсійних груп, військових радників під прикриттям.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Маніпуляція інформацією та пропаганда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активне використання ЗМІ, соціальних мереж та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дезінформаційних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кампаній.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 кібератак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вплив на інформаційні системи, порушення функціонування державних інституцій.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Заперечення прямої участі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країна-агресор не визнає своєї участі в конфлікті, використовуючи третіх осіб або “повстанців” для ведення бойових дій.</a:t>
            </a:r>
            <a:endParaRPr lang="uk-UA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81100" y="876300"/>
            <a:ext cx="15925800" cy="73569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Гібридні війни використовують широкий спектр методів, серед яких: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Воєнні засоби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 нерегулярних військових формувань (партизанські угруповання, приватні військові компанії).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Застосування малопомітних диверсійних операцій.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стратегічних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ударів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проти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критичної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інфраструктури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Інформаційно-психологічний вплив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Масштабні кампанії дезінформації через медіа та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соцмережі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фейкових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новин та створення штучних криз.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Поляризація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суспільної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думки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посилення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розбіжностей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суспільстві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Економічний тиск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Санкції та обмеження доступу до ринків.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Провокації фінансових криз та маніпуляція цінами на стратегічні ресурси.</a:t>
            </a:r>
            <a:endParaRPr lang="uk-UA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Блокування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інвестицій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створення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економічної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нестабільності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2758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806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143000" y="419100"/>
            <a:ext cx="16764000" cy="8790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Кібернетичні операції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Хакерські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атаки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урядові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військові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Виведення з ладу критичної інфраструктури (енергетика, транспорт, зв’язок).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Використання шкідливого програмного забезпечення для шпигунства та саботажу.</a:t>
            </a:r>
          </a:p>
          <a:p>
            <a:pPr algn="just"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Політичний вплив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Підтримка проросійських чи інших маріонеткових урядів.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Підкуп політиків, створення внутрішньополітичної нестабільності.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Втручання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вибори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вплив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політичні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процеси</a:t>
            </a:r>
            <a:r>
              <a:rPr lang="en-US" sz="28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800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endParaRPr lang="uk-UA" sz="2400" b="1" i="1" dirty="0" smtClean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uk-UA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Гібридна війна має значні довгострокові наслідки для держави-жертви:</a:t>
            </a:r>
            <a:endParaRPr lang="uk-UA" sz="2400" b="1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Політичні наслідки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Дестабілізація політичної системи та зниження довіри до державних інституцій.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Втрата суверенітету над частинами території або політичного контролю.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Втручання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внутрішню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політику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боку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держави-агресора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Економічні наслідки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Зниження рівня інвестицій, економічні санкції, фінансова нестабільність.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Втрата контролю над стратегічними підприємствами.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Руйнування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інфраструктури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значні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витрати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оборону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endParaRPr lang="uk-UA" sz="2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990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063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952500"/>
            <a:ext cx="16687800" cy="667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Соціальні наслідки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Посилення напруженості в суспільстві та зростання рівня конфліктності.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Масові міграції населення, зростання кількості біженців.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Втрата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соціальної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згуртованості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національної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ідентичності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Військові наслідки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Виснаження оборонного потенціалу держави.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Перехід до затяжного конфлікту або громадянської війни.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терористичної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загрози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регіоні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uk-UA" sz="32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Інформаційні наслідки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Довготривалі інформаційні війни, що впливають на громадську думку.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Викривлення історичних подій та створення альтернативних </a:t>
            </a:r>
            <a:r>
              <a:rPr lang="uk-UA" sz="32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наративів</a:t>
            </a: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r>
              <a:rPr lang="uk-UA" sz="3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Підрив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міжнародного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іміджу</a:t>
            </a:r>
            <a:r>
              <a:rPr lang="en-US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держави-жертви</a:t>
            </a:r>
            <a:r>
              <a:rPr lang="en-US" sz="3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32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</a:tabLst>
            </a:pPr>
            <a:endParaRPr lang="uk-UA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38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6016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381000" y="187942"/>
            <a:ext cx="16916400" cy="83679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Гібридна війна є не лише військовою стратегією, а й потужним політичним інструментом для досягнення зовнішньополітичних цілей держави-агресора. Основні аспекти: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Досягнення стратегічних цілей без прямого військового вторгнення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контроль територій, зміна політичного курсу без традиційної війни.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Послаблення геополітичних опонентів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ослаблення економіки, політичної стабільності та міжнародних позицій держави-жертви.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 проксі-акторів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застосування місцевих бойових груп, політичних рухів для досягнення власних цілей.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Зміна політичного ландшафту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нав’язування державі-жертві вигідних для агресора політичних та економічних рішень.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Зменшення відповідальності держави-агресора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уникнення міжнародних санкцій, заперечення участі у конфлікті.</a:t>
            </a:r>
          </a:p>
          <a:p>
            <a:pPr algn="just"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Прикладами застосування гібридної війни є: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Російсько-українська війна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поєднання збройних атак, інформаційних кампаній, економічного тиску.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Втручання у вибори у США та ЄС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використання кібератак та пропаганди для впливу на політичні процеси.</a:t>
            </a:r>
          </a:p>
          <a:p>
            <a:pPr marL="342900" lvl="0" indent="-342900" algn="just">
              <a:lnSpc>
                <a:spcPct val="110000"/>
              </a:lnSpc>
              <a:spcAft>
                <a:spcPts val="0"/>
              </a:spcAft>
              <a:buSzPts val="1000"/>
              <a:buFont typeface="Symbol" panose="05050102010706020507" pitchFamily="18" charset="2"/>
              <a:buChar char=""/>
              <a:tabLst>
                <a:tab pos="540385" algn="l"/>
                <a:tab pos="630555" algn="l"/>
              </a:tabLst>
            </a:pPr>
            <a:r>
              <a:rPr lang="uk-UA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Гібридний вплив Китаю в Південно-Східній Азії</a:t>
            </a:r>
            <a:r>
              <a:rPr lang="uk-UA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– економічний тиск, інформаційні маніпуляції, створення проксі-груп.</a:t>
            </a:r>
            <a:endParaRPr lang="uk-UA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77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990600" y="3695700"/>
            <a:ext cx="15163800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uk-UA" sz="5000" b="1" dirty="0" smtClean="0">
                <a:solidFill>
                  <a:schemeClr val="bg1"/>
                </a:solidFill>
                <a:latin typeface="Vollkorn" panose="020B0604020202020204" charset="0"/>
                <a:ea typeface="Vollkorn" panose="020B0604020202020204" charset="0"/>
              </a:rPr>
              <a:t>ДЯКУЮ ЗА УВАГУ!!!</a:t>
            </a:r>
            <a:endParaRPr lang="en-US" sz="5000" spc="-23" dirty="0">
              <a:solidFill>
                <a:schemeClr val="bg1"/>
              </a:solidFill>
              <a:latin typeface="Vollkorn" panose="020B0604020202020204" charset="0"/>
              <a:ea typeface="Vollkorn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9530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662</TotalTime>
  <Words>607</Words>
  <Application>Microsoft Office PowerPoint</Application>
  <PresentationFormat>Довільний</PresentationFormat>
  <Paragraphs>71</Paragraphs>
  <Slides>7</Slides>
  <Notes>2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3" baseType="lpstr">
      <vt:lpstr>Symbol</vt:lpstr>
      <vt:lpstr>Calibri</vt:lpstr>
      <vt:lpstr>Times New Roman</vt:lpstr>
      <vt:lpstr>Arial</vt:lpstr>
      <vt:lpstr>Vollkorn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ЦИФРОВІ ТЕХНОЛОГІЇ, ТРАНФЕРТ ТЕХНОЛОГІЙ ТА ОСОБИСТА ІНФОРМАЦІЙНА БЕЗПЕКА ДОСЛІДНИКА</dc:title>
  <dc:creator>1</dc:creator>
  <cp:lastModifiedBy>Савіцька Єлизавета Антонівна</cp:lastModifiedBy>
  <cp:revision>62</cp:revision>
  <dcterms:created xsi:type="dcterms:W3CDTF">2006-08-16T00:00:00Z</dcterms:created>
  <dcterms:modified xsi:type="dcterms:W3CDTF">2025-03-03T12:27:11Z</dcterms:modified>
  <dc:identifier>DAGCUslPLi8</dc:identifier>
</cp:coreProperties>
</file>