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282" r:id="rId2"/>
    <p:sldId id="285" r:id="rId3"/>
    <p:sldId id="266" r:id="rId4"/>
    <p:sldId id="324" r:id="rId5"/>
    <p:sldId id="481" r:id="rId6"/>
    <p:sldId id="491" r:id="rId7"/>
    <p:sldId id="492" r:id="rId8"/>
    <p:sldId id="493" r:id="rId9"/>
    <p:sldId id="490" r:id="rId10"/>
    <p:sldId id="495" r:id="rId11"/>
    <p:sldId id="489" r:id="rId12"/>
    <p:sldId id="494" r:id="rId13"/>
    <p:sldId id="409" r:id="rId14"/>
    <p:sldId id="471" r:id="rId15"/>
    <p:sldId id="470" r:id="rId16"/>
    <p:sldId id="496" r:id="rId17"/>
    <p:sldId id="497" r:id="rId18"/>
    <p:sldId id="498" r:id="rId19"/>
    <p:sldId id="499" r:id="rId20"/>
    <p:sldId id="410" r:id="rId21"/>
    <p:sldId id="472" r:id="rId22"/>
    <p:sldId id="500" r:id="rId23"/>
    <p:sldId id="501" r:id="rId24"/>
    <p:sldId id="502" r:id="rId25"/>
    <p:sldId id="503" r:id="rId26"/>
    <p:sldId id="482" r:id="rId27"/>
    <p:sldId id="504" r:id="rId28"/>
    <p:sldId id="505" r:id="rId29"/>
    <p:sldId id="483" r:id="rId30"/>
    <p:sldId id="506" r:id="rId31"/>
    <p:sldId id="44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F8"/>
    <a:srgbClr val="C2F7B3"/>
    <a:srgbClr val="7FDD69"/>
    <a:srgbClr val="3ADE4A"/>
    <a:srgbClr val="E5C15D"/>
    <a:srgbClr val="F0DCA2"/>
    <a:srgbClr val="ECCC9C"/>
    <a:srgbClr val="9DC963"/>
    <a:srgbClr val="F7B309"/>
    <a:srgbClr val="FE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88985" autoAdjust="0"/>
  </p:normalViewPr>
  <p:slideViewPr>
    <p:cSldViewPr>
      <p:cViewPr>
        <p:scale>
          <a:sx n="76" d="100"/>
          <a:sy n="76" d="100"/>
        </p:scale>
        <p:origin x="158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5T12:17:29.04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4432 19,'-371'-13,"-46"7,241 8,71-3,-114 2,176 4,-81 19,21-3,80-16,0 0,1 1,-34 15,29-13,1-1,-1-1,0-1,0-1,-55 0,31-2,-79 16,87-11,-68 4,-409-12,492 2,-38 8,13-2,36-5,0 1,1 1,0 1,0 0,-21 10,-73 43,73-36,-53 22,42-23,-84 54,97-55,-16 5,39-21,1 1,0 0,0 1,-13 10,-117 113,106-95,13-11,1 1,1 1,2 1,0 1,-20 41,-57 152,46-99,-94 285,41 59,52-204,35-179,-5 87,6 85,-6 70,3-78,14 253,18-263,-8-186,2 1,24 78,63 183,20 62,-77-248,-27-79,2-1,2-1,28 54,-4-23,-3 1,47 148,7 17,-7-26,-75-192,1-1,2 0,0-1,21 28,17 32,10 26,78 159,-124-237,1 0,2 0,1-2,41 50,-41-52,-13-15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5T12:17:32.84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3268 0,'8'1,"1"1,-1-1,0 1,1 1,12 4,1 1,25 7,-1 3,83 42,-118-53,0 1,-1 0,0 0,0 1,-1 0,16 21,41 71,-44-66,18 34,53 125,13 82,-86-221,17 53,-4 1,-6 1,16 125,-21 108,-18-229,3 35,9 259,1-106,2 67,-19-220,-2 654,-20-337,11-363,-4 0,-42 148,-52 46,35-105,45-110,-14 41,-73 148,86-219,-3-2,-47 56,19-27,-101 174,96-145,-177 236,203-297,-3-2,-1-2,-69 52,81-69,11-9,-44 30,0-2,52-35,0 0,-1 0,0-2,-1 1,-25 9,13-10,0-1,-1-2,1 0,-34 0,-113-5,75-2,-529 2,589-2,1-2,-45-10,-3 0,-145-31,97 16,22 6,35 5,-111-10,168 27,1-1,0-1,-37-10,43 7,0-1,0-1,1 0,0 0,1-1,-12-11,7 6,-34-23,27 23,1-1,-23-19,37 27,0-1,0 0,1 0,0-1,1 1,0-2,-10-18,-2-8,11 24,1 0,1-1,-5-14,5 13,1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5T12:17:37.83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1 563,'1'3,"0"1,1-1,-1 1,1-1,-1 1,1-1,1 0,-1 0,0 0,1 0,2 3,5 5,114 162,-90-127,26 51,25 33,-76-115,1 0,-2 1,11 24,13 27,40 53,-55-90,-13-20,1 0,0 0,1-1,0 0,1 0,0 0,0-1,1 0,10 9,-17-17,-1 1,1 0,0-1,0 1,0 0,0-1,0 0,0 1,0-1,0 1,0-1,0 0,1 0,-1 0,0 0,0 1,0-2,0 1,0 0,0 0,0 0,0 0,1-1,-1 1,0 0,0-1,0 1,0-1,0 1,0-1,-1 0,1 1,0-1,0 0,0 0,-1 1,1-1,0 0,0-1,3-4,0-1,-1 1,0-1,5-12,-8 18,92-301,-66 211,13-81,-15 55,-16 85,7-24,-3 0,-3-1,5-103,-12 123,1-1,2 1,11-42,-6 35,6-71,-16 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5T15:45:13.6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2921 22,'-745'0,"536"-11,-3 0,-1042 12,1239 0,0 1,1 0,0 1,0 1,-16 5,16-4,-1 0,0-2,0 0,-25 2,-243-6,266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5T15:45:15.8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699 1,'-23'11,"0"2,1 0,0 2,2 0,-35 33,24-21,-1-1,-48 30,56-40,-6 8,24-19,0 0,0 0,0-1,-1 0,1 0,-1-1,-13 6,5-4,0 2,1 0,-1 0,-16 13,20-12,0-1,-1 0,0-1,-1 0,1-1,-27 7,24-10,-1 0,-26-1,65 1,1 2,-1 0,0 1,0 2,-1 0,0 1,0 1,-1 1,0 2,-1 0,32 24,-30-15,31 37,-4-4,-24-27,-1 1,29 46,-49-68,-2 0,1 0,-1 1,0-1,3 12,2 8,-3-13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D734E-9CD5-4AB4-85D4-49E88F12FE57}" type="datetimeFigureOut">
              <a:rPr lang="uk-UA" smtClean="0"/>
              <a:t>05.04.2025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04E5-FC04-4AF4-8532-D3A1DA4FD0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8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699" y="4653136"/>
            <a:ext cx="3888432" cy="504056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Навчальна дисципліна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2780929"/>
            <a:ext cx="7704856" cy="93610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uk-UA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Поведінка споживача</a:t>
            </a: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698699" y="836712"/>
            <a:ext cx="616003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cs typeface="Times New Roman" pitchFamily="18" charset="0"/>
              </a:rPr>
              <a:t>Викладачі курсу  -  </a:t>
            </a:r>
            <a:endParaRPr lang="en-US" sz="2000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cs typeface="Times New Roman" pitchFamily="18" charset="0"/>
              </a:rPr>
              <a:t>д.е.н., проф. завідувач кафедри інформаційних систем в управлінні та обліку </a:t>
            </a:r>
            <a:r>
              <a:rPr lang="uk-UA" sz="2000" b="1" i="1" dirty="0">
                <a:latin typeface="Times New Roman" panose="02020603050405020304" pitchFamily="18" charset="0"/>
                <a:cs typeface="Times New Roman" pitchFamily="18" charset="0"/>
              </a:rPr>
              <a:t>Сергій ЛЕГЕНЧУК</a:t>
            </a:r>
            <a:endParaRPr lang="en-US" sz="2000" b="1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PhD</a:t>
            </a:r>
            <a:r>
              <a:rPr lang="uk-UA" sz="2000" i="1" dirty="0">
                <a:latin typeface="Times New Roman" panose="02020603050405020304" pitchFamily="18" charset="0"/>
                <a:cs typeface="Times New Roman" pitchFamily="18" charset="0"/>
              </a:rPr>
              <a:t>, доц. кафедри менеджменту, бізнесу та маркетингових технологій</a:t>
            </a:r>
            <a:endParaRPr lang="ru-RU" sz="2000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itchFamily="18" charset="0"/>
              </a:rPr>
              <a:t>Тетяна ЗАВАЛІЙ</a:t>
            </a:r>
          </a:p>
        </p:txBody>
      </p:sp>
    </p:spTree>
    <p:extLst>
      <p:ext uri="{BB962C8B-B14F-4D97-AF65-F5344CB8AC3E}">
        <p14:creationId xmlns:p14="http://schemas.microsoft.com/office/powerpoint/2010/main" val="28479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99592" y="1988840"/>
            <a:ext cx="7344816" cy="3096344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прийняття рішення про купівлю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цифрову епоху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Омніканальність (поєднання онлайн- та офлайн-каналів)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перенасиченість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соціальних доказів (відгуки, рейтинги)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циклу прийняття рішень завдяки миттєвому доступу до інформації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6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503548" y="1963046"/>
            <a:ext cx="3384376" cy="504056"/>
          </a:xfrm>
          <a:prstGeom prst="rect">
            <a:avLst/>
          </a:prstGeom>
          <a:solidFill>
            <a:srgbClr val="E5C15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ОМНІКАНАЛЬНІСТЬ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0F6D2-20FB-4C86-85FE-A2DA5C18F982}"/>
              </a:ext>
            </a:extLst>
          </p:cNvPr>
          <p:cNvSpPr txBox="1"/>
          <p:nvPr/>
        </p:nvSpPr>
        <p:spPr>
          <a:xfrm>
            <a:off x="4139951" y="809105"/>
            <a:ext cx="4560279" cy="877163"/>
          </a:xfrm>
          <a:prstGeom prst="rect">
            <a:avLst/>
          </a:prstGeom>
          <a:solidFill>
            <a:srgbClr val="F0DCA2"/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Безшовний досвід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споживачі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 узгодженої взаємодії між різними каналами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61D33-3A2B-44D4-929D-0F96A3705761}"/>
              </a:ext>
            </a:extLst>
          </p:cNvPr>
          <p:cNvSpPr txBox="1"/>
          <p:nvPr/>
        </p:nvSpPr>
        <p:spPr>
          <a:xfrm>
            <a:off x="4139952" y="1776493"/>
            <a:ext cx="4572000" cy="877163"/>
          </a:xfrm>
          <a:prstGeom prst="rect">
            <a:avLst/>
          </a:prstGeom>
          <a:solidFill>
            <a:srgbClr val="F0DCA2"/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Синхронізація даних 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історія покупок, вподобання та рекомендації доступні на всіх платформах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674B0-8FFE-44D4-846E-17E4C7FEBD46}"/>
              </a:ext>
            </a:extLst>
          </p:cNvPr>
          <p:cNvSpPr txBox="1"/>
          <p:nvPr/>
        </p:nvSpPr>
        <p:spPr>
          <a:xfrm>
            <a:off x="4128231" y="2780928"/>
            <a:ext cx="4572000" cy="877163"/>
          </a:xfrm>
          <a:prstGeom prst="rect">
            <a:avLst/>
          </a:prstGeom>
          <a:solidFill>
            <a:srgbClr val="F0DCA2"/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Мультиекранна поведінка 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використання різних пристроїв на різних етапах покупки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B6691-F75C-4889-845A-6E6FEF8445FF}"/>
              </a:ext>
            </a:extLst>
          </p:cNvPr>
          <p:cNvSpPr txBox="1"/>
          <p:nvPr/>
        </p:nvSpPr>
        <p:spPr>
          <a:xfrm>
            <a:off x="332408" y="3663022"/>
            <a:ext cx="4464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ROPO</a:t>
            </a:r>
            <a:endParaRPr lang="uk-UA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online, purchase offline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споживча поведінка, при якій покупці спершу досліджують товари в інтернеті (читають огляди, порівнюють ціни, вивчають характеристики), а потім здійснюють покупку у фізичному магазині. Цей підхід дозволяє споживачам отримати вичерпну інформацію про товар заздалегідь, а потім фізично побачити, доторкнутись та випробувати його перед покупкою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0FE6F-D917-4181-AC03-351976C82C07}"/>
              </a:ext>
            </a:extLst>
          </p:cNvPr>
          <p:cNvSpPr txBox="1"/>
          <p:nvPr/>
        </p:nvSpPr>
        <p:spPr>
          <a:xfrm>
            <a:off x="4796904" y="3663022"/>
            <a:ext cx="40235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BOPIS</a:t>
            </a:r>
            <a:endParaRPr lang="uk-UA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 online, pick-up in-store)</a:t>
            </a:r>
            <a:endParaRPr lang="en-A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модель роздрібної торгівлі, при якій покупці замовляють та оплачують товари онлайн, а потім отримують їх у фізичному магазині. Цей підхід поєднує зручність онлайн-шопінгу з перевагами швидкого отримання товару (без очікування доставки) та економією на вартості доставки. 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BOPIS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відомий як «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collect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деяких країнах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8CB554-CAFE-4105-9D53-530AF851E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4"/>
          <a:stretch/>
        </p:blipFill>
        <p:spPr>
          <a:xfrm>
            <a:off x="397354" y="2477988"/>
            <a:ext cx="3718353" cy="1214713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83A68E2C-D7BF-49B6-9C56-C0B538FEE702}"/>
              </a:ext>
            </a:extLst>
          </p:cNvPr>
          <p:cNvGrpSpPr/>
          <p:nvPr/>
        </p:nvGrpSpPr>
        <p:grpSpPr>
          <a:xfrm>
            <a:off x="3725566" y="2887989"/>
            <a:ext cx="1144080" cy="313920"/>
            <a:chOff x="3725566" y="2887989"/>
            <a:chExt cx="1144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Рукописні дані 13">
                  <a:extLst>
                    <a:ext uri="{FF2B5EF4-FFF2-40B4-BE49-F238E27FC236}">
                      <a16:creationId xmlns:a16="http://schemas.microsoft.com/office/drawing/2014/main" id="{ACB76D9A-7C87-44E2-8C95-DB6B952579BC}"/>
                    </a:ext>
                  </a:extLst>
                </p14:cNvPr>
                <p14:cNvContentPartPr/>
                <p14:nvPr/>
              </p14:nvContentPartPr>
              <p14:xfrm>
                <a:off x="3818086" y="3003909"/>
                <a:ext cx="1051560" cy="15840"/>
              </p14:xfrm>
            </p:contentPart>
          </mc:Choice>
          <mc:Fallback xmlns="">
            <p:pic>
              <p:nvPicPr>
                <p:cNvPr id="14" name="Рукописні дані 13">
                  <a:extLst>
                    <a:ext uri="{FF2B5EF4-FFF2-40B4-BE49-F238E27FC236}">
                      <a16:creationId xmlns:a16="http://schemas.microsoft.com/office/drawing/2014/main" id="{ACB76D9A-7C87-44E2-8C95-DB6B952579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0086" y="2985909"/>
                  <a:ext cx="1087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Рукописні дані 14">
                  <a:extLst>
                    <a:ext uri="{FF2B5EF4-FFF2-40B4-BE49-F238E27FC236}">
                      <a16:creationId xmlns:a16="http://schemas.microsoft.com/office/drawing/2014/main" id="{A9C7A462-C38B-4575-A83B-B32836B7E401}"/>
                    </a:ext>
                  </a:extLst>
                </p14:cNvPr>
                <p14:cNvContentPartPr/>
                <p14:nvPr/>
              </p14:nvContentPartPr>
              <p14:xfrm>
                <a:off x="3725566" y="2887989"/>
                <a:ext cx="252000" cy="313920"/>
              </p14:xfrm>
            </p:contentPart>
          </mc:Choice>
          <mc:Fallback xmlns="">
            <p:pic>
              <p:nvPicPr>
                <p:cNvPr id="15" name="Рукописні дані 14">
                  <a:extLst>
                    <a:ext uri="{FF2B5EF4-FFF2-40B4-BE49-F238E27FC236}">
                      <a16:creationId xmlns:a16="http://schemas.microsoft.com/office/drawing/2014/main" id="{A9C7A462-C38B-4575-A83B-B32836B7E4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7566" y="2870349"/>
                  <a:ext cx="287640" cy="34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759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E3184-9F41-45FD-B2CE-D008A30DF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7056784" cy="4808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E4326-7F20-40B5-8ADE-82A540EF319D}"/>
              </a:ext>
            </a:extLst>
          </p:cNvPr>
          <p:cNvSpPr txBox="1"/>
          <p:nvPr/>
        </p:nvSpPr>
        <p:spPr>
          <a:xfrm>
            <a:off x="2843808" y="548680"/>
            <a:ext cx="5760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СПОЖИВЧОЇ ПОВЕДІНКИ</a:t>
            </a:r>
          </a:p>
          <a:p>
            <a:pPr algn="ctr"/>
            <a:r>
              <a:rPr lang="uk-UA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РИТЕЙЛІ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107DD-A789-4751-AA9E-BCDD752E44C3}"/>
              </a:ext>
            </a:extLst>
          </p:cNvPr>
          <p:cNvSpPr txBox="1"/>
          <p:nvPr/>
        </p:nvSpPr>
        <p:spPr>
          <a:xfrm>
            <a:off x="-1169" y="2204864"/>
            <a:ext cx="20488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споживачі спочатку відвідують фізичний магазин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оглянути товари, а потім купують їх онлайн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протилежно до 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ROPO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-поведінки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0DCF7-5A9F-464D-9C95-99779B8DDDE1}"/>
              </a:ext>
            </a:extLst>
          </p:cNvPr>
          <p:cNvSpPr txBox="1"/>
          <p:nvPr/>
        </p:nvSpPr>
        <p:spPr>
          <a:xfrm>
            <a:off x="6948264" y="2204864"/>
            <a:ext cx="21237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споживачі спочатку шукають і досліджують товари в інтернеті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потім здійснюють покупку у фізичному магазині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відповідає концепції 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ROPO</a:t>
            </a:r>
            <a:endParaRPr lang="uk-UA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Особливості процесу закупівлі промисловим споживачем</a:t>
            </a:r>
          </a:p>
        </p:txBody>
      </p:sp>
    </p:spTree>
    <p:extLst>
      <p:ext uri="{BB962C8B-B14F-4D97-AF65-F5344CB8AC3E}">
        <p14:creationId xmlns:p14="http://schemas.microsoft.com/office/powerpoint/2010/main" val="186709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5220072" y="1323528"/>
            <a:ext cx="3677821" cy="20882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 закупівлі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 придбання товарів і послуг організаціями для підтримки виробництва або операційної діяльності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EBF33-265B-401E-B9F3-08C85EB7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3528"/>
            <a:ext cx="4769768" cy="4769768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941D6E7D-0377-44D1-9564-A3FCDC026160}"/>
              </a:ext>
            </a:extLst>
          </p:cNvPr>
          <p:cNvSpPr txBox="1">
            <a:spLocks/>
          </p:cNvSpPr>
          <p:nvPr/>
        </p:nvSpPr>
        <p:spPr>
          <a:xfrm>
            <a:off x="5212743" y="3483142"/>
            <a:ext cx="3677821" cy="25999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характеристики: </a:t>
            </a:r>
          </a:p>
          <a:p>
            <a:pPr marL="0" lvl="1" indent="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обсяги закупівель</a:t>
            </a:r>
          </a:p>
          <a:p>
            <a:pPr marL="0" lvl="1" indent="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формалізації процесу</a:t>
            </a:r>
          </a:p>
          <a:p>
            <a:pPr marL="0" lvl="1" indent="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кількох осіб до прийняття рішень</a:t>
            </a:r>
          </a:p>
          <a:p>
            <a:pPr marL="0" lvl="1" indent="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 цикл закупівлі</a:t>
            </a:r>
          </a:p>
          <a:p>
            <a:pPr marL="0" lvl="1" indent="88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Раціональний підхід до оцінювання альтернатив</a:t>
            </a:r>
          </a:p>
        </p:txBody>
      </p:sp>
    </p:spTree>
    <p:extLst>
      <p:ext uri="{BB962C8B-B14F-4D97-AF65-F5344CB8AC3E}">
        <p14:creationId xmlns:p14="http://schemas.microsoft.com/office/powerpoint/2010/main" val="396008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539552" y="1268760"/>
            <a:ext cx="813690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процесу промислової закупівлі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потреби: виявлення необхідності в матеріалах, комплектуючих, обладнанні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специфікацій: детальний опис технічних вимог до товару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постачальників: дослідження ринку, налагодження контактів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та оцінка пропозицій: порівняння альтернатив за багатьма критеріями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постачальника: прийняття остаточного рішення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замовлення: розробка контрактів та узгодження умов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виконання: моніторинг якості, строків, умов поставки</a:t>
            </a:r>
          </a:p>
          <a:p>
            <a:pPr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результатів: аналіз ефективності закупівлі та співпраці</a:t>
            </a:r>
          </a:p>
        </p:txBody>
      </p:sp>
    </p:spTree>
    <p:extLst>
      <p:ext uri="{BB962C8B-B14F-4D97-AF65-F5344CB8AC3E}">
        <p14:creationId xmlns:p14="http://schemas.microsoft.com/office/powerpoint/2010/main" val="182795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539552" y="1268760"/>
            <a:ext cx="813690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Закупівельний центр та ролі в процесі закупівлі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Закупівельний центр: група осіб, які приймають рішення щодо закупівлі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ролі: 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Ініціатори: виявляють потребу в закупівлі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Користувачі: безпосередньо використовуватимуть продукт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Впливові особи: формують технічні вимоги та оцінюють альтернативи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що приймають рішення: мають фінальне слово у виборі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Контролери: встановлюють бюджетні обмеження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Закупівельники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безпосередньо ведуть переговори та укладають угоди</a:t>
            </a:r>
          </a:p>
          <a:p>
            <a:pPr marL="0" lvl="1" indent="-34290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воротарі: контролюють потік інформації між учасниками</a:t>
            </a:r>
          </a:p>
        </p:txBody>
      </p:sp>
    </p:spTree>
    <p:extLst>
      <p:ext uri="{BB962C8B-B14F-4D97-AF65-F5344CB8AC3E}">
        <p14:creationId xmlns:p14="http://schemas.microsoft.com/office/powerpoint/2010/main" val="302382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628506" y="836712"/>
            <a:ext cx="813690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закупівельних ситуацій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 закупівля без змін: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Регулярне замовлення у перевірених постачальників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 рівень ризику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 процес прийняття рішень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залучення вищого керівництва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Модифікована повторна закупівля: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специфікацій, умов або постачальників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рівень ризику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у додатковій інформації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Помірне залучення різних членів закупівельного центру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закупівля: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товару вперше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ризику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 залучення всіх учасників закупівельного центру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 процес збору інформації та прийняття рішень</a:t>
            </a:r>
          </a:p>
        </p:txBody>
      </p:sp>
    </p:spTree>
    <p:extLst>
      <p:ext uri="{BB962C8B-B14F-4D97-AF65-F5344CB8AC3E}">
        <p14:creationId xmlns:p14="http://schemas.microsoft.com/office/powerpoint/2010/main" val="388677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683568" y="1264356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вибору постачальників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D602E-6244-46DA-B436-6CA33DFA2C58}"/>
              </a:ext>
            </a:extLst>
          </p:cNvPr>
          <p:cNvSpPr txBox="1"/>
          <p:nvPr/>
        </p:nvSpPr>
        <p:spPr>
          <a:xfrm>
            <a:off x="395536" y="1923541"/>
            <a:ext cx="3960440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критерії: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Ціна продукції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оплати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 та бонуси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вартість володіння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6092E-5997-4A6D-B981-C646ED35BD03}"/>
              </a:ext>
            </a:extLst>
          </p:cNvPr>
          <p:cNvSpPr txBox="1"/>
          <p:nvPr/>
        </p:nvSpPr>
        <p:spPr>
          <a:xfrm>
            <a:off x="415289" y="3789040"/>
            <a:ext cx="3940686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критерії: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продукції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специфікаціям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 підтримка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Гарантійне обслуговування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EDE81-C250-48F9-A084-1BBD911BF7E9}"/>
              </a:ext>
            </a:extLst>
          </p:cNvPr>
          <p:cNvSpPr txBox="1"/>
          <p:nvPr/>
        </p:nvSpPr>
        <p:spPr>
          <a:xfrm>
            <a:off x="4499994" y="1918529"/>
            <a:ext cx="4320478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Логістичні критерії: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 поставок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 виконання замовлення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Географічна близькість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 у задоволенні нестандартних вимог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AD85A-FAD0-4B11-B6E9-F954FD2B3E3C}"/>
              </a:ext>
            </a:extLst>
          </p:cNvPr>
          <p:cNvSpPr txBox="1"/>
          <p:nvPr/>
        </p:nvSpPr>
        <p:spPr>
          <a:xfrm>
            <a:off x="4499994" y="4149080"/>
            <a:ext cx="4320478" cy="1785104"/>
          </a:xfrm>
          <a:prstGeom prst="rect">
            <a:avLst/>
          </a:prstGeom>
          <a:solidFill>
            <a:srgbClr val="FEE2F8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Репутаційні критерії: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на ринку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 постачальника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стабільність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інших клієнтів</a:t>
            </a:r>
          </a:p>
        </p:txBody>
      </p:sp>
    </p:spTree>
    <p:extLst>
      <p:ext uri="{BB962C8B-B14F-4D97-AF65-F5344CB8AC3E}">
        <p14:creationId xmlns:p14="http://schemas.microsoft.com/office/powerpoint/2010/main" val="233287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503548" y="927140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тенденції в промислових закупівлях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0DF57-6087-44B7-9DD8-D1FA0895F546}"/>
              </a:ext>
            </a:extLst>
          </p:cNvPr>
          <p:cNvSpPr txBox="1"/>
          <p:nvPr/>
        </p:nvSpPr>
        <p:spPr>
          <a:xfrm>
            <a:off x="1907704" y="1263208"/>
            <a:ext cx="662473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Цифровізація процесу закупівель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торгові майданчики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управління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e-procurement)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 рутинних операцій</a:t>
            </a:r>
          </a:p>
          <a:p>
            <a:pPr marL="0" lvl="1"/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партнерство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Довгострокова співпраця з ключовими постачальниками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 планування та розробка продукції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ланцюгів постачання</a:t>
            </a:r>
          </a:p>
          <a:p>
            <a:pPr marL="0" lvl="1"/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та соціальна відповідальність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екологічних критеріїв при виборі постачальників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Етичні стандарти закупівель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 ланцюгів постачання</a:t>
            </a:r>
          </a:p>
          <a:p>
            <a:pPr marL="0" lvl="1"/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закупівель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постачальників на міжнародних ринках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ризиками міжнародних закупівель</a:t>
            </a:r>
          </a:p>
          <a:p>
            <a:pPr marL="266700" lvl="1" indent="-84138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культурних відмінностей</a:t>
            </a:r>
          </a:p>
        </p:txBody>
      </p:sp>
    </p:spTree>
    <p:extLst>
      <p:ext uri="{BB962C8B-B14F-4D97-AF65-F5344CB8AC3E}">
        <p14:creationId xmlns:p14="http://schemas.microsoft.com/office/powerpoint/2010/main" val="402578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D32AA-F996-47C9-A68C-7807A0388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36" y="2420888"/>
            <a:ext cx="4293096" cy="4293096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7693129D-93FF-4C5D-A5E7-0275AEE9A9EE}"/>
              </a:ext>
            </a:extLst>
          </p:cNvPr>
          <p:cNvSpPr txBox="1">
            <a:spLocks/>
          </p:cNvSpPr>
          <p:nvPr/>
        </p:nvSpPr>
        <p:spPr>
          <a:xfrm>
            <a:off x="1728192" y="1196752"/>
            <a:ext cx="5436096" cy="173648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 прийняття рішення про купівлю</a:t>
            </a:r>
          </a:p>
        </p:txBody>
      </p:sp>
    </p:spTree>
    <p:extLst>
      <p:ext uri="{BB962C8B-B14F-4D97-AF65-F5344CB8AC3E}">
        <p14:creationId xmlns:p14="http://schemas.microsoft.com/office/powerpoint/2010/main" val="138755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Моделі прийняття закупівельних рішень в організаціях</a:t>
            </a:r>
          </a:p>
          <a:p>
            <a:pPr marL="45720" indent="0" algn="ctr">
              <a:buNone/>
            </a:pPr>
            <a:endParaRPr lang="uk-UA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5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ЗАКУПІВЕЛЬНОГО ЦЕНТРУ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WEBSTER &amp; WIND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концепція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Рішення приймаються не індивідуально, а групою осіб з різними ролями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моделі: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Змінні середовища (макроекономічні, правові, технологічні фактори)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змінні (цілі, політики, структури)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Міжособистісні змінні (взаємодія між членами закупівельного центру)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змінні (мотивація, переваги та методи оцінки)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 в закупівельному центрі: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Користувачі, впливові особи, покупці, особи що приймають рішення, інформаційні воротарі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6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7992888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ГОВАРДА-ШЕТА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HOWARD-SHETH MODEL)</a:t>
            </a:r>
            <a:endParaRPr lang="uk-UA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 КУПІВЕЛЬНОЇ ПОВЕДІНКИ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моделі: Психологічні аспекти процесу прийняття рішень та інформаційні потоки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компоненти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 учасників закупівельного процесу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та методи отримання інформації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оцінки альтернатив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Фактори, що впливають на сприйняття інформації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 вирішення конфліктів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аспект: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як раціональних, так і психологічних факторів у процесі закупівлі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першочергово була розроблена для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B2C</a:t>
            </a:r>
            <a:endParaRPr lang="uk-UA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1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799288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BUYCLASS (ROBINSON, FARIS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моделі: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типів закупівельних ситуацій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застосування: Допомагає адаптувати стратегію продажів до кожного типу ситуації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типи закупівельних ситуацій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2304E-98F5-4F97-B661-D23EDAEC1672}"/>
              </a:ext>
            </a:extLst>
          </p:cNvPr>
          <p:cNvSpPr txBox="1">
            <a:spLocks/>
          </p:cNvSpPr>
          <p:nvPr/>
        </p:nvSpPr>
        <p:spPr>
          <a:xfrm>
            <a:off x="780713" y="3429000"/>
            <a:ext cx="417646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задача (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Task)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невизначеність, мало досвіду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Інтенсивний пошук інформації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багатьох альтернатив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широкого кола експертів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7FE7F3C5-C8FC-4D5A-80B8-EB40A675AE6C}"/>
              </a:ext>
            </a:extLst>
          </p:cNvPr>
          <p:cNvSpPr txBox="1">
            <a:spLocks/>
          </p:cNvSpPr>
          <p:nvPr/>
        </p:nvSpPr>
        <p:spPr>
          <a:xfrm>
            <a:off x="4412281" y="3356992"/>
            <a:ext cx="4407683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Модифікована повторна закупівля (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Rebuy)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 зміна умов закупівлі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Помірний пошук інформації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 кількість альтернатив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ключових спеціалістів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ECD93847-EA58-43C3-A652-21CFBE25A96A}"/>
              </a:ext>
            </a:extLst>
          </p:cNvPr>
          <p:cNvSpPr txBox="1">
            <a:spLocks/>
          </p:cNvSpPr>
          <p:nvPr/>
        </p:nvSpPr>
        <p:spPr>
          <a:xfrm>
            <a:off x="467544" y="5085184"/>
            <a:ext cx="799288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 повторна закупівля (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Rebuy) 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Рутинні операції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 пошук інформації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перевіреними постачальниками</a:t>
            </a:r>
          </a:p>
          <a:p>
            <a:pPr marL="0" lvl="2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Автоматизовані процеси</a:t>
            </a:r>
          </a:p>
        </p:txBody>
      </p:sp>
    </p:spTree>
    <p:extLst>
      <p:ext uri="{BB962C8B-B14F-4D97-AF65-F5344CB8AC3E}">
        <p14:creationId xmlns:p14="http://schemas.microsoft.com/office/powerpoint/2010/main" val="202130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МЕРЕЖЕВА МОДЕЛЬ 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MODEL)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 основа: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Закупівельні рішення в контексті мережі бізнес-відносин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положення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вбудовані в мережі постійних взаємовідносин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Закупівельні рішення враховують довгострокові стратегічні партнерства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та взаємозалежність учасників ринку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 та неформальні зв'язки між організаціями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мережі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(організації та індивіди)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(фінансові, технологічні, інформаційні)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 (обмін цінностями між учасниками)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 (економічні, соціальні, технічні)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4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195634" y="1052736"/>
            <a:ext cx="876885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ПРИЙНЯТТЯ ЗАКУПІВЕЛЬНИХ РІШЕНЬ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2AC8E-55FA-464C-8A44-A69AA1B50525}"/>
              </a:ext>
            </a:extLst>
          </p:cNvPr>
          <p:cNvSpPr txBox="1">
            <a:spLocks/>
          </p:cNvSpPr>
          <p:nvPr/>
        </p:nvSpPr>
        <p:spPr>
          <a:xfrm>
            <a:off x="195634" y="1844824"/>
            <a:ext cx="2915488" cy="367240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 моделі прийняття рішень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великих даних (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Data)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підтримки закупівельних рішень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 рутинних закупівель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Предиктивна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аналітика для прогнозування потреб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 інтелект в оцінці постачальників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0B47012-0865-43E4-9096-BA8F488A1A0F}"/>
              </a:ext>
            </a:extLst>
          </p:cNvPr>
          <p:cNvSpPr txBox="1">
            <a:spLocks/>
          </p:cNvSpPr>
          <p:nvPr/>
        </p:nvSpPr>
        <p:spPr>
          <a:xfrm>
            <a:off x="3122317" y="1844824"/>
            <a:ext cx="2915488" cy="367240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категорійного менеджменту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підхід до управління групами товарів/послуг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 закупівель за значимістю та складністю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Диференційовані стратегії для різних категорій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з загальною бізнес-стратегією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F07068C7-5162-47E5-B11F-A9564FF4FD57}"/>
              </a:ext>
            </a:extLst>
          </p:cNvPr>
          <p:cNvSpPr txBox="1">
            <a:spLocks/>
          </p:cNvSpPr>
          <p:nvPr/>
        </p:nvSpPr>
        <p:spPr>
          <a:xfrm>
            <a:off x="6037805" y="1844824"/>
            <a:ext cx="2926683" cy="417646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Поведінкова економіка в закупівлях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когнітивних упереджень при прийнятті рішень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організаційної культури на закупівельні процеси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 раціональність прийняття рішень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Евристики та спрощення у складних закупівельних ситуаціях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9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Оцінка альтернатив та вибір постачальника</a:t>
            </a:r>
          </a:p>
          <a:p>
            <a:pPr marL="45720" indent="0" algn="ctr">
              <a:buNone/>
            </a:pPr>
            <a:endParaRPr lang="uk-UA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66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79928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ОЦІНКИ ТА ПОРІВНЯННЯ ПОСТАЧАЛЬНИКІВ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ранжування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проста ієрархічна оцінка постачальників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рейтингових оцінок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бальна система оцінювання за критеріями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витратно-коефіцієнтних оцінок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TCO - Total Cost of Ownership)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ієрархія процесів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AHP - Analytical Hierarchy Process)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Багатокритеріальний аналіз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комплексна оцінка з урахуванням пріоритетів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3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575556" y="1052736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ВИБОРУ ПОСТАЧАЛЬНИКА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МОДЕЛІ ШЕТА-ГОВАРДА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 інформації про потенційних постачальників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 дані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(характеристики пропозицій)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Репутаційні фактори (відгуки, рекомендації)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попередньої співпраці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інформації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Фільтрація та зважування відповідно до важливості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критеріїв до конкретної закупівельної ситуації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рішення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Колективне обговорення та узгодження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організаційних обмежень та політики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Формалізація вибору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07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AE26B-961D-4F66-8D9F-C25038DBE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"/>
          <a:stretch/>
        </p:blipFill>
        <p:spPr>
          <a:xfrm>
            <a:off x="247046" y="2060848"/>
            <a:ext cx="8649907" cy="2792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B9B98B-AD2D-4A22-8EDE-8284FD3C4207}"/>
              </a:ext>
            </a:extLst>
          </p:cNvPr>
          <p:cNvSpPr txBox="1"/>
          <p:nvPr/>
        </p:nvSpPr>
        <p:spPr>
          <a:xfrm>
            <a:off x="247046" y="1325959"/>
            <a:ext cx="8649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ОЦІНКИ ПОСТАЧАЛЬНИКІВ</a:t>
            </a:r>
          </a:p>
        </p:txBody>
      </p:sp>
    </p:spTree>
    <p:extLst>
      <p:ext uri="{BB962C8B-B14F-4D97-AF65-F5344CB8AC3E}">
        <p14:creationId xmlns:p14="http://schemas.microsoft.com/office/powerpoint/2010/main" val="95931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11860" y="1912075"/>
            <a:ext cx="2520280" cy="7532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 noChangeAspect="1"/>
          </p:cNvSpPr>
          <p:nvPr>
            <p:ph sz="quarter" idx="14"/>
          </p:nvPr>
        </p:nvSpPr>
        <p:spPr>
          <a:xfrm>
            <a:off x="1115616" y="2677818"/>
            <a:ext cx="7272808" cy="16872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Етапи прийняття рішення індивідуальним споживачем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Особливості процесу закупівлі промисловим споживачем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Моделі організаційної споживчої поведінки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Оцінка альтернатив та вибір постачальника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3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1043608" y="1196752"/>
            <a:ext cx="727280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вибору постачальника в організаційну стратегію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 перспективи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короткострокові вигоди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конкурентоспроможність організації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та співпраця замість простих транзакцій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Безперервна оцінка ефективності постачальників</a:t>
            </a:r>
          </a:p>
          <a:p>
            <a:pPr marL="0" lvl="1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Циклічний процес навчання (за моделлю Говарда-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Шета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342900" lvl="1" indent="-746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 зв'язок</a:t>
            </a:r>
          </a:p>
          <a:p>
            <a:pPr marL="342900" lvl="1" indent="-746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 досвіду</a:t>
            </a:r>
          </a:p>
          <a:p>
            <a:pPr marL="342900" lvl="1" indent="-746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критеріїв оцінки</a:t>
            </a:r>
          </a:p>
          <a:p>
            <a:pPr marL="342900" lvl="1" indent="-746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майбутніх рішень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1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414" y="2875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2F9E8271-9876-2092-6648-72DDD55C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7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Етапи прийняття рішення індивідуальним споживачем</a:t>
            </a:r>
          </a:p>
        </p:txBody>
      </p:sp>
    </p:spTree>
    <p:extLst>
      <p:ext uri="{BB962C8B-B14F-4D97-AF65-F5344CB8AC3E}">
        <p14:creationId xmlns:p14="http://schemas.microsoft.com/office/powerpoint/2010/main" val="123179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47D100-0C9A-4F52-B9DB-23AC456B4B11}"/>
              </a:ext>
            </a:extLst>
          </p:cNvPr>
          <p:cNvSpPr txBox="1"/>
          <p:nvPr/>
        </p:nvSpPr>
        <p:spPr>
          <a:xfrm>
            <a:off x="390260" y="1310384"/>
            <a:ext cx="24889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цього процесу дає маркетологам можливість ефективно впливати на споживачів на кожному етапі прийняття рішення, розробляти релевантні маркетингові стратегії та формувати довгострокові відносини з клієнтами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B2B9FC-C5FC-4163-A2AD-33E6EAB2D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75" y="54577"/>
            <a:ext cx="6204934" cy="6204934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390260" y="5069922"/>
            <a:ext cx="8352928" cy="1439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прийняття рішення про купівлю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послідовність психологічних та поведінкових етапів, які споживач проходить під час вибору, придбання та використання товару або послуги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435420" y="1224840"/>
            <a:ext cx="457200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РОЗШИРЕНИЙ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прийняття рішення про купівлю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B65E107-851D-4815-8F64-1B40CE1FA579}"/>
              </a:ext>
            </a:extLst>
          </p:cNvPr>
          <p:cNvSpPr txBox="1">
            <a:spLocks/>
          </p:cNvSpPr>
          <p:nvPr/>
        </p:nvSpPr>
        <p:spPr>
          <a:xfrm>
            <a:off x="431608" y="2974992"/>
            <a:ext cx="4572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прийняття рішення про купівлю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ABF1DDD3-ADE5-4173-AFD5-ABF268103F6B}"/>
              </a:ext>
            </a:extLst>
          </p:cNvPr>
          <p:cNvSpPr txBox="1">
            <a:spLocks/>
          </p:cNvSpPr>
          <p:nvPr/>
        </p:nvSpPr>
        <p:spPr>
          <a:xfrm>
            <a:off x="395536" y="4720633"/>
            <a:ext cx="457200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ЗВИЧНИЙ/РУТИННИЙ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прийняття рішення про купівлю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4DD93-EC97-4C97-97A3-6EA7BD6EA829}"/>
              </a:ext>
            </a:extLst>
          </p:cNvPr>
          <p:cNvSpPr txBox="1"/>
          <p:nvPr/>
        </p:nvSpPr>
        <p:spPr>
          <a:xfrm>
            <a:off x="5007420" y="1052736"/>
            <a:ext cx="3981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першого житла чи автомобіля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 освітньої програми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дорогої техніки (професійної камери, мультимедійної системи)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 в цінні папери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5D734-406F-4CD6-BC5F-3A6145185EB1}"/>
              </a:ext>
            </a:extLst>
          </p:cNvPr>
          <p:cNvSpPr txBox="1"/>
          <p:nvPr/>
        </p:nvSpPr>
        <p:spPr>
          <a:xfrm>
            <a:off x="5003608" y="2630523"/>
            <a:ext cx="3981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новому одязі середньої цінової категорії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побутової техніки середньої вартості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 ресторану для особливої вечері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аксесуарів для електроніки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 готелю для відпустки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F610E-4673-41C3-9780-139C9B4D82CD}"/>
              </a:ext>
            </a:extLst>
          </p:cNvPr>
          <p:cNvSpPr txBox="1"/>
          <p:nvPr/>
        </p:nvSpPr>
        <p:spPr>
          <a:xfrm>
            <a:off x="4972077" y="4581128"/>
            <a:ext cx="3997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 продуктів щоденного вжитку (хліб, молоко, кава)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пальному для автомобіля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анкова кава на виніс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Поповнення запасів канцелярських товарів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сезонного проїзного квитка </a:t>
            </a:r>
          </a:p>
        </p:txBody>
      </p:sp>
    </p:spTree>
    <p:extLst>
      <p:ext uri="{BB962C8B-B14F-4D97-AF65-F5344CB8AC3E}">
        <p14:creationId xmlns:p14="http://schemas.microsoft.com/office/powerpoint/2010/main" val="88504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6009A-8903-4383-B9F1-EB982F7E9AFE}"/>
              </a:ext>
            </a:extLst>
          </p:cNvPr>
          <p:cNvSpPr txBox="1"/>
          <p:nvPr/>
        </p:nvSpPr>
        <p:spPr>
          <a:xfrm>
            <a:off x="323528" y="1124744"/>
            <a:ext cx="3672408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«COFFEE TO GO»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зародилася саме в США. Американці часто замовляють великі порції (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складні напої з різними сиропами. Мережі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Starbucks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Dunkin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Donuts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формують «третє місце» між домом і роботою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6405A-976E-4C8B-85BF-F682F9208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4" r="6198"/>
          <a:stretch/>
        </p:blipFill>
        <p:spPr>
          <a:xfrm>
            <a:off x="4107298" y="418356"/>
            <a:ext cx="4896544" cy="6021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BAD664-1E24-4DFC-ACD5-615DC5945087}"/>
              </a:ext>
            </a:extLst>
          </p:cNvPr>
          <p:cNvSpPr txBox="1"/>
          <p:nvPr/>
        </p:nvSpPr>
        <p:spPr>
          <a:xfrm>
            <a:off x="5865155" y="6521341"/>
            <a:ext cx="3096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унція рідка амер. 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oz) = 29,56 </a:t>
            </a:r>
            <a:r>
              <a:rPr lang="uk-UA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859AC-3128-4B01-8037-27FF7DEF501A}"/>
              </a:ext>
            </a:extLst>
          </p:cNvPr>
          <p:cNvSpPr txBox="1"/>
          <p:nvPr/>
        </p:nvSpPr>
        <p:spPr>
          <a:xfrm>
            <a:off x="5740454" y="6165304"/>
            <a:ext cx="149584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591 мл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C9DE63E7-25FF-4B95-82AF-566A8DF1C35E}"/>
                  </a:ext>
                </a:extLst>
              </p14:cNvPr>
              <p14:cNvContentPartPr/>
              <p14:nvPr/>
            </p14:nvContentPartPr>
            <p14:xfrm>
              <a:off x="5581006" y="3631767"/>
              <a:ext cx="1595880" cy="2555640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C9DE63E7-25FF-4B95-82AF-566A8DF1C3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5006" y="3559767"/>
                <a:ext cx="1667520" cy="26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Рукописні дані 17">
                <a:extLst>
                  <a:ext uri="{FF2B5EF4-FFF2-40B4-BE49-F238E27FC236}">
                    <a16:creationId xmlns:a16="http://schemas.microsoft.com/office/drawing/2014/main" id="{BDDCF693-FD14-47FD-8A1E-BFF7159F0B12}"/>
                  </a:ext>
                </a:extLst>
              </p14:cNvPr>
              <p14:cNvContentPartPr/>
              <p14:nvPr/>
            </p14:nvContentPartPr>
            <p14:xfrm>
              <a:off x="6000046" y="3657327"/>
              <a:ext cx="1524240" cy="2687760"/>
            </p14:xfrm>
          </p:contentPart>
        </mc:Choice>
        <mc:Fallback xmlns="">
          <p:pic>
            <p:nvPicPr>
              <p:cNvPr id="18" name="Рукописні дані 17">
                <a:extLst>
                  <a:ext uri="{FF2B5EF4-FFF2-40B4-BE49-F238E27FC236}">
                    <a16:creationId xmlns:a16="http://schemas.microsoft.com/office/drawing/2014/main" id="{BDDCF693-FD14-47FD-8A1E-BFF7159F0B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4406" y="3585327"/>
                <a:ext cx="1595880" cy="28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Рукописні дані 18">
                <a:extLst>
                  <a:ext uri="{FF2B5EF4-FFF2-40B4-BE49-F238E27FC236}">
                    <a16:creationId xmlns:a16="http://schemas.microsoft.com/office/drawing/2014/main" id="{4F9E1616-DF18-4BAC-81E8-826386DEC89A}"/>
                  </a:ext>
                </a:extLst>
              </p14:cNvPr>
              <p14:cNvContentPartPr/>
              <p14:nvPr/>
            </p14:nvContentPartPr>
            <p14:xfrm>
              <a:off x="7024606" y="4539687"/>
              <a:ext cx="335160" cy="529560"/>
            </p14:xfrm>
          </p:contentPart>
        </mc:Choice>
        <mc:Fallback xmlns="">
          <p:pic>
            <p:nvPicPr>
              <p:cNvPr id="19" name="Рукописні дані 18">
                <a:extLst>
                  <a:ext uri="{FF2B5EF4-FFF2-40B4-BE49-F238E27FC236}">
                    <a16:creationId xmlns:a16="http://schemas.microsoft.com/office/drawing/2014/main" id="{4F9E1616-DF18-4BAC-81E8-826386DEC8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8966" y="4467687"/>
                <a:ext cx="406800" cy="6732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C35254B-C21F-4472-9785-949CB1E5EA06}"/>
              </a:ext>
            </a:extLst>
          </p:cNvPr>
          <p:cNvSpPr txBox="1"/>
          <p:nvPr/>
        </p:nvSpPr>
        <p:spPr>
          <a:xfrm>
            <a:off x="494675" y="3837059"/>
            <a:ext cx="255352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 очолює світ за споживанням кави – 12 кг на душу щороку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636CA7-E4A6-4332-9AF0-DC1167978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0789" y="880579"/>
            <a:ext cx="814501" cy="447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1359B-D338-4205-A78C-0C05521192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5710" y="3789040"/>
            <a:ext cx="891273" cy="595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E80B59-D053-4316-AB85-4C535BC11088}"/>
              </a:ext>
            </a:extLst>
          </p:cNvPr>
          <p:cNvSpPr txBox="1"/>
          <p:nvPr/>
        </p:nvSpPr>
        <p:spPr>
          <a:xfrm>
            <a:off x="778999" y="3179773"/>
            <a:ext cx="24345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Напій 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white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походить з Австралії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A774EB-D0BC-4597-BD3E-F280B90EB7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7740" y="2924944"/>
            <a:ext cx="987461" cy="509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3EAE7A-1E2B-4EE6-8188-DD036FC2BB9B}"/>
              </a:ext>
            </a:extLst>
          </p:cNvPr>
          <p:cNvSpPr txBox="1"/>
          <p:nvPr/>
        </p:nvSpPr>
        <p:spPr>
          <a:xfrm>
            <a:off x="299497" y="5001207"/>
            <a:ext cx="204025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розвинутий ринок баночної кави у Японії. Естетична насолода через лате-арт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16BC2-4FB8-471D-A292-2CFDE5A00F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2095" y="5340945"/>
            <a:ext cx="1495842" cy="1334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49203E-C168-4B6B-B8F4-83D6BDB719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7974" y="4751560"/>
            <a:ext cx="947736" cy="65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3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6009A-8903-4383-B9F1-EB982F7E9AFE}"/>
              </a:ext>
            </a:extLst>
          </p:cNvPr>
          <p:cNvSpPr txBox="1"/>
          <p:nvPr/>
        </p:nvSpPr>
        <p:spPr>
          <a:xfrm>
            <a:off x="506982" y="1772816"/>
            <a:ext cx="413453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«ТРЕТЬОГО МІСЦЯ»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розроблена американським соціологом Реєм Олденбургом і вперше опублікована в праці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Good Place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1989 році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49B3F-8B46-401F-B31A-0642F4C09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720405"/>
            <a:ext cx="4134536" cy="5406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90CC1-F061-4248-8280-B75D8712601A}"/>
              </a:ext>
            </a:extLst>
          </p:cNvPr>
          <p:cNvSpPr txBox="1"/>
          <p:nvPr/>
        </p:nvSpPr>
        <p:spPr>
          <a:xfrm>
            <a:off x="509472" y="3423557"/>
            <a:ext cx="4134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його теорією: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 місце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дім, де ми живемо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 місце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робота (навчання), де ми працюємо (навчаємося)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Третє місце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неформальний простір, де люди можуть зустрічатися, спілкуватися та формувати спільноти поза межами дому та роботи/навчання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407390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3816424" cy="1815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Усвідомлення потреби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Старі джинси зносились або вийшли з моди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розміру тіла (схуднення/набір ваги, вагітність)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подія, що вимагає нового одягу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реклами, що створює бажання мати новий фасон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42E374A-0654-4655-82D3-1A63741103FA}"/>
              </a:ext>
            </a:extLst>
          </p:cNvPr>
          <p:cNvSpPr txBox="1">
            <a:spLocks/>
          </p:cNvSpPr>
          <p:nvPr/>
        </p:nvSpPr>
        <p:spPr>
          <a:xfrm>
            <a:off x="2555776" y="279338"/>
            <a:ext cx="6336704" cy="826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прийняття рішення про купівлю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7AE29E95-37FC-4FAF-A134-2CE3821171C4}"/>
              </a:ext>
            </a:extLst>
          </p:cNvPr>
          <p:cNvSpPr txBox="1">
            <a:spLocks/>
          </p:cNvSpPr>
          <p:nvPr/>
        </p:nvSpPr>
        <p:spPr>
          <a:xfrm>
            <a:off x="6732240" y="3177439"/>
            <a:ext cx="2232247" cy="3443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Післякупі-вельна поведінка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задоволеності (комфорт при носінні, довговічність)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 когнітивний дисонанс («чи не варто було взяти інший фасон?»)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джинсами згідно рекомендацій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досвіду Формування лояльності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7AFE015F-307D-46B1-A58E-315F0FE57A9F}"/>
              </a:ext>
            </a:extLst>
          </p:cNvPr>
          <p:cNvSpPr txBox="1">
            <a:spLocks/>
          </p:cNvSpPr>
          <p:nvPr/>
        </p:nvSpPr>
        <p:spPr>
          <a:xfrm>
            <a:off x="3995936" y="1268760"/>
            <a:ext cx="4896544" cy="1815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Пошук інформації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пошук: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пригадування улюблених брендів, фасонів, місць покупки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пошук: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інтернет-магазинів, Перегляд соціальних мереж для натхнення Розмови із друзями, Читання відгуків про якість та посадку різних моделей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AC7725-ED1D-4BBA-B3F4-D83C3767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88" y="3177439"/>
            <a:ext cx="1734846" cy="34430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id="{159A1514-4EC7-4E7A-B437-2050C8FE0BDD}"/>
              </a:ext>
            </a:extLst>
          </p:cNvPr>
          <p:cNvSpPr txBox="1">
            <a:spLocks/>
          </p:cNvSpPr>
          <p:nvPr/>
        </p:nvSpPr>
        <p:spPr>
          <a:xfrm>
            <a:off x="4355977" y="3169604"/>
            <a:ext cx="2376264" cy="3450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Рішення про купівлю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Примірка обраних моделей, Оцінка зовнішнього вигляду на собі, Перевірка комфорту у русі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втручання: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розміру/ кольору, Акційна ціна на конкретну модель, Порада продавця-консультанта, Думка супроводжуючої особи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91A8F640-F624-4A53-AF1C-A2433F0931D8}"/>
              </a:ext>
            </a:extLst>
          </p:cNvPr>
          <p:cNvSpPr txBox="1">
            <a:spLocks/>
          </p:cNvSpPr>
          <p:nvPr/>
        </p:nvSpPr>
        <p:spPr>
          <a:xfrm>
            <a:off x="192707" y="3164187"/>
            <a:ext cx="2596573" cy="3467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Оцінка альтернатив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за критеріями: 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Ціна (бюджетні, середні, преміум)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матеріалу (склад, щільність тканини), Стиль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 та його цінності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 та посадка</a:t>
            </a: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Універсальність (поєднання з іншим одягом)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набору розгляду (3-5 моделей)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259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12084</TotalTime>
  <Words>1790</Words>
  <Application>Microsoft Office PowerPoint</Application>
  <PresentationFormat>Екран (4:3)</PresentationFormat>
  <Paragraphs>295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Поведінка споживача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маркетинг</dc:title>
  <dc:creator>admin</dc:creator>
  <cp:lastModifiedBy>User</cp:lastModifiedBy>
  <cp:revision>906</cp:revision>
  <dcterms:created xsi:type="dcterms:W3CDTF">2021-03-05T12:47:04Z</dcterms:created>
  <dcterms:modified xsi:type="dcterms:W3CDTF">2025-04-05T17:54:44Z</dcterms:modified>
</cp:coreProperties>
</file>