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5934"/>
  </p:normalViewPr>
  <p:slideViewPr>
    <p:cSldViewPr snapToGrid="0" snapToObjects="1">
      <p:cViewPr varScale="1">
        <p:scale>
          <a:sx n="112" d="100"/>
          <a:sy n="112" d="100"/>
        </p:scale>
        <p:origin x="5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AB8AB-C0CD-F444-B0FB-A28000BC8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dirty="0"/>
              <a:t>РЕСУРСНА ТЕОРІЯ</a:t>
            </a:r>
            <a:br>
              <a:rPr lang="ru-RU" sz="2800" dirty="0"/>
            </a:br>
            <a:r>
              <a:rPr lang="ru-RU" sz="2800" dirty="0"/>
              <a:t>В СИСТЕМІ БІЗНЕС-МОДЕЛЮВАННЯ </a:t>
            </a:r>
            <a:br>
              <a:rPr lang="ru-RU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E31865-14EC-5F43-8C42-0476B2ECC1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3</a:t>
            </a:r>
          </a:p>
        </p:txBody>
      </p:sp>
    </p:spTree>
    <p:extLst>
      <p:ext uri="{BB962C8B-B14F-4D97-AF65-F5344CB8AC3E}">
        <p14:creationId xmlns:p14="http://schemas.microsoft.com/office/powerpoint/2010/main" val="2245189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EA64D4-CBB1-E547-B56C-4513E288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46049"/>
            <a:ext cx="10694020" cy="5609063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відчутні ресурси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фізичні та фінансові активи підприємства, які відображені в бухгалтерському балансі. Вони дають вартісну характеристику матеріально-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бази та фінансових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суб’єкта господарювання;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невідчутні ресурси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ті, що використовуються у процесі створення цінності продукту чи послуги, мають здатність генерувати дохід і прибуток, але не мають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основи. Лише деякі елементи невідчутних ресурсів (наприклад, торгова марка, ноу-хау, інтелектуальна власність) відповідно до стандартів бухгалтерського обліку можуть мати вартісну оцінку та бути відображені у балансі підприємства у статті «Нематеріальні активи». Інша,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найдинамічніша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частина невідчутних ресурсів не відповідає бухгалтерському трактуванню активів, тому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не відображається в балансі. Однак, саме ці елементи невідчутних ресурсів можуть мати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вплив на формування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</p:txBody>
      </p:sp>
    </p:spTree>
    <p:extLst>
      <p:ext uri="{BB962C8B-B14F-4D97-AF65-F5344CB8AC3E}">
        <p14:creationId xmlns:p14="http://schemas.microsoft.com/office/powerpoint/2010/main" val="3298597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E31BDD-FEAC-D549-96E6-48930EEE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72" y="468351"/>
            <a:ext cx="11046677" cy="6069609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 економісти пропонують також поділ ресурсів на дві великі групи: доступні (кореневі) ресурси та ресурси, що створюють вартість (ключові або стратегічні).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 ресурси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базові ресурси підприємства, що забезпечують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господарську діяльність.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групи ресурсів відносять: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ресурси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необхідні для функціонування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усі працівники підприємства;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працівників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сфері діяльності;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програмне забезпечення, ноу-хау, специфічні процеси;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активи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офіси, будівлі, обладнання тощо.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Вважається, що кожна компанія має доступ до однакових основних ресурсів, як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конкуренти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Підприємства відрізняються між собою ефективністю управління формуванням і використанням доступних ресурсів.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використовують доступні ресурси задля накопичення іншого типу ресурсів, що становлять цінність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їхніх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клієнтів і власників. Ці ресурси називають стратегічними, такими, що створюють вартість. </a:t>
            </a:r>
          </a:p>
        </p:txBody>
      </p:sp>
    </p:spTree>
    <p:extLst>
      <p:ext uri="{BB962C8B-B14F-4D97-AF65-F5344CB8AC3E}">
        <p14:creationId xmlns:p14="http://schemas.microsoft.com/office/powerpoint/2010/main" val="3090855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EB1200-EA7F-8742-9C31-5DF9D0F08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12595"/>
            <a:ext cx="11155401" cy="613679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 ресурсів та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̆, які є основою формування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і рутин підприємства, задіяні у процесі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стратегічних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і забезпечення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конкурентних переваг, а також мають потенціал генерування прибутку в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відносять до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стратегічних. </a:t>
            </a:r>
          </a:p>
          <a:p>
            <a:pPr algn="just"/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з наявністю у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̆, навичок,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створювати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 </a:t>
            </a:r>
            <a:r>
              <a:rPr lang="uk-UA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uk-UA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сукупності відчутних і невідчутних ресурсів підприємства до </a:t>
            </a:r>
            <a:r>
              <a:rPr lang="uk-UA" b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uk-UA" b="1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 відносять ті, що: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 конкурентоспроможність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через зменшення витрат (права на користування корисними копалинами та інші переваги доступу до обмежених ресурсів;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енергозберігаючі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̈; оптимальна система бізнес-процесів тощо);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необхідності, можуть бути використані для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діяльності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(досвід роботи на ринку; канали збуту; торгові марки та бренди тощо);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отримання синергічного ефекту від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спільного використання різними бізнес-одиницями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або від формування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вплив на збільшення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(менеджмент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̈; формалізовані знання; бази даних; фінансові можливості; лояльність державних органів тощо);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 відтворюються, що пояснюється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унікальністю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(вигідне розміщення об’єктів нерухомості,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захист), капіталомісткістю та високими витратами часу на створення (репутація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клієнтська база, лояльність споживачів).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20104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552155-EAB5-2C42-A4D1-7110968A6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390293"/>
            <a:ext cx="10526751" cy="5651069"/>
          </a:xfrm>
        </p:spPr>
        <p:txBody>
          <a:bodyPr/>
          <a:lstStyle/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рівня доступності (поширеності) ресурсу серед конкурентів, а також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значущості для формування бізнес-моделі, можна виділити три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групи: 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група (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балів) — стратегічні ресурси, що є недоступними конкурентам; 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група (середня кількість балів) — стратегічні ресурси, що є доступними основним конкурентам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група (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балів) — ресурси, що стали широко доступними в галузі та втратили статус стратегічних. 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Загальновідомою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VRIO-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VRIO-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характеристик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ru-RU" dirty="0"/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00947099-8A8C-7046-B808-03A340007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75078"/>
              </p:ext>
            </p:extLst>
          </p:nvPr>
        </p:nvGraphicFramePr>
        <p:xfrm>
          <a:off x="613317" y="2999566"/>
          <a:ext cx="10426389" cy="2926080"/>
        </p:xfrm>
        <a:graphic>
          <a:graphicData uri="http://schemas.openxmlformats.org/drawingml/2006/table">
            <a:tbl>
              <a:tblPr/>
              <a:tblGrid>
                <a:gridCol w="10426389">
                  <a:extLst>
                    <a:ext uri="{9D8B030D-6E8A-4147-A177-3AD203B41FA5}">
                      <a16:colId xmlns:a16="http://schemas.microsoft.com/office/drawing/2014/main" val="24674294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цінність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дослідження впливу сукупності стратегічних ресурсів підприємства на рівень ефективності функціонування бізнес-моделі. За результатами аналізу за цим параметром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355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фахівці повинні дати відповідь на запитання: чи впливає ресурс на рівень ефективності функціонування бізнес-моделі?; </a:t>
                      </a:r>
                    </a:p>
                    <a:p>
                      <a:pPr algn="just"/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унікальність, рідкісність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rareness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рівень поширеності стратегічних ресурсів серед конкурентів підприємства. За результатами аналізу за цим параметром фахівці повинні дати відповідь на запитання: чи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поширении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̆ ресурс серед конкурентів підприємства?;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410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відтворюваність, 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іммобільність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іnstability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— рівень обмежень і бар’єрів для доступу конкурентів до створення чи залучення стратегічних ресурсів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̈. За результатами аналізу за цим параметром фахівці повинні дати відповідь на запитання: чи існують обмеження для доступу конкурентів до створення чи залучення цього ресурсу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̈?;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352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організованість (компліментарність)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оrganization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рівень використання компанією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своїх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стратегічних ресурсів для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реалізаціі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 потенціалу створення вартості бізнес-моделі. За результатами аналізу за цим параметром фахівці повинні дати відповідь на запитання: чи повністю компанія використовує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цеи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̆ ресурс для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реалізаціі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̈?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520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89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79DCC1-ED63-A94C-A9FB-B4E12432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223025"/>
            <a:ext cx="10872439" cy="5818338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«дерева»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3.5).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B2FCFD2-AE9C-DD42-A1BF-091B7BF3E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422" y="1954503"/>
            <a:ext cx="80518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90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C69790-FF14-4D4E-B082-B9A41AC90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09" y="457201"/>
            <a:ext cx="10526751" cy="5584162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другому,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теоретично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оптимальному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91895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569598-7293-834D-BB39-5C431277A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28" y="490655"/>
            <a:ext cx="11128082" cy="5550708"/>
          </a:xfrm>
        </p:spPr>
        <p:txBody>
          <a:bodyPr>
            <a:normAutofit/>
          </a:bodyPr>
          <a:lstStyle/>
          <a:p>
            <a:r>
              <a:rPr lang="ru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 Роль інтелектуального капталу у формуванні бізнес-моделі компанції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економіці поступово зникають сфери, де домінуючу роль відіграє лише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капітал, а підприємства отримують домінантне положення на ринку лише за рахунок доступу до певних матеріальних ресурсів. Отже, формування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моделі бізнесу неможливе без створення, використання, відтворення та розвитку невідчутних ресурсів. Сучасне бачення невідчутних факторів виробництва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цінності втілюється у понятті «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капітал». </a:t>
            </a:r>
          </a:p>
          <a:p>
            <a:pPr algn="just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Інтелектуальний капітал - сукупність знань усіх працівників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що забезпечують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конкурентоспроможність. </a:t>
            </a:r>
          </a:p>
          <a:p>
            <a:pPr algn="just"/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підприємства складається із трьох елементів: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•людського капіталу;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•структурного капіталу;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•клієнтського капіталу (ринкового капіталу, капіталу стосунків). </a:t>
            </a:r>
          </a:p>
          <a:p>
            <a:pPr algn="just"/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це втілена у працівниках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сукупність знань,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та новаторства. Компанія, яка розглядає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 як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капітал, отримує нові можливості формування власних конкурентних переваг. Підвищення цінності людського капіталу досягається завдяки системному розвитку персоналу відповідно до корпоративних стандартів.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80964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75279D-4843-8143-9F80-812EF44C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312235"/>
            <a:ext cx="10846234" cy="5729128"/>
          </a:xfrm>
        </p:spPr>
        <p:txBody>
          <a:bodyPr/>
          <a:lstStyle/>
          <a:p>
            <a:pPr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 здатність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отримувати економічні вигоди від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(нематеріальних активів) та формалізованих систем знань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вигляді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процедур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процедури, управлінські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система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рішень, філософія і корпоративна культура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̈). </a:t>
            </a:r>
          </a:p>
          <a:p>
            <a:pPr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здатність підприємства отримувати економічну вигоду від взаємовідносин із зовнішніми контрагентами та іншими заінтересованими сторонами (лояльність і відданість клієнтів, канали збуту, партнерські угоди з постачальниками, альянси та кооперація,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франчайзингові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угоди, бренд тощо).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(3.2)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(сума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50764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16F2BA-A029-2C4C-AED5-EE3434E73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412595"/>
            <a:ext cx="10757024" cy="5628767"/>
          </a:xfrm>
        </p:spPr>
        <p:txBody>
          <a:bodyPr>
            <a:norm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 доходів від використання інтелектуального капіталу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є пряма реалізація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створюваноі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у вигляді передання прав на використання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повністю або частково (за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ліцензійним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договором). У цих випадках інтелектуальна власність є інтелектуальною продукцією, виробленою на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другіи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перетворень інтелектуального капіталу.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складають: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(винаходи, корисні моделі, промислові зразки, товарні знаки тощо); </a:t>
            </a:r>
          </a:p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об’єкти авторського права (програми ЕОМ, бази даних,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топологіі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інтегральних схем, твори науки тощо);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ноу-хау (неопубліковані об’єкти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та авторського права, технічна і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комерційна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документація з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вжиття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 при 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нових технічних рішень та інша подібна документація).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Схематично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3.7.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112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1D698A8-089F-DB4A-AC59-6EF18EF447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687" y="557562"/>
            <a:ext cx="7609349" cy="5506766"/>
          </a:xfrm>
        </p:spPr>
      </p:pic>
    </p:spTree>
    <p:extLst>
      <p:ext uri="{BB962C8B-B14F-4D97-AF65-F5344CB8AC3E}">
        <p14:creationId xmlns:p14="http://schemas.microsoft.com/office/powerpoint/2010/main" val="259704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FD71C9-56F9-2142-ACE9-C86271339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423746"/>
            <a:ext cx="11555731" cy="5897044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Ресурсний підхід в управління підприємством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бізнес-моделі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основі управлінського підходу передбачає визначення елементів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 ресурсів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також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У процесі оцінювання наявних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стратегічних ресурсів слід дотримуватись принципів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Представники цього напряму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акцент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 робили на взаємозв’язок специфічних ресурсів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які використовуються для досягнення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розвиток підприємства вважається можливим у разі підтримки неперервного процесу формування та розширення ним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внутрішніх ресурсних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Класична ресурсна тріада «земля, праця, капітал» у сучасному трактуванні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трансформувалась у складну комбінацію матеріальних, фінансових та інтелектуальних ресурсів підприємства. </a:t>
            </a:r>
          </a:p>
          <a:p>
            <a:pPr algn="just"/>
            <a:r>
              <a:rPr lang="uk-UA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Одним із концептуальних положень </a:t>
            </a:r>
            <a:r>
              <a:rPr lang="uk-UA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є твердження про індивідуальність розвитку </a:t>
            </a:r>
            <a:r>
              <a:rPr lang="uk-UA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що зумовлюється особливим рядом </a:t>
            </a:r>
            <a:r>
              <a:rPr lang="uk-UA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ресурсів. Однак, лише наявність у </a:t>
            </a:r>
            <a:r>
              <a:rPr lang="uk-UA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ресурсів чи доступ до них в умовах динамічного ринку не може забезпечити </a:t>
            </a:r>
            <a:r>
              <a:rPr lang="uk-UA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довгострокових конкурентних переваг.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Саме тому в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увага зосереджується на здатності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створювати нові види ресурсів 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пошук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50741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020A18-6330-8944-A95C-CDB9965B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79" y="457479"/>
            <a:ext cx="10774031" cy="6160491"/>
          </a:xfrm>
        </p:spPr>
        <p:txBody>
          <a:bodyPr>
            <a:noAutofit/>
          </a:bodyPr>
          <a:lstStyle/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на початковому етапі відбувається перетворення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форми в інтелектуальні елементи продуктивного капіталу: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найм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працівників, що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управлінською, інженерною, науковою та іншими видами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діяльності, використовувати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знання, досвід і навички в застосуванні цих знань;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генеруються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створються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предмети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— об’єкти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з використанням знань і навичок у результаті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(на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можуть придбаватися права на використання цих об’єктів, власниками яких є сторонні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̈).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фінансові ресурси використовуються також на збільшення створеного інтелектуального потенціалу: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навчання та перепідготовку фахівців, у результаті чого збільшується обсяг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їхніх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знань, підвищується якість цих знань, удосконалюються навички;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підвищення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культури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поліпшення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роботи; </a:t>
            </a:r>
          </a:p>
          <a:p>
            <a:pPr algn="just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 мотивацію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праці, підвищення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активності, вдосконалення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бізне-технологіи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тощо. </a:t>
            </a:r>
          </a:p>
        </p:txBody>
      </p:sp>
    </p:spTree>
    <p:extLst>
      <p:ext uri="{BB962C8B-B14F-4D97-AF65-F5344CB8AC3E}">
        <p14:creationId xmlns:p14="http://schemas.microsoft.com/office/powerpoint/2010/main" val="3397941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FF2FED-8488-FC4F-AA63-567CE8FFC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6" y="535259"/>
            <a:ext cx="10963043" cy="6128431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наступному етапі перетворень інтелектуальні елементи капіталу забезпечують створення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Вкладені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інноваційну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продукцію предмети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забезпечують якість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у цьому процесі виступає в ролі інтелектуального інструментарію (знаряддя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праці) і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же час є предметом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(об’єкти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власності, які створюються і впроваджуються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інноваційну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продукцію за допомогою інтелектуального інструментарію). </a:t>
            </a:r>
          </a:p>
          <a:p>
            <a:pPr algn="just"/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імплементується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продукцію на всіх етапах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створення.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перетворень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створює вартість, і чим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рівень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якості, тим більша величина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вартості.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наступному етапі кругообігу капіталу продукція стає товаром і з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форми капітал перетворюється в грошову форму.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товар має ринкову вартість, яка визначається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матріальною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інтелектуальною складовими. Через інтелектуальну складову вартості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реалізується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капітал, перетворюючись у грошову форму. </a:t>
            </a:r>
          </a:p>
          <a:p>
            <a:pPr algn="just"/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бере участь в утворенні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форми капіталу також маркетинговими активами, і, передусім,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іміджем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брендом, що також забезпечує створення вартості. Споживач, купуючи товар на ринку, платить не тільки за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якість, 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за впевненість у тому, що декларовану необхідну якість товару досягнуто в процесі створення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49949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B85D6F-5C2B-4C4D-959E-4BA1E4EF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4" y="468351"/>
            <a:ext cx="10873275" cy="5573011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можуть бути реалізовані і об’єкти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за допомогою укладення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ліцензійних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договорів на виробництво створених брендів, а також прямого продажу прав на володіння об’єктами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власності. На отримані грошові кошти (за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бізнесу) проводиться примноження інтелектуального капіталу з переходом знову на початкову стадію перетворення капіталу.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6353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BD2110-5307-154C-BE38-04C5ABD14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67629"/>
            <a:ext cx="11018521" cy="5773733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3.5. Види ресурсних ефектів</a:t>
            </a:r>
          </a:p>
          <a:p>
            <a:endParaRPr lang="uk-UA" dirty="0"/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 компанія формує та використовує різні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ресурсів для досягнення конкурентоспроможності на ринку. Умовою ефективного використання стратегічних ресурсів підприємства, що становлять основу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переваги, є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пошук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отримати ресурсні ефекти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це результат оптимального використання потенціалу ресурсів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̆, що забезпечує генерування додаткових грошових потоків або формування нових стратегічних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того, яка категорія ресурсів використовується, визначають такі види ресурсних ефектів: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— це результат оптимального використання потенціалу того самого відчутного (матеріального або фінансового ресурсу) у двох чи більше непов’язаних видах бізнесу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період часу;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— результат оптимального використання потенціалу того самого невідчутного ресурсу у двох чи більше видах бізнесу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одночасно. </a:t>
            </a:r>
          </a:p>
        </p:txBody>
      </p:sp>
    </p:spTree>
    <p:extLst>
      <p:ext uri="{BB962C8B-B14F-4D97-AF65-F5344CB8AC3E}">
        <p14:creationId xmlns:p14="http://schemas.microsoft.com/office/powerpoint/2010/main" val="824498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C1E290-3312-0145-B1C4-28729662F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301083"/>
            <a:ext cx="11087658" cy="6076857"/>
          </a:xfrm>
        </p:spPr>
        <p:txBody>
          <a:bodyPr>
            <a:normAutofit/>
          </a:bodyPr>
          <a:lstStyle/>
          <a:p>
            <a:pPr algn="just"/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досягається використанням відчутних ресурсів, які підприємство може придбати або залучити ззовні для формування бізнес-моделі.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виникає, коли максимальна потужність матеріального ресурсу (активу) перевищує потребу в ньому на певному ринку (виді бізнесу) або коли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(актив) використовується з різною часовою періодичністю (сезонно) чи інтенсивністю. Дія комплементарного ефекту обмежена обсягами матеріальних ресурсів чи потужністю матеріальних активів.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гірськолижнии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курорт може ефективно функціонувати тільки в зимову пору року. Для отримання комплементарного ефекту від використання такого матеріального активу курорту, як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комплекс, необхідно організувати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функціонування влітку. Зокрема, генерувати додаткові грошові потоки від використання готелю влітку можна, побудувавши там корти для тенісу, поля для гольфу чи створивши іншу інфраструктуру для літнього відпочинку; </a:t>
            </a:r>
          </a:p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навчальні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 університеті чи будь-якому іншому навчальному закладі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найбільше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завантажені в основному в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першіи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половині робочого дня.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Доповнюючим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ресурсним ефектом від використання цих активів для навчального закладу може бути дохід від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оренди у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неробочии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час іншими суб’єктами для проведення тренінгів,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курсів вивчення іноземних мов тощо. </a:t>
            </a:r>
          </a:p>
        </p:txBody>
      </p:sp>
    </p:spTree>
    <p:extLst>
      <p:ext uri="{BB962C8B-B14F-4D97-AF65-F5344CB8AC3E}">
        <p14:creationId xmlns:p14="http://schemas.microsoft.com/office/powerpoint/2010/main" val="4247975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084686-2CED-E340-B189-F996D28C8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0" y="334537"/>
            <a:ext cx="10908959" cy="609971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отримання комплементарного ресурсного ефекту, як правило, необхідно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здійснити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певні витрати для забезпечення можливості додаткового використання матеріального активу. У наведених прикладах такими витратами є: </a:t>
            </a:r>
          </a:p>
          <a:p>
            <a:pPr algn="just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у створення інфраструктури для літнього відпочинку у готелі; </a:t>
            </a:r>
          </a:p>
          <a:p>
            <a:pPr algn="just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вартість освітлення та інші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витрати, пов’язані із організацією оренди навчальних приміщень. </a:t>
            </a:r>
          </a:p>
          <a:p>
            <a:pPr algn="just"/>
            <a:r>
              <a:rPr lang="uk-UA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Мультиплікативнии</a:t>
            </a:r>
            <a:r>
              <a:rPr lang="uk-UA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1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забезпечується в результаті використання невідчутних ресурсів одночасно в кількох напрямах діяльності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без додаткових витрат. Ці ресурси, як правило, акумулюються всередині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оскільки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або неможливо залучити чи придбати ззовні (наприклад, лояльність споживачів, досвід, корпоративні знання тощо). Дія мультиплікативного ефекту є необмеженою, оскільки потужність невідчутних ресурсів не може бути чітко визначена за часом чи виміряна за обсягом. </a:t>
            </a:r>
          </a:p>
          <a:p>
            <a:pPr algn="just"/>
            <a:r>
              <a:rPr lang="uk-UA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 </a:t>
            </a:r>
          </a:p>
          <a:p>
            <a:pPr algn="just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♦ компанія може використати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невідчутнии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ресурс, як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бренд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товарів чи послуг для виведення на ринок нових видів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̈. Використання цього ресурсу може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здійснюватись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одночасно як для існуючого, так і для нових видів діяльності. Тобто, компанія не потребує додаткових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на формування нового бренду, а використовує потенціал вже існуючого позитивного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сприйняття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споживачами для розвитку нових видів бізнесу та генерування додаткових грошових потоків. Так, концерн «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Rainford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спочатку виробляв телевізори, згодом під ці-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 маркою почав випускати іншу побутову техніку, а також використав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невідчутнии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для </a:t>
            </a:r>
            <a:r>
              <a:rPr lang="uk-UA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діяльності — виробництва продуктів харчування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171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E84E95-86CC-A84C-930B-8965BA894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34899"/>
            <a:ext cx="10080702" cy="5606464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підприємства, що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втілении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у знаннях і досвіді персоналу, може бути джерелом отримання мультиплікативного ресурсного ефекту, якщо фахівці використовуватимуть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потенціал у розробках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створенні та освоєнні нових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нових видів діяльності.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Хоча дія мультиплікативного ефекту є необмеженою, однак вона може мати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характер. Наприклад, якщо нова продукція, що випущена під відомим брендом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виявиться неякісною, це може зменшити кількість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лояльних покупців і негативно вплинути на імідж бізнесу загалом. Тому важливим зав- данням менеджерів підприємства є глибока оцінка перспектив використання невідчутних ресурсів для отримання мультиплікативного ефекту.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754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F8DCAD-A5FE-1142-9DE1-A90A259B8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568712"/>
            <a:ext cx="11383722" cy="5992107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розвиток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відбувається у таких напрямах: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концепція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спирається на те, що економічна діяльність відбувається на ефективних ринках, параметри поведінки яких вважаються відомими або прогнозованими. При цьому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саме процеси на ринку, а не в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призводять до змін у низці ресурсів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здатних генерувати прибуток. Ця концепція дозволяє поєднати підходи до створення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основі вивчення внутрішніх і зовнішніх факторів;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 в основному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 напрями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концепція «динамічних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і концепція «інтелектуального потенціалу фірми».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реконфігураціі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кажучи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1197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9A4662-9390-6F48-A64D-2B980FE57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8" y="402001"/>
            <a:ext cx="11123341" cy="5662221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інтелектуального потенціалу фірми».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Розглядаючи знання як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логіка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стає продовженням ресурсного підходу в цілому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динамічних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зокрема. Так, відмінність у господарських результатах різних підприємств інтерпретується як наслідок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між ними у знаннях. Чим краще підприємство кодифікує знання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співробітників і забезпечує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 всередині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тим більше переваг в ефективності діяльності воно має, а отже, і вищою 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ринкова вартість.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 вищезазначене можна сказати, що для формування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бізнес-моделі необхідно спиратись на такі положення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ресурси неоднорідні і нерівномірно розміщені між підприємствами, що є причиною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одних і вразливості інших;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між суб’єктами господарювання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мають місце відмінності, зумовлені особливими комбінаціями ресурсів,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які необхідні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ресурси є відносно нерухомими, оскільки, підприємство максимально блокує переміщення того ресурсу, що забезпечує конкурентну перевагу або, як мінімум, створює бар’єри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поширення серед конкурентів.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69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5330F2-9C45-3444-8CA1-A5DB12F3A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401445"/>
            <a:ext cx="11097695" cy="5639918"/>
          </a:xfrm>
        </p:spPr>
        <p:txBody>
          <a:bodyPr>
            <a:normAutofit/>
          </a:bodyPr>
          <a:lstStyle/>
          <a:p>
            <a:r>
              <a:rPr lang="ru-UA" b="1" dirty="0"/>
              <a:t>3.2. Взаємозвязок основних категорій ресурсної теорії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останні роки не лише зумовив появу нових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понять, 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розширив трактування існуючих. Так,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існує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взаємзв’язок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поняттями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«ресурси», «активи», 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̈», «здатності» та 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рутини».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Базовою одиницею аналізу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є категорія «ресурси».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всі активи,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здатності, процеси, інформація, знання, які контролюються підприємством і надають можливості розробляти та реалізовувати стратегію, що забезпечує підвищення ефективності функціонування підприємства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Сукупність різнорідних ресурсів є ресурсним портфелем підприємства.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ресурси затребувані підприємством, вони перетворюються на фактори виробництва (засоби праці і предмети праці).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певних факторів виробництва, що залучені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процес, якими компанія володіє, управляє або розпоряджається та які здатні приносити економічну вигоду в перспективі. Активи можуть бути сформовані лише в результаті інвестування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або придбання, та можуть бути матеріальними або нематеріальними.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Прикладами активів є обладнання, виробничі запаси, патенти, торгові марки,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системи, грошові кошти.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8103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C0FF354-5556-BF45-A2AA-E4E92F522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23385"/>
            <a:ext cx="11097136" cy="5717977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розглядаються як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«економічна похідна»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ресурсів, що створюється всередині підприємства та впливає на формування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конкурентних переваг. Тобто,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відміну від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частини ресурсів, здатності неможливо придбати чи залучити ззовні, тому саме вони є джерелом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переваги, а отже,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підприємства.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здатності підприємства мають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зв’язок із нематеріальними (інтелектуальними) ресурсами.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здатності формуються на підприємстві як результат складних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навичок, ресурсів та акумульованих знань у системі бізнес-процесів. </a:t>
            </a:r>
          </a:p>
          <a:p>
            <a:pPr algn="just"/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Прикладами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дистриб’юціі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̈, система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Чим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важче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імітувати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як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для: 1) характеристики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95286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224ABD-7738-D741-A5E1-10B8D042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0" y="412595"/>
            <a:ext cx="11329639" cy="6102505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рутини»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своєрідна корпоративна «пам’ять»,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зберігається основна, коренева інформація про компанію.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рутини характеризує сукупність усталених, чітко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відлагоджених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повторюваних бізнес-процесів,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чи видів діяльності підприємства, а також таких аспектів, як стиль управління, атмосфера стосунків у колективі,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рутин компанія використовує специфічні ресурси, які відносять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стратегічних. Взаємозв’язок основних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наведено на рис. 3.1.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реальному господарському механізмі одні ресурси відіграють ключову роль у створенні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підприємства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цінності для споживачів, а інші лише опосередковано залучені до бізнес-діяльності.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ресурси підприємства в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літературі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прийнято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називати стратегічними ресурсами.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225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BF4BDC9-7BCA-B645-962C-0DAF17A889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8512" y="1291431"/>
            <a:ext cx="7137400" cy="3860800"/>
          </a:xfrm>
        </p:spPr>
      </p:pic>
    </p:spTree>
    <p:extLst>
      <p:ext uri="{BB962C8B-B14F-4D97-AF65-F5344CB8AC3E}">
        <p14:creationId xmlns:p14="http://schemas.microsoft.com/office/powerpoint/2010/main" val="952259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2F6B3F-45D1-F943-9BE2-119A52088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35259"/>
            <a:ext cx="10392937" cy="5506103"/>
          </a:xfrm>
        </p:spPr>
        <p:txBody>
          <a:bodyPr/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Стратегічні ресурси бізнес-моделі компанії</a:t>
            </a:r>
            <a:endParaRPr lang="ru-UA" dirty="0"/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Всю сукупність ресурсів, яку компанія може використовувати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бізнес-діяльності, поділяють на дві великі групи (рис. 3.2):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E5B977-1F52-3A49-9138-D56385F2B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593230"/>
            <a:ext cx="73660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920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780</TotalTime>
  <Words>4057</Words>
  <Application>Microsoft Macintosh PowerPoint</Application>
  <PresentationFormat>Широкоэкранный</PresentationFormat>
  <Paragraphs>110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Trebuchet MS</vt:lpstr>
      <vt:lpstr>Wingdings 3</vt:lpstr>
      <vt:lpstr>Аспект</vt:lpstr>
      <vt:lpstr>РЕСУРСНА ТЕОРІЯ В СИСТЕМІ БІЗНЕС-МОДЕЛЮВАННЯ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РЕСУРСНА ТЕОРІЯ В СИСТЕМІ БІЗНЕС-МОДЕЛЮВАННЯ  </dc:title>
  <dc:creator>Александр Ткачук</dc:creator>
  <cp:lastModifiedBy>Александр Ткачук</cp:lastModifiedBy>
  <cp:revision>71</cp:revision>
  <dcterms:created xsi:type="dcterms:W3CDTF">2022-02-14T10:29:48Z</dcterms:created>
  <dcterms:modified xsi:type="dcterms:W3CDTF">2025-02-16T18:55:48Z</dcterms:modified>
</cp:coreProperties>
</file>